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9933"/>
    <a:srgbClr val="FF8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5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6200" y="0"/>
            <a:ext cx="9050338" cy="6858000"/>
          </a:xfrm>
          <a:prstGeom prst="rect">
            <a:avLst/>
          </a:prstGeom>
          <a:noFill/>
          <a:ln w="177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152400"/>
            <a:ext cx="8748713" cy="6553200"/>
          </a:xfrm>
          <a:prstGeom prst="rect">
            <a:avLst/>
          </a:prstGeom>
          <a:noFill/>
          <a:ln w="1270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6096000" y="5610225"/>
          <a:ext cx="2743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Photo Editor Photo" r:id="rId3" imgW="7095238" imgH="2638095" progId="">
                  <p:embed/>
                </p:oleObj>
              </mc:Choice>
              <mc:Fallback>
                <p:oleObj name="Photo Editor Photo" r:id="rId3" imgW="7095238" imgH="26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10225"/>
                        <a:ext cx="2743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E8930-FAA6-473C-8BF8-11DA43342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228600" y="6381750"/>
            <a:ext cx="4876800" cy="47625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2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7BB74-44D4-4184-A857-915ECCDD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1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C104A-7EC7-42C3-BC1B-24BC9D73F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02D43-D98F-4BF7-A3C0-61FED896A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6200" y="0"/>
            <a:ext cx="9050338" cy="6858000"/>
          </a:xfrm>
          <a:prstGeom prst="rect">
            <a:avLst/>
          </a:prstGeom>
          <a:noFill/>
          <a:ln w="177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152400"/>
            <a:ext cx="8748713" cy="6553200"/>
          </a:xfrm>
          <a:prstGeom prst="rect">
            <a:avLst/>
          </a:prstGeom>
          <a:noFill/>
          <a:ln w="1270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6096000" y="5610225"/>
          <a:ext cx="2743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Photo Editor Photo" r:id="rId3" imgW="7095238" imgH="2638095" progId="">
                  <p:embed/>
                </p:oleObj>
              </mc:Choice>
              <mc:Fallback>
                <p:oleObj name="Photo Editor Photo" r:id="rId3" imgW="7095238" imgH="26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10225"/>
                        <a:ext cx="2743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0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5EBA7-8B41-4B65-9E2B-25D999D47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E9248-CE00-4E60-9584-9225244DF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6269-E828-435C-96F0-EAD83E3F9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3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F6A84-878F-4457-B328-C185107BF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BFBBB-E60C-40C9-843A-E1C136E76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948E6-B403-442C-9171-B7F0E9D69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3AAB0-1087-430F-AF59-36B0800B4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2143E11-55EC-4C46-8F84-C0E51EED2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" y="0"/>
            <a:ext cx="9050338" cy="6858000"/>
          </a:xfrm>
          <a:prstGeom prst="rect">
            <a:avLst/>
          </a:prstGeom>
          <a:noFill/>
          <a:ln w="177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28600" y="152400"/>
            <a:ext cx="8748713" cy="6553200"/>
          </a:xfrm>
          <a:prstGeom prst="rect">
            <a:avLst/>
          </a:prstGeom>
          <a:noFill/>
          <a:ln w="1270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096000" y="5610225"/>
          <a:ext cx="2743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Photo Editor Photo" r:id="rId15" imgW="7095238" imgH="2638095" progId="">
                  <p:embed/>
                </p:oleObj>
              </mc:Choice>
              <mc:Fallback>
                <p:oleObj name="Photo Editor Photo" r:id="rId15" imgW="7095238" imgH="263809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10225"/>
                        <a:ext cx="2743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Circuit Mapping with GIS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Joshua Smith, </a:t>
            </a:r>
            <a:r>
              <a:rPr lang="en-US" sz="1600" i="1" dirty="0"/>
              <a:t>Undergraduate Research Assistant</a:t>
            </a:r>
          </a:p>
          <a:p>
            <a:r>
              <a:rPr lang="en-US" sz="2000" dirty="0"/>
              <a:t>Dr. </a:t>
            </a:r>
            <a:r>
              <a:rPr lang="en-US" sz="2000" dirty="0" err="1"/>
              <a:t>Elham</a:t>
            </a:r>
            <a:r>
              <a:rPr lang="en-US" sz="2000" dirty="0"/>
              <a:t> </a:t>
            </a:r>
            <a:r>
              <a:rPr lang="en-US" sz="2000" dirty="0" err="1"/>
              <a:t>Makram</a:t>
            </a:r>
            <a:r>
              <a:rPr lang="en-US" sz="2000" dirty="0"/>
              <a:t>, </a:t>
            </a:r>
            <a:r>
              <a:rPr lang="en-US" sz="1600" i="1" dirty="0"/>
              <a:t>Faculty Advisor</a:t>
            </a:r>
          </a:p>
          <a:p>
            <a:endParaRPr lang="en-US" sz="1600" i="1" dirty="0"/>
          </a:p>
          <a:p>
            <a:r>
              <a:rPr lang="en-US" sz="1600" i="1" dirty="0"/>
              <a:t>The Holcombe Department of Electrical and Computer Engineering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CUEPRA Spring 2016 Meeting, Clemson, SC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3600450"/>
            <a:ext cx="77724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sp>
        <p:nvSpPr>
          <p:cNvPr id="29" name="Flowchart: Data 28"/>
          <p:cNvSpPr/>
          <p:nvPr/>
        </p:nvSpPr>
        <p:spPr>
          <a:xfrm>
            <a:off x="457199" y="1417638"/>
            <a:ext cx="1924694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30" name="Flowchart: Data 29"/>
          <p:cNvSpPr/>
          <p:nvPr/>
        </p:nvSpPr>
        <p:spPr>
          <a:xfrm>
            <a:off x="457198" y="2491035"/>
            <a:ext cx="1924695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31" name="Flowchart: Data 30"/>
          <p:cNvSpPr/>
          <p:nvPr/>
        </p:nvSpPr>
        <p:spPr>
          <a:xfrm>
            <a:off x="2405566" y="2491035"/>
            <a:ext cx="1924695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32" name="Flowchart: Extract 31"/>
          <p:cNvSpPr/>
          <p:nvPr/>
        </p:nvSpPr>
        <p:spPr>
          <a:xfrm>
            <a:off x="478213" y="3545985"/>
            <a:ext cx="1924695" cy="1292772"/>
          </a:xfrm>
          <a:prstGeom prst="flowChartExtra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sz="1400" dirty="0"/>
          </a:p>
        </p:txBody>
      </p:sp>
      <p:sp>
        <p:nvSpPr>
          <p:cNvPr id="33" name="Flowchart: Extract 32"/>
          <p:cNvSpPr/>
          <p:nvPr/>
        </p:nvSpPr>
        <p:spPr>
          <a:xfrm>
            <a:off x="2471249" y="3547244"/>
            <a:ext cx="1924695" cy="1292772"/>
          </a:xfrm>
          <a:prstGeom prst="flowChartExtra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</a:p>
          <a:p>
            <a:pPr algn="ctr"/>
            <a:endParaRPr lang="en-US" sz="1400" dirty="0"/>
          </a:p>
        </p:txBody>
      </p:sp>
      <p:sp>
        <p:nvSpPr>
          <p:cNvPr id="34" name="Flowchart: Process 33"/>
          <p:cNvSpPr/>
          <p:nvPr/>
        </p:nvSpPr>
        <p:spPr>
          <a:xfrm>
            <a:off x="4572000" y="1417638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4572000" y="2491035"/>
            <a:ext cx="1924695" cy="672662"/>
          </a:xfrm>
          <a:prstGeom prst="flowChartProcess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4572000" y="3900764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Reduce?</a:t>
            </a:r>
            <a:endParaRPr lang="en-US" sz="1400" dirty="0"/>
          </a:p>
        </p:txBody>
      </p:sp>
      <p:sp>
        <p:nvSpPr>
          <p:cNvPr id="37" name="Flowchart: Decision 36"/>
          <p:cNvSpPr/>
          <p:nvPr/>
        </p:nvSpPr>
        <p:spPr>
          <a:xfrm>
            <a:off x="4572000" y="5133862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Update?</a:t>
            </a:r>
            <a:endParaRPr lang="en-US" sz="14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6963099" y="2491035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Suitable PV Locations</a:t>
            </a:r>
            <a:endParaRPr lang="en-US" sz="1400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6963099" y="3900763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40" name="Flowchart: Process 39"/>
          <p:cNvSpPr/>
          <p:nvPr/>
        </p:nvSpPr>
        <p:spPr>
          <a:xfrm>
            <a:off x="2471249" y="5806524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4"/>
            <a:endCxn id="30" idx="1"/>
          </p:cNvCxnSpPr>
          <p:nvPr/>
        </p:nvCxnSpPr>
        <p:spPr>
          <a:xfrm>
            <a:off x="1419546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2" idx="0"/>
          </p:cNvCxnSpPr>
          <p:nvPr/>
        </p:nvCxnSpPr>
        <p:spPr>
          <a:xfrm>
            <a:off x="1419546" y="3163697"/>
            <a:ext cx="21015" cy="382288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33" idx="1"/>
          </p:cNvCxnSpPr>
          <p:nvPr/>
        </p:nvCxnSpPr>
        <p:spPr>
          <a:xfrm>
            <a:off x="1921734" y="4192371"/>
            <a:ext cx="1030689" cy="1259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0"/>
          </p:cNvCxnSpPr>
          <p:nvPr/>
        </p:nvCxnSpPr>
        <p:spPr>
          <a:xfrm flipH="1">
            <a:off x="3433597" y="3163697"/>
            <a:ext cx="14769" cy="38354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34" idx="1"/>
          </p:cNvCxnSpPr>
          <p:nvPr/>
        </p:nvCxnSpPr>
        <p:spPr>
          <a:xfrm flipV="1">
            <a:off x="3914770" y="1753969"/>
            <a:ext cx="657230" cy="2439661"/>
          </a:xfrm>
          <a:prstGeom prst="bentConnector3">
            <a:avLst>
              <a:gd name="adj1" fmla="val 72389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  <a:endCxn id="35" idx="0"/>
          </p:cNvCxnSpPr>
          <p:nvPr/>
        </p:nvCxnSpPr>
        <p:spPr>
          <a:xfrm>
            <a:off x="5534348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2"/>
            <a:endCxn id="36" idx="0"/>
          </p:cNvCxnSpPr>
          <p:nvPr/>
        </p:nvCxnSpPr>
        <p:spPr>
          <a:xfrm>
            <a:off x="5534348" y="3163697"/>
            <a:ext cx="0" cy="73706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  <a:endCxn id="37" idx="0"/>
          </p:cNvCxnSpPr>
          <p:nvPr/>
        </p:nvCxnSpPr>
        <p:spPr>
          <a:xfrm>
            <a:off x="5534348" y="4573426"/>
            <a:ext cx="0" cy="560436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2"/>
            <a:endCxn id="40" idx="3"/>
          </p:cNvCxnSpPr>
          <p:nvPr/>
        </p:nvCxnSpPr>
        <p:spPr>
          <a:xfrm rot="5400000">
            <a:off x="4796981" y="5405487"/>
            <a:ext cx="336331" cy="1138404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3"/>
            <a:endCxn id="38" idx="1"/>
          </p:cNvCxnSpPr>
          <p:nvPr/>
        </p:nvCxnSpPr>
        <p:spPr>
          <a:xfrm>
            <a:off x="6496695" y="2827366"/>
            <a:ext cx="466404" cy="0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6" idx="3"/>
            <a:endCxn id="39" idx="1"/>
          </p:cNvCxnSpPr>
          <p:nvPr/>
        </p:nvCxnSpPr>
        <p:spPr>
          <a:xfrm flipV="1">
            <a:off x="6496695" y="4237094"/>
            <a:ext cx="466404" cy="1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8" idx="2"/>
          </p:cNvCxnSpPr>
          <p:nvPr/>
        </p:nvCxnSpPr>
        <p:spPr>
          <a:xfrm rot="5400000">
            <a:off x="6498712" y="2199334"/>
            <a:ext cx="462372" cy="2391099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9" idx="2"/>
          </p:cNvCxnSpPr>
          <p:nvPr/>
        </p:nvCxnSpPr>
        <p:spPr>
          <a:xfrm rot="5400000">
            <a:off x="6561735" y="3546043"/>
            <a:ext cx="336330" cy="2391095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7" idx="1"/>
            <a:endCxn id="30" idx="2"/>
          </p:cNvCxnSpPr>
          <p:nvPr/>
        </p:nvCxnSpPr>
        <p:spPr>
          <a:xfrm rot="10800000">
            <a:off x="649668" y="2827367"/>
            <a:ext cx="3922332" cy="2642827"/>
          </a:xfrm>
          <a:prstGeom prst="bentConnector3">
            <a:avLst>
              <a:gd name="adj1" fmla="val 106180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427233" y="3891747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093279" y="5162415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534345" y="454586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534345" y="583507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70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16" y="1254344"/>
            <a:ext cx="5356784" cy="2634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5721"/>
            <a:ext cx="3616733" cy="3470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lowchart: Process 6"/>
          <p:cNvSpPr/>
          <p:nvPr/>
        </p:nvSpPr>
        <p:spPr>
          <a:xfrm>
            <a:off x="5381297" y="1587062"/>
            <a:ext cx="357351" cy="273269"/>
          </a:xfrm>
          <a:prstGeom prst="flowChartProcess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57200" y="1587062"/>
            <a:ext cx="4924098" cy="14386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73933" y="1860331"/>
            <a:ext cx="1664715" cy="4635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56094" y="3904363"/>
            <a:ext cx="415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5: Circuit Plotted in ArcGIS with PV Requests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31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GIS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457199" y="1754538"/>
            <a:ext cx="2427888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Feeder Lines</a:t>
            </a:r>
            <a:endParaRPr lang="en-US" sz="1400" dirty="0"/>
          </a:p>
        </p:txBody>
      </p:sp>
      <p:sp>
        <p:nvSpPr>
          <p:cNvPr id="5" name="Flowchart: Data 4"/>
          <p:cNvSpPr/>
          <p:nvPr/>
        </p:nvSpPr>
        <p:spPr>
          <a:xfrm>
            <a:off x="457198" y="2774041"/>
            <a:ext cx="2427889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PV Request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3358054" y="1754538"/>
            <a:ext cx="2427890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Intersection?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57198" y="4726090"/>
            <a:ext cx="2427889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sp>
        <p:nvSpPr>
          <p:cNvPr id="9" name="Flowchart: Data 8"/>
          <p:cNvSpPr/>
          <p:nvPr/>
        </p:nvSpPr>
        <p:spPr>
          <a:xfrm>
            <a:off x="3442135" y="2747190"/>
            <a:ext cx="2427889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Intersect</a:t>
            </a:r>
            <a:endParaRPr lang="en-US" sz="1400" dirty="0"/>
          </a:p>
        </p:txBody>
      </p:sp>
      <p:sp>
        <p:nvSpPr>
          <p:cNvPr id="10" name="Flowchart: Data 9"/>
          <p:cNvSpPr/>
          <p:nvPr/>
        </p:nvSpPr>
        <p:spPr>
          <a:xfrm>
            <a:off x="3358053" y="3736640"/>
            <a:ext cx="2427889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Temporary PV Delete</a:t>
            </a:r>
            <a:endParaRPr lang="en-US" sz="1400" dirty="0"/>
          </a:p>
        </p:txBody>
      </p:sp>
      <p:sp>
        <p:nvSpPr>
          <p:cNvPr id="11" name="Flowchart: Decision 10"/>
          <p:cNvSpPr/>
          <p:nvPr/>
        </p:nvSpPr>
        <p:spPr>
          <a:xfrm>
            <a:off x="3352795" y="4726090"/>
            <a:ext cx="2427889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Unmatched PV?</a:t>
            </a:r>
            <a:endParaRPr lang="en-US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6258911" y="1754538"/>
            <a:ext cx="2427889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Increment PV Point Buffer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4571997" y="2427200"/>
            <a:ext cx="2" cy="319990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4571997" y="3403511"/>
            <a:ext cx="1" cy="333129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1" idx="0"/>
          </p:cNvCxnSpPr>
          <p:nvPr/>
        </p:nvCxnSpPr>
        <p:spPr>
          <a:xfrm flipH="1">
            <a:off x="4566740" y="4409302"/>
            <a:ext cx="5258" cy="316788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3"/>
            <a:endCxn id="12" idx="2"/>
          </p:cNvCxnSpPr>
          <p:nvPr/>
        </p:nvCxnSpPr>
        <p:spPr>
          <a:xfrm flipV="1">
            <a:off x="5780684" y="2427200"/>
            <a:ext cx="1692172" cy="2635221"/>
          </a:xfrm>
          <a:prstGeom prst="bentConnector2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2" idx="1"/>
          </p:cNvCxnSpPr>
          <p:nvPr/>
        </p:nvCxnSpPr>
        <p:spPr>
          <a:xfrm>
            <a:off x="5785944" y="2090869"/>
            <a:ext cx="472967" cy="0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0"/>
            <a:endCxn id="7" idx="0"/>
          </p:cNvCxnSpPr>
          <p:nvPr/>
        </p:nvCxnSpPr>
        <p:spPr>
          <a:xfrm rot="16200000" flipV="1">
            <a:off x="6022428" y="304109"/>
            <a:ext cx="12700" cy="2900857"/>
          </a:xfrm>
          <a:prstGeom prst="bentConnector3">
            <a:avLst>
              <a:gd name="adj1" fmla="val 1800000"/>
            </a:avLst>
          </a:prstGeom>
          <a:ln w="28575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5"/>
            <a:endCxn id="7" idx="1"/>
          </p:cNvCxnSpPr>
          <p:nvPr/>
        </p:nvCxnSpPr>
        <p:spPr>
          <a:xfrm flipV="1">
            <a:off x="2642298" y="2090869"/>
            <a:ext cx="715756" cy="1019503"/>
          </a:xfrm>
          <a:prstGeom prst="bentConnector3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>
          <a:xfrm>
            <a:off x="2642298" y="2090869"/>
            <a:ext cx="715756" cy="0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1"/>
            <a:endCxn id="8" idx="3"/>
          </p:cNvCxnSpPr>
          <p:nvPr/>
        </p:nvCxnSpPr>
        <p:spPr>
          <a:xfrm flipH="1">
            <a:off x="2885087" y="5062421"/>
            <a:ext cx="467708" cy="0"/>
          </a:xfrm>
          <a:prstGeom prst="straightConnector1">
            <a:avLst/>
          </a:prstGeom>
          <a:ln w="28575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66739" y="243330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780684" y="2091437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895483" y="4754644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26113" y="4754644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25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POI for current PV requests and add to DSS model as DG</a:t>
            </a:r>
          </a:p>
          <a:p>
            <a:r>
              <a:rPr lang="en-US" dirty="0" smtClean="0"/>
              <a:t>Determine potential future PV sites by size utilizing land suitability and hosting capacity </a:t>
            </a:r>
          </a:p>
          <a:p>
            <a:r>
              <a:rPr lang="en-US" dirty="0" smtClean="0"/>
              <a:t>Automated feeder simplification, maintaining electric integrity with newly added DG (and potential future DG)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0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Feeder Reduction</a:t>
            </a:r>
          </a:p>
          <a:p>
            <a:pPr lvl="1"/>
            <a:r>
              <a:rPr lang="en-US" sz="2000" dirty="0"/>
              <a:t>Electrically equivalent feeder model, topographically different</a:t>
            </a:r>
          </a:p>
          <a:p>
            <a:pPr lvl="1"/>
            <a:r>
              <a:rPr lang="en-US" sz="2000" dirty="0" err="1"/>
              <a:t>Quasistatic</a:t>
            </a:r>
            <a:r>
              <a:rPr lang="en-US" sz="2000" dirty="0"/>
              <a:t> Timer Series Analysis comparison to historical data</a:t>
            </a:r>
          </a:p>
          <a:p>
            <a:r>
              <a:rPr lang="en-US" sz="2400" dirty="0"/>
              <a:t>Circuit Mapping with GIS</a:t>
            </a:r>
          </a:p>
          <a:p>
            <a:pPr lvl="1"/>
            <a:r>
              <a:rPr lang="en-US" sz="2000" dirty="0"/>
              <a:t>Program flow with example</a:t>
            </a:r>
          </a:p>
          <a:p>
            <a:pPr lvl="1"/>
            <a:r>
              <a:rPr lang="en-US" sz="2000" dirty="0"/>
              <a:t>Future work with idealized program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holistic distributed energy resource (DER) planning tool</a:t>
            </a:r>
          </a:p>
          <a:p>
            <a:pPr lvl="1"/>
            <a:r>
              <a:rPr lang="en-US" dirty="0" smtClean="0"/>
              <a:t>Probabilistic deployment of DER</a:t>
            </a:r>
          </a:p>
          <a:p>
            <a:pPr lvl="1"/>
            <a:r>
              <a:rPr lang="en-US" dirty="0" smtClean="0"/>
              <a:t>Determine future planning criteria involving voltage regulator and capacitor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4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98902" y="1203791"/>
            <a:ext cx="6746196" cy="4294550"/>
            <a:chOff x="1621516" y="1185862"/>
            <a:chExt cx="6746196" cy="42945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516" y="1185862"/>
              <a:ext cx="6746196" cy="398677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19878" y="5172635"/>
              <a:ext cx="2749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Figure 1: Detailed Feeder Model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7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22729" y="1211450"/>
            <a:ext cx="8498541" cy="2677680"/>
            <a:chOff x="322729" y="1417638"/>
            <a:chExt cx="8498541" cy="2677680"/>
          </a:xfrm>
        </p:grpSpPr>
        <p:grpSp>
          <p:nvGrpSpPr>
            <p:cNvPr id="4" name="Group 3"/>
            <p:cNvGrpSpPr/>
            <p:nvPr/>
          </p:nvGrpSpPr>
          <p:grpSpPr>
            <a:xfrm>
              <a:off x="322729" y="1417638"/>
              <a:ext cx="4249271" cy="2374433"/>
              <a:chOff x="228600" y="1276350"/>
              <a:chExt cx="4878388" cy="2747963"/>
            </a:xfrm>
          </p:grpSpPr>
          <p:sp>
            <p:nvSpPr>
              <p:cNvPr id="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28600" y="1276350"/>
                <a:ext cx="4873625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276350"/>
                <a:ext cx="4878388" cy="274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851" y="1417638"/>
              <a:ext cx="4253419" cy="236990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09099" y="3787541"/>
              <a:ext cx="3179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Figure 2a: Simplified Feeder Planning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07943" y="3787541"/>
              <a:ext cx="2969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Figure 2b: Simplified Feeder Model</a:t>
              </a:r>
              <a:endParaRPr lang="en-US" sz="1400" dirty="0"/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76289" y="3950684"/>
            <a:ext cx="8210511" cy="2701127"/>
          </a:xfrm>
        </p:spPr>
        <p:txBody>
          <a:bodyPr/>
          <a:lstStyle/>
          <a:p>
            <a:r>
              <a:rPr lang="en-US" sz="2400" dirty="0" err="1" smtClean="0"/>
              <a:t>OpenDSS</a:t>
            </a:r>
            <a:endParaRPr lang="en-US" sz="2400" dirty="0" smtClean="0"/>
          </a:p>
          <a:p>
            <a:pPr lvl="1"/>
            <a:r>
              <a:rPr lang="en-US" sz="2000" dirty="0" smtClean="0"/>
              <a:t>Voltage regulators, capacitors, etc. maintained</a:t>
            </a:r>
          </a:p>
          <a:p>
            <a:pPr lvl="1"/>
            <a:r>
              <a:rPr lang="en-US" sz="2000" dirty="0" smtClean="0"/>
              <a:t>Lines reduced by change in conductor type/spacing</a:t>
            </a:r>
          </a:p>
          <a:p>
            <a:pPr lvl="1"/>
            <a:r>
              <a:rPr lang="en-US" sz="2000" dirty="0" smtClean="0"/>
              <a:t>Loads represented as spot loads</a:t>
            </a:r>
            <a:endParaRPr lang="en-US" sz="2000" dirty="0"/>
          </a:p>
          <a:p>
            <a:r>
              <a:rPr lang="en-US" sz="2400" dirty="0" smtClean="0"/>
              <a:t>QSTS</a:t>
            </a:r>
          </a:p>
          <a:p>
            <a:pPr lvl="1"/>
            <a:r>
              <a:rPr lang="en-US" sz="1600" dirty="0" err="1" smtClean="0"/>
              <a:t>Powerflow</a:t>
            </a:r>
            <a:r>
              <a:rPr lang="en-US" sz="1600" dirty="0" smtClean="0"/>
              <a:t> based on previous state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6187" y="1080037"/>
            <a:ext cx="8767483" cy="2365387"/>
            <a:chOff x="206187" y="1080037"/>
            <a:chExt cx="8767483" cy="2365387"/>
          </a:xfrm>
        </p:grpSpPr>
        <p:grpSp>
          <p:nvGrpSpPr>
            <p:cNvPr id="6" name="Group 5"/>
            <p:cNvGrpSpPr/>
            <p:nvPr/>
          </p:nvGrpSpPr>
          <p:grpSpPr>
            <a:xfrm>
              <a:off x="206187" y="1080037"/>
              <a:ext cx="8767483" cy="2057610"/>
              <a:chOff x="9646741" y="7375303"/>
              <a:chExt cx="7315200" cy="3200400"/>
            </a:xfrm>
          </p:grpSpPr>
          <p:pic>
            <p:nvPicPr>
              <p:cNvPr id="7" name="Picture 6"/>
              <p:cNvPicPr>
                <a:picLocks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9" r="6944"/>
              <a:stretch/>
            </p:blipFill>
            <p:spPr>
              <a:xfrm>
                <a:off x="9646741" y="7375303"/>
                <a:ext cx="3541058" cy="3200400"/>
              </a:xfrm>
              <a:prstGeom prst="rect">
                <a:avLst/>
              </a:prstGeom>
            </p:spPr>
          </p:pic>
          <p:pic>
            <p:nvPicPr>
              <p:cNvPr id="8" name="Content Placeholder 5"/>
              <p:cNvPicPr>
                <a:picLocks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4" r="7112"/>
              <a:stretch/>
            </p:blipFill>
            <p:spPr>
              <a:xfrm>
                <a:off x="13187799" y="7375303"/>
                <a:ext cx="3774142" cy="3200400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983395" y="3137647"/>
              <a:ext cx="2689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Figure 3a: 24-hour QSTS </a:t>
              </a:r>
              <a:r>
                <a:rPr lang="en-US" sz="1400" dirty="0" err="1" smtClean="0"/>
                <a:t>kVAR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91726" y="3137646"/>
              <a:ext cx="2640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Figure 3b: 24-hour QSTS Error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59457" y="3931285"/>
            <a:ext cx="4025085" cy="1743050"/>
            <a:chOff x="425163" y="3466983"/>
            <a:chExt cx="4025085" cy="1743050"/>
          </a:xfrm>
        </p:grpSpPr>
        <p:pic>
          <p:nvPicPr>
            <p:cNvPr id="12" name="Content Placeholder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5163" y="3466983"/>
              <a:ext cx="4025085" cy="139067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76915" y="4902256"/>
              <a:ext cx="2721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Table 1: Reduction Percentages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9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sp>
        <p:nvSpPr>
          <p:cNvPr id="29" name="Flowchart: Data 28"/>
          <p:cNvSpPr/>
          <p:nvPr/>
        </p:nvSpPr>
        <p:spPr>
          <a:xfrm>
            <a:off x="457199" y="1417638"/>
            <a:ext cx="1924694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30" name="Flowchart: Data 29"/>
          <p:cNvSpPr/>
          <p:nvPr/>
        </p:nvSpPr>
        <p:spPr>
          <a:xfrm>
            <a:off x="457198" y="2491035"/>
            <a:ext cx="1924695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31" name="Flowchart: Data 30"/>
          <p:cNvSpPr/>
          <p:nvPr/>
        </p:nvSpPr>
        <p:spPr>
          <a:xfrm>
            <a:off x="2405566" y="2491035"/>
            <a:ext cx="1924695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32" name="Flowchart: Extract 31"/>
          <p:cNvSpPr/>
          <p:nvPr/>
        </p:nvSpPr>
        <p:spPr>
          <a:xfrm>
            <a:off x="478213" y="3545985"/>
            <a:ext cx="1924695" cy="1292772"/>
          </a:xfrm>
          <a:prstGeom prst="flowChartExtra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sz="1400" dirty="0"/>
          </a:p>
        </p:txBody>
      </p:sp>
      <p:sp>
        <p:nvSpPr>
          <p:cNvPr id="33" name="Flowchart: Extract 32"/>
          <p:cNvSpPr/>
          <p:nvPr/>
        </p:nvSpPr>
        <p:spPr>
          <a:xfrm>
            <a:off x="2471249" y="3547244"/>
            <a:ext cx="1924695" cy="1292772"/>
          </a:xfrm>
          <a:prstGeom prst="flowChartExtra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</a:p>
          <a:p>
            <a:pPr algn="ctr"/>
            <a:endParaRPr lang="en-US" sz="1400" dirty="0"/>
          </a:p>
        </p:txBody>
      </p:sp>
      <p:sp>
        <p:nvSpPr>
          <p:cNvPr id="34" name="Flowchart: Process 33"/>
          <p:cNvSpPr/>
          <p:nvPr/>
        </p:nvSpPr>
        <p:spPr>
          <a:xfrm>
            <a:off x="4572000" y="1417638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4572000" y="2491035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4572000" y="3900764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Reduce?</a:t>
            </a:r>
            <a:endParaRPr lang="en-US" sz="1400" dirty="0"/>
          </a:p>
        </p:txBody>
      </p:sp>
      <p:sp>
        <p:nvSpPr>
          <p:cNvPr id="37" name="Flowchart: Decision 36"/>
          <p:cNvSpPr/>
          <p:nvPr/>
        </p:nvSpPr>
        <p:spPr>
          <a:xfrm>
            <a:off x="4572000" y="5133862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Update?</a:t>
            </a:r>
            <a:endParaRPr lang="en-US" sz="14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6963099" y="2491035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Suitable PV Locations</a:t>
            </a:r>
            <a:endParaRPr lang="en-US" sz="1400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6963099" y="3900763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40" name="Flowchart: Process 39"/>
          <p:cNvSpPr/>
          <p:nvPr/>
        </p:nvSpPr>
        <p:spPr>
          <a:xfrm>
            <a:off x="2471249" y="5806524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4"/>
            <a:endCxn id="30" idx="1"/>
          </p:cNvCxnSpPr>
          <p:nvPr/>
        </p:nvCxnSpPr>
        <p:spPr>
          <a:xfrm>
            <a:off x="1419546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2" idx="0"/>
          </p:cNvCxnSpPr>
          <p:nvPr/>
        </p:nvCxnSpPr>
        <p:spPr>
          <a:xfrm>
            <a:off x="1419546" y="3163697"/>
            <a:ext cx="21015" cy="382288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33" idx="1"/>
          </p:cNvCxnSpPr>
          <p:nvPr/>
        </p:nvCxnSpPr>
        <p:spPr>
          <a:xfrm>
            <a:off x="1921734" y="4192371"/>
            <a:ext cx="1030689" cy="1259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0"/>
          </p:cNvCxnSpPr>
          <p:nvPr/>
        </p:nvCxnSpPr>
        <p:spPr>
          <a:xfrm flipH="1">
            <a:off x="3433597" y="3163697"/>
            <a:ext cx="14769" cy="38354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34" idx="1"/>
          </p:cNvCxnSpPr>
          <p:nvPr/>
        </p:nvCxnSpPr>
        <p:spPr>
          <a:xfrm flipV="1">
            <a:off x="3914770" y="1753969"/>
            <a:ext cx="657230" cy="2439661"/>
          </a:xfrm>
          <a:prstGeom prst="bentConnector3">
            <a:avLst>
              <a:gd name="adj1" fmla="val 72389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  <a:endCxn id="35" idx="0"/>
          </p:cNvCxnSpPr>
          <p:nvPr/>
        </p:nvCxnSpPr>
        <p:spPr>
          <a:xfrm>
            <a:off x="5534348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2"/>
            <a:endCxn id="36" idx="0"/>
          </p:cNvCxnSpPr>
          <p:nvPr/>
        </p:nvCxnSpPr>
        <p:spPr>
          <a:xfrm>
            <a:off x="5534348" y="3163697"/>
            <a:ext cx="0" cy="73706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  <a:endCxn id="37" idx="0"/>
          </p:cNvCxnSpPr>
          <p:nvPr/>
        </p:nvCxnSpPr>
        <p:spPr>
          <a:xfrm>
            <a:off x="5534348" y="4573426"/>
            <a:ext cx="0" cy="560436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2"/>
            <a:endCxn id="40" idx="3"/>
          </p:cNvCxnSpPr>
          <p:nvPr/>
        </p:nvCxnSpPr>
        <p:spPr>
          <a:xfrm rot="5400000">
            <a:off x="4796981" y="5405487"/>
            <a:ext cx="336331" cy="1138404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3"/>
            <a:endCxn id="38" idx="1"/>
          </p:cNvCxnSpPr>
          <p:nvPr/>
        </p:nvCxnSpPr>
        <p:spPr>
          <a:xfrm>
            <a:off x="6496695" y="2827366"/>
            <a:ext cx="466404" cy="0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6" idx="3"/>
            <a:endCxn id="39" idx="1"/>
          </p:cNvCxnSpPr>
          <p:nvPr/>
        </p:nvCxnSpPr>
        <p:spPr>
          <a:xfrm flipV="1">
            <a:off x="6496695" y="4237094"/>
            <a:ext cx="466404" cy="1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8" idx="2"/>
          </p:cNvCxnSpPr>
          <p:nvPr/>
        </p:nvCxnSpPr>
        <p:spPr>
          <a:xfrm rot="5400000">
            <a:off x="6498712" y="2199334"/>
            <a:ext cx="462372" cy="2391099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9" idx="2"/>
          </p:cNvCxnSpPr>
          <p:nvPr/>
        </p:nvCxnSpPr>
        <p:spPr>
          <a:xfrm rot="5400000">
            <a:off x="6561735" y="3546043"/>
            <a:ext cx="336330" cy="2391095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7" idx="1"/>
            <a:endCxn id="30" idx="2"/>
          </p:cNvCxnSpPr>
          <p:nvPr/>
        </p:nvCxnSpPr>
        <p:spPr>
          <a:xfrm rot="10800000">
            <a:off x="649668" y="2827367"/>
            <a:ext cx="3922332" cy="2642827"/>
          </a:xfrm>
          <a:prstGeom prst="bentConnector3">
            <a:avLst>
              <a:gd name="adj1" fmla="val 106180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427233" y="3891747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093279" y="5162415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534345" y="454586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534345" y="583507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2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sp>
        <p:nvSpPr>
          <p:cNvPr id="29" name="Flowchart: Data 28"/>
          <p:cNvSpPr/>
          <p:nvPr/>
        </p:nvSpPr>
        <p:spPr>
          <a:xfrm>
            <a:off x="457199" y="1417638"/>
            <a:ext cx="1924694" cy="672662"/>
          </a:xfrm>
          <a:prstGeom prst="flowChartInputOutpu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30" name="Flowchart: Data 29"/>
          <p:cNvSpPr/>
          <p:nvPr/>
        </p:nvSpPr>
        <p:spPr>
          <a:xfrm>
            <a:off x="457198" y="2491035"/>
            <a:ext cx="1924695" cy="672662"/>
          </a:xfrm>
          <a:prstGeom prst="flowChartInputOutpu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31" name="Flowchart: Data 30"/>
          <p:cNvSpPr/>
          <p:nvPr/>
        </p:nvSpPr>
        <p:spPr>
          <a:xfrm>
            <a:off x="2405566" y="2491035"/>
            <a:ext cx="1924695" cy="672662"/>
          </a:xfrm>
          <a:prstGeom prst="flowChartInputOutpu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32" name="Flowchart: Extract 31"/>
          <p:cNvSpPr/>
          <p:nvPr/>
        </p:nvSpPr>
        <p:spPr>
          <a:xfrm>
            <a:off x="478213" y="3545985"/>
            <a:ext cx="1924695" cy="1292772"/>
          </a:xfrm>
          <a:prstGeom prst="flowChartExtra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sz="1400" dirty="0"/>
          </a:p>
        </p:txBody>
      </p:sp>
      <p:sp>
        <p:nvSpPr>
          <p:cNvPr id="33" name="Flowchart: Extract 32"/>
          <p:cNvSpPr/>
          <p:nvPr/>
        </p:nvSpPr>
        <p:spPr>
          <a:xfrm>
            <a:off x="2471249" y="3547244"/>
            <a:ext cx="1924695" cy="1292772"/>
          </a:xfrm>
          <a:prstGeom prst="flowChartExtra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</a:p>
          <a:p>
            <a:pPr algn="ctr"/>
            <a:endParaRPr lang="en-US" sz="1400" dirty="0"/>
          </a:p>
        </p:txBody>
      </p:sp>
      <p:sp>
        <p:nvSpPr>
          <p:cNvPr id="34" name="Flowchart: Process 33"/>
          <p:cNvSpPr/>
          <p:nvPr/>
        </p:nvSpPr>
        <p:spPr>
          <a:xfrm>
            <a:off x="4572000" y="1417638"/>
            <a:ext cx="1924695" cy="672662"/>
          </a:xfrm>
          <a:prstGeom prst="flowChartProcess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4572000" y="2491035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4572000" y="3900764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Reduce?</a:t>
            </a:r>
            <a:endParaRPr lang="en-US" sz="1400" dirty="0"/>
          </a:p>
        </p:txBody>
      </p:sp>
      <p:sp>
        <p:nvSpPr>
          <p:cNvPr id="37" name="Flowchart: Decision 36"/>
          <p:cNvSpPr/>
          <p:nvPr/>
        </p:nvSpPr>
        <p:spPr>
          <a:xfrm>
            <a:off x="4572000" y="5133862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Update?</a:t>
            </a:r>
            <a:endParaRPr lang="en-US" sz="14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6963099" y="2491035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Suitable PV Locations</a:t>
            </a:r>
            <a:endParaRPr lang="en-US" sz="1400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6963099" y="3900763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40" name="Flowchart: Process 39"/>
          <p:cNvSpPr/>
          <p:nvPr/>
        </p:nvSpPr>
        <p:spPr>
          <a:xfrm>
            <a:off x="2471249" y="5806524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4"/>
            <a:endCxn id="30" idx="1"/>
          </p:cNvCxnSpPr>
          <p:nvPr/>
        </p:nvCxnSpPr>
        <p:spPr>
          <a:xfrm>
            <a:off x="1419546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2" idx="0"/>
          </p:cNvCxnSpPr>
          <p:nvPr/>
        </p:nvCxnSpPr>
        <p:spPr>
          <a:xfrm>
            <a:off x="1419546" y="3163697"/>
            <a:ext cx="21015" cy="382288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33" idx="1"/>
          </p:cNvCxnSpPr>
          <p:nvPr/>
        </p:nvCxnSpPr>
        <p:spPr>
          <a:xfrm>
            <a:off x="1921734" y="4192371"/>
            <a:ext cx="1030689" cy="1259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0"/>
          </p:cNvCxnSpPr>
          <p:nvPr/>
        </p:nvCxnSpPr>
        <p:spPr>
          <a:xfrm flipH="1">
            <a:off x="3433597" y="3163697"/>
            <a:ext cx="14769" cy="38354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34" idx="1"/>
          </p:cNvCxnSpPr>
          <p:nvPr/>
        </p:nvCxnSpPr>
        <p:spPr>
          <a:xfrm flipV="1">
            <a:off x="3914770" y="1753969"/>
            <a:ext cx="657230" cy="2439661"/>
          </a:xfrm>
          <a:prstGeom prst="bentConnector3">
            <a:avLst>
              <a:gd name="adj1" fmla="val 72389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  <a:endCxn id="35" idx="0"/>
          </p:cNvCxnSpPr>
          <p:nvPr/>
        </p:nvCxnSpPr>
        <p:spPr>
          <a:xfrm>
            <a:off x="5534348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2"/>
            <a:endCxn id="36" idx="0"/>
          </p:cNvCxnSpPr>
          <p:nvPr/>
        </p:nvCxnSpPr>
        <p:spPr>
          <a:xfrm>
            <a:off x="5534348" y="3163697"/>
            <a:ext cx="0" cy="73706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  <a:endCxn id="37" idx="0"/>
          </p:cNvCxnSpPr>
          <p:nvPr/>
        </p:nvCxnSpPr>
        <p:spPr>
          <a:xfrm>
            <a:off x="5534348" y="4573426"/>
            <a:ext cx="0" cy="560436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2"/>
            <a:endCxn id="40" idx="3"/>
          </p:cNvCxnSpPr>
          <p:nvPr/>
        </p:nvCxnSpPr>
        <p:spPr>
          <a:xfrm rot="5400000">
            <a:off x="4796981" y="5405487"/>
            <a:ext cx="336331" cy="1138404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3"/>
            <a:endCxn id="38" idx="1"/>
          </p:cNvCxnSpPr>
          <p:nvPr/>
        </p:nvCxnSpPr>
        <p:spPr>
          <a:xfrm>
            <a:off x="6496695" y="2827366"/>
            <a:ext cx="466404" cy="0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6" idx="3"/>
            <a:endCxn id="39" idx="1"/>
          </p:cNvCxnSpPr>
          <p:nvPr/>
        </p:nvCxnSpPr>
        <p:spPr>
          <a:xfrm flipV="1">
            <a:off x="6496695" y="4237094"/>
            <a:ext cx="466404" cy="1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8" idx="2"/>
          </p:cNvCxnSpPr>
          <p:nvPr/>
        </p:nvCxnSpPr>
        <p:spPr>
          <a:xfrm rot="5400000">
            <a:off x="6498712" y="2199334"/>
            <a:ext cx="462372" cy="2391099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9" idx="2"/>
          </p:cNvCxnSpPr>
          <p:nvPr/>
        </p:nvCxnSpPr>
        <p:spPr>
          <a:xfrm rot="5400000">
            <a:off x="6561735" y="3546043"/>
            <a:ext cx="336330" cy="2391095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7" idx="1"/>
            <a:endCxn id="30" idx="2"/>
          </p:cNvCxnSpPr>
          <p:nvPr/>
        </p:nvCxnSpPr>
        <p:spPr>
          <a:xfrm rot="10800000">
            <a:off x="649668" y="2827367"/>
            <a:ext cx="3922332" cy="2642827"/>
          </a:xfrm>
          <a:prstGeom prst="bentConnector3">
            <a:avLst>
              <a:gd name="adj1" fmla="val 106180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427233" y="3891747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093279" y="5162415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534345" y="454586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534345" y="583507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49996" y="1417638"/>
            <a:ext cx="7890280" cy="3839647"/>
            <a:chOff x="749996" y="1417638"/>
            <a:chExt cx="7890280" cy="3839647"/>
          </a:xfrm>
        </p:grpSpPr>
        <p:grpSp>
          <p:nvGrpSpPr>
            <p:cNvPr id="8" name="Group 7"/>
            <p:cNvGrpSpPr/>
            <p:nvPr/>
          </p:nvGrpSpPr>
          <p:grpSpPr>
            <a:xfrm>
              <a:off x="749996" y="1417639"/>
              <a:ext cx="7890280" cy="3839646"/>
              <a:chOff x="749996" y="1417639"/>
              <a:chExt cx="7890280" cy="383964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996" y="1417639"/>
                <a:ext cx="3652344" cy="347031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49997" y="4887953"/>
                <a:ext cx="394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Figure 4a: MATLAB Feeder Plot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95136" y="4887953"/>
                <a:ext cx="394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Figure 4b: ArcGIS Feeder Plot</a:t>
                </a:r>
                <a:endParaRPr lang="en-US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226" y="1417638"/>
              <a:ext cx="3590960" cy="3470315"/>
            </a:xfrm>
            <a:prstGeom prst="rect">
              <a:avLst/>
            </a:prstGeom>
          </p:spPr>
        </p:pic>
      </p:grpSp>
      <p:sp>
        <p:nvSpPr>
          <p:cNvPr id="3" name="Oval 2"/>
          <p:cNvSpPr/>
          <p:nvPr/>
        </p:nvSpPr>
        <p:spPr>
          <a:xfrm>
            <a:off x="2594644" y="2949388"/>
            <a:ext cx="229785" cy="27064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52813" y="2847144"/>
            <a:ext cx="229785" cy="27064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EPRA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UEPRA" id="{AF22FB39-0651-46BA-B398-BE6F0145D1D4}" vid="{F024830B-6752-46A1-AA4B-377C84D532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CUEPRA</Template>
  <TotalTime>184</TotalTime>
  <Words>356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CUEPRA</vt:lpstr>
      <vt:lpstr>Photo Editor Photo</vt:lpstr>
      <vt:lpstr>Circuit Mapping with GIS</vt:lpstr>
      <vt:lpstr>Introduction</vt:lpstr>
      <vt:lpstr>Objectives</vt:lpstr>
      <vt:lpstr>Feeder Reduction</vt:lpstr>
      <vt:lpstr>Feeder Reduction</vt:lpstr>
      <vt:lpstr>Feeder Reduction</vt:lpstr>
      <vt:lpstr>Circuit Mapping with ArcGIS</vt:lpstr>
      <vt:lpstr>Circuit Mapping with ArcGIS</vt:lpstr>
      <vt:lpstr>Circuit Mapping with ArcGIS</vt:lpstr>
      <vt:lpstr>Circuit Mapping with ArcGIS</vt:lpstr>
      <vt:lpstr>Circuit Mapping with ArcGIS</vt:lpstr>
      <vt:lpstr>Circuit Mapping with GIS</vt:lpstr>
      <vt:lpstr>Deliverables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Michael Burklew Smith</dc:creator>
  <cp:lastModifiedBy>Joshua Michael Burklew Smith</cp:lastModifiedBy>
  <cp:revision>28</cp:revision>
  <dcterms:created xsi:type="dcterms:W3CDTF">2016-10-31T17:03:47Z</dcterms:created>
  <dcterms:modified xsi:type="dcterms:W3CDTF">2016-11-01T04:29:00Z</dcterms:modified>
</cp:coreProperties>
</file>