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2" r:id="rId3"/>
    <p:sldId id="290" r:id="rId4"/>
    <p:sldId id="303" r:id="rId5"/>
    <p:sldId id="291" r:id="rId6"/>
    <p:sldId id="292" r:id="rId7"/>
    <p:sldId id="304" r:id="rId8"/>
    <p:sldId id="305" r:id="rId9"/>
    <p:sldId id="273" r:id="rId10"/>
  </p:sldIdLst>
  <p:sldSz cx="9144000" cy="5143500" type="screen16x9"/>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99CCFF"/>
    <a:srgbClr val="FFFFFF"/>
    <a:srgbClr val="FF0000"/>
    <a:srgbClr val="CC0000"/>
    <a:srgbClr val="00703C"/>
    <a:srgbClr val="EA6A20"/>
    <a:srgbClr val="F7E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03" autoAdjust="0"/>
    <p:restoredTop sz="94643" autoAdjust="0"/>
  </p:normalViewPr>
  <p:slideViewPr>
    <p:cSldViewPr>
      <p:cViewPr varScale="1">
        <p:scale>
          <a:sx n="109" d="100"/>
          <a:sy n="109" d="100"/>
        </p:scale>
        <p:origin x="235" y="82"/>
      </p:cViewPr>
      <p:guideLst>
        <p:guide orient="horz" pos="1620"/>
        <p:guide pos="2880"/>
      </p:guideLst>
    </p:cSldViewPr>
  </p:slideViewPr>
  <p:notesTextViewPr>
    <p:cViewPr>
      <p:scale>
        <a:sx n="1" d="1"/>
        <a:sy n="1" d="1"/>
      </p:scale>
      <p:origin x="0" y="0"/>
    </p:cViewPr>
  </p:notesTextViewPr>
  <p:notesViewPr>
    <p:cSldViewPr>
      <p:cViewPr varScale="1">
        <p:scale>
          <a:sx n="84" d="100"/>
          <a:sy n="84" d="100"/>
        </p:scale>
        <p:origin x="-2520" y="-7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367" cy="461489"/>
          </a:xfrm>
          <a:prstGeom prst="rect">
            <a:avLst/>
          </a:prstGeom>
        </p:spPr>
        <p:txBody>
          <a:bodyPr vert="horz" lIns="90270" tIns="45135" rIns="90270" bIns="45135" rtlCol="0"/>
          <a:lstStyle>
            <a:lvl1pPr algn="l">
              <a:defRPr sz="1200"/>
            </a:lvl1pPr>
          </a:lstStyle>
          <a:p>
            <a:endParaRPr lang="en-US"/>
          </a:p>
        </p:txBody>
      </p:sp>
      <p:sp>
        <p:nvSpPr>
          <p:cNvPr id="3" name="Date Placeholder 2"/>
          <p:cNvSpPr>
            <a:spLocks noGrp="1"/>
          </p:cNvSpPr>
          <p:nvPr>
            <p:ph type="dt" idx="1"/>
          </p:nvPr>
        </p:nvSpPr>
        <p:spPr>
          <a:xfrm>
            <a:off x="3971456" y="0"/>
            <a:ext cx="3037366" cy="461489"/>
          </a:xfrm>
          <a:prstGeom prst="rect">
            <a:avLst/>
          </a:prstGeom>
        </p:spPr>
        <p:txBody>
          <a:bodyPr vert="horz" lIns="90270" tIns="45135" rIns="90270" bIns="45135" rtlCol="0"/>
          <a:lstStyle>
            <a:lvl1pPr algn="r">
              <a:defRPr sz="1200"/>
            </a:lvl1pPr>
          </a:lstStyle>
          <a:p>
            <a:fld id="{85292355-EE37-4EC4-90EC-568BAF79238D}" type="datetimeFigureOut">
              <a:rPr lang="en-US" smtClean="0"/>
              <a:t>3/25/2016</a:t>
            </a:fld>
            <a:endParaRPr lang="en-US"/>
          </a:p>
        </p:txBody>
      </p:sp>
      <p:sp>
        <p:nvSpPr>
          <p:cNvPr id="4" name="Slide Image Placeholder 3"/>
          <p:cNvSpPr>
            <a:spLocks noGrp="1" noRot="1" noChangeAspect="1"/>
          </p:cNvSpPr>
          <p:nvPr>
            <p:ph type="sldImg" idx="2"/>
          </p:nvPr>
        </p:nvSpPr>
        <p:spPr>
          <a:xfrm>
            <a:off x="427038" y="692150"/>
            <a:ext cx="6157912" cy="3463925"/>
          </a:xfrm>
          <a:prstGeom prst="rect">
            <a:avLst/>
          </a:prstGeom>
          <a:noFill/>
          <a:ln w="12700">
            <a:solidFill>
              <a:prstClr val="black"/>
            </a:solidFill>
          </a:ln>
        </p:spPr>
        <p:txBody>
          <a:bodyPr vert="horz" lIns="90270" tIns="45135" rIns="90270" bIns="45135" rtlCol="0" anchor="ctr"/>
          <a:lstStyle/>
          <a:p>
            <a:endParaRPr lang="en-US"/>
          </a:p>
        </p:txBody>
      </p:sp>
      <p:sp>
        <p:nvSpPr>
          <p:cNvPr id="5" name="Notes Placeholder 4"/>
          <p:cNvSpPr>
            <a:spLocks noGrp="1"/>
          </p:cNvSpPr>
          <p:nvPr>
            <p:ph type="body" sz="quarter" idx="3"/>
          </p:nvPr>
        </p:nvSpPr>
        <p:spPr>
          <a:xfrm>
            <a:off x="700567" y="4386506"/>
            <a:ext cx="5609267" cy="4156549"/>
          </a:xfrm>
          <a:prstGeom prst="rect">
            <a:avLst/>
          </a:prstGeom>
        </p:spPr>
        <p:txBody>
          <a:bodyPr vert="horz" lIns="90270" tIns="45135" rIns="90270" bIns="4513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3012"/>
            <a:ext cx="3037367" cy="461489"/>
          </a:xfrm>
          <a:prstGeom prst="rect">
            <a:avLst/>
          </a:prstGeom>
        </p:spPr>
        <p:txBody>
          <a:bodyPr vert="horz" lIns="90270" tIns="45135" rIns="90270" bIns="45135" rtlCol="0" anchor="b"/>
          <a:lstStyle>
            <a:lvl1pPr algn="l">
              <a:defRPr sz="1200"/>
            </a:lvl1pPr>
          </a:lstStyle>
          <a:p>
            <a:endParaRPr lang="en-US"/>
          </a:p>
        </p:txBody>
      </p:sp>
      <p:sp>
        <p:nvSpPr>
          <p:cNvPr id="7" name="Slide Number Placeholder 6"/>
          <p:cNvSpPr>
            <a:spLocks noGrp="1"/>
          </p:cNvSpPr>
          <p:nvPr>
            <p:ph type="sldNum" sz="quarter" idx="5"/>
          </p:nvPr>
        </p:nvSpPr>
        <p:spPr>
          <a:xfrm>
            <a:off x="3971456" y="8773012"/>
            <a:ext cx="3037366" cy="461489"/>
          </a:xfrm>
          <a:prstGeom prst="rect">
            <a:avLst/>
          </a:prstGeom>
        </p:spPr>
        <p:txBody>
          <a:bodyPr vert="horz" lIns="90270" tIns="45135" rIns="90270" bIns="45135" rtlCol="0" anchor="b"/>
          <a:lstStyle>
            <a:lvl1pPr algn="r">
              <a:defRPr sz="1200"/>
            </a:lvl1pPr>
          </a:lstStyle>
          <a:p>
            <a:fld id="{02FA1B3D-2C4A-421D-85A5-3C241C517A19}" type="slidenum">
              <a:rPr lang="en-US" smtClean="0"/>
              <a:t>‹#›</a:t>
            </a:fld>
            <a:endParaRPr lang="en-US"/>
          </a:p>
        </p:txBody>
      </p:sp>
    </p:spTree>
    <p:extLst>
      <p:ext uri="{BB962C8B-B14F-4D97-AF65-F5344CB8AC3E}">
        <p14:creationId xmlns:p14="http://schemas.microsoft.com/office/powerpoint/2010/main" val="2771370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grpSp>
        <p:nvGrpSpPr>
          <p:cNvPr id="19" name="Group 18"/>
          <p:cNvGrpSpPr/>
          <p:nvPr userDrawn="1"/>
        </p:nvGrpSpPr>
        <p:grpSpPr>
          <a:xfrm>
            <a:off x="0" y="4781794"/>
            <a:ext cx="9144000" cy="361705"/>
            <a:chOff x="0" y="4781794"/>
            <a:chExt cx="9144000" cy="361705"/>
          </a:xfrm>
        </p:grpSpPr>
        <p:sp>
          <p:nvSpPr>
            <p:cNvPr id="17"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8" name="Picture 17"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grpSp>
        <p:nvGrpSpPr>
          <p:cNvPr id="13" name="Group 12"/>
          <p:cNvGrpSpPr>
            <a:grpSpLocks noChangeAspect="1"/>
          </p:cNvGrpSpPr>
          <p:nvPr userDrawn="1"/>
        </p:nvGrpSpPr>
        <p:grpSpPr>
          <a:xfrm rot="5400000">
            <a:off x="7857661" y="3859588"/>
            <a:ext cx="1289764" cy="1282914"/>
            <a:chOff x="5769181" y="137839"/>
            <a:chExt cx="3162729" cy="2433911"/>
          </a:xfrm>
        </p:grpSpPr>
        <p:sp>
          <p:nvSpPr>
            <p:cNvPr id="14" name="Diagonal Stripe 13"/>
            <p:cNvSpPr/>
            <p:nvPr userDrawn="1"/>
          </p:nvSpPr>
          <p:spPr>
            <a:xfrm rot="5400000">
              <a:off x="7337769" y="-43760"/>
              <a:ext cx="1411983" cy="1776299"/>
            </a:xfrm>
            <a:prstGeom prst="diagStripe">
              <a:avLst>
                <a:gd name="adj" fmla="val 60420"/>
              </a:avLst>
            </a:prstGeom>
            <a:solidFill>
              <a:srgbClr val="EA6A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Diagonal Stripe 14"/>
            <p:cNvSpPr/>
            <p:nvPr userDrawn="1"/>
          </p:nvSpPr>
          <p:spPr>
            <a:xfrm rot="5400000">
              <a:off x="6722373" y="-112857"/>
              <a:ext cx="1958841" cy="2460233"/>
            </a:xfrm>
            <a:prstGeom prst="diagStripe">
              <a:avLst>
                <a:gd name="adj" fmla="val 70830"/>
              </a:avLst>
            </a:prstGeom>
            <a:solidFill>
              <a:srgbClr val="00703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Diagonal Stripe 15"/>
            <p:cNvSpPr/>
            <p:nvPr userDrawn="1"/>
          </p:nvSpPr>
          <p:spPr>
            <a:xfrm rot="5400000">
              <a:off x="6133871" y="-226290"/>
              <a:ext cx="2433350" cy="3162729"/>
            </a:xfrm>
            <a:prstGeom prst="diagStripe">
              <a:avLst>
                <a:gd name="adj" fmla="val 77604"/>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64879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5E830-3C7C-4F15-AAD2-A34ED5297E26}" type="slidenum">
              <a:rPr lang="en-US" smtClean="0"/>
              <a:t>‹#›</a:t>
            </a:fld>
            <a:endParaRPr lang="en-US"/>
          </a:p>
        </p:txBody>
      </p:sp>
      <p:sp>
        <p:nvSpPr>
          <p:cNvPr id="7"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8" name="Picture 7"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145492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5E830-3C7C-4F15-AAD2-A34ED5297E26}" type="slidenum">
              <a:rPr lang="en-US" smtClean="0"/>
              <a:t>‹#›</a:t>
            </a:fld>
            <a:endParaRPr lang="en-US"/>
          </a:p>
        </p:txBody>
      </p:sp>
      <p:sp>
        <p:nvSpPr>
          <p:cNvPr id="7"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8" name="Picture 7"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18979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17" name="Group 16"/>
          <p:cNvGrpSpPr/>
          <p:nvPr userDrawn="1"/>
        </p:nvGrpSpPr>
        <p:grpSpPr>
          <a:xfrm>
            <a:off x="0" y="4772161"/>
            <a:ext cx="9144000" cy="361705"/>
            <a:chOff x="0" y="4781794"/>
            <a:chExt cx="9144000" cy="361705"/>
          </a:xfrm>
        </p:grpSpPr>
        <p:sp>
          <p:nvSpPr>
            <p:cNvPr id="18"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9" name="Picture 18"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grpSp>
        <p:nvGrpSpPr>
          <p:cNvPr id="13" name="Group 12"/>
          <p:cNvGrpSpPr>
            <a:grpSpLocks noChangeAspect="1"/>
          </p:cNvGrpSpPr>
          <p:nvPr userDrawn="1"/>
        </p:nvGrpSpPr>
        <p:grpSpPr>
          <a:xfrm rot="5400000">
            <a:off x="7857661" y="3859588"/>
            <a:ext cx="1289764" cy="1282914"/>
            <a:chOff x="5769181" y="137839"/>
            <a:chExt cx="3162729" cy="2433911"/>
          </a:xfrm>
        </p:grpSpPr>
        <p:sp>
          <p:nvSpPr>
            <p:cNvPr id="14" name="Diagonal Stripe 13"/>
            <p:cNvSpPr/>
            <p:nvPr userDrawn="1"/>
          </p:nvSpPr>
          <p:spPr>
            <a:xfrm rot="5400000">
              <a:off x="7337769" y="-43760"/>
              <a:ext cx="1411983" cy="1776299"/>
            </a:xfrm>
            <a:prstGeom prst="diagStripe">
              <a:avLst>
                <a:gd name="adj" fmla="val 60420"/>
              </a:avLst>
            </a:prstGeom>
            <a:solidFill>
              <a:srgbClr val="EA6A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Diagonal Stripe 14"/>
            <p:cNvSpPr/>
            <p:nvPr userDrawn="1"/>
          </p:nvSpPr>
          <p:spPr>
            <a:xfrm rot="5400000">
              <a:off x="6722373" y="-112857"/>
              <a:ext cx="1958841" cy="2460233"/>
            </a:xfrm>
            <a:prstGeom prst="diagStripe">
              <a:avLst>
                <a:gd name="adj" fmla="val 70830"/>
              </a:avLst>
            </a:prstGeom>
            <a:solidFill>
              <a:srgbClr val="00703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Diagonal Stripe 15"/>
            <p:cNvSpPr/>
            <p:nvPr userDrawn="1"/>
          </p:nvSpPr>
          <p:spPr>
            <a:xfrm rot="5400000">
              <a:off x="6133871" y="-226290"/>
              <a:ext cx="2433350" cy="3162729"/>
            </a:xfrm>
            <a:prstGeom prst="diagStripe">
              <a:avLst>
                <a:gd name="adj" fmla="val 77604"/>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419063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9" name="Group 8"/>
          <p:cNvGrpSpPr/>
          <p:nvPr userDrawn="1"/>
        </p:nvGrpSpPr>
        <p:grpSpPr>
          <a:xfrm>
            <a:off x="0" y="4781794"/>
            <a:ext cx="9144000" cy="361705"/>
            <a:chOff x="0" y="4781794"/>
            <a:chExt cx="9144000" cy="361705"/>
          </a:xfrm>
        </p:grpSpPr>
        <p:sp>
          <p:nvSpPr>
            <p:cNvPr id="10"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1" name="Picture 10"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spTree>
    <p:extLst>
      <p:ext uri="{BB962C8B-B14F-4D97-AF65-F5344CB8AC3E}">
        <p14:creationId xmlns:p14="http://schemas.microsoft.com/office/powerpoint/2010/main" val="167425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10" name="Group 9"/>
          <p:cNvGrpSpPr/>
          <p:nvPr userDrawn="1"/>
        </p:nvGrpSpPr>
        <p:grpSpPr>
          <a:xfrm>
            <a:off x="0" y="4781794"/>
            <a:ext cx="9144000" cy="361705"/>
            <a:chOff x="0" y="4781794"/>
            <a:chExt cx="9144000" cy="361705"/>
          </a:xfrm>
        </p:grpSpPr>
        <p:sp>
          <p:nvSpPr>
            <p:cNvPr id="11"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2" name="Picture 11"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spTree>
    <p:extLst>
      <p:ext uri="{BB962C8B-B14F-4D97-AF65-F5344CB8AC3E}">
        <p14:creationId xmlns:p14="http://schemas.microsoft.com/office/powerpoint/2010/main" val="194279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5E830-3C7C-4F15-AAD2-A34ED5297E26}" type="slidenum">
              <a:rPr lang="en-US" smtClean="0"/>
              <a:t>‹#›</a:t>
            </a:fld>
            <a:endParaRPr lang="en-US"/>
          </a:p>
        </p:txBody>
      </p:sp>
      <p:sp>
        <p:nvSpPr>
          <p:cNvPr id="10"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1" name="Picture 10"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91209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5E830-3C7C-4F15-AAD2-A34ED5297E26}" type="slidenum">
              <a:rPr lang="en-US" smtClean="0"/>
              <a:t>‹#›</a:t>
            </a:fld>
            <a:endParaRPr lang="en-US"/>
          </a:p>
        </p:txBody>
      </p:sp>
      <p:sp>
        <p:nvSpPr>
          <p:cNvPr id="6"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7" name="Picture 6"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60434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5E830-3C7C-4F15-AAD2-A34ED5297E26}" type="slidenum">
              <a:rPr lang="en-US" smtClean="0"/>
              <a:t>‹#›</a:t>
            </a:fld>
            <a:endParaRPr lang="en-US"/>
          </a:p>
        </p:txBody>
      </p:sp>
      <p:sp>
        <p:nvSpPr>
          <p:cNvPr id="5"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6" name="Picture 5"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8397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5E830-3C7C-4F15-AAD2-A34ED5297E26}" type="slidenum">
              <a:rPr lang="en-US" smtClean="0"/>
              <a:t>‹#›</a:t>
            </a:fld>
            <a:endParaRPr lang="en-US"/>
          </a:p>
        </p:txBody>
      </p:sp>
      <p:sp>
        <p:nvSpPr>
          <p:cNvPr id="8"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9" name="Picture 8"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62118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5E830-3C7C-4F15-AAD2-A34ED5297E26}" type="slidenum">
              <a:rPr lang="en-US" smtClean="0"/>
              <a:t>‹#›</a:t>
            </a:fld>
            <a:endParaRPr lang="en-US"/>
          </a:p>
        </p:txBody>
      </p:sp>
      <p:sp>
        <p:nvSpPr>
          <p:cNvPr id="8"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9" name="Picture 8"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115542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4767262"/>
            <a:ext cx="9144000" cy="37623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 name="Title Placeholder 1"/>
          <p:cNvSpPr>
            <a:spLocks noGrp="1"/>
          </p:cNvSpPr>
          <p:nvPr>
            <p:ph type="title"/>
          </p:nvPr>
        </p:nvSpPr>
        <p:spPr>
          <a:xfrm>
            <a:off x="457200" y="205978"/>
            <a:ext cx="81534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0"/>
            <a:ext cx="81534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F45E830-3C7C-4F15-AAD2-A34ED5297E26}" type="slidenum">
              <a:rPr lang="en-US" smtClean="0"/>
              <a:t>‹#›</a:t>
            </a:fld>
            <a:endParaRPr lang="en-US" dirty="0"/>
          </a:p>
        </p:txBody>
      </p:sp>
    </p:spTree>
    <p:extLst>
      <p:ext uri="{BB962C8B-B14F-4D97-AF65-F5344CB8AC3E}">
        <p14:creationId xmlns:p14="http://schemas.microsoft.com/office/powerpoint/2010/main" val="3197419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
          <p:cNvSpPr/>
          <p:nvPr/>
        </p:nvSpPr>
        <p:spPr>
          <a:xfrm rot="10800000">
            <a:off x="7192370" y="-560"/>
            <a:ext cx="1951630" cy="170151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Diagonal Stripe 6"/>
          <p:cNvSpPr/>
          <p:nvPr/>
        </p:nvSpPr>
        <p:spPr>
          <a:xfrm rot="5400000">
            <a:off x="7549859" y="-182159"/>
            <a:ext cx="1411983" cy="1776299"/>
          </a:xfrm>
          <a:prstGeom prst="diagStripe">
            <a:avLst>
              <a:gd name="adj" fmla="val 60420"/>
            </a:avLst>
          </a:prstGeom>
          <a:solidFill>
            <a:srgbClr val="EA6A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Diagonal Stripe 7"/>
          <p:cNvSpPr/>
          <p:nvPr/>
        </p:nvSpPr>
        <p:spPr>
          <a:xfrm rot="5400000">
            <a:off x="6934463" y="-251256"/>
            <a:ext cx="1958841" cy="2460233"/>
          </a:xfrm>
          <a:prstGeom prst="diagStripe">
            <a:avLst>
              <a:gd name="adj" fmla="val 70830"/>
            </a:avLst>
          </a:prstGeom>
          <a:solidFill>
            <a:srgbClr val="00703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Diagonal Stripe 8"/>
          <p:cNvSpPr/>
          <p:nvPr/>
        </p:nvSpPr>
        <p:spPr>
          <a:xfrm rot="5400000">
            <a:off x="6345961" y="-364689"/>
            <a:ext cx="2433350" cy="3162729"/>
          </a:xfrm>
          <a:prstGeom prst="diagStripe">
            <a:avLst>
              <a:gd name="adj" fmla="val 77604"/>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Text Box 2"/>
          <p:cNvSpPr txBox="1">
            <a:spLocks noChangeArrowheads="1"/>
          </p:cNvSpPr>
          <p:nvPr/>
        </p:nvSpPr>
        <p:spPr bwMode="auto">
          <a:xfrm>
            <a:off x="152400" y="57150"/>
            <a:ext cx="5486400" cy="2028986"/>
          </a:xfrm>
          <a:prstGeom prst="rect">
            <a:avLst/>
          </a:prstGeom>
          <a:noFill/>
          <a:ln w="9525">
            <a:noFill/>
            <a:miter lim="800000"/>
            <a:headEnd/>
            <a:tailEnd/>
          </a:ln>
        </p:spPr>
        <p:txBody>
          <a:bodyPr rot="0" vert="horz" wrap="square" lIns="91440" tIns="45720" rIns="91440" bIns="45720" anchor="t" anchorCtr="0">
            <a:noAutofit/>
          </a:bodyPr>
          <a:lstStyle/>
          <a:p>
            <a:pPr marL="0" marR="0"/>
            <a:r>
              <a:rPr lang="en-US" sz="11500" dirty="0">
                <a:solidFill>
                  <a:srgbClr val="000000"/>
                </a:solidFill>
                <a:effectLst/>
                <a:latin typeface="Arial"/>
                <a:ea typeface="Adobe Gothic Std B"/>
              </a:rPr>
              <a:t>C   PER</a:t>
            </a:r>
            <a:endParaRPr lang="en-US" sz="2800" dirty="0">
              <a:effectLst/>
              <a:latin typeface="Times New Roman"/>
              <a:ea typeface="SimSun"/>
            </a:endParaRPr>
          </a:p>
        </p:txBody>
      </p:sp>
      <p:pic>
        <p:nvPicPr>
          <p:cNvPr id="11" name="Picture 10" descr="C:\Users\DANS\Google Drive\03 Private\CAPER Logo Test 4.jp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285750"/>
            <a:ext cx="1647252" cy="1315014"/>
          </a:xfrm>
          <a:prstGeom prst="rect">
            <a:avLst/>
          </a:prstGeom>
          <a:noFill/>
          <a:ln>
            <a:noFill/>
          </a:ln>
        </p:spPr>
      </p:pic>
      <p:sp>
        <p:nvSpPr>
          <p:cNvPr id="12" name="Text Box 2"/>
          <p:cNvSpPr txBox="1">
            <a:spLocks noChangeArrowheads="1"/>
          </p:cNvSpPr>
          <p:nvPr/>
        </p:nvSpPr>
        <p:spPr bwMode="auto">
          <a:xfrm>
            <a:off x="258445" y="1443279"/>
            <a:ext cx="8627110" cy="1285714"/>
          </a:xfrm>
          <a:prstGeom prst="rect">
            <a:avLst/>
          </a:prstGeom>
          <a:noFill/>
          <a:ln w="9525">
            <a:noFill/>
            <a:miter lim="800000"/>
            <a:headEnd/>
            <a:tailEnd/>
          </a:ln>
        </p:spPr>
        <p:txBody>
          <a:bodyPr rot="0" vert="horz" wrap="square" lIns="91440" tIns="45720" rIns="91440" bIns="45720" anchor="t" anchorCtr="0">
            <a:noAutofit/>
          </a:bodyPr>
          <a:lstStyle/>
          <a:p>
            <a:pPr marL="0" marR="0"/>
            <a:r>
              <a:rPr lang="en-US" sz="3600" b="1" dirty="0">
                <a:effectLst/>
                <a:latin typeface="Arial"/>
                <a:ea typeface="Adobe Gothic Std B"/>
              </a:rPr>
              <a:t>Center for Advanced Power Engineering Research</a:t>
            </a:r>
            <a:endParaRPr lang="en-US" sz="2000" dirty="0">
              <a:effectLst/>
              <a:latin typeface="Times New Roman"/>
              <a:ea typeface="SimSun"/>
            </a:endParaRPr>
          </a:p>
        </p:txBody>
      </p:sp>
      <p:sp>
        <p:nvSpPr>
          <p:cNvPr id="13" name="Text Box 2"/>
          <p:cNvSpPr txBox="1">
            <a:spLocks noChangeArrowheads="1"/>
          </p:cNvSpPr>
          <p:nvPr/>
        </p:nvSpPr>
        <p:spPr bwMode="auto">
          <a:xfrm>
            <a:off x="152400" y="2739551"/>
            <a:ext cx="8627110" cy="1863090"/>
          </a:xfrm>
          <a:prstGeom prst="rect">
            <a:avLst/>
          </a:prstGeom>
          <a:noFill/>
          <a:ln w="9525">
            <a:noFill/>
            <a:miter lim="800000"/>
            <a:headEnd/>
            <a:tailEnd/>
          </a:ln>
        </p:spPr>
        <p:txBody>
          <a:bodyPr rot="0" vert="horz" wrap="square" lIns="91440" tIns="45720" rIns="91440" bIns="45720" anchor="t" anchorCtr="0">
            <a:noAutofit/>
          </a:bodyPr>
          <a:lstStyle/>
          <a:p>
            <a:pPr marL="0" marR="0" algn="ctr"/>
            <a:r>
              <a:rPr lang="en-US" sz="2000" b="1" dirty="0" smtClean="0">
                <a:latin typeface="Arial"/>
                <a:ea typeface="SimSun"/>
              </a:rPr>
              <a:t>Presented By:</a:t>
            </a:r>
          </a:p>
          <a:p>
            <a:pPr marL="0" marR="0" algn="ctr"/>
            <a:endParaRPr lang="en-US" sz="2000" b="1" dirty="0" smtClean="0">
              <a:latin typeface="Arial"/>
              <a:ea typeface="SimSun"/>
            </a:endParaRPr>
          </a:p>
          <a:p>
            <a:pPr marL="0" marR="0" algn="ctr"/>
            <a:r>
              <a:rPr lang="en-US" sz="2400" b="1" dirty="0" smtClean="0">
                <a:latin typeface="Arial"/>
                <a:ea typeface="SimSun"/>
              </a:rPr>
              <a:t>Morey Agnew</a:t>
            </a:r>
          </a:p>
          <a:p>
            <a:pPr marL="0" marR="0" algn="ctr"/>
            <a:endParaRPr lang="en-US" sz="2400" b="1" dirty="0" smtClean="0">
              <a:latin typeface="Arial"/>
              <a:ea typeface="SimSun"/>
            </a:endParaRPr>
          </a:p>
          <a:p>
            <a:pPr marL="0" marR="0" algn="ctr"/>
            <a:r>
              <a:rPr lang="en-US" sz="2000" b="1" dirty="0" smtClean="0">
                <a:latin typeface="Arial"/>
                <a:ea typeface="SimSun"/>
              </a:rPr>
              <a:t>Clemson University</a:t>
            </a:r>
          </a:p>
        </p:txBody>
      </p:sp>
    </p:spTree>
    <p:extLst>
      <p:ext uri="{BB962C8B-B14F-4D97-AF65-F5344CB8AC3E}">
        <p14:creationId xmlns:p14="http://schemas.microsoft.com/office/powerpoint/2010/main" val="2547366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Datasets Used</a:t>
            </a:r>
            <a:endParaRPr lang="en-US" sz="2800" b="1" dirty="0"/>
          </a:p>
        </p:txBody>
      </p:sp>
      <p:sp>
        <p:nvSpPr>
          <p:cNvPr id="3" name="Content Placeholder 2"/>
          <p:cNvSpPr>
            <a:spLocks noGrp="1"/>
          </p:cNvSpPr>
          <p:nvPr>
            <p:ph idx="1"/>
          </p:nvPr>
        </p:nvSpPr>
        <p:spPr/>
        <p:txBody>
          <a:bodyPr>
            <a:normAutofit/>
          </a:bodyPr>
          <a:lstStyle/>
          <a:p>
            <a:r>
              <a:rPr lang="en-US" sz="1800" dirty="0" smtClean="0"/>
              <a:t>DEC_PV_LIST</a:t>
            </a:r>
          </a:p>
          <a:p>
            <a:pPr lvl="1"/>
            <a:r>
              <a:rPr lang="en-US" sz="1400" dirty="0" smtClean="0"/>
              <a:t>This excel file has all the substations in the area but we only used Distribution type substations</a:t>
            </a:r>
          </a:p>
          <a:p>
            <a:r>
              <a:rPr lang="en-US" sz="1800" dirty="0" err="1" smtClean="0"/>
              <a:t>Lat_Long_Data</a:t>
            </a:r>
            <a:endParaRPr lang="en-US" sz="1800" dirty="0" smtClean="0"/>
          </a:p>
          <a:p>
            <a:pPr lvl="1"/>
            <a:r>
              <a:rPr lang="en-US" sz="1400" dirty="0" smtClean="0"/>
              <a:t>This excel file has all of </a:t>
            </a:r>
            <a:r>
              <a:rPr lang="en-US" sz="1400" dirty="0"/>
              <a:t>the interconnection </a:t>
            </a:r>
            <a:r>
              <a:rPr lang="en-US" sz="1400" dirty="0" smtClean="0"/>
              <a:t>request but we are only interested in Distribution and Solar type requests that are in the Carolinas.</a:t>
            </a:r>
          </a:p>
          <a:p>
            <a:r>
              <a:rPr lang="en-US" sz="1800" dirty="0" smtClean="0"/>
              <a:t>To make the plots we used the </a:t>
            </a:r>
            <a:r>
              <a:rPr lang="en-US" sz="1800" dirty="0" err="1" smtClean="0"/>
              <a:t>GridPV</a:t>
            </a:r>
            <a:r>
              <a:rPr lang="en-US" sz="1800" dirty="0" smtClean="0"/>
              <a:t> toolbox.</a:t>
            </a:r>
            <a:endParaRPr lang="en-US" sz="1800" dirty="0"/>
          </a:p>
        </p:txBody>
      </p:sp>
    </p:spTree>
    <p:extLst>
      <p:ext uri="{BB962C8B-B14F-4D97-AF65-F5344CB8AC3E}">
        <p14:creationId xmlns:p14="http://schemas.microsoft.com/office/powerpoint/2010/main" val="2917820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Substation Locations</a:t>
            </a:r>
            <a:endParaRPr lang="en-US" sz="2800" b="1"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0996" t="6055" r="9277" b="7149"/>
          <a:stretch/>
        </p:blipFill>
        <p:spPr>
          <a:xfrm>
            <a:off x="685800" y="819150"/>
            <a:ext cx="7464055" cy="3962399"/>
          </a:xfrm>
        </p:spPr>
      </p:pic>
    </p:spTree>
    <p:extLst>
      <p:ext uri="{BB962C8B-B14F-4D97-AF65-F5344CB8AC3E}">
        <p14:creationId xmlns:p14="http://schemas.microsoft.com/office/powerpoint/2010/main" val="2323713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PV Requests Locations</a:t>
            </a:r>
            <a:endParaRPr lang="en-US" sz="28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778" t="5935" r="7213" b="7007"/>
          <a:stretch/>
        </p:blipFill>
        <p:spPr>
          <a:xfrm>
            <a:off x="609600" y="895350"/>
            <a:ext cx="7654638" cy="3962400"/>
          </a:xfrm>
        </p:spPr>
      </p:pic>
    </p:spTree>
    <p:extLst>
      <p:ext uri="{BB962C8B-B14F-4D97-AF65-F5344CB8AC3E}">
        <p14:creationId xmlns:p14="http://schemas.microsoft.com/office/powerpoint/2010/main" val="1584518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Distance Formula</a:t>
            </a:r>
            <a:endParaRPr lang="en-US" sz="2800" b="1" dirty="0"/>
          </a:p>
        </p:txBody>
      </p:sp>
      <p:sp>
        <p:nvSpPr>
          <p:cNvPr id="3" name="Content Placeholder 2"/>
          <p:cNvSpPr>
            <a:spLocks noGrp="1"/>
          </p:cNvSpPr>
          <p:nvPr>
            <p:ph idx="1"/>
          </p:nvPr>
        </p:nvSpPr>
        <p:spPr>
          <a:xfrm>
            <a:off x="457200" y="1047750"/>
            <a:ext cx="8153400" cy="3394472"/>
          </a:xfrm>
        </p:spPr>
        <p:txBody>
          <a:bodyPr>
            <a:normAutofit/>
          </a:bodyPr>
          <a:lstStyle/>
          <a:p>
            <a:pPr marL="0" indent="0" algn="just">
              <a:buNone/>
            </a:pPr>
            <a:r>
              <a:rPr lang="en-US" sz="1800" b="1" dirty="0" err="1" smtClean="0"/>
              <a:t>Haversine</a:t>
            </a:r>
            <a:r>
              <a:rPr lang="en-US" sz="1800" b="1" dirty="0" smtClean="0"/>
              <a:t> Formula – Used to calculate the shortest distance over the earth’s surface. We need this to be able to find the distance between each </a:t>
            </a:r>
            <a:r>
              <a:rPr lang="en-US" sz="1800" b="1" dirty="0" smtClean="0"/>
              <a:t>PV </a:t>
            </a:r>
            <a:r>
              <a:rPr lang="en-US" sz="1800" b="1" dirty="0"/>
              <a:t>interconnection</a:t>
            </a:r>
            <a:r>
              <a:rPr lang="en-US" sz="1800" b="1" dirty="0" smtClean="0"/>
              <a:t> </a:t>
            </a:r>
            <a:r>
              <a:rPr lang="en-US" sz="1800" b="1" dirty="0" smtClean="0"/>
              <a:t>request and the substation to find out which substation it’s closest too. Then we matched each request to the substation it is closest to.</a:t>
            </a:r>
          </a:p>
          <a:p>
            <a:r>
              <a:rPr lang="el-GR" sz="1600" b="1" dirty="0"/>
              <a:t>Δ</a:t>
            </a:r>
            <a:r>
              <a:rPr lang="en-US" sz="1800" dirty="0" err="1" smtClean="0"/>
              <a:t>lon</a:t>
            </a:r>
            <a:r>
              <a:rPr lang="en-US" sz="1800" dirty="0" smtClean="0"/>
              <a:t> </a:t>
            </a:r>
            <a:r>
              <a:rPr lang="en-US" sz="1800" dirty="0"/>
              <a:t>= lon2 - </a:t>
            </a:r>
            <a:r>
              <a:rPr lang="en-US" sz="1800" dirty="0" smtClean="0"/>
              <a:t>lon1</a:t>
            </a:r>
            <a:endParaRPr lang="en-US" sz="1800" dirty="0"/>
          </a:p>
          <a:p>
            <a:r>
              <a:rPr lang="el-GR" sz="1600" b="1" dirty="0"/>
              <a:t>Δ</a:t>
            </a:r>
            <a:r>
              <a:rPr lang="en-US" sz="1800" dirty="0" err="1" smtClean="0"/>
              <a:t>lat</a:t>
            </a:r>
            <a:r>
              <a:rPr lang="en-US" sz="1800" dirty="0" smtClean="0"/>
              <a:t> </a:t>
            </a:r>
            <a:r>
              <a:rPr lang="en-US" sz="1800" dirty="0"/>
              <a:t>= lat2 - </a:t>
            </a:r>
            <a:r>
              <a:rPr lang="en-US" sz="1800" dirty="0" smtClean="0"/>
              <a:t>lat1</a:t>
            </a:r>
            <a:endParaRPr lang="en-US" sz="1800" dirty="0"/>
          </a:p>
          <a:p>
            <a:r>
              <a:rPr lang="nn-NO" sz="1800" dirty="0"/>
              <a:t>a = (</a:t>
            </a:r>
            <a:r>
              <a:rPr lang="nn-NO" sz="1800" dirty="0" smtClean="0"/>
              <a:t>sin(</a:t>
            </a:r>
            <a:r>
              <a:rPr lang="el-GR" sz="1800" b="1" dirty="0"/>
              <a:t>Δ </a:t>
            </a:r>
            <a:r>
              <a:rPr lang="nn-NO" sz="1800" dirty="0" smtClean="0"/>
              <a:t>lat/2))^</a:t>
            </a:r>
            <a:r>
              <a:rPr lang="nn-NO" sz="1800" dirty="0"/>
              <a:t>2 + </a:t>
            </a:r>
            <a:r>
              <a:rPr lang="nn-NO" sz="1800" dirty="0" smtClean="0"/>
              <a:t>cos(lat1) </a:t>
            </a:r>
            <a:r>
              <a:rPr lang="nn-NO" sz="1800" dirty="0"/>
              <a:t>* </a:t>
            </a:r>
            <a:r>
              <a:rPr lang="nn-NO" sz="1800" dirty="0" smtClean="0"/>
              <a:t>cos((lat2) </a:t>
            </a:r>
            <a:r>
              <a:rPr lang="nn-NO" sz="1800" dirty="0"/>
              <a:t>* </a:t>
            </a:r>
            <a:r>
              <a:rPr lang="nn-NO" sz="1800" dirty="0" smtClean="0"/>
              <a:t>(</a:t>
            </a:r>
            <a:r>
              <a:rPr lang="el-GR" sz="1600" b="1" dirty="0"/>
              <a:t>Δ</a:t>
            </a:r>
            <a:r>
              <a:rPr lang="nn-NO" sz="1800" dirty="0" smtClean="0"/>
              <a:t>lon/2))^2</a:t>
            </a:r>
            <a:endParaRPr lang="nn-NO" sz="1800" dirty="0"/>
          </a:p>
          <a:p>
            <a:r>
              <a:rPr lang="en-US" sz="1800" dirty="0"/>
              <a:t>b = 2 * atan2(</a:t>
            </a:r>
            <a:r>
              <a:rPr lang="en-US" sz="1800" dirty="0" err="1"/>
              <a:t>sqrt</a:t>
            </a:r>
            <a:r>
              <a:rPr lang="en-US" sz="1800" dirty="0"/>
              <a:t>(a), </a:t>
            </a:r>
            <a:r>
              <a:rPr lang="en-US" sz="1800" dirty="0" err="1"/>
              <a:t>sqrt</a:t>
            </a:r>
            <a:r>
              <a:rPr lang="en-US" sz="1800" dirty="0"/>
              <a:t>(1-a</a:t>
            </a:r>
            <a:r>
              <a:rPr lang="en-US" sz="1800" dirty="0" smtClean="0"/>
              <a:t>))</a:t>
            </a:r>
            <a:endParaRPr lang="en-US" sz="1800" dirty="0"/>
          </a:p>
          <a:p>
            <a:r>
              <a:rPr lang="en-US" sz="1800" dirty="0"/>
              <a:t>d = R * </a:t>
            </a:r>
            <a:r>
              <a:rPr lang="en-US" sz="1800" dirty="0" smtClean="0"/>
              <a:t>b, where R equals the radius of the Earth, which is 3961miles</a:t>
            </a:r>
            <a:endParaRPr lang="en-US" sz="1800" dirty="0" smtClean="0">
              <a:solidFill>
                <a:schemeClr val="tx1"/>
              </a:solidFill>
            </a:endParaRPr>
          </a:p>
        </p:txBody>
      </p:sp>
    </p:spTree>
    <p:extLst>
      <p:ext uri="{BB962C8B-B14F-4D97-AF65-F5344CB8AC3E}">
        <p14:creationId xmlns:p14="http://schemas.microsoft.com/office/powerpoint/2010/main" val="3146055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Substations Only Provided to CAPER</a:t>
            </a:r>
            <a:endParaRPr lang="en-US" sz="28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0921958"/>
              </p:ext>
            </p:extLst>
          </p:nvPr>
        </p:nvGraphicFramePr>
        <p:xfrm>
          <a:off x="228600" y="1047750"/>
          <a:ext cx="85344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gridCol w="1066800"/>
                <a:gridCol w="1066800"/>
              </a:tblGrid>
              <a:tr h="499432">
                <a:tc>
                  <a:txBody>
                    <a:bodyPr/>
                    <a:lstStyle/>
                    <a:p>
                      <a:r>
                        <a:rPr lang="en-US" sz="1400" dirty="0" smtClean="0"/>
                        <a:t>Substation</a:t>
                      </a:r>
                      <a:endParaRPr lang="en-US" sz="1400" dirty="0"/>
                    </a:p>
                  </a:txBody>
                  <a:tcPr/>
                </a:tc>
                <a:tc>
                  <a:txBody>
                    <a:bodyPr/>
                    <a:lstStyle/>
                    <a:p>
                      <a:r>
                        <a:rPr lang="en-US" sz="1400" dirty="0" smtClean="0"/>
                        <a:t>Feeder</a:t>
                      </a:r>
                      <a:r>
                        <a:rPr lang="en-US" sz="1400" baseline="0" dirty="0" smtClean="0"/>
                        <a:t> Number</a:t>
                      </a:r>
                      <a:endParaRPr lang="en-US" sz="1400" dirty="0"/>
                    </a:p>
                  </a:txBody>
                  <a:tcPr/>
                </a:tc>
                <a:tc>
                  <a:txBody>
                    <a:bodyPr/>
                    <a:lstStyle/>
                    <a:p>
                      <a:r>
                        <a:rPr lang="en-US" sz="1400" dirty="0" smtClean="0"/>
                        <a:t>Residential</a:t>
                      </a:r>
                      <a:r>
                        <a:rPr lang="en-US" sz="1400" baseline="0" dirty="0" smtClean="0"/>
                        <a:t> (Conn)</a:t>
                      </a:r>
                      <a:endParaRPr lang="en-US" sz="1400" dirty="0"/>
                    </a:p>
                  </a:txBody>
                  <a:tcPr/>
                </a:tc>
                <a:tc>
                  <a:txBody>
                    <a:bodyPr/>
                    <a:lstStyle/>
                    <a:p>
                      <a:r>
                        <a:rPr lang="en-US" sz="1400" dirty="0" smtClean="0"/>
                        <a:t>Commercial (Conn)</a:t>
                      </a:r>
                      <a:endParaRPr lang="en-US" sz="1400" dirty="0"/>
                    </a:p>
                  </a:txBody>
                  <a:tcPr/>
                </a:tc>
                <a:tc>
                  <a:txBody>
                    <a:bodyPr/>
                    <a:lstStyle/>
                    <a:p>
                      <a:r>
                        <a:rPr lang="en-US" sz="1400" dirty="0" smtClean="0"/>
                        <a:t>Utility (Conn)</a:t>
                      </a:r>
                      <a:endParaRPr lang="en-US" sz="1400" dirty="0"/>
                    </a:p>
                  </a:txBody>
                  <a:tcPr/>
                </a:tc>
                <a:tc>
                  <a:txBody>
                    <a:bodyPr/>
                    <a:lstStyle/>
                    <a:p>
                      <a:r>
                        <a:rPr lang="en-US" sz="1400" dirty="0" smtClean="0"/>
                        <a:t>Residential</a:t>
                      </a:r>
                      <a:r>
                        <a:rPr lang="en-US" sz="1400" baseline="0" dirty="0" smtClean="0"/>
                        <a:t> (Pend)</a:t>
                      </a:r>
                      <a:endParaRPr lang="en-US" sz="1400" dirty="0"/>
                    </a:p>
                  </a:txBody>
                  <a:tcPr/>
                </a:tc>
                <a:tc>
                  <a:txBody>
                    <a:bodyPr/>
                    <a:lstStyle/>
                    <a:p>
                      <a:r>
                        <a:rPr lang="en-US" sz="1400" dirty="0" smtClean="0"/>
                        <a:t>Commercial</a:t>
                      </a:r>
                      <a:r>
                        <a:rPr lang="en-US" sz="1400" baseline="0" dirty="0" smtClean="0"/>
                        <a:t> (Pend)</a:t>
                      </a:r>
                      <a:endParaRPr lang="en-US" sz="1400" dirty="0"/>
                    </a:p>
                  </a:txBody>
                  <a:tcPr/>
                </a:tc>
                <a:tc>
                  <a:txBody>
                    <a:bodyPr/>
                    <a:lstStyle/>
                    <a:p>
                      <a:r>
                        <a:rPr lang="en-US" sz="1400" dirty="0" smtClean="0"/>
                        <a:t>Utility</a:t>
                      </a:r>
                      <a:r>
                        <a:rPr lang="en-US" sz="1400" baseline="0" dirty="0" smtClean="0"/>
                        <a:t> (Pend)</a:t>
                      </a:r>
                      <a:endParaRPr lang="en-US" sz="1400" dirty="0"/>
                    </a:p>
                  </a:txBody>
                  <a:tcPr/>
                </a:tc>
              </a:tr>
              <a:tr h="320040">
                <a:tc>
                  <a:txBody>
                    <a:bodyPr/>
                    <a:lstStyle/>
                    <a:p>
                      <a:r>
                        <a:rPr lang="en-US" sz="1400" dirty="0" smtClean="0"/>
                        <a:t>1</a:t>
                      </a:r>
                    </a:p>
                  </a:txBody>
                  <a:tcPr/>
                </a:tc>
                <a:tc>
                  <a:txBody>
                    <a:bodyPr/>
                    <a:lstStyle/>
                    <a:p>
                      <a:r>
                        <a:rPr lang="en-US" sz="1400" dirty="0" smtClean="0"/>
                        <a:t>1</a:t>
                      </a:r>
                      <a:endParaRPr lang="en-US" sz="1400" dirty="0"/>
                    </a:p>
                  </a:txBody>
                  <a:tcPr/>
                </a:tc>
                <a:tc>
                  <a:txBody>
                    <a:bodyPr/>
                    <a:lstStyle/>
                    <a:p>
                      <a:r>
                        <a:rPr lang="en-US" sz="1400" dirty="0" smtClean="0"/>
                        <a:t>75.01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r>
              <a:tr h="302778">
                <a:tc>
                  <a:txBody>
                    <a:bodyPr/>
                    <a:lstStyle/>
                    <a:p>
                      <a:r>
                        <a:rPr lang="en-US" sz="1400" dirty="0" smtClean="0"/>
                        <a:t>2</a:t>
                      </a:r>
                      <a:endParaRPr lang="en-US" sz="1400" dirty="0"/>
                    </a:p>
                  </a:txBody>
                  <a:tcPr/>
                </a:tc>
                <a:tc>
                  <a:txBody>
                    <a:bodyPr/>
                    <a:lstStyle/>
                    <a:p>
                      <a:r>
                        <a:rPr lang="en-US" sz="1400" dirty="0" smtClean="0"/>
                        <a:t>2</a:t>
                      </a:r>
                      <a:endParaRPr lang="en-US" sz="1400" dirty="0"/>
                    </a:p>
                  </a:txBody>
                  <a:tcPr/>
                </a:tc>
                <a:tc>
                  <a:txBody>
                    <a:bodyPr/>
                    <a:lstStyle/>
                    <a:p>
                      <a:r>
                        <a:rPr lang="en-US" sz="1400" dirty="0" smtClean="0"/>
                        <a:t>35.45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18.35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r>
              <a:tr h="363182">
                <a:tc>
                  <a:txBody>
                    <a:bodyPr/>
                    <a:lstStyle/>
                    <a:p>
                      <a:r>
                        <a:rPr lang="en-US" sz="1400" dirty="0" smtClean="0"/>
                        <a:t>3</a:t>
                      </a:r>
                      <a:endParaRPr lang="en-US" sz="1400" dirty="0"/>
                    </a:p>
                  </a:txBody>
                  <a:tcPr/>
                </a:tc>
                <a:tc>
                  <a:txBody>
                    <a:bodyPr/>
                    <a:lstStyle/>
                    <a:p>
                      <a:r>
                        <a:rPr lang="en-US" sz="1400" dirty="0" smtClean="0"/>
                        <a:t>3</a:t>
                      </a:r>
                      <a:endParaRPr lang="en-US" sz="1400" dirty="0"/>
                    </a:p>
                  </a:txBody>
                  <a:tcPr/>
                </a:tc>
                <a:tc>
                  <a:txBody>
                    <a:bodyPr/>
                    <a:lstStyle/>
                    <a:p>
                      <a:r>
                        <a:rPr lang="en-US" sz="1400" dirty="0" smtClean="0"/>
                        <a:t>16.4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5000 KW</a:t>
                      </a:r>
                      <a:endParaRPr lang="en-US" sz="1400" dirty="0"/>
                    </a:p>
                  </a:txBody>
                  <a:tcPr/>
                </a:tc>
              </a:tr>
              <a:tr h="322618">
                <a:tc>
                  <a:txBody>
                    <a:bodyPr/>
                    <a:lstStyle/>
                    <a:p>
                      <a:r>
                        <a:rPr lang="en-US" sz="1400" dirty="0" smtClean="0"/>
                        <a:t>4</a:t>
                      </a:r>
                      <a:endParaRPr lang="en-US" sz="1400" dirty="0"/>
                    </a:p>
                  </a:txBody>
                  <a:tcPr/>
                </a:tc>
                <a:tc>
                  <a:txBody>
                    <a:bodyPr/>
                    <a:lstStyle/>
                    <a:p>
                      <a:r>
                        <a:rPr lang="en-US" sz="1400" dirty="0" smtClean="0"/>
                        <a:t>7</a:t>
                      </a:r>
                      <a:endParaRPr lang="en-US" sz="1400" dirty="0"/>
                    </a:p>
                  </a:txBody>
                  <a:tcPr/>
                </a:tc>
                <a:tc>
                  <a:txBody>
                    <a:bodyPr/>
                    <a:lstStyle/>
                    <a:p>
                      <a:r>
                        <a:rPr lang="en-US" sz="1400" dirty="0" smtClean="0"/>
                        <a:t>5.36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10000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5001 KW</a:t>
                      </a:r>
                      <a:endParaRPr lang="en-US" sz="1400" dirty="0"/>
                    </a:p>
                  </a:txBody>
                  <a:tcPr/>
                </a:tc>
              </a:tr>
            </a:tbl>
          </a:graphicData>
        </a:graphic>
      </p:graphicFrame>
    </p:spTree>
    <p:extLst>
      <p:ext uri="{BB962C8B-B14F-4D97-AF65-F5344CB8AC3E}">
        <p14:creationId xmlns:p14="http://schemas.microsoft.com/office/powerpoint/2010/main" val="3947765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1</a:t>
            </a:r>
            <a:endParaRPr lang="en-US" dirty="0"/>
          </a:p>
        </p:txBody>
      </p:sp>
      <p:sp>
        <p:nvSpPr>
          <p:cNvPr id="4" name="Content Placeholder 3"/>
          <p:cNvSpPr>
            <a:spLocks noGrp="1"/>
          </p:cNvSpPr>
          <p:nvPr>
            <p:ph sz="half" idx="1"/>
          </p:nvPr>
        </p:nvSpPr>
        <p:spPr/>
        <p:txBody>
          <a:bodyPr>
            <a:normAutofit fontScale="85000" lnSpcReduction="20000"/>
          </a:bodyPr>
          <a:lstStyle/>
          <a:p>
            <a:r>
              <a:rPr lang="en-US" sz="2000" dirty="0" smtClean="0"/>
              <a:t>In the first table we took Substation 1 but with a 20 mile radius(using the distance formula again) to show all connected and pending PV </a:t>
            </a:r>
            <a:r>
              <a:rPr lang="en-US" sz="2000" dirty="0" smtClean="0"/>
              <a:t>interconnection requests</a:t>
            </a:r>
            <a:r>
              <a:rPr lang="en-US" sz="2000" dirty="0" smtClean="0"/>
              <a:t>.</a:t>
            </a:r>
          </a:p>
          <a:p>
            <a:r>
              <a:rPr lang="en-US" sz="2000" dirty="0" smtClean="0"/>
              <a:t>All the substations that have </a:t>
            </a:r>
            <a:r>
              <a:rPr lang="en-US" sz="2000" dirty="0"/>
              <a:t>PV interconnection </a:t>
            </a:r>
            <a:r>
              <a:rPr lang="en-US" sz="2000" dirty="0" smtClean="0"/>
              <a:t>requests closest to them are summed together in this table</a:t>
            </a:r>
          </a:p>
          <a:p>
            <a:r>
              <a:rPr lang="en-US" sz="2000" dirty="0" smtClean="0"/>
              <a:t>In the second table is the total amount </a:t>
            </a:r>
            <a:r>
              <a:rPr lang="en-US" sz="2000" dirty="0" smtClean="0"/>
              <a:t>Power</a:t>
            </a:r>
            <a:r>
              <a:rPr lang="en-US" sz="2000" dirty="0" smtClean="0"/>
              <a:t> </a:t>
            </a:r>
            <a:r>
              <a:rPr lang="en-US" sz="2000" dirty="0" smtClean="0"/>
              <a:t>each type of request has in the Carolinas</a:t>
            </a:r>
            <a:endParaRPr lang="en-US" sz="20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700783133"/>
              </p:ext>
            </p:extLst>
          </p:nvPr>
        </p:nvGraphicFramePr>
        <p:xfrm>
          <a:off x="4648200" y="900113"/>
          <a:ext cx="4038600" cy="1483360"/>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r>
                        <a:rPr lang="en-US" dirty="0" smtClean="0"/>
                        <a:t>Type</a:t>
                      </a:r>
                      <a:endParaRPr lang="en-US" dirty="0"/>
                    </a:p>
                  </a:txBody>
                  <a:tcPr/>
                </a:tc>
                <a:tc>
                  <a:txBody>
                    <a:bodyPr/>
                    <a:lstStyle/>
                    <a:p>
                      <a:r>
                        <a:rPr lang="en-US" dirty="0" smtClean="0"/>
                        <a:t>Connected</a:t>
                      </a:r>
                      <a:endParaRPr lang="en-US" dirty="0"/>
                    </a:p>
                  </a:txBody>
                  <a:tcPr/>
                </a:tc>
                <a:tc>
                  <a:txBody>
                    <a:bodyPr/>
                    <a:lstStyle/>
                    <a:p>
                      <a:r>
                        <a:rPr lang="en-US" dirty="0" smtClean="0"/>
                        <a:t>Pending</a:t>
                      </a:r>
                      <a:endParaRPr lang="en-US" dirty="0"/>
                    </a:p>
                  </a:txBody>
                  <a:tcPr/>
                </a:tc>
              </a:tr>
              <a:tr h="370840">
                <a:tc>
                  <a:txBody>
                    <a:bodyPr/>
                    <a:lstStyle/>
                    <a:p>
                      <a:r>
                        <a:rPr lang="en-US" dirty="0" smtClean="0"/>
                        <a:t>Residential</a:t>
                      </a:r>
                      <a:endParaRPr lang="en-US" dirty="0"/>
                    </a:p>
                  </a:txBody>
                  <a:tcPr/>
                </a:tc>
                <a:tc>
                  <a:txBody>
                    <a:bodyPr/>
                    <a:lstStyle/>
                    <a:p>
                      <a:r>
                        <a:rPr lang="en-US" dirty="0" smtClean="0"/>
                        <a:t>271.908</a:t>
                      </a:r>
                      <a:r>
                        <a:rPr lang="en-US" baseline="0" dirty="0" smtClean="0"/>
                        <a:t> KW</a:t>
                      </a:r>
                      <a:endParaRPr lang="en-US" dirty="0"/>
                    </a:p>
                  </a:txBody>
                  <a:tcPr/>
                </a:tc>
                <a:tc>
                  <a:txBody>
                    <a:bodyPr/>
                    <a:lstStyle/>
                    <a:p>
                      <a:r>
                        <a:rPr lang="en-US" dirty="0" smtClean="0"/>
                        <a:t>106.86 KW</a:t>
                      </a:r>
                      <a:endParaRPr lang="en-US" dirty="0"/>
                    </a:p>
                  </a:txBody>
                  <a:tcPr/>
                </a:tc>
              </a:tr>
              <a:tr h="370840">
                <a:tc>
                  <a:txBody>
                    <a:bodyPr/>
                    <a:lstStyle/>
                    <a:p>
                      <a:r>
                        <a:rPr lang="en-US" dirty="0" smtClean="0"/>
                        <a:t>Commercial</a:t>
                      </a:r>
                      <a:endParaRPr lang="en-US" dirty="0"/>
                    </a:p>
                  </a:txBody>
                  <a:tcPr/>
                </a:tc>
                <a:tc>
                  <a:txBody>
                    <a:bodyPr/>
                    <a:lstStyle/>
                    <a:p>
                      <a:r>
                        <a:rPr lang="en-US" dirty="0" smtClean="0"/>
                        <a:t>135 KW</a:t>
                      </a:r>
                      <a:endParaRPr lang="en-US" dirty="0"/>
                    </a:p>
                  </a:txBody>
                  <a:tcPr/>
                </a:tc>
                <a:tc>
                  <a:txBody>
                    <a:bodyPr/>
                    <a:lstStyle/>
                    <a:p>
                      <a:r>
                        <a:rPr lang="en-US" dirty="0" smtClean="0"/>
                        <a:t>358.6 KW</a:t>
                      </a:r>
                      <a:endParaRPr lang="en-US" dirty="0"/>
                    </a:p>
                  </a:txBody>
                  <a:tcPr/>
                </a:tc>
              </a:tr>
              <a:tr h="370840">
                <a:tc>
                  <a:txBody>
                    <a:bodyPr/>
                    <a:lstStyle/>
                    <a:p>
                      <a:r>
                        <a:rPr lang="en-US" dirty="0" smtClean="0"/>
                        <a:t>Utility</a:t>
                      </a:r>
                      <a:endParaRPr lang="en-US" dirty="0"/>
                    </a:p>
                  </a:txBody>
                  <a:tcPr/>
                </a:tc>
                <a:tc>
                  <a:txBody>
                    <a:bodyPr/>
                    <a:lstStyle/>
                    <a:p>
                      <a:r>
                        <a:rPr lang="en-US" dirty="0" smtClean="0"/>
                        <a:t>21450 KW</a:t>
                      </a:r>
                      <a:endParaRPr lang="en-US" dirty="0"/>
                    </a:p>
                  </a:txBody>
                  <a:tcPr/>
                </a:tc>
                <a:tc>
                  <a:txBody>
                    <a:bodyPr/>
                    <a:lstStyle/>
                    <a:p>
                      <a:r>
                        <a:rPr lang="en-US" dirty="0" smtClean="0"/>
                        <a:t>21890 KW</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3942887"/>
              </p:ext>
            </p:extLst>
          </p:nvPr>
        </p:nvGraphicFramePr>
        <p:xfrm>
          <a:off x="4648200" y="2703989"/>
          <a:ext cx="4038600" cy="1483360"/>
        </p:xfrm>
        <a:graphic>
          <a:graphicData uri="http://schemas.openxmlformats.org/drawingml/2006/table">
            <a:tbl>
              <a:tblPr firstRow="1" bandRow="1">
                <a:tableStyleId>{5C22544A-7EE6-4342-B048-85BDC9FD1C3A}</a:tableStyleId>
              </a:tblPr>
              <a:tblGrid>
                <a:gridCol w="1371600"/>
                <a:gridCol w="1295400"/>
                <a:gridCol w="1371600"/>
              </a:tblGrid>
              <a:tr h="370840">
                <a:tc>
                  <a:txBody>
                    <a:bodyPr/>
                    <a:lstStyle/>
                    <a:p>
                      <a:r>
                        <a:rPr lang="en-US" dirty="0" smtClean="0"/>
                        <a:t>Type </a:t>
                      </a:r>
                      <a:endParaRPr lang="en-US" dirty="0"/>
                    </a:p>
                  </a:txBody>
                  <a:tcPr/>
                </a:tc>
                <a:tc>
                  <a:txBody>
                    <a:bodyPr/>
                    <a:lstStyle/>
                    <a:p>
                      <a:r>
                        <a:rPr lang="en-US" dirty="0" smtClean="0"/>
                        <a:t>Connected</a:t>
                      </a:r>
                      <a:endParaRPr lang="en-US" dirty="0"/>
                    </a:p>
                  </a:txBody>
                  <a:tcPr/>
                </a:tc>
                <a:tc>
                  <a:txBody>
                    <a:bodyPr/>
                    <a:lstStyle/>
                    <a:p>
                      <a:r>
                        <a:rPr lang="en-US" dirty="0" smtClean="0"/>
                        <a:t>Pending</a:t>
                      </a:r>
                      <a:endParaRPr lang="en-US" dirty="0"/>
                    </a:p>
                  </a:txBody>
                  <a:tcPr/>
                </a:tc>
              </a:tr>
              <a:tr h="370840">
                <a:tc>
                  <a:txBody>
                    <a:bodyPr/>
                    <a:lstStyle/>
                    <a:p>
                      <a:r>
                        <a:rPr lang="en-US" dirty="0" smtClean="0"/>
                        <a:t>Residential</a:t>
                      </a:r>
                      <a:endParaRPr lang="en-US" dirty="0"/>
                    </a:p>
                  </a:txBody>
                  <a:tcPr/>
                </a:tc>
                <a:tc>
                  <a:txBody>
                    <a:bodyPr/>
                    <a:lstStyle/>
                    <a:p>
                      <a:r>
                        <a:rPr lang="en-US" dirty="0" smtClean="0"/>
                        <a:t>9.147</a:t>
                      </a:r>
                      <a:r>
                        <a:rPr lang="en-US" baseline="0" dirty="0" smtClean="0"/>
                        <a:t> MW</a:t>
                      </a:r>
                      <a:endParaRPr lang="en-US" dirty="0"/>
                    </a:p>
                  </a:txBody>
                  <a:tcPr/>
                </a:tc>
                <a:tc>
                  <a:txBody>
                    <a:bodyPr/>
                    <a:lstStyle/>
                    <a:p>
                      <a:r>
                        <a:rPr lang="en-US" dirty="0" smtClean="0"/>
                        <a:t>1.173 MW</a:t>
                      </a:r>
                      <a:endParaRPr lang="en-US" dirty="0"/>
                    </a:p>
                  </a:txBody>
                  <a:tcPr/>
                </a:tc>
              </a:tr>
              <a:tr h="370840">
                <a:tc>
                  <a:txBody>
                    <a:bodyPr/>
                    <a:lstStyle/>
                    <a:p>
                      <a:r>
                        <a:rPr lang="en-US" dirty="0" smtClean="0"/>
                        <a:t>Commercial</a:t>
                      </a:r>
                      <a:endParaRPr lang="en-US" dirty="0"/>
                    </a:p>
                  </a:txBody>
                  <a:tcPr/>
                </a:tc>
                <a:tc>
                  <a:txBody>
                    <a:bodyPr/>
                    <a:lstStyle/>
                    <a:p>
                      <a:r>
                        <a:rPr lang="en-US" dirty="0" smtClean="0"/>
                        <a:t>5.438 MW</a:t>
                      </a:r>
                      <a:endParaRPr lang="en-US" dirty="0"/>
                    </a:p>
                  </a:txBody>
                  <a:tcPr/>
                </a:tc>
                <a:tc>
                  <a:txBody>
                    <a:bodyPr/>
                    <a:lstStyle/>
                    <a:p>
                      <a:r>
                        <a:rPr lang="en-US" dirty="0" smtClean="0"/>
                        <a:t>2.281 MW</a:t>
                      </a:r>
                      <a:endParaRPr lang="en-US" dirty="0"/>
                    </a:p>
                  </a:txBody>
                  <a:tcPr/>
                </a:tc>
              </a:tr>
              <a:tr h="370840">
                <a:tc>
                  <a:txBody>
                    <a:bodyPr/>
                    <a:lstStyle/>
                    <a:p>
                      <a:r>
                        <a:rPr lang="en-US" dirty="0" smtClean="0"/>
                        <a:t>Utility</a:t>
                      </a:r>
                      <a:endParaRPr lang="en-US" dirty="0"/>
                    </a:p>
                  </a:txBody>
                  <a:tcPr/>
                </a:tc>
                <a:tc>
                  <a:txBody>
                    <a:bodyPr/>
                    <a:lstStyle/>
                    <a:p>
                      <a:r>
                        <a:rPr lang="en-US" dirty="0" smtClean="0"/>
                        <a:t>140.11</a:t>
                      </a:r>
                      <a:r>
                        <a:rPr lang="en-US" baseline="0" dirty="0" smtClean="0"/>
                        <a:t> MW</a:t>
                      </a:r>
                      <a:endParaRPr lang="en-US" dirty="0"/>
                    </a:p>
                  </a:txBody>
                  <a:tcPr/>
                </a:tc>
                <a:tc>
                  <a:txBody>
                    <a:bodyPr/>
                    <a:lstStyle/>
                    <a:p>
                      <a:r>
                        <a:rPr lang="en-US" dirty="0" smtClean="0"/>
                        <a:t>288.8 MW</a:t>
                      </a:r>
                      <a:endParaRPr lang="en-US" dirty="0"/>
                    </a:p>
                  </a:txBody>
                  <a:tcPr/>
                </a:tc>
              </a:tr>
            </a:tbl>
          </a:graphicData>
        </a:graphic>
      </p:graphicFrame>
    </p:spTree>
    <p:extLst>
      <p:ext uri="{BB962C8B-B14F-4D97-AF65-F5344CB8AC3E}">
        <p14:creationId xmlns:p14="http://schemas.microsoft.com/office/powerpoint/2010/main" val="232839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1 Percentage	</a:t>
            </a:r>
            <a:endParaRPr lang="en-US" dirty="0"/>
          </a:p>
        </p:txBody>
      </p:sp>
      <p:sp>
        <p:nvSpPr>
          <p:cNvPr id="3" name="Content Placeholder 2"/>
          <p:cNvSpPr>
            <a:spLocks noGrp="1"/>
          </p:cNvSpPr>
          <p:nvPr>
            <p:ph sz="half" idx="1"/>
          </p:nvPr>
        </p:nvSpPr>
        <p:spPr/>
        <p:txBody>
          <a:bodyPr>
            <a:normAutofit/>
          </a:bodyPr>
          <a:lstStyle/>
          <a:p>
            <a:r>
              <a:rPr lang="en-US" sz="2000" dirty="0" smtClean="0"/>
              <a:t>This percentage column in this table has a weight of 20% for connected and 80% pending since we are more interested in future connections.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850185793"/>
              </p:ext>
            </p:extLst>
          </p:nvPr>
        </p:nvGraphicFramePr>
        <p:xfrm>
          <a:off x="4648200" y="900113"/>
          <a:ext cx="4038600" cy="1483360"/>
        </p:xfrm>
        <a:graphic>
          <a:graphicData uri="http://schemas.openxmlformats.org/drawingml/2006/table">
            <a:tbl>
              <a:tblPr firstRow="1" bandRow="1">
                <a:tableStyleId>{5C22544A-7EE6-4342-B048-85BDC9FD1C3A}</a:tableStyleId>
              </a:tblPr>
              <a:tblGrid>
                <a:gridCol w="2019300"/>
                <a:gridCol w="2019300"/>
              </a:tblGrid>
              <a:tr h="370840">
                <a:tc>
                  <a:txBody>
                    <a:bodyPr/>
                    <a:lstStyle/>
                    <a:p>
                      <a:r>
                        <a:rPr lang="en-US" dirty="0" smtClean="0"/>
                        <a:t>Type</a:t>
                      </a:r>
                      <a:endParaRPr lang="en-US" dirty="0"/>
                    </a:p>
                  </a:txBody>
                  <a:tcPr/>
                </a:tc>
                <a:tc>
                  <a:txBody>
                    <a:bodyPr/>
                    <a:lstStyle/>
                    <a:p>
                      <a:r>
                        <a:rPr lang="en-US" dirty="0" smtClean="0"/>
                        <a:t>Percentage</a:t>
                      </a:r>
                      <a:endParaRPr lang="en-US" dirty="0"/>
                    </a:p>
                  </a:txBody>
                  <a:tcPr/>
                </a:tc>
              </a:tr>
              <a:tr h="370840">
                <a:tc>
                  <a:txBody>
                    <a:bodyPr/>
                    <a:lstStyle/>
                    <a:p>
                      <a:r>
                        <a:rPr lang="en-US" dirty="0" smtClean="0"/>
                        <a:t>Residential</a:t>
                      </a:r>
                      <a:endParaRPr lang="en-US" dirty="0"/>
                    </a:p>
                  </a:txBody>
                  <a:tcPr/>
                </a:tc>
                <a:tc>
                  <a:txBody>
                    <a:bodyPr/>
                    <a:lstStyle/>
                    <a:p>
                      <a:r>
                        <a:rPr lang="en-US" dirty="0" smtClean="0"/>
                        <a:t>5.0541%</a:t>
                      </a:r>
                      <a:endParaRPr lang="en-US" dirty="0"/>
                    </a:p>
                  </a:txBody>
                  <a:tcPr/>
                </a:tc>
              </a:tr>
              <a:tr h="370840">
                <a:tc>
                  <a:txBody>
                    <a:bodyPr/>
                    <a:lstStyle/>
                    <a:p>
                      <a:r>
                        <a:rPr lang="en-US" dirty="0" smtClean="0"/>
                        <a:t>Commercial</a:t>
                      </a:r>
                      <a:endParaRPr lang="en-US" dirty="0"/>
                    </a:p>
                  </a:txBody>
                  <a:tcPr/>
                </a:tc>
                <a:tc>
                  <a:txBody>
                    <a:bodyPr/>
                    <a:lstStyle/>
                    <a:p>
                      <a:r>
                        <a:rPr lang="en-US" dirty="0" smtClean="0"/>
                        <a:t>10.7771%</a:t>
                      </a:r>
                      <a:endParaRPr lang="en-US" dirty="0"/>
                    </a:p>
                  </a:txBody>
                  <a:tcPr/>
                </a:tc>
              </a:tr>
              <a:tr h="370840">
                <a:tc>
                  <a:txBody>
                    <a:bodyPr/>
                    <a:lstStyle/>
                    <a:p>
                      <a:r>
                        <a:rPr lang="en-US" dirty="0" smtClean="0"/>
                        <a:t>Utility</a:t>
                      </a:r>
                      <a:endParaRPr lang="en-US" dirty="0"/>
                    </a:p>
                  </a:txBody>
                  <a:tcPr/>
                </a:tc>
                <a:tc>
                  <a:txBody>
                    <a:bodyPr/>
                    <a:lstStyle/>
                    <a:p>
                      <a:r>
                        <a:rPr lang="en-US" dirty="0" smtClean="0"/>
                        <a:t>8.4158%</a:t>
                      </a:r>
                      <a:endParaRPr lang="en-US" dirty="0"/>
                    </a:p>
                  </a:txBody>
                  <a:tcPr/>
                </a:tc>
              </a:tr>
            </a:tbl>
          </a:graphicData>
        </a:graphic>
      </p:graphicFrame>
    </p:spTree>
    <p:extLst>
      <p:ext uri="{BB962C8B-B14F-4D97-AF65-F5344CB8AC3E}">
        <p14:creationId xmlns:p14="http://schemas.microsoft.com/office/powerpoint/2010/main" val="1081304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8153400" cy="457200"/>
          </a:xfrm>
        </p:spPr>
        <p:txBody>
          <a:bodyPr>
            <a:noAutofit/>
          </a:bodyPr>
          <a:lstStyle/>
          <a:p>
            <a:r>
              <a:rPr lang="en-US" sz="3200" b="1" dirty="0" smtClean="0"/>
              <a:t>Remarks/Future Research</a:t>
            </a:r>
            <a:endParaRPr lang="en-US" sz="3200" b="1" dirty="0"/>
          </a:p>
        </p:txBody>
      </p:sp>
      <p:sp>
        <p:nvSpPr>
          <p:cNvPr id="3" name="Content Placeholder 2"/>
          <p:cNvSpPr>
            <a:spLocks noGrp="1"/>
          </p:cNvSpPr>
          <p:nvPr>
            <p:ph idx="1"/>
          </p:nvPr>
        </p:nvSpPr>
        <p:spPr>
          <a:xfrm>
            <a:off x="609600" y="1123950"/>
            <a:ext cx="6553200" cy="2895600"/>
          </a:xfrm>
        </p:spPr>
        <p:txBody>
          <a:bodyPr>
            <a:normAutofit/>
          </a:bodyPr>
          <a:lstStyle/>
          <a:p>
            <a:pPr lvl="1"/>
            <a:r>
              <a:rPr lang="en-US" sz="1800" dirty="0" smtClean="0"/>
              <a:t>We want to use our data to simulate the distribution lines and to see what other problems may occur and see how we can fix them whether that means connecting to another feeder to another substation or </a:t>
            </a:r>
            <a:r>
              <a:rPr lang="en-US" sz="1800" smtClean="0"/>
              <a:t>using another method.</a:t>
            </a:r>
            <a:endParaRPr lang="en-US" sz="1800" dirty="0" smtClean="0"/>
          </a:p>
        </p:txBody>
      </p:sp>
    </p:spTree>
    <p:extLst>
      <p:ext uri="{BB962C8B-B14F-4D97-AF65-F5344CB8AC3E}">
        <p14:creationId xmlns:p14="http://schemas.microsoft.com/office/powerpoint/2010/main" val="2298574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13056</TotalTime>
  <Words>450</Words>
  <Application>Microsoft Office PowerPoint</Application>
  <PresentationFormat>On-screen Show (16:9)</PresentationFormat>
  <Paragraphs>103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SimSun</vt:lpstr>
      <vt:lpstr>Adobe Gothic Std B</vt:lpstr>
      <vt:lpstr>Arial</vt:lpstr>
      <vt:lpstr>Calibri</vt:lpstr>
      <vt:lpstr>Times New Roman</vt:lpstr>
      <vt:lpstr>Office Theme</vt:lpstr>
      <vt:lpstr>PowerPoint Presentation</vt:lpstr>
      <vt:lpstr>Datasets Used</vt:lpstr>
      <vt:lpstr>Substation Locations</vt:lpstr>
      <vt:lpstr>PV Requests Locations</vt:lpstr>
      <vt:lpstr>Distance Formula</vt:lpstr>
      <vt:lpstr>Substations Only Provided to CAPER</vt:lpstr>
      <vt:lpstr>Substation 1</vt:lpstr>
      <vt:lpstr>Substation 1 Percentage </vt:lpstr>
      <vt:lpstr>Remarks/Future Research</vt:lpstr>
    </vt:vector>
  </TitlesOfParts>
  <Company>Clemson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DANS</dc:creator>
  <cp:lastModifiedBy>Morey</cp:lastModifiedBy>
  <cp:revision>182</cp:revision>
  <cp:lastPrinted>2014-07-21T17:14:12Z</cp:lastPrinted>
  <dcterms:created xsi:type="dcterms:W3CDTF">2014-06-09T14:40:13Z</dcterms:created>
  <dcterms:modified xsi:type="dcterms:W3CDTF">2016-03-25T17:13:08Z</dcterms:modified>
</cp:coreProperties>
</file>