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56" r:id="rId3"/>
    <p:sldId id="268" r:id="rId4"/>
    <p:sldId id="267" r:id="rId5"/>
    <p:sldId id="269" r:id="rId6"/>
    <p:sldId id="283" r:id="rId7"/>
    <p:sldId id="266" r:id="rId8"/>
    <p:sldId id="259" r:id="rId9"/>
    <p:sldId id="270" r:id="rId10"/>
    <p:sldId id="263" r:id="rId11"/>
    <p:sldId id="278" r:id="rId12"/>
    <p:sldId id="279" r:id="rId13"/>
    <p:sldId id="277" r:id="rId14"/>
    <p:sldId id="280" r:id="rId15"/>
    <p:sldId id="281" r:id="rId16"/>
    <p:sldId id="28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56"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B7D71-7F24-4E14-81BF-35DBAF9EA75D}"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1EFAA-D79D-4C58-B389-A6D6F93EFB88}" type="slidenum">
              <a:rPr lang="zh-CN" altLang="en-US" smtClean="0"/>
              <a:t>‹#›</a:t>
            </a:fld>
            <a:endParaRPr lang="zh-CN" altLang="en-US"/>
          </a:p>
        </p:txBody>
      </p:sp>
    </p:spTree>
    <p:extLst>
      <p:ext uri="{BB962C8B-B14F-4D97-AF65-F5344CB8AC3E}">
        <p14:creationId xmlns:p14="http://schemas.microsoft.com/office/powerpoint/2010/main" val="180509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大家好，我叫蔡磊，目前是南京大学工程管理学院，工业工程专业的研究生，开学是研三。今天由我来给大加介绍一下列生成的实现，虚心接受各位的批评指正。</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1</a:t>
            </a:fld>
            <a:endParaRPr lang="zh-CN" altLang="en-US"/>
          </a:p>
        </p:txBody>
      </p:sp>
    </p:spTree>
    <p:extLst>
      <p:ext uri="{BB962C8B-B14F-4D97-AF65-F5344CB8AC3E}">
        <p14:creationId xmlns:p14="http://schemas.microsoft.com/office/powerpoint/2010/main" val="3537228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现在流行的做法是</a:t>
            </a:r>
            <a:r>
              <a:rPr lang="en-US" altLang="zh-CN" sz="1200" dirty="0"/>
              <a:t>Decremental state-space </a:t>
            </a:r>
            <a:r>
              <a:rPr lang="en-US" altLang="zh-CN" sz="1200" dirty="0" err="1"/>
              <a:t>relaxtion</a:t>
            </a:r>
            <a:r>
              <a:rPr lang="zh-CN" altLang="en-US" sz="1200" dirty="0"/>
              <a:t>，说到</a:t>
            </a:r>
            <a:r>
              <a:rPr lang="en-US" altLang="zh-CN" sz="1200" dirty="0"/>
              <a:t>Decremental state-space </a:t>
            </a:r>
            <a:r>
              <a:rPr lang="en-US" altLang="zh-CN" sz="1200" dirty="0" err="1"/>
              <a:t>relaxtion</a:t>
            </a:r>
            <a:r>
              <a:rPr lang="zh-CN" altLang="en-US" sz="1200" dirty="0"/>
              <a:t>，那就不得不提，</a:t>
            </a:r>
            <a:r>
              <a:rPr lang="en-US" altLang="zh-CN" sz="1200" dirty="0"/>
              <a:t>state-space </a:t>
            </a:r>
            <a:r>
              <a:rPr lang="en-US" altLang="zh-CN" sz="1200" dirty="0" err="1"/>
              <a:t>relaxtion</a:t>
            </a:r>
            <a:r>
              <a:rPr lang="zh-CN" altLang="en-US" sz="1200" dirty="0"/>
              <a:t>，这样就是对精确求解的方式，降了一个维度，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这样出现的问题是我们求得的最短路是有重复访问的点的，所以我们才引入了</a:t>
            </a:r>
            <a:r>
              <a:rPr lang="en-US" altLang="zh-CN" sz="1200" dirty="0"/>
              <a:t>Decremental state-space </a:t>
            </a:r>
            <a:r>
              <a:rPr lang="en-US" altLang="zh-CN" sz="1200" dirty="0" err="1"/>
              <a:t>relaxtion</a:t>
            </a:r>
            <a:r>
              <a:rPr lang="zh-CN" altLang="en-US" sz="1200" dirty="0"/>
              <a:t>来解决这个问题，我们讲路径中重复访问的点加入这个列表里面，下一次循环的时候，我们只要检测到</a:t>
            </a:r>
            <a:r>
              <a:rPr lang="en-US" altLang="zh-CN" sz="1200" dirty="0"/>
              <a:t>label</a:t>
            </a:r>
            <a:r>
              <a:rPr lang="zh-CN" altLang="en-US" sz="1200" dirty="0"/>
              <a:t>中已经访问过的</a:t>
            </a:r>
            <a:r>
              <a:rPr lang="en-US" altLang="zh-CN" sz="1200" dirty="0"/>
              <a:t>R</a:t>
            </a:r>
            <a:r>
              <a:rPr lang="zh-CN" altLang="en-US" sz="1200" dirty="0"/>
              <a:t>‘里面的点，就跳过对这个点进行扩展。但是目前我们实际构造这个</a:t>
            </a:r>
            <a:r>
              <a:rPr lang="en-US" altLang="zh-CN" sz="1200" dirty="0"/>
              <a:t>S</a:t>
            </a:r>
            <a:r>
              <a:rPr lang="zh-CN" altLang="en-US" sz="1200" dirty="0"/>
              <a:t>的时候已经不再使用已访问过的点了，我们通常使用当前</a:t>
            </a:r>
            <a:r>
              <a:rPr lang="en-US" altLang="zh-CN" sz="1200" dirty="0"/>
              <a:t>label</a:t>
            </a:r>
            <a:r>
              <a:rPr lang="zh-CN" altLang="en-US" sz="1200" dirty="0"/>
              <a:t>可以扩展到的点的集合，然后对</a:t>
            </a:r>
            <a:r>
              <a:rPr lang="en-US" altLang="zh-CN" sz="1200" dirty="0"/>
              <a:t>Decremental state-space </a:t>
            </a:r>
            <a:r>
              <a:rPr lang="zh-CN" altLang="en-US" sz="1200" dirty="0"/>
              <a:t>的应用是相同的步骤。</a:t>
            </a:r>
            <a:endParaRPr lang="zh-CN" altLang="en-US"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10</a:t>
            </a:fld>
            <a:endParaRPr lang="zh-CN" altLang="en-US"/>
          </a:p>
        </p:txBody>
      </p:sp>
    </p:spTree>
    <p:extLst>
      <p:ext uri="{BB962C8B-B14F-4D97-AF65-F5344CB8AC3E}">
        <p14:creationId xmlns:p14="http://schemas.microsoft.com/office/powerpoint/2010/main" val="308460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这里是一个双向</a:t>
            </a:r>
            <a:r>
              <a:rPr lang="en-US" altLang="zh-CN" dirty="0" err="1"/>
              <a:t>label_setting</a:t>
            </a:r>
            <a:r>
              <a:rPr lang="zh-CN" altLang="en-US" dirty="0"/>
              <a:t>的完整流程。但是我们需要注意的是，我们目前位置实现的这个</a:t>
            </a:r>
            <a:r>
              <a:rPr lang="en-US" altLang="zh-CN" dirty="0" err="1"/>
              <a:t>label_setting</a:t>
            </a:r>
            <a:r>
              <a:rPr lang="zh-CN" altLang="en-US" dirty="0"/>
              <a:t>，我们这个算法生成的</a:t>
            </a:r>
            <a:r>
              <a:rPr lang="en-US" altLang="zh-CN" dirty="0"/>
              <a:t>label</a:t>
            </a:r>
            <a:r>
              <a:rPr lang="zh-CN" altLang="en-US" dirty="0"/>
              <a:t>是随着客户点的增加，而成指数上升的，所以实际跑程序这样做是不可行的。</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11</a:t>
            </a:fld>
            <a:endParaRPr lang="zh-CN" altLang="en-US"/>
          </a:p>
        </p:txBody>
      </p:sp>
    </p:spTree>
    <p:extLst>
      <p:ext uri="{BB962C8B-B14F-4D97-AF65-F5344CB8AC3E}">
        <p14:creationId xmlns:p14="http://schemas.microsoft.com/office/powerpoint/2010/main" val="379691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这样在判断的时候会增加速度，就不需要进行一个循环来判断。</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13</a:t>
            </a:fld>
            <a:endParaRPr lang="zh-CN" altLang="en-US"/>
          </a:p>
        </p:txBody>
      </p:sp>
    </p:spTree>
    <p:extLst>
      <p:ext uri="{BB962C8B-B14F-4D97-AF65-F5344CB8AC3E}">
        <p14:creationId xmlns:p14="http://schemas.microsoft.com/office/powerpoint/2010/main" val="47874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，对列生成的实现就介绍到这里，下面我们进行一个总结，将在</a:t>
            </a:r>
            <a:r>
              <a:rPr lang="en-US" altLang="zh-CN" dirty="0"/>
              <a:t>RMLP</a:t>
            </a:r>
            <a:r>
              <a:rPr lang="zh-CN" altLang="en-US" dirty="0"/>
              <a:t>求解得到的对偶变量，进行存储，传递个子问题，用于</a:t>
            </a:r>
            <a:r>
              <a:rPr lang="en-US" altLang="zh-CN" dirty="0" err="1"/>
              <a:t>reduced_cost</a:t>
            </a:r>
            <a:r>
              <a:rPr lang="zh-CN" altLang="en-US" dirty="0"/>
              <a:t>的计算。</a:t>
            </a:r>
            <a:endParaRPr lang="en-US" altLang="zh-CN" dirty="0"/>
          </a:p>
          <a:p>
            <a:r>
              <a:rPr lang="en-US" altLang="zh-CN" dirty="0"/>
              <a:t>2</a:t>
            </a:r>
            <a:r>
              <a:rPr lang="zh-CN" altLang="en-US" dirty="0"/>
              <a:t>，这里我们举的例子是最简单的例子，也就是对偶变量与每个点相关，那如果你的</a:t>
            </a:r>
            <a:r>
              <a:rPr lang="en-US" altLang="zh-CN" dirty="0"/>
              <a:t>RMLP</a:t>
            </a:r>
            <a:r>
              <a:rPr lang="zh-CN" altLang="en-US" dirty="0"/>
              <a:t>里面的约束有多组，那么每一组约束都有一组对偶变量，这样你就要维护多个对偶变量的数组，传给子问题，这时候一定要理清对偶变量与约束的关系，不要计算错了。</a:t>
            </a:r>
            <a:endParaRPr lang="en-US" altLang="zh-CN" dirty="0"/>
          </a:p>
          <a:p>
            <a:r>
              <a:rPr lang="en-US" altLang="zh-CN" dirty="0"/>
              <a:t>3</a:t>
            </a:r>
            <a:r>
              <a:rPr lang="zh-CN" altLang="en-US" dirty="0"/>
              <a:t>，子问题求解路径给</a:t>
            </a:r>
            <a:r>
              <a:rPr lang="en-US" altLang="zh-CN" dirty="0"/>
              <a:t>RMLP,</a:t>
            </a:r>
            <a:r>
              <a:rPr lang="zh-CN" altLang="en-US" dirty="0"/>
              <a:t>为了减少迭代次数，一般我们是一组一组的传进去。然后寻找路径的时候，先启发式，在使用</a:t>
            </a:r>
            <a:r>
              <a:rPr lang="en-US" altLang="zh-CN" sz="1200" dirty="0"/>
              <a:t>Decremental state-space</a:t>
            </a:r>
            <a:r>
              <a:rPr lang="zh-CN" altLang="en-US" sz="1200" dirty="0"/>
              <a:t>的</a:t>
            </a:r>
            <a:r>
              <a:rPr lang="en-US" altLang="zh-CN" sz="1200" dirty="0" err="1"/>
              <a:t>label_setting</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17</a:t>
            </a:fld>
            <a:endParaRPr lang="zh-CN" altLang="en-US"/>
          </a:p>
        </p:txBody>
      </p:sp>
    </p:spTree>
    <p:extLst>
      <p:ext uri="{BB962C8B-B14F-4D97-AF65-F5344CB8AC3E}">
        <p14:creationId xmlns:p14="http://schemas.microsoft.com/office/powerpoint/2010/main" val="33432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，首先我们来回顾一下完整的</a:t>
            </a:r>
            <a:r>
              <a:rPr lang="en-US" altLang="zh-CN" sz="1200" dirty="0"/>
              <a:t>Branch-and-Price-and-Cut</a:t>
            </a:r>
            <a:r>
              <a:rPr lang="zh-CN" altLang="en-US" sz="1200" dirty="0"/>
              <a:t>框架，从这里开始，首先我们要构建一个初始的节点，这个初始的节点里面包两个部分，一个是</a:t>
            </a:r>
            <a:r>
              <a:rPr lang="en-US" altLang="zh-CN" sz="1200" dirty="0"/>
              <a:t>MLP</a:t>
            </a:r>
            <a:r>
              <a:rPr lang="zh-CN" altLang="en-US" sz="1200" dirty="0"/>
              <a:t>，一个是定价子问题，对于我们的</a:t>
            </a:r>
            <a:r>
              <a:rPr lang="en-US" altLang="zh-CN" sz="1200" dirty="0"/>
              <a:t>VRP</a:t>
            </a:r>
            <a:r>
              <a:rPr lang="zh-CN" altLang="en-US" sz="1200" dirty="0"/>
              <a:t>问题来说，这两个问题，可以通过我们对一个边流模型进行</a:t>
            </a:r>
            <a:r>
              <a:rPr lang="en-US" altLang="zh-CN" sz="1200" dirty="0"/>
              <a:t>DW</a:t>
            </a:r>
            <a:r>
              <a:rPr lang="zh-CN" altLang="en-US" sz="1200" dirty="0"/>
              <a:t>分解来构造，如果一个模型不能通过</a:t>
            </a:r>
            <a:r>
              <a:rPr lang="en-US" altLang="zh-CN" sz="1200" dirty="0"/>
              <a:t>DW</a:t>
            </a:r>
            <a:r>
              <a:rPr lang="zh-CN" altLang="en-US" sz="1200" dirty="0"/>
              <a:t>分解来获得一个主问题和一个定价子问题，那么这个模型就不适用于我们这个</a:t>
            </a:r>
            <a:r>
              <a:rPr lang="en-US" altLang="zh-CN" sz="1200" dirty="0"/>
              <a:t>Branch-and-Price-and-Cut</a:t>
            </a:r>
            <a:r>
              <a:rPr lang="zh-CN" altLang="en-US" sz="1200" dirty="0"/>
              <a:t>的框架</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接下来我们把这个节点，放进一个队列里面，如果这个队列不为空那么我们就取出这个节点，然后对节点种的主问题使用列生成进行求解，因为我们求解的实际问题是一个整数规划问题，要求我们的解是整数，但是我们这里的主问题是对整数问题的一个线性松弛问题，所以求出的解有可能是整数有可能不是整数，当是整数的时候，那么该整数解就可以作为当前解的应给上界，如果，不为整数，那么我们可以选择对分数变量进行分支，也就是，向主问题中增加约束，然后将将新的主问题和子问题，放进</a:t>
            </a:r>
            <a:r>
              <a:rPr lang="en-US" altLang="zh-CN" dirty="0"/>
              <a:t>node</a:t>
            </a:r>
            <a:r>
              <a:rPr lang="zh-CN" altLang="en-US" dirty="0"/>
              <a:t>里面，然后将</a:t>
            </a:r>
            <a:r>
              <a:rPr lang="en-US" altLang="zh-CN" dirty="0"/>
              <a:t>node</a:t>
            </a:r>
            <a:r>
              <a:rPr lang="zh-CN" altLang="en-US" dirty="0"/>
              <a:t>加入到队列里面，在进行列生成的过程当中，会找一些</a:t>
            </a:r>
            <a:r>
              <a:rPr lang="en-US" altLang="zh-CN" dirty="0"/>
              <a:t>Cut</a:t>
            </a:r>
            <a:r>
              <a:rPr lang="zh-CN" altLang="en-US" dirty="0"/>
              <a:t>加入到主问题当中，这时候也是向主问题中加入新的约束。那我今天要讲的，就只是走到列生成这里，</a:t>
            </a:r>
            <a:r>
              <a:rPr lang="en-US" altLang="zh-CN" dirty="0"/>
              <a:t>cut</a:t>
            </a:r>
            <a:r>
              <a:rPr lang="zh-CN" altLang="en-US" dirty="0"/>
              <a:t>和</a:t>
            </a:r>
            <a:r>
              <a:rPr lang="en-US" altLang="zh-CN" dirty="0"/>
              <a:t>branch</a:t>
            </a:r>
            <a:r>
              <a:rPr lang="zh-CN" altLang="en-US" dirty="0"/>
              <a:t>是后面同学将的内容。</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2</a:t>
            </a:fld>
            <a:endParaRPr lang="zh-CN" altLang="en-US"/>
          </a:p>
        </p:txBody>
      </p:sp>
    </p:spTree>
    <p:extLst>
      <p:ext uri="{BB962C8B-B14F-4D97-AF65-F5344CB8AC3E}">
        <p14:creationId xmlns:p14="http://schemas.microsoft.com/office/powerpoint/2010/main" val="272882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，首先我想对列生成的原理进行一个简单的回顾来再次明确一些问题；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我们的主问题是一个</a:t>
            </a:r>
            <a:r>
              <a:rPr lang="en-US" altLang="zh-CN" sz="1200" kern="1200" dirty="0">
                <a:solidFill>
                  <a:schemeClr val="tx1"/>
                </a:solidFill>
                <a:effectLst/>
                <a:latin typeface="+mn-lt"/>
                <a:ea typeface="+mn-ea"/>
                <a:cs typeface="+mn-cs"/>
              </a:rPr>
              <a:t>NP-hard</a:t>
            </a:r>
            <a:r>
              <a:rPr lang="zh-CN" altLang="en-US" sz="1200" kern="1200" dirty="0">
                <a:solidFill>
                  <a:schemeClr val="tx1"/>
                </a:solidFill>
                <a:effectLst/>
                <a:latin typeface="+mn-lt"/>
                <a:ea typeface="+mn-ea"/>
                <a:cs typeface="+mn-cs"/>
              </a:rPr>
              <a:t>问题，求解起来是非常耗费时间的，所以我们想通过一种简单的方式求解出来这个主问题的最优解，我们想到的方法是通过减小它的可行域，这时候，我们就构造了一个</a:t>
            </a:r>
            <a:r>
              <a:rPr lang="en-US" altLang="zh-CN" sz="1200" kern="1200" dirty="0">
                <a:solidFill>
                  <a:schemeClr val="tx1"/>
                </a:solidFill>
                <a:effectLst/>
                <a:latin typeface="+mn-lt"/>
                <a:ea typeface="+mn-ea"/>
                <a:cs typeface="+mn-cs"/>
              </a:rPr>
              <a:t>RMLP</a:t>
            </a:r>
            <a:r>
              <a:rPr lang="zh-CN" altLang="en-US" sz="1200" kern="1200" dirty="0">
                <a:solidFill>
                  <a:schemeClr val="tx1"/>
                </a:solidFill>
                <a:effectLst/>
                <a:latin typeface="+mn-lt"/>
                <a:ea typeface="+mn-ea"/>
                <a:cs typeface="+mn-cs"/>
              </a:rPr>
              <a:t>，我们需要保证的一点是我们在这个小的可行域上求出的最优解和我们在全部的可行域上求出的最优解是一样的。但是在，理论上很明确的一点就是，这个</a:t>
            </a:r>
            <a:r>
              <a:rPr lang="en-US" altLang="zh-CN" sz="1200" kern="1200" dirty="0">
                <a:solidFill>
                  <a:schemeClr val="tx1"/>
                </a:solidFill>
                <a:effectLst/>
                <a:latin typeface="+mn-lt"/>
                <a:ea typeface="+mn-ea"/>
                <a:cs typeface="+mn-cs"/>
              </a:rPr>
              <a:t>RMLP</a:t>
            </a:r>
            <a:r>
              <a:rPr lang="zh-CN" altLang="en-US" sz="1200" kern="1200" dirty="0">
                <a:solidFill>
                  <a:schemeClr val="tx1"/>
                </a:solidFill>
                <a:effectLst/>
                <a:latin typeface="+mn-lt"/>
                <a:ea typeface="+mn-ea"/>
                <a:cs typeface="+mn-cs"/>
              </a:rPr>
              <a:t>的可行域包含在</a:t>
            </a:r>
            <a:r>
              <a:rPr lang="en-US" altLang="zh-CN" sz="1200" kern="1200" dirty="0">
                <a:solidFill>
                  <a:schemeClr val="tx1"/>
                </a:solidFill>
                <a:effectLst/>
                <a:latin typeface="+mn-lt"/>
                <a:ea typeface="+mn-ea"/>
                <a:cs typeface="+mn-cs"/>
              </a:rPr>
              <a:t>MLP</a:t>
            </a:r>
            <a:r>
              <a:rPr lang="zh-CN" altLang="en-US" sz="1200" kern="1200" dirty="0">
                <a:solidFill>
                  <a:schemeClr val="tx1"/>
                </a:solidFill>
                <a:effectLst/>
                <a:latin typeface="+mn-lt"/>
                <a:ea typeface="+mn-ea"/>
                <a:cs typeface="+mn-cs"/>
              </a:rPr>
              <a:t>的可行域的里面，那</a:t>
            </a:r>
            <a:r>
              <a:rPr lang="en-US" altLang="zh-CN" sz="1200" kern="1200" dirty="0">
                <a:solidFill>
                  <a:schemeClr val="tx1"/>
                </a:solidFill>
                <a:effectLst/>
                <a:latin typeface="+mn-lt"/>
                <a:ea typeface="+mn-ea"/>
                <a:cs typeface="+mn-cs"/>
              </a:rPr>
              <a:t>RMLP</a:t>
            </a:r>
            <a:r>
              <a:rPr lang="zh-CN" altLang="en-US" sz="1200" kern="1200" dirty="0">
                <a:solidFill>
                  <a:schemeClr val="tx1"/>
                </a:solidFill>
                <a:effectLst/>
                <a:latin typeface="+mn-lt"/>
                <a:ea typeface="+mn-ea"/>
                <a:cs typeface="+mn-cs"/>
              </a:rPr>
              <a:t>求出的最优解，也就是成本的最小值一定是大于等于</a:t>
            </a:r>
            <a:r>
              <a:rPr lang="en-US" altLang="zh-CN" sz="1200" kern="1200" dirty="0">
                <a:solidFill>
                  <a:schemeClr val="tx1"/>
                </a:solidFill>
                <a:effectLst/>
                <a:latin typeface="+mn-lt"/>
                <a:ea typeface="+mn-ea"/>
                <a:cs typeface="+mn-cs"/>
              </a:rPr>
              <a:t>MLP</a:t>
            </a:r>
            <a:r>
              <a:rPr lang="zh-CN" altLang="en-US" sz="1200" kern="1200" dirty="0">
                <a:solidFill>
                  <a:schemeClr val="tx1"/>
                </a:solidFill>
                <a:effectLst/>
                <a:latin typeface="+mn-lt"/>
                <a:ea typeface="+mn-ea"/>
                <a:cs typeface="+mn-cs"/>
              </a:rPr>
              <a:t>的最优解的。</a:t>
            </a:r>
            <a:endParaRPr lang="en-US" altLang="zh-CN" sz="1200" kern="1200" dirty="0">
              <a:solidFill>
                <a:schemeClr val="tx1"/>
              </a:solidFill>
              <a:effectLst/>
              <a:latin typeface="+mn-lt"/>
              <a:ea typeface="+mn-ea"/>
              <a:cs typeface="+mn-cs"/>
            </a:endParaRPr>
          </a:p>
          <a:p>
            <a:endParaRPr lang="zh-CN" altLang="en-US"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，那怎么样才能保证等于呢，有人从对偶的角度来思考，解决这个问题。</a:t>
            </a:r>
            <a:endParaRPr lang="zh-CN" altLang="en-US" dirty="0">
              <a:effectLst/>
            </a:endParaRPr>
          </a:p>
          <a:p>
            <a:r>
              <a:rPr lang="zh-CN" altLang="en-US" sz="1200" kern="1200" dirty="0">
                <a:solidFill>
                  <a:schemeClr val="tx1"/>
                </a:solidFill>
                <a:effectLst/>
                <a:latin typeface="+mn-lt"/>
                <a:ea typeface="+mn-ea"/>
                <a:cs typeface="+mn-cs"/>
              </a:rPr>
              <a:t>首先看一下原问题，这个</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表示一条路径，</a:t>
            </a:r>
            <a:r>
              <a:rPr lang="en-US" altLang="zh-CN" sz="1200" kern="1200" dirty="0" err="1">
                <a:solidFill>
                  <a:schemeClr val="tx1"/>
                </a:solidFill>
                <a:effectLst/>
                <a:latin typeface="+mn-lt"/>
                <a:ea typeface="+mn-ea"/>
                <a:cs typeface="+mn-cs"/>
              </a:rPr>
              <a:t>sita</a:t>
            </a:r>
            <a:r>
              <a:rPr lang="zh-CN" altLang="en-US" dirty="0">
                <a:effectLst/>
              </a:rPr>
              <a:t> </a:t>
            </a:r>
            <a:r>
              <a:rPr lang="en-US" altLang="zh-CN" sz="1200" kern="1200" dirty="0">
                <a:solidFill>
                  <a:schemeClr val="tx1"/>
                </a:solidFill>
                <a:effectLst/>
                <a:latin typeface="+mn-lt"/>
                <a:ea typeface="+mn-ea"/>
                <a:cs typeface="+mn-cs"/>
              </a:rPr>
              <a:t>K</a:t>
            </a:r>
            <a:r>
              <a:rPr lang="zh-CN" altLang="en-US" dirty="0">
                <a:effectLst/>
              </a:rPr>
              <a:t> </a:t>
            </a:r>
            <a:r>
              <a:rPr lang="zh-CN" altLang="en-US"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这条路径的数量，第一个约束表示每个客户点至少访问一次，这里我们一般的问题里这个约束是等于，这样松弛成大于等于，其实事对最后的结果不影响的，因为我们的目标函数是最小化路径成本，我们的路径经过一个客户点是完全满足了它的需求的，那么如果有客户点是被访问两次的，那么它第二次被访问的时候没有对客户点进行满足，这样也就意味着它白走了一段路，这种路径肯定不会再最优路径里出现；第二条约束表示路径的总条数不能大于车辆数。</a:t>
            </a:r>
            <a:endParaRPr lang="zh-CN" altLang="en-US" dirty="0">
              <a:effectLst/>
            </a:endParaRPr>
          </a:p>
          <a:p>
            <a:r>
              <a:rPr lang="zh-CN" altLang="en-US" sz="1200" kern="1200" dirty="0">
                <a:solidFill>
                  <a:schemeClr val="tx1"/>
                </a:solidFill>
                <a:effectLst/>
                <a:latin typeface="+mn-lt"/>
                <a:ea typeface="+mn-ea"/>
                <a:cs typeface="+mn-cs"/>
              </a:rPr>
              <a:t>第一组约束它对应着一组对偶变量，第一组约束有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个，有多少个点就有多少个约束，每个约束都有一个对偶变量</a:t>
            </a:r>
            <a:r>
              <a:rPr lang="zh-CN" altLang="en-US" dirty="0">
                <a:effectLst/>
              </a:rPr>
              <a:t> </a:t>
            </a:r>
            <a:r>
              <a:rPr lang="en-US" altLang="zh-CN" sz="1200" kern="1200" dirty="0" err="1">
                <a:solidFill>
                  <a:schemeClr val="tx1"/>
                </a:solidFill>
                <a:effectLst/>
                <a:latin typeface="+mn-lt"/>
                <a:ea typeface="+mn-ea"/>
                <a:cs typeface="+mn-cs"/>
              </a:rPr>
              <a:t>lanbuda_i</a:t>
            </a:r>
            <a:r>
              <a:rPr lang="zh-CN" altLang="en-US" sz="1200" kern="1200" dirty="0">
                <a:solidFill>
                  <a:schemeClr val="tx1"/>
                </a:solidFill>
                <a:effectLst/>
                <a:latin typeface="+mn-lt"/>
                <a:ea typeface="+mn-ea"/>
                <a:cs typeface="+mn-cs"/>
              </a:rPr>
              <a:t>，这也就是每个点对应的一个对偶变量，对偶变量也叫影子价格对，他是有现实意义的，那么这个对偶</a:t>
            </a:r>
            <a:r>
              <a:rPr lang="en-US" altLang="zh-CN" sz="1200" kern="1200" dirty="0" err="1">
                <a:solidFill>
                  <a:schemeClr val="tx1"/>
                </a:solidFill>
                <a:effectLst/>
                <a:latin typeface="+mn-lt"/>
                <a:ea typeface="+mn-ea"/>
                <a:cs typeface="+mn-cs"/>
              </a:rPr>
              <a:t>lanbuda_i</a:t>
            </a:r>
            <a:r>
              <a:rPr lang="zh-CN" altLang="en-US" sz="1200" kern="1200" dirty="0">
                <a:solidFill>
                  <a:schemeClr val="tx1"/>
                </a:solidFill>
                <a:effectLst/>
                <a:latin typeface="+mn-lt"/>
                <a:ea typeface="+mn-ea"/>
                <a:cs typeface="+mn-cs"/>
              </a:rPr>
              <a:t>，的意义就是如果我访问</a:t>
            </a:r>
            <a:r>
              <a:rPr lang="zh-CN" altLang="en-US" dirty="0">
                <a:effectLst/>
              </a:rPr>
              <a:t> </a:t>
            </a:r>
            <a:r>
              <a:rPr lang="en-US" altLang="zh-CN" sz="1200" kern="1200" dirty="0" err="1">
                <a:solidFill>
                  <a:schemeClr val="tx1"/>
                </a:solidFill>
                <a:effectLst/>
                <a:latin typeface="+mn-lt"/>
                <a:ea typeface="+mn-ea"/>
                <a:cs typeface="+mn-cs"/>
              </a:rPr>
              <a:t>i</a:t>
            </a:r>
            <a:r>
              <a:rPr lang="zh-CN" altLang="en-US" dirty="0">
                <a:effectLst/>
              </a:rPr>
              <a:t> </a:t>
            </a:r>
            <a:r>
              <a:rPr lang="zh-CN" altLang="en-US" sz="1200" kern="1200" dirty="0">
                <a:solidFill>
                  <a:schemeClr val="tx1"/>
                </a:solidFill>
                <a:effectLst/>
                <a:latin typeface="+mn-lt"/>
                <a:ea typeface="+mn-ea"/>
                <a:cs typeface="+mn-cs"/>
              </a:rPr>
              <a:t>一次，我会获得的收益。然后第二个约束的对偶变量是</a:t>
            </a:r>
            <a:r>
              <a:rPr lang="en-US" altLang="zh-CN" sz="1200" kern="1200" dirty="0">
                <a:solidFill>
                  <a:schemeClr val="tx1"/>
                </a:solidFill>
                <a:effectLst/>
                <a:latin typeface="+mn-lt"/>
                <a:ea typeface="+mn-ea"/>
                <a:cs typeface="+mn-cs"/>
              </a:rPr>
              <a:t>labuda_0</a:t>
            </a:r>
            <a:r>
              <a:rPr lang="zh-CN" altLang="en-US" sz="1200" kern="1200" dirty="0">
                <a:solidFill>
                  <a:schemeClr val="tx1"/>
                </a:solidFill>
                <a:effectLst/>
                <a:latin typeface="+mn-lt"/>
                <a:ea typeface="+mn-ea"/>
                <a:cs typeface="+mn-cs"/>
              </a:rPr>
              <a:t>，这个影子价格的现实意义是，我多用一辆车带给我的收益，那这个对偶变量是负的，对吧，也就是我多用一辆车的成本。</a:t>
            </a:r>
            <a:endParaRPr lang="zh-CN" altLang="en-US" dirty="0">
              <a:effectLst/>
            </a:endParaRPr>
          </a:p>
          <a:p>
            <a:r>
              <a:rPr lang="zh-CN" altLang="en-US" sz="1200" kern="1200" dirty="0">
                <a:solidFill>
                  <a:schemeClr val="tx1"/>
                </a:solidFill>
                <a:effectLst/>
                <a:latin typeface="+mn-lt"/>
                <a:ea typeface="+mn-ea"/>
                <a:cs typeface="+mn-cs"/>
              </a:rPr>
              <a:t>通过对原问题的每条约束引入一个对偶变量我们可以构成一个对偶问题，这个对偶问题很简单，我相信大家都可以写出来，因为原问题是一个最小化问题，对偶问题的解是原问题解的一个下界。好，那么得到的这个对偶问题我们可以发现什么呢，我们发现它的约束是路径的成本，减去两个对偶变量，然后大于等于</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；这也就引出了，为什么我们的子问题需要求解</a:t>
            </a:r>
            <a:r>
              <a:rPr lang="en-US" altLang="zh-CN" sz="1200" kern="1200" dirty="0" err="1">
                <a:solidFill>
                  <a:schemeClr val="tx1"/>
                </a:solidFill>
                <a:effectLst/>
                <a:latin typeface="+mn-lt"/>
                <a:ea typeface="+mn-ea"/>
                <a:cs typeface="+mn-cs"/>
              </a:rPr>
              <a:t>reduce_cost</a:t>
            </a:r>
            <a:r>
              <a:rPr lang="en-US" altLang="zh-CN" sz="1200" kern="1200" dirty="0">
                <a:solidFill>
                  <a:schemeClr val="tx1"/>
                </a:solidFill>
                <a:effectLst/>
                <a:latin typeface="+mn-lt"/>
                <a:ea typeface="+mn-ea"/>
                <a:cs typeface="+mn-cs"/>
              </a:rPr>
              <a:t>&lt;0</a:t>
            </a:r>
            <a:r>
              <a:rPr lang="zh-CN" altLang="en-US" sz="1200" kern="1200" dirty="0">
                <a:solidFill>
                  <a:schemeClr val="tx1"/>
                </a:solidFill>
                <a:effectLst/>
                <a:latin typeface="+mn-lt"/>
                <a:ea typeface="+mn-ea"/>
                <a:cs typeface="+mn-cs"/>
              </a:rPr>
              <a:t>的路径，因为，当我们找到</a:t>
            </a:r>
            <a:r>
              <a:rPr lang="en-US" altLang="zh-CN" sz="1200" kern="1200" dirty="0" err="1">
                <a:solidFill>
                  <a:schemeClr val="tx1"/>
                </a:solidFill>
                <a:effectLst/>
                <a:latin typeface="+mn-lt"/>
                <a:ea typeface="+mn-ea"/>
                <a:cs typeface="+mn-cs"/>
              </a:rPr>
              <a:t>reduce_cost</a:t>
            </a:r>
            <a:r>
              <a:rPr lang="en-US" altLang="zh-CN" sz="1200" kern="1200" dirty="0">
                <a:solidFill>
                  <a:schemeClr val="tx1"/>
                </a:solidFill>
                <a:effectLst/>
                <a:latin typeface="+mn-lt"/>
                <a:ea typeface="+mn-ea"/>
                <a:cs typeface="+mn-cs"/>
              </a:rPr>
              <a:t>&lt;0</a:t>
            </a:r>
            <a:r>
              <a:rPr lang="zh-CN" altLang="en-US" sz="1200" kern="1200" dirty="0">
                <a:solidFill>
                  <a:schemeClr val="tx1"/>
                </a:solidFill>
                <a:effectLst/>
                <a:latin typeface="+mn-lt"/>
                <a:ea typeface="+mn-ea"/>
                <a:cs typeface="+mn-cs"/>
              </a:rPr>
              <a:t>的路径，加入进去之后使得对偶问题的约束被违反，那么对偶问题只有降低减小左边的值，左边的值减少那么目标函数也就减少了，此时原问题和对偶问题对应最优解也就减少了，当我们找不到路径使得</a:t>
            </a:r>
            <a:r>
              <a:rPr lang="en-US" altLang="zh-CN" sz="1200" kern="1200" dirty="0" err="1">
                <a:solidFill>
                  <a:schemeClr val="tx1"/>
                </a:solidFill>
                <a:effectLst/>
                <a:latin typeface="+mn-lt"/>
                <a:ea typeface="+mn-ea"/>
                <a:cs typeface="+mn-cs"/>
              </a:rPr>
              <a:t>reduced_cost</a:t>
            </a:r>
            <a:r>
              <a:rPr lang="zh-CN" altLang="en-US" sz="1200" kern="1200" dirty="0">
                <a:solidFill>
                  <a:schemeClr val="tx1"/>
                </a:solidFill>
                <a:effectLst/>
                <a:latin typeface="+mn-lt"/>
                <a:ea typeface="+mn-ea"/>
                <a:cs typeface="+mn-cs"/>
              </a:rPr>
              <a:t>小于</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，也就是这个对偶问题得最优解不可以被减少了，那原问题得最优解也就不可以被减少了。</a:t>
            </a:r>
            <a:r>
              <a:rPr lang="en-US" altLang="zh-CN" sz="1200" kern="1200" dirty="0">
                <a:solidFill>
                  <a:schemeClr val="tx1"/>
                </a:solidFill>
                <a:effectLst/>
                <a:latin typeface="+mn-lt"/>
                <a:ea typeface="+mn-ea"/>
                <a:cs typeface="+mn-cs"/>
              </a:rPr>
              <a:t>RMLP</a:t>
            </a:r>
            <a:r>
              <a:rPr lang="zh-CN" altLang="en-US" sz="1200" kern="1200" dirty="0">
                <a:solidFill>
                  <a:schemeClr val="tx1"/>
                </a:solidFill>
                <a:effectLst/>
                <a:latin typeface="+mn-lt"/>
                <a:ea typeface="+mn-ea"/>
                <a:cs typeface="+mn-cs"/>
              </a:rPr>
              <a:t>的最优解和</a:t>
            </a:r>
            <a:r>
              <a:rPr lang="en-US" altLang="zh-CN" sz="1200" kern="1200" dirty="0">
                <a:solidFill>
                  <a:schemeClr val="tx1"/>
                </a:solidFill>
                <a:effectLst/>
                <a:latin typeface="+mn-lt"/>
                <a:ea typeface="+mn-ea"/>
                <a:cs typeface="+mn-cs"/>
              </a:rPr>
              <a:t>MLP</a:t>
            </a:r>
            <a:r>
              <a:rPr lang="zh-CN" altLang="en-US" sz="1200" kern="1200" dirty="0">
                <a:solidFill>
                  <a:schemeClr val="tx1"/>
                </a:solidFill>
                <a:effectLst/>
                <a:latin typeface="+mn-lt"/>
                <a:ea typeface="+mn-ea"/>
                <a:cs typeface="+mn-cs"/>
              </a:rPr>
              <a:t>的最优解相同，那这里需要证明，真的找不到使</a:t>
            </a:r>
            <a:r>
              <a:rPr lang="en-US" altLang="zh-CN" sz="1200" kern="1200" dirty="0" err="1">
                <a:solidFill>
                  <a:schemeClr val="tx1"/>
                </a:solidFill>
                <a:effectLst/>
                <a:latin typeface="+mn-lt"/>
                <a:ea typeface="+mn-ea"/>
                <a:cs typeface="+mn-cs"/>
              </a:rPr>
              <a:t>reduced_cost</a:t>
            </a:r>
            <a:r>
              <a:rPr lang="zh-CN" altLang="en-US" sz="1200" kern="1200" dirty="0">
                <a:solidFill>
                  <a:schemeClr val="tx1"/>
                </a:solidFill>
                <a:effectLst/>
                <a:latin typeface="+mn-lt"/>
                <a:ea typeface="+mn-ea"/>
                <a:cs typeface="+mn-cs"/>
              </a:rPr>
              <a:t>小于</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的路径了，所以就得求这个</a:t>
            </a:r>
            <a:r>
              <a:rPr lang="en-US" altLang="zh-CN" sz="1200" kern="1200" dirty="0" err="1">
                <a:solidFill>
                  <a:schemeClr val="tx1"/>
                </a:solidFill>
                <a:effectLst/>
                <a:latin typeface="+mn-lt"/>
                <a:ea typeface="+mn-ea"/>
                <a:cs typeface="+mn-cs"/>
              </a:rPr>
              <a:t>reduced_cost</a:t>
            </a:r>
            <a:r>
              <a:rPr lang="zh-CN" altLang="en-US" sz="1200" kern="1200" dirty="0">
                <a:solidFill>
                  <a:schemeClr val="tx1"/>
                </a:solidFill>
                <a:effectLst/>
                <a:latin typeface="+mn-lt"/>
                <a:ea typeface="+mn-ea"/>
                <a:cs typeface="+mn-cs"/>
              </a:rPr>
              <a:t>最小的值，也就是求最短的路径，因为成本越小</a:t>
            </a:r>
            <a:r>
              <a:rPr lang="en-US" altLang="zh-CN" sz="1200" kern="1200" dirty="0" err="1">
                <a:solidFill>
                  <a:schemeClr val="tx1"/>
                </a:solidFill>
                <a:effectLst/>
                <a:latin typeface="+mn-lt"/>
                <a:ea typeface="+mn-ea"/>
                <a:cs typeface="+mn-cs"/>
              </a:rPr>
              <a:t>reduced_cost</a:t>
            </a:r>
            <a:r>
              <a:rPr lang="zh-CN" altLang="en-US" sz="1200" kern="1200" dirty="0">
                <a:solidFill>
                  <a:schemeClr val="tx1"/>
                </a:solidFill>
                <a:effectLst/>
                <a:latin typeface="+mn-lt"/>
                <a:ea typeface="+mn-ea"/>
                <a:cs typeface="+mn-cs"/>
              </a:rPr>
              <a:t>就月可能为负。</a:t>
            </a:r>
            <a:endParaRPr lang="zh-CN" altLang="en-US" dirty="0">
              <a:effectLst/>
            </a:endParaRPr>
          </a:p>
        </p:txBody>
      </p:sp>
      <p:sp>
        <p:nvSpPr>
          <p:cNvPr id="4" name="灯片编号占位符 3"/>
          <p:cNvSpPr>
            <a:spLocks noGrp="1"/>
          </p:cNvSpPr>
          <p:nvPr>
            <p:ph type="sldNum" sz="quarter" idx="5"/>
          </p:nvPr>
        </p:nvSpPr>
        <p:spPr/>
        <p:txBody>
          <a:bodyPr/>
          <a:lstStyle/>
          <a:p>
            <a:fld id="{C301EFAA-D79D-4C58-B389-A6D6F93EFB88}" type="slidenum">
              <a:rPr lang="zh-CN" altLang="en-US" smtClean="0"/>
              <a:t>3</a:t>
            </a:fld>
            <a:endParaRPr lang="zh-CN" altLang="en-US"/>
          </a:p>
        </p:txBody>
      </p:sp>
    </p:spTree>
    <p:extLst>
      <p:ext uri="{BB962C8B-B14F-4D97-AF65-F5344CB8AC3E}">
        <p14:creationId xmlns:p14="http://schemas.microsoft.com/office/powerpoint/2010/main" val="72677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关于列生成的原理我们做了一个简单的回顾，那接下来我们就开始讲列生成的实现，首先我们来确定一下列生成的流程；</a:t>
            </a:r>
            <a:endParaRPr lang="en-US" altLang="zh-CN" dirty="0"/>
          </a:p>
          <a:p>
            <a:r>
              <a:rPr lang="zh-CN" altLang="en-US" dirty="0"/>
              <a:t>第一步：我们需要得到一个</a:t>
            </a:r>
            <a:r>
              <a:rPr lang="en-US" altLang="zh-CN" dirty="0"/>
              <a:t>R</a:t>
            </a:r>
            <a:r>
              <a:rPr lang="zh-CN" altLang="en-US" dirty="0"/>
              <a:t>‘，将这个</a:t>
            </a:r>
            <a:r>
              <a:rPr lang="en-US" altLang="zh-CN" dirty="0"/>
              <a:t>R</a:t>
            </a:r>
            <a:r>
              <a:rPr lang="zh-CN" altLang="en-US" dirty="0"/>
              <a:t>’作为这个模型的一个初始的可行域，这个</a:t>
            </a:r>
            <a:r>
              <a:rPr lang="en-US" altLang="zh-CN" dirty="0"/>
              <a:t>R</a:t>
            </a:r>
            <a:r>
              <a:rPr lang="zh-CN" altLang="en-US" dirty="0"/>
              <a:t>‘也就一组初始路径；</a:t>
            </a:r>
            <a:endParaRPr lang="en-US" altLang="zh-CN" dirty="0"/>
          </a:p>
          <a:p>
            <a:r>
              <a:rPr lang="zh-CN" altLang="en-US" dirty="0"/>
              <a:t>第二步：我们使用单纯型法对这个问题进行求解，求解完成之后会得当前模型的最优解，那么根据对偶定理，也就可以得到这个模型每个约束的对偶值，对偶值传递给</a:t>
            </a:r>
            <a:r>
              <a:rPr lang="en-US" altLang="zh-CN" dirty="0"/>
              <a:t>A</a:t>
            </a:r>
            <a:r>
              <a:rPr lang="zh-CN" altLang="en-US" dirty="0"/>
              <a:t>（</a:t>
            </a:r>
            <a:r>
              <a:rPr lang="en-US" altLang="zh-CN" dirty="0"/>
              <a:t>G</a:t>
            </a:r>
            <a:r>
              <a:rPr lang="zh-CN" altLang="en-US" dirty="0"/>
              <a:t>）；</a:t>
            </a:r>
            <a:endParaRPr lang="en-US" altLang="zh-CN" dirty="0"/>
          </a:p>
          <a:p>
            <a:r>
              <a:rPr lang="zh-CN" altLang="en-US" dirty="0"/>
              <a:t>第三步：子问题根据出过来的对偶值，来找到</a:t>
            </a:r>
            <a:r>
              <a:rPr lang="en-US" altLang="zh-CN" dirty="0" err="1"/>
              <a:t>reduced_cost</a:t>
            </a:r>
            <a:r>
              <a:rPr lang="zh-CN" altLang="en-US" dirty="0"/>
              <a:t>为负的路径加入到主问题，主问题的可行域变大，回到第二步。</a:t>
            </a:r>
            <a:endParaRPr lang="en-US" altLang="zh-CN"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4</a:t>
            </a:fld>
            <a:endParaRPr lang="zh-CN" altLang="en-US"/>
          </a:p>
        </p:txBody>
      </p:sp>
    </p:spTree>
    <p:extLst>
      <p:ext uri="{BB962C8B-B14F-4D97-AF65-F5344CB8AC3E}">
        <p14:creationId xmlns:p14="http://schemas.microsoft.com/office/powerpoint/2010/main" val="336870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，得到一个</a:t>
            </a:r>
            <a:r>
              <a:rPr lang="en-US" altLang="zh-CN" dirty="0"/>
              <a:t>R</a:t>
            </a:r>
            <a:r>
              <a:rPr lang="zh-CN" altLang="en-US" dirty="0"/>
              <a:t>‘；</a:t>
            </a:r>
            <a:endParaRPr lang="en-US" altLang="zh-CN" dirty="0"/>
          </a:p>
          <a:p>
            <a:r>
              <a:rPr lang="en-US" altLang="zh-CN" dirty="0"/>
              <a:t>1</a:t>
            </a:r>
            <a:r>
              <a:rPr lang="zh-CN" altLang="en-US" dirty="0"/>
              <a:t>，首先对于主问题，我们是直接通过</a:t>
            </a:r>
            <a:r>
              <a:rPr lang="en-US" altLang="zh-CN" dirty="0" err="1"/>
              <a:t>cplex</a:t>
            </a:r>
            <a:r>
              <a:rPr lang="zh-CN" altLang="en-US" dirty="0"/>
              <a:t>对主问题进行求解；利用</a:t>
            </a:r>
            <a:r>
              <a:rPr lang="en-US" altLang="zh-CN" dirty="0" err="1"/>
              <a:t>cplex</a:t>
            </a:r>
            <a:r>
              <a:rPr lang="zh-CN" altLang="en-US" dirty="0"/>
              <a:t>内置的函数，来提取对偶变量的值，将对偶值传给子问题； </a:t>
            </a:r>
            <a:endParaRPr lang="en-US" altLang="zh-CN" dirty="0"/>
          </a:p>
          <a:p>
            <a:r>
              <a:rPr lang="en-US" altLang="zh-CN" dirty="0"/>
              <a:t>2</a:t>
            </a:r>
            <a:r>
              <a:rPr lang="zh-CN" altLang="en-US" dirty="0"/>
              <a:t>，对于子问题，我们使用</a:t>
            </a:r>
            <a:r>
              <a:rPr lang="en-US" altLang="zh-CN" dirty="0" err="1"/>
              <a:t>label_setting</a:t>
            </a:r>
            <a:r>
              <a:rPr lang="en-US" altLang="zh-CN" dirty="0"/>
              <a:t> </a:t>
            </a:r>
            <a:r>
              <a:rPr lang="zh-CN" altLang="en-US" dirty="0"/>
              <a:t>算法来求解获得一组</a:t>
            </a:r>
            <a:r>
              <a:rPr lang="en-US" altLang="zh-CN" dirty="0" err="1"/>
              <a:t>reduce_cost</a:t>
            </a:r>
            <a:r>
              <a:rPr lang="zh-CN" altLang="en-US" dirty="0"/>
              <a:t>为负的路径添加给主问题；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5</a:t>
            </a:fld>
            <a:endParaRPr lang="zh-CN" altLang="en-US"/>
          </a:p>
        </p:txBody>
      </p:sp>
    </p:spTree>
    <p:extLst>
      <p:ext uri="{BB962C8B-B14F-4D97-AF65-F5344CB8AC3E}">
        <p14:creationId xmlns:p14="http://schemas.microsoft.com/office/powerpoint/2010/main" val="220648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6</a:t>
            </a:fld>
            <a:endParaRPr lang="zh-CN" altLang="en-US"/>
          </a:p>
        </p:txBody>
      </p:sp>
    </p:spTree>
    <p:extLst>
      <p:ext uri="{BB962C8B-B14F-4D97-AF65-F5344CB8AC3E}">
        <p14:creationId xmlns:p14="http://schemas.microsoft.com/office/powerpoint/2010/main" val="14603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01EFAA-D79D-4C58-B389-A6D6F93EFB88}" type="slidenum">
              <a:rPr lang="zh-CN" altLang="en-US" smtClean="0"/>
              <a:t>7</a:t>
            </a:fld>
            <a:endParaRPr lang="zh-CN" altLang="en-US"/>
          </a:p>
        </p:txBody>
      </p:sp>
    </p:spTree>
    <p:extLst>
      <p:ext uri="{BB962C8B-B14F-4D97-AF65-F5344CB8AC3E}">
        <p14:creationId xmlns:p14="http://schemas.microsoft.com/office/powerpoint/2010/main" val="4171589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这里我们就不再对启发式的算法进行介绍，你只要构建出路径，然后你每个点对应的对偶变量也知道了，点与点之间的距离也知道了，就可以快速验证你构建的这条路径的</a:t>
            </a:r>
            <a:r>
              <a:rPr lang="en-US" altLang="zh-CN" dirty="0" err="1"/>
              <a:t>reduced_cost</a:t>
            </a:r>
            <a:r>
              <a:rPr lang="zh-CN" altLang="en-US" dirty="0"/>
              <a:t>是否为负。</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8</a:t>
            </a:fld>
            <a:endParaRPr lang="zh-CN" altLang="en-US"/>
          </a:p>
        </p:txBody>
      </p:sp>
    </p:spTree>
    <p:extLst>
      <p:ext uri="{BB962C8B-B14F-4D97-AF65-F5344CB8AC3E}">
        <p14:creationId xmlns:p14="http://schemas.microsoft.com/office/powerpoint/2010/main" val="337623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这里展示的是向前拓展的情况，然后向后拓展的情况原理是一样的，就不再赘述。有的学者会把这个</a:t>
            </a:r>
            <a:r>
              <a:rPr lang="en-US" altLang="zh-CN" dirty="0"/>
              <a:t>S</a:t>
            </a:r>
            <a:r>
              <a:rPr lang="zh-CN" altLang="en-US" dirty="0"/>
              <a:t>作为一个伪资源变量也放进资源消耗，里面这样做的解释是，将我们的客户点当成了一种资源，我们访问过之后这个客户点资源就被消耗了，这样很容易理解。</a:t>
            </a:r>
          </a:p>
        </p:txBody>
      </p:sp>
      <p:sp>
        <p:nvSpPr>
          <p:cNvPr id="4" name="灯片编号占位符 3"/>
          <p:cNvSpPr>
            <a:spLocks noGrp="1"/>
          </p:cNvSpPr>
          <p:nvPr>
            <p:ph type="sldNum" sz="quarter" idx="5"/>
          </p:nvPr>
        </p:nvSpPr>
        <p:spPr/>
        <p:txBody>
          <a:bodyPr/>
          <a:lstStyle/>
          <a:p>
            <a:fld id="{C301EFAA-D79D-4C58-B389-A6D6F93EFB88}" type="slidenum">
              <a:rPr lang="zh-CN" altLang="en-US" smtClean="0"/>
              <a:t>9</a:t>
            </a:fld>
            <a:endParaRPr lang="zh-CN" altLang="en-US"/>
          </a:p>
        </p:txBody>
      </p:sp>
    </p:spTree>
    <p:extLst>
      <p:ext uri="{BB962C8B-B14F-4D97-AF65-F5344CB8AC3E}">
        <p14:creationId xmlns:p14="http://schemas.microsoft.com/office/powerpoint/2010/main" val="17308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F7670-122F-42C7-97D5-4D80A2FAA7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96241F-E7CE-4794-A4D6-07B190AE7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165FBF-9472-4D1B-9CFE-895EFE4F550C}"/>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AFD4A30F-1DDB-4938-8929-5CD77B2D6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B85F83-6170-4234-B72F-0F3DD6D16596}"/>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247379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E3B7F-551A-4D43-8334-D3F6C04623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541A87-98FF-4B0B-BEA8-6C2A0076959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CBD5B0-218C-482A-B5A3-B3EAF15DEA18}"/>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41645351-DBFA-4F29-A3E6-3005ED036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06AB6D-354F-4CFF-ABED-75CEAA23F58C}"/>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315254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3AC5A7-6351-45B8-816C-9450E585DA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0D4ED6-B685-47B8-979D-19006334DD1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7C87C7-9C6F-4C13-9644-8EEDAE6A45D2}"/>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934A9014-3246-421E-8850-E51A93A09F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3E747-71A5-4A2B-A2E1-2F0E3F014D97}"/>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380850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5DCD5-8C7F-4777-8482-168C4211E5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F2C92F-4EEA-42E5-9BA1-0CE3679FAE5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57FC80-644E-464C-B9C3-76463B6F9780}"/>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621F2E4D-3A6D-43B5-A7A4-50DF1111D0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BBE3F-AD26-4746-A5CD-00138343C8EC}"/>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129202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B3053-5310-4F0F-B5E4-D5887B89AB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A0FD71-759C-442E-AFC0-3A1E7EF44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6E9A7C-FC0F-49EB-80F1-42AE0149006D}"/>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902F2481-89A9-4170-AC68-5B6304EF8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5A264B-0060-474A-80BD-2A5A73F4E3E5}"/>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79080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A6006-924F-4430-BA8A-C48C033D45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2DD86A-1277-4D96-BE9C-CFAFA588B35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4EADA2-26D5-41D4-BAD8-8017A2B8E94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156886C-1D13-4756-8E30-24C77006564E}"/>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0AC1F060-4BBA-4966-981E-E6437ACC9E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9CE022-5BBC-49BD-B2CC-9AA65D5CE36D}"/>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419302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0F3F-1CDB-4F8F-A2DE-89A5DA661DF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98CE48-1B87-49A4-9097-F91C7FB8D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F0D551D-8FF9-4024-953F-B8EB401C14C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208297-820A-4B01-A24D-393B7F343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715406D-6CC1-4AFD-8213-EC76C2C3540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80A284A-D506-4F1C-A2AA-00323DB69336}"/>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AF7A0D90-2B7D-4AE5-962D-818AB9F7DD1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ED0818-C28B-489B-815C-512CED11F62C}"/>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242537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6D2F1-D10C-4D79-8C0D-645C0C7028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DCBE13-A622-4E21-A9D3-0BD7DA65E3E4}"/>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77344963-B3C4-4DEF-9C4A-01F1B44DFE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67A9ED-E785-4C28-826C-CCB828FF5E65}"/>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417883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6C38E6-7385-4378-96B4-1BAB6617AA5A}"/>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CB355A76-6F50-485F-8389-87D0024943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7A6E52-FF09-4950-A162-C7358866F2D9}"/>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198191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43D53-D356-4E75-9B1B-9FB57F08DE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49D3EC-9BC5-40D0-8C8F-7BC3169E7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FCF67DC-1DCD-4068-91A7-927FBB67C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3DC8E0-C463-4401-907D-F7E2839957B1}"/>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062DE34F-312F-4A75-8371-6AA1A4F01A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9A4821-DDB3-44BC-AA94-270EC2FAF324}"/>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37179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A50B5-0187-4826-80D1-701DEA47A1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80A562-21AA-423D-9E7B-D0D7ABFCE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410730-CD02-4059-949A-6D487A0CA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285DCF-86E7-43CF-9752-AF8DDD51EAAA}"/>
              </a:ext>
            </a:extLst>
          </p:cNvPr>
          <p:cNvSpPr>
            <a:spLocks noGrp="1"/>
          </p:cNvSpPr>
          <p:nvPr>
            <p:ph type="dt" sz="half" idx="10"/>
          </p:nvPr>
        </p:nvSpPr>
        <p:spPr/>
        <p:txBody>
          <a:bodyPr/>
          <a:lstStyle/>
          <a:p>
            <a:fld id="{62003220-C1C9-4401-9A17-AF30B287C5AC}"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81FD0C6D-CCA1-4749-863D-E3AEBAEBC5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47393E-D9BD-4DE3-8F16-386EDA398855}"/>
              </a:ext>
            </a:extLst>
          </p:cNvPr>
          <p:cNvSpPr>
            <a:spLocks noGrp="1"/>
          </p:cNvSpPr>
          <p:nvPr>
            <p:ph type="sldNum" sz="quarter" idx="12"/>
          </p:nvPr>
        </p:nvSpPr>
        <p:spPr/>
        <p:txBody>
          <a:body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177517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CF0558-8CB8-4C9C-B159-265E0A18A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D1F9CC-D6B5-4F3E-96CC-82D02E669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ABBBEB-F8DF-455F-A2D9-07C9E670D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03220-C1C9-4401-9A17-AF30B287C5AC}"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0011D114-2951-4E60-9FA2-9841CC363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A54442-4169-4962-B771-E7564434C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21D05-B841-4128-93A3-470DBF9061DD}" type="slidenum">
              <a:rPr lang="zh-CN" altLang="en-US" smtClean="0"/>
              <a:t>‹#›</a:t>
            </a:fld>
            <a:endParaRPr lang="zh-CN" altLang="en-US"/>
          </a:p>
        </p:txBody>
      </p:sp>
    </p:spTree>
    <p:extLst>
      <p:ext uri="{BB962C8B-B14F-4D97-AF65-F5344CB8AC3E}">
        <p14:creationId xmlns:p14="http://schemas.microsoft.com/office/powerpoint/2010/main" val="21231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8.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0.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B0547-4A4E-4C08-9E91-9199586832B0}"/>
              </a:ext>
            </a:extLst>
          </p:cNvPr>
          <p:cNvSpPr>
            <a:spLocks noGrp="1"/>
          </p:cNvSpPr>
          <p:nvPr>
            <p:ph type="ctrTitle"/>
          </p:nvPr>
        </p:nvSpPr>
        <p:spPr/>
        <p:txBody>
          <a:bodyPr/>
          <a:lstStyle/>
          <a:p>
            <a:r>
              <a:rPr lang="zh-CN" altLang="en-US" dirty="0"/>
              <a:t>列生成的实现</a:t>
            </a:r>
          </a:p>
        </p:txBody>
      </p:sp>
      <p:sp>
        <p:nvSpPr>
          <p:cNvPr id="3" name="副标题 2">
            <a:extLst>
              <a:ext uri="{FF2B5EF4-FFF2-40B4-BE49-F238E27FC236}">
                <a16:creationId xmlns:a16="http://schemas.microsoft.com/office/drawing/2014/main" id="{A37B85EB-DF5B-4F14-9599-56286F00DA3C}"/>
              </a:ext>
            </a:extLst>
          </p:cNvPr>
          <p:cNvSpPr>
            <a:spLocks noGrp="1"/>
          </p:cNvSpPr>
          <p:nvPr>
            <p:ph type="subTitle" idx="1"/>
          </p:nvPr>
        </p:nvSpPr>
        <p:spPr>
          <a:xfrm>
            <a:off x="1300065" y="3686013"/>
            <a:ext cx="9144000" cy="1655762"/>
          </a:xfrm>
        </p:spPr>
        <p:txBody>
          <a:bodyPr>
            <a:normAutofit lnSpcReduction="10000"/>
          </a:bodyPr>
          <a:lstStyle/>
          <a:p>
            <a:r>
              <a:rPr lang="zh-CN" altLang="en-US" dirty="0"/>
              <a:t>报告人：蔡磊</a:t>
            </a:r>
            <a:endParaRPr lang="en-US" altLang="zh-CN" dirty="0"/>
          </a:p>
          <a:p>
            <a:endParaRPr lang="en-US" altLang="zh-CN" dirty="0"/>
          </a:p>
          <a:p>
            <a:endParaRPr lang="en-US" altLang="zh-CN" dirty="0"/>
          </a:p>
          <a:p>
            <a:r>
              <a:rPr lang="en-US" altLang="zh-CN" dirty="0"/>
              <a:t>2020/7/24</a:t>
            </a:r>
            <a:endParaRPr lang="zh-CN" altLang="en-US" dirty="0"/>
          </a:p>
        </p:txBody>
      </p:sp>
    </p:spTree>
    <p:extLst>
      <p:ext uri="{BB962C8B-B14F-4D97-AF65-F5344CB8AC3E}">
        <p14:creationId xmlns:p14="http://schemas.microsoft.com/office/powerpoint/2010/main" val="81487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2AFBB-7856-4825-B6F0-A1DA57C23FF3}"/>
              </a:ext>
            </a:extLst>
          </p:cNvPr>
          <p:cNvSpPr>
            <a:spLocks noGrp="1"/>
          </p:cNvSpPr>
          <p:nvPr>
            <p:ph type="title"/>
          </p:nvPr>
        </p:nvSpPr>
        <p:spPr>
          <a:xfrm>
            <a:off x="270468" y="139875"/>
            <a:ext cx="10052539" cy="900968"/>
          </a:xfrm>
        </p:spPr>
        <p:txBody>
          <a:bodyPr>
            <a:normAutofit/>
          </a:bodyPr>
          <a:lstStyle/>
          <a:p>
            <a:r>
              <a:rPr lang="en-US" altLang="zh-CN" sz="4000" dirty="0"/>
              <a:t>2</a:t>
            </a:r>
            <a:r>
              <a:rPr lang="zh-CN" altLang="en-US" sz="4000" dirty="0"/>
              <a:t>，</a:t>
            </a:r>
            <a:r>
              <a:rPr lang="en-US" altLang="zh-CN" sz="4000" dirty="0"/>
              <a:t>Decremental state-space </a:t>
            </a:r>
            <a:r>
              <a:rPr lang="en-US" altLang="zh-CN" sz="4000" dirty="0" err="1"/>
              <a:t>relaxtion</a:t>
            </a:r>
            <a:endParaRPr lang="zh-CN" altLang="en-US" sz="4000" dirty="0"/>
          </a:p>
        </p:txBody>
      </p:sp>
      <p:pic>
        <p:nvPicPr>
          <p:cNvPr id="5" name="图片 4">
            <a:extLst>
              <a:ext uri="{FF2B5EF4-FFF2-40B4-BE49-F238E27FC236}">
                <a16:creationId xmlns:a16="http://schemas.microsoft.com/office/drawing/2014/main" id="{B0A102D2-06E7-4412-A738-79F0C861A3FC}"/>
              </a:ext>
            </a:extLst>
          </p:cNvPr>
          <p:cNvPicPr>
            <a:picLocks noChangeAspect="1"/>
          </p:cNvPicPr>
          <p:nvPr/>
        </p:nvPicPr>
        <p:blipFill rotWithShape="1">
          <a:blip r:embed="rId3"/>
          <a:srcRect l="25462" t="5557" r="24967"/>
          <a:stretch/>
        </p:blipFill>
        <p:spPr>
          <a:xfrm>
            <a:off x="526765" y="3976923"/>
            <a:ext cx="1358284" cy="1908215"/>
          </a:xfrm>
          <a:prstGeom prst="rect">
            <a:avLst/>
          </a:prstGeom>
        </p:spPr>
      </p:pic>
      <p:sp>
        <p:nvSpPr>
          <p:cNvPr id="6" name="文本框 5">
            <a:extLst>
              <a:ext uri="{FF2B5EF4-FFF2-40B4-BE49-F238E27FC236}">
                <a16:creationId xmlns:a16="http://schemas.microsoft.com/office/drawing/2014/main" id="{335DD38A-E142-4171-ABD6-02E85C7283A7}"/>
              </a:ext>
            </a:extLst>
          </p:cNvPr>
          <p:cNvSpPr txBox="1"/>
          <p:nvPr/>
        </p:nvSpPr>
        <p:spPr>
          <a:xfrm>
            <a:off x="853335" y="1410175"/>
            <a:ext cx="1358284" cy="461665"/>
          </a:xfrm>
          <a:prstGeom prst="rect">
            <a:avLst/>
          </a:prstGeom>
          <a:noFill/>
        </p:spPr>
        <p:txBody>
          <a:bodyPr wrap="square" rtlCol="0">
            <a:spAutoFit/>
          </a:bodyPr>
          <a:lstStyle/>
          <a:p>
            <a:r>
              <a:rPr lang="en-US" altLang="zh-CN" sz="2400" dirty="0"/>
              <a:t>Exact:</a:t>
            </a:r>
            <a:endParaRPr lang="zh-CN" altLang="en-US" sz="2400" dirty="0"/>
          </a:p>
        </p:txBody>
      </p:sp>
      <p:sp>
        <p:nvSpPr>
          <p:cNvPr id="7" name="箭头: 右 6">
            <a:extLst>
              <a:ext uri="{FF2B5EF4-FFF2-40B4-BE49-F238E27FC236}">
                <a16:creationId xmlns:a16="http://schemas.microsoft.com/office/drawing/2014/main" id="{C2F466AA-AEE0-432F-A697-EFCF57D46F23}"/>
              </a:ext>
            </a:extLst>
          </p:cNvPr>
          <p:cNvSpPr/>
          <p:nvPr/>
        </p:nvSpPr>
        <p:spPr>
          <a:xfrm>
            <a:off x="2401480" y="3950557"/>
            <a:ext cx="1566372" cy="358651"/>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DDB36F42-4D71-4C53-B213-797D972C12E2}"/>
              </a:ext>
            </a:extLst>
          </p:cNvPr>
          <p:cNvSpPr/>
          <p:nvPr/>
        </p:nvSpPr>
        <p:spPr>
          <a:xfrm>
            <a:off x="3389780" y="1410175"/>
            <a:ext cx="3050835" cy="461665"/>
          </a:xfrm>
          <a:prstGeom prst="rect">
            <a:avLst/>
          </a:prstGeom>
        </p:spPr>
        <p:txBody>
          <a:bodyPr wrap="none">
            <a:spAutoFit/>
          </a:bodyPr>
          <a:lstStyle/>
          <a:p>
            <a:r>
              <a:rPr lang="en-US" altLang="zh-CN" sz="2400" dirty="0"/>
              <a:t>State-Space</a:t>
            </a:r>
            <a:r>
              <a:rPr lang="en-US" altLang="zh-CN" sz="1400" dirty="0"/>
              <a:t> </a:t>
            </a:r>
            <a:r>
              <a:rPr lang="en-US" altLang="zh-CN" sz="2400" dirty="0" err="1"/>
              <a:t>Relaxtion</a:t>
            </a:r>
            <a:endParaRPr lang="zh-CN" altLang="en-US" sz="2400" dirty="0"/>
          </a:p>
        </p:txBody>
      </p:sp>
      <p:grpSp>
        <p:nvGrpSpPr>
          <p:cNvPr id="11" name="组合 10">
            <a:extLst>
              <a:ext uri="{FF2B5EF4-FFF2-40B4-BE49-F238E27FC236}">
                <a16:creationId xmlns:a16="http://schemas.microsoft.com/office/drawing/2014/main" id="{F475AAB8-DFDF-4081-8C59-994FA916356B}"/>
              </a:ext>
            </a:extLst>
          </p:cNvPr>
          <p:cNvGrpSpPr/>
          <p:nvPr/>
        </p:nvGrpSpPr>
        <p:grpSpPr>
          <a:xfrm>
            <a:off x="561808" y="2659558"/>
            <a:ext cx="1649811" cy="769442"/>
            <a:chOff x="561808" y="2659558"/>
            <a:chExt cx="1649811" cy="769442"/>
          </a:xfrm>
        </p:grpSpPr>
        <p:sp>
          <p:nvSpPr>
            <p:cNvPr id="9" name="矩形 8">
              <a:extLst>
                <a:ext uri="{FF2B5EF4-FFF2-40B4-BE49-F238E27FC236}">
                  <a16:creationId xmlns:a16="http://schemas.microsoft.com/office/drawing/2014/main" id="{938DA456-845A-4295-9F4E-FB60E6045F2B}"/>
                </a:ext>
              </a:extLst>
            </p:cNvPr>
            <p:cNvSpPr/>
            <p:nvPr/>
          </p:nvSpPr>
          <p:spPr>
            <a:xfrm>
              <a:off x="561808" y="3028890"/>
              <a:ext cx="1649811" cy="400110"/>
            </a:xfrm>
            <a:prstGeom prst="rect">
              <a:avLst/>
            </a:prstGeom>
          </p:spPr>
          <p:txBody>
            <a:bodyPr wrap="none">
              <a:spAutoFit/>
            </a:bodyPr>
            <a:lstStyle/>
            <a:p>
              <a:r>
                <a:rPr lang="en-US" altLang="zh-CN" sz="2000" b="1" dirty="0"/>
                <a:t>(S</a:t>
              </a:r>
              <a:r>
                <a:rPr lang="zh-CN" altLang="en-US" sz="2000" b="1" dirty="0"/>
                <a:t>，</a:t>
              </a:r>
              <a:r>
                <a:rPr lang="en-US" altLang="zh-CN" sz="2000" b="1" dirty="0"/>
                <a:t>R</a:t>
              </a:r>
              <a:r>
                <a:rPr lang="zh-CN" altLang="en-US" sz="2000" b="1" dirty="0"/>
                <a:t>，</a:t>
              </a:r>
              <a:r>
                <a:rPr lang="en-US" altLang="zh-CN" sz="2000" b="1" dirty="0"/>
                <a:t>C</a:t>
              </a:r>
              <a:r>
                <a:rPr lang="zh-CN" altLang="en-US" sz="2000" b="1" dirty="0"/>
                <a:t>，</a:t>
              </a:r>
              <a:r>
                <a:rPr lang="en-US" altLang="zh-CN" sz="2000" b="1" dirty="0" err="1"/>
                <a:t>i</a:t>
              </a:r>
              <a:r>
                <a:rPr lang="en-US" altLang="zh-CN" sz="2000" b="1" dirty="0"/>
                <a:t>)</a:t>
              </a:r>
            </a:p>
          </p:txBody>
        </p:sp>
        <p:sp>
          <p:nvSpPr>
            <p:cNvPr id="10" name="矩形 9">
              <a:extLst>
                <a:ext uri="{FF2B5EF4-FFF2-40B4-BE49-F238E27FC236}">
                  <a16:creationId xmlns:a16="http://schemas.microsoft.com/office/drawing/2014/main" id="{96808AFC-C5E6-4597-9B1E-A2E43F8A84E2}"/>
                </a:ext>
              </a:extLst>
            </p:cNvPr>
            <p:cNvSpPr/>
            <p:nvPr/>
          </p:nvSpPr>
          <p:spPr>
            <a:xfrm>
              <a:off x="1031487" y="2659558"/>
              <a:ext cx="801823" cy="400110"/>
            </a:xfrm>
            <a:prstGeom prst="rect">
              <a:avLst/>
            </a:prstGeom>
          </p:spPr>
          <p:txBody>
            <a:bodyPr wrap="none">
              <a:spAutoFit/>
            </a:bodyPr>
            <a:lstStyle/>
            <a:p>
              <a:r>
                <a:rPr lang="en-US" altLang="zh-CN" sz="2000" b="1" dirty="0"/>
                <a:t>Label</a:t>
              </a:r>
              <a:endParaRPr lang="zh-CN" altLang="en-US" sz="2000" b="1" dirty="0"/>
            </a:p>
          </p:txBody>
        </p:sp>
      </p:grpSp>
      <p:grpSp>
        <p:nvGrpSpPr>
          <p:cNvPr id="12" name="组合 11">
            <a:extLst>
              <a:ext uri="{FF2B5EF4-FFF2-40B4-BE49-F238E27FC236}">
                <a16:creationId xmlns:a16="http://schemas.microsoft.com/office/drawing/2014/main" id="{57910169-7975-454F-AB12-9A3E26EA0F6B}"/>
              </a:ext>
            </a:extLst>
          </p:cNvPr>
          <p:cNvGrpSpPr/>
          <p:nvPr/>
        </p:nvGrpSpPr>
        <p:grpSpPr>
          <a:xfrm>
            <a:off x="4192180" y="2637701"/>
            <a:ext cx="1672253" cy="769442"/>
            <a:chOff x="561808" y="2659558"/>
            <a:chExt cx="1672253" cy="769442"/>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17E5C9A-B45F-4E57-A109-9446C4C8E5F4}"/>
                    </a:ext>
                  </a:extLst>
                </p:cNvPr>
                <p:cNvSpPr/>
                <p:nvPr/>
              </p:nvSpPr>
              <p:spPr>
                <a:xfrm>
                  <a:off x="561808" y="3028890"/>
                  <a:ext cx="1672253" cy="400110"/>
                </a:xfrm>
                <a:prstGeom prst="rect">
                  <a:avLst/>
                </a:prstGeom>
              </p:spPr>
              <p:txBody>
                <a:bodyPr wrap="none">
                  <a:spAutoFit/>
                </a:bodyPr>
                <a:lstStyle/>
                <a:p>
                  <a:r>
                    <a:rPr lang="en-US" altLang="zh-CN" sz="2000" b="1" dirty="0"/>
                    <a:t>(</a:t>
                  </a:r>
                  <a14:m>
                    <m:oMath xmlns:m="http://schemas.openxmlformats.org/officeDocument/2006/math">
                      <m:r>
                        <a:rPr lang="zh-CN" altLang="en-US" sz="2000" b="1" i="1" smtClean="0">
                          <a:latin typeface="Cambria Math" panose="02040503050406030204" pitchFamily="18" charset="0"/>
                        </a:rPr>
                        <m:t>𝝈</m:t>
                      </m:r>
                    </m:oMath>
                  </a14:m>
                  <a:r>
                    <a:rPr lang="zh-CN" altLang="en-US" sz="2000" b="1" dirty="0"/>
                    <a:t>，</a:t>
                  </a:r>
                  <a:r>
                    <a:rPr lang="en-US" altLang="zh-CN" sz="2000" b="1" dirty="0"/>
                    <a:t>R</a:t>
                  </a:r>
                  <a:r>
                    <a:rPr lang="zh-CN" altLang="en-US" sz="2000" b="1" dirty="0"/>
                    <a:t>，</a:t>
                  </a:r>
                  <a:r>
                    <a:rPr lang="en-US" altLang="zh-CN" sz="2000" b="1" dirty="0"/>
                    <a:t>C</a:t>
                  </a:r>
                  <a:r>
                    <a:rPr lang="zh-CN" altLang="en-US" sz="2000" b="1" dirty="0"/>
                    <a:t>，</a:t>
                  </a:r>
                  <a:r>
                    <a:rPr lang="en-US" altLang="zh-CN" sz="2000" b="1" dirty="0" err="1"/>
                    <a:t>i</a:t>
                  </a:r>
                  <a:r>
                    <a:rPr lang="en-US" altLang="zh-CN" sz="2000" b="1" dirty="0"/>
                    <a:t>)</a:t>
                  </a:r>
                </a:p>
              </p:txBody>
            </p:sp>
          </mc:Choice>
          <mc:Fallback xmlns="">
            <p:sp>
              <p:nvSpPr>
                <p:cNvPr id="13" name="矩形 12">
                  <a:extLst>
                    <a:ext uri="{FF2B5EF4-FFF2-40B4-BE49-F238E27FC236}">
                      <a16:creationId xmlns:a16="http://schemas.microsoft.com/office/drawing/2014/main" id="{F17E5C9A-B45F-4E57-A109-9446C4C8E5F4}"/>
                    </a:ext>
                  </a:extLst>
                </p:cNvPr>
                <p:cNvSpPr>
                  <a:spLocks noRot="1" noChangeAspect="1" noMove="1" noResize="1" noEditPoints="1" noAdjustHandles="1" noChangeArrowheads="1" noChangeShapeType="1" noTextEdit="1"/>
                </p:cNvSpPr>
                <p:nvPr/>
              </p:nvSpPr>
              <p:spPr>
                <a:xfrm>
                  <a:off x="561808" y="3028890"/>
                  <a:ext cx="1672253" cy="400110"/>
                </a:xfrm>
                <a:prstGeom prst="rect">
                  <a:avLst/>
                </a:prstGeom>
                <a:blipFill>
                  <a:blip r:embed="rId7"/>
                  <a:stretch>
                    <a:fillRect l="-4015" t="-9231" r="-3285" b="-27692"/>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09B2DB81-841D-4B37-B40D-41D2FEA11D84}"/>
                </a:ext>
              </a:extLst>
            </p:cNvPr>
            <p:cNvSpPr/>
            <p:nvPr/>
          </p:nvSpPr>
          <p:spPr>
            <a:xfrm>
              <a:off x="1031487" y="2659558"/>
              <a:ext cx="801823" cy="400110"/>
            </a:xfrm>
            <a:prstGeom prst="rect">
              <a:avLst/>
            </a:prstGeom>
          </p:spPr>
          <p:txBody>
            <a:bodyPr wrap="none">
              <a:spAutoFit/>
            </a:bodyPr>
            <a:lstStyle/>
            <a:p>
              <a:r>
                <a:rPr lang="en-US" altLang="zh-CN" sz="2000" b="1" dirty="0"/>
                <a:t>Label</a:t>
              </a:r>
              <a:endParaRPr lang="zh-CN" altLang="en-US" sz="2000" b="1" dirty="0"/>
            </a:p>
          </p:txBody>
        </p:sp>
      </p:grpSp>
      <p:pic>
        <p:nvPicPr>
          <p:cNvPr id="15" name="图片 14">
            <a:extLst>
              <a:ext uri="{FF2B5EF4-FFF2-40B4-BE49-F238E27FC236}">
                <a16:creationId xmlns:a16="http://schemas.microsoft.com/office/drawing/2014/main" id="{99067378-09A8-42BE-A2E6-71712B5DA280}"/>
              </a:ext>
            </a:extLst>
          </p:cNvPr>
          <p:cNvPicPr>
            <a:picLocks noChangeAspect="1"/>
          </p:cNvPicPr>
          <p:nvPr/>
        </p:nvPicPr>
        <p:blipFill>
          <a:blip r:embed="rId8"/>
          <a:stretch>
            <a:fillRect/>
          </a:stretch>
        </p:blipFill>
        <p:spPr>
          <a:xfrm>
            <a:off x="4362450" y="3990973"/>
            <a:ext cx="1733550" cy="1628775"/>
          </a:xfrm>
          <a:prstGeom prst="rect">
            <a:avLst/>
          </a:prstGeom>
        </p:spPr>
      </p:pic>
      <p:pic>
        <p:nvPicPr>
          <p:cNvPr id="16" name="图片 15">
            <a:extLst>
              <a:ext uri="{FF2B5EF4-FFF2-40B4-BE49-F238E27FC236}">
                <a16:creationId xmlns:a16="http://schemas.microsoft.com/office/drawing/2014/main" id="{5AEA2B93-3F3F-446B-B7B3-24C4EC8A8CD7}"/>
              </a:ext>
            </a:extLst>
          </p:cNvPr>
          <p:cNvPicPr>
            <a:picLocks noChangeAspect="1"/>
          </p:cNvPicPr>
          <p:nvPr/>
        </p:nvPicPr>
        <p:blipFill>
          <a:blip r:embed="rId9"/>
          <a:stretch>
            <a:fillRect/>
          </a:stretch>
        </p:blipFill>
        <p:spPr>
          <a:xfrm>
            <a:off x="2401480" y="3438296"/>
            <a:ext cx="1790700" cy="390525"/>
          </a:xfrm>
          <a:prstGeom prst="rect">
            <a:avLst/>
          </a:prstGeom>
        </p:spPr>
      </p:pic>
      <p:sp>
        <p:nvSpPr>
          <p:cNvPr id="17" name="矩形 16">
            <a:extLst>
              <a:ext uri="{FF2B5EF4-FFF2-40B4-BE49-F238E27FC236}">
                <a16:creationId xmlns:a16="http://schemas.microsoft.com/office/drawing/2014/main" id="{EA8398B9-D8BD-44E5-85EE-105E38E307B2}"/>
              </a:ext>
            </a:extLst>
          </p:cNvPr>
          <p:cNvSpPr/>
          <p:nvPr/>
        </p:nvSpPr>
        <p:spPr>
          <a:xfrm>
            <a:off x="7369219" y="1410174"/>
            <a:ext cx="4711546" cy="461665"/>
          </a:xfrm>
          <a:prstGeom prst="rect">
            <a:avLst/>
          </a:prstGeom>
        </p:spPr>
        <p:txBody>
          <a:bodyPr wrap="none">
            <a:spAutoFit/>
          </a:bodyPr>
          <a:lstStyle/>
          <a:p>
            <a:r>
              <a:rPr lang="en-US" altLang="zh-CN" sz="2400" dirty="0"/>
              <a:t>Decremental state-space </a:t>
            </a:r>
            <a:r>
              <a:rPr lang="en-US" altLang="zh-CN" sz="2400" dirty="0" err="1"/>
              <a:t>relaxtion</a:t>
            </a:r>
            <a:endParaRPr lang="zh-CN" altLang="en-US" sz="2400" dirty="0"/>
          </a:p>
        </p:txBody>
      </p:sp>
      <p:grpSp>
        <p:nvGrpSpPr>
          <p:cNvPr id="19" name="组合 18">
            <a:extLst>
              <a:ext uri="{FF2B5EF4-FFF2-40B4-BE49-F238E27FC236}">
                <a16:creationId xmlns:a16="http://schemas.microsoft.com/office/drawing/2014/main" id="{CD91ED39-D41F-460B-A7A8-CB64FE38E160}"/>
              </a:ext>
            </a:extLst>
          </p:cNvPr>
          <p:cNvGrpSpPr/>
          <p:nvPr/>
        </p:nvGrpSpPr>
        <p:grpSpPr>
          <a:xfrm>
            <a:off x="9262042" y="2644169"/>
            <a:ext cx="1715534" cy="769442"/>
            <a:chOff x="561808" y="2659558"/>
            <a:chExt cx="1715534" cy="769442"/>
          </a:xfrm>
        </p:grpSpPr>
        <p:sp>
          <p:nvSpPr>
            <p:cNvPr id="20" name="矩形 19">
              <a:extLst>
                <a:ext uri="{FF2B5EF4-FFF2-40B4-BE49-F238E27FC236}">
                  <a16:creationId xmlns:a16="http://schemas.microsoft.com/office/drawing/2014/main" id="{AEA22895-A03F-4E5C-86F8-B87FD290568E}"/>
                </a:ext>
              </a:extLst>
            </p:cNvPr>
            <p:cNvSpPr/>
            <p:nvPr/>
          </p:nvSpPr>
          <p:spPr>
            <a:xfrm>
              <a:off x="561808" y="3028890"/>
              <a:ext cx="1715534" cy="400110"/>
            </a:xfrm>
            <a:prstGeom prst="rect">
              <a:avLst/>
            </a:prstGeom>
          </p:spPr>
          <p:txBody>
            <a:bodyPr wrap="none">
              <a:spAutoFit/>
            </a:bodyPr>
            <a:lstStyle/>
            <a:p>
              <a:r>
                <a:rPr lang="en-US" altLang="zh-CN" sz="2000" b="1" dirty="0"/>
                <a:t>(S’</a:t>
              </a:r>
              <a:r>
                <a:rPr lang="zh-CN" altLang="en-US" sz="2000" b="1" dirty="0"/>
                <a:t>，</a:t>
              </a:r>
              <a:r>
                <a:rPr lang="en-US" altLang="zh-CN" sz="2000" b="1" dirty="0"/>
                <a:t>R</a:t>
              </a:r>
              <a:r>
                <a:rPr lang="zh-CN" altLang="en-US" sz="2000" b="1" dirty="0"/>
                <a:t>，</a:t>
              </a:r>
              <a:r>
                <a:rPr lang="en-US" altLang="zh-CN" sz="2000" b="1" dirty="0"/>
                <a:t>C</a:t>
              </a:r>
              <a:r>
                <a:rPr lang="zh-CN" altLang="en-US" sz="2000" b="1" dirty="0"/>
                <a:t>，</a:t>
              </a:r>
              <a:r>
                <a:rPr lang="en-US" altLang="zh-CN" sz="2000" b="1" dirty="0" err="1"/>
                <a:t>i</a:t>
              </a:r>
              <a:r>
                <a:rPr lang="en-US" altLang="zh-CN" sz="2000" b="1" dirty="0"/>
                <a:t>)</a:t>
              </a:r>
            </a:p>
          </p:txBody>
        </p:sp>
        <p:sp>
          <p:nvSpPr>
            <p:cNvPr id="21" name="矩形 20">
              <a:extLst>
                <a:ext uri="{FF2B5EF4-FFF2-40B4-BE49-F238E27FC236}">
                  <a16:creationId xmlns:a16="http://schemas.microsoft.com/office/drawing/2014/main" id="{4E33C225-10AF-4837-B6B5-DD9A38D4BF98}"/>
                </a:ext>
              </a:extLst>
            </p:cNvPr>
            <p:cNvSpPr/>
            <p:nvPr/>
          </p:nvSpPr>
          <p:spPr>
            <a:xfrm>
              <a:off x="1031487" y="2659558"/>
              <a:ext cx="801823" cy="400110"/>
            </a:xfrm>
            <a:prstGeom prst="rect">
              <a:avLst/>
            </a:prstGeom>
          </p:spPr>
          <p:txBody>
            <a:bodyPr wrap="none">
              <a:spAutoFit/>
            </a:bodyPr>
            <a:lstStyle/>
            <a:p>
              <a:r>
                <a:rPr lang="en-US" altLang="zh-CN" sz="2000" b="1" dirty="0"/>
                <a:t>Label</a:t>
              </a:r>
              <a:endParaRPr lang="zh-CN" altLang="en-US" sz="2000" b="1" dirty="0"/>
            </a:p>
          </p:txBody>
        </p:sp>
      </p:grpSp>
      <p:sp>
        <p:nvSpPr>
          <p:cNvPr id="26" name="箭头: 右 25">
            <a:extLst>
              <a:ext uri="{FF2B5EF4-FFF2-40B4-BE49-F238E27FC236}">
                <a16:creationId xmlns:a16="http://schemas.microsoft.com/office/drawing/2014/main" id="{5AED4ACA-6F2C-4A3A-BC2A-0FB4288F9E0B}"/>
              </a:ext>
            </a:extLst>
          </p:cNvPr>
          <p:cNvSpPr/>
          <p:nvPr/>
        </p:nvSpPr>
        <p:spPr>
          <a:xfrm>
            <a:off x="6657778" y="3865318"/>
            <a:ext cx="1566372" cy="358651"/>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7034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2D2F2-A908-48F7-89D3-D703F3260E37}"/>
              </a:ext>
            </a:extLst>
          </p:cNvPr>
          <p:cNvSpPr>
            <a:spLocks noGrp="1"/>
          </p:cNvSpPr>
          <p:nvPr>
            <p:ph type="title"/>
          </p:nvPr>
        </p:nvSpPr>
        <p:spPr>
          <a:xfrm>
            <a:off x="470389" y="36879"/>
            <a:ext cx="10515600" cy="1325563"/>
          </a:xfrm>
        </p:spPr>
        <p:txBody>
          <a:bodyPr/>
          <a:lstStyle/>
          <a:p>
            <a:r>
              <a:rPr lang="en-US" altLang="zh-CN" dirty="0" err="1"/>
              <a:t>Label_setting</a:t>
            </a:r>
            <a:r>
              <a:rPr lang="zh-CN" altLang="en-US" dirty="0"/>
              <a:t>流程</a:t>
            </a:r>
          </a:p>
        </p:txBody>
      </p:sp>
      <p:pic>
        <p:nvPicPr>
          <p:cNvPr id="4" name="内容占位符 3">
            <a:extLst>
              <a:ext uri="{FF2B5EF4-FFF2-40B4-BE49-F238E27FC236}">
                <a16:creationId xmlns:a16="http://schemas.microsoft.com/office/drawing/2014/main" id="{9EB91719-6A56-44B9-9456-AEC00120C131}"/>
              </a:ext>
            </a:extLst>
          </p:cNvPr>
          <p:cNvPicPr>
            <a:picLocks noGrp="1" noChangeAspect="1"/>
          </p:cNvPicPr>
          <p:nvPr>
            <p:ph idx="1"/>
          </p:nvPr>
        </p:nvPicPr>
        <p:blipFill>
          <a:blip r:embed="rId3"/>
          <a:stretch>
            <a:fillRect/>
          </a:stretch>
        </p:blipFill>
        <p:spPr>
          <a:xfrm>
            <a:off x="222461" y="1825012"/>
            <a:ext cx="5100882" cy="4351338"/>
          </a:xfrm>
          <a:prstGeom prst="rect">
            <a:avLst/>
          </a:prstGeom>
        </p:spPr>
      </p:pic>
      <p:pic>
        <p:nvPicPr>
          <p:cNvPr id="5" name="图片 4">
            <a:extLst>
              <a:ext uri="{FF2B5EF4-FFF2-40B4-BE49-F238E27FC236}">
                <a16:creationId xmlns:a16="http://schemas.microsoft.com/office/drawing/2014/main" id="{F22B2EB6-81FA-4E2C-B882-9B60D06B8144}"/>
              </a:ext>
            </a:extLst>
          </p:cNvPr>
          <p:cNvPicPr>
            <a:picLocks noChangeAspect="1"/>
          </p:cNvPicPr>
          <p:nvPr/>
        </p:nvPicPr>
        <p:blipFill>
          <a:blip r:embed="rId4"/>
          <a:stretch>
            <a:fillRect/>
          </a:stretch>
        </p:blipFill>
        <p:spPr>
          <a:xfrm>
            <a:off x="5943600" y="1825012"/>
            <a:ext cx="5873539" cy="4351339"/>
          </a:xfrm>
          <a:prstGeom prst="rect">
            <a:avLst/>
          </a:prstGeom>
        </p:spPr>
      </p:pic>
      <p:cxnSp>
        <p:nvCxnSpPr>
          <p:cNvPr id="7" name="直接连接符 6">
            <a:extLst>
              <a:ext uri="{FF2B5EF4-FFF2-40B4-BE49-F238E27FC236}">
                <a16:creationId xmlns:a16="http://schemas.microsoft.com/office/drawing/2014/main" id="{2DF419DD-25A3-49E1-9BD8-9A3819C2D8D7}"/>
              </a:ext>
            </a:extLst>
          </p:cNvPr>
          <p:cNvCxnSpPr/>
          <p:nvPr/>
        </p:nvCxnSpPr>
        <p:spPr>
          <a:xfrm>
            <a:off x="5728189" y="1500554"/>
            <a:ext cx="0" cy="48181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90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C9853-3F44-4790-9AAC-3FDBD79FB16A}"/>
              </a:ext>
            </a:extLst>
          </p:cNvPr>
          <p:cNvSpPr>
            <a:spLocks noGrp="1"/>
          </p:cNvSpPr>
          <p:nvPr>
            <p:ph type="title"/>
          </p:nvPr>
        </p:nvSpPr>
        <p:spPr/>
        <p:txBody>
          <a:bodyPr/>
          <a:lstStyle/>
          <a:p>
            <a:r>
              <a:rPr lang="zh-CN" altLang="en-US" dirty="0"/>
              <a:t>代码：列生成</a:t>
            </a:r>
          </a:p>
        </p:txBody>
      </p:sp>
      <p:pic>
        <p:nvPicPr>
          <p:cNvPr id="4" name="内容占位符 3">
            <a:extLst>
              <a:ext uri="{FF2B5EF4-FFF2-40B4-BE49-F238E27FC236}">
                <a16:creationId xmlns:a16="http://schemas.microsoft.com/office/drawing/2014/main" id="{4F9C93C7-3973-407F-9CBC-F73D1728F3C9}"/>
              </a:ext>
            </a:extLst>
          </p:cNvPr>
          <p:cNvPicPr>
            <a:picLocks noGrp="1" noChangeAspect="1"/>
          </p:cNvPicPr>
          <p:nvPr>
            <p:ph idx="1"/>
          </p:nvPr>
        </p:nvPicPr>
        <p:blipFill>
          <a:blip r:embed="rId2"/>
          <a:stretch>
            <a:fillRect/>
          </a:stretch>
        </p:blipFill>
        <p:spPr>
          <a:xfrm>
            <a:off x="473313" y="1690688"/>
            <a:ext cx="5424156" cy="4802187"/>
          </a:xfrm>
          <a:prstGeom prst="rect">
            <a:avLst/>
          </a:prstGeom>
        </p:spPr>
      </p:pic>
      <p:pic>
        <p:nvPicPr>
          <p:cNvPr id="5" name="图片 4">
            <a:extLst>
              <a:ext uri="{FF2B5EF4-FFF2-40B4-BE49-F238E27FC236}">
                <a16:creationId xmlns:a16="http://schemas.microsoft.com/office/drawing/2014/main" id="{6F1D5947-9777-487A-8F0D-336440DA9355}"/>
              </a:ext>
            </a:extLst>
          </p:cNvPr>
          <p:cNvPicPr>
            <a:picLocks noChangeAspect="1"/>
          </p:cNvPicPr>
          <p:nvPr/>
        </p:nvPicPr>
        <p:blipFill>
          <a:blip r:embed="rId3"/>
          <a:stretch>
            <a:fillRect/>
          </a:stretch>
        </p:blipFill>
        <p:spPr>
          <a:xfrm>
            <a:off x="6262356" y="1571320"/>
            <a:ext cx="5330552" cy="5040923"/>
          </a:xfrm>
          <a:prstGeom prst="rect">
            <a:avLst/>
          </a:prstGeom>
        </p:spPr>
      </p:pic>
    </p:spTree>
    <p:extLst>
      <p:ext uri="{BB962C8B-B14F-4D97-AF65-F5344CB8AC3E}">
        <p14:creationId xmlns:p14="http://schemas.microsoft.com/office/powerpoint/2010/main" val="167803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4040C-E238-473F-BC9B-531643A4E677}"/>
              </a:ext>
            </a:extLst>
          </p:cNvPr>
          <p:cNvSpPr>
            <a:spLocks noGrp="1"/>
          </p:cNvSpPr>
          <p:nvPr>
            <p:ph type="title"/>
          </p:nvPr>
        </p:nvSpPr>
        <p:spPr>
          <a:xfrm>
            <a:off x="252274" y="337238"/>
            <a:ext cx="10515600" cy="380599"/>
          </a:xfrm>
        </p:spPr>
        <p:txBody>
          <a:bodyPr>
            <a:normAutofit fontScale="90000"/>
          </a:bodyPr>
          <a:lstStyle/>
          <a:p>
            <a:r>
              <a:rPr lang="zh-CN" altLang="en-US" dirty="0"/>
              <a:t>代码：</a:t>
            </a:r>
            <a:r>
              <a:rPr lang="en-US" altLang="zh-CN" dirty="0"/>
              <a:t>label</a:t>
            </a:r>
            <a:endParaRPr lang="zh-CN" altLang="en-US" dirty="0"/>
          </a:p>
        </p:txBody>
      </p:sp>
      <p:pic>
        <p:nvPicPr>
          <p:cNvPr id="7" name="图片 6">
            <a:extLst>
              <a:ext uri="{FF2B5EF4-FFF2-40B4-BE49-F238E27FC236}">
                <a16:creationId xmlns:a16="http://schemas.microsoft.com/office/drawing/2014/main" id="{309AEF68-3444-4185-BFA0-1C3F4EB5C5B4}"/>
              </a:ext>
            </a:extLst>
          </p:cNvPr>
          <p:cNvPicPr>
            <a:picLocks noChangeAspect="1"/>
          </p:cNvPicPr>
          <p:nvPr/>
        </p:nvPicPr>
        <p:blipFill rotWithShape="1">
          <a:blip r:embed="rId3"/>
          <a:srcRect l="799" t="3975" r="14285" b="5694"/>
          <a:stretch/>
        </p:blipFill>
        <p:spPr>
          <a:xfrm>
            <a:off x="252274" y="1301260"/>
            <a:ext cx="5621459" cy="4489939"/>
          </a:xfrm>
          <a:prstGeom prst="rect">
            <a:avLst/>
          </a:prstGeom>
        </p:spPr>
      </p:pic>
      <p:sp>
        <p:nvSpPr>
          <p:cNvPr id="3" name="文本框 2">
            <a:extLst>
              <a:ext uri="{FF2B5EF4-FFF2-40B4-BE49-F238E27FC236}">
                <a16:creationId xmlns:a16="http://schemas.microsoft.com/office/drawing/2014/main" id="{0AB7BCED-AED5-41D2-9E9D-79960977A14D}"/>
              </a:ext>
            </a:extLst>
          </p:cNvPr>
          <p:cNvSpPr txBox="1"/>
          <p:nvPr/>
        </p:nvSpPr>
        <p:spPr>
          <a:xfrm>
            <a:off x="5873733" y="1066801"/>
            <a:ext cx="6195418" cy="923330"/>
          </a:xfrm>
          <a:prstGeom prst="rect">
            <a:avLst/>
          </a:prstGeom>
          <a:noFill/>
        </p:spPr>
        <p:txBody>
          <a:bodyPr wrap="square" rtlCol="0">
            <a:spAutoFit/>
          </a:bodyPr>
          <a:lstStyle/>
          <a:p>
            <a:r>
              <a:rPr lang="zh-CN" altLang="en-US" dirty="0"/>
              <a:t>这里有一个技巧就是，通过一个</a:t>
            </a:r>
            <a:r>
              <a:rPr lang="en-US" altLang="zh-CN" dirty="0"/>
              <a:t>long</a:t>
            </a:r>
            <a:r>
              <a:rPr lang="zh-CN" altLang="en-US" dirty="0"/>
              <a:t>型字符的二进制位来存储这个</a:t>
            </a:r>
            <a:r>
              <a:rPr lang="en-US" altLang="zh-CN" dirty="0"/>
              <a:t>S</a:t>
            </a:r>
            <a:r>
              <a:rPr lang="zh-CN" altLang="en-US" dirty="0"/>
              <a:t>列表。每一位代表一个客户点，为</a:t>
            </a:r>
            <a:r>
              <a:rPr lang="en-US" altLang="zh-CN" dirty="0"/>
              <a:t>1</a:t>
            </a:r>
            <a:r>
              <a:rPr lang="zh-CN" altLang="en-US" dirty="0"/>
              <a:t>，说明可以被访问，否则为</a:t>
            </a:r>
            <a:r>
              <a:rPr lang="en-US" altLang="zh-CN" dirty="0"/>
              <a:t>0</a:t>
            </a:r>
            <a:r>
              <a:rPr lang="zh-CN" altLang="en-US" dirty="0"/>
              <a:t>。</a:t>
            </a:r>
          </a:p>
        </p:txBody>
      </p:sp>
    </p:spTree>
    <p:extLst>
      <p:ext uri="{BB962C8B-B14F-4D97-AF65-F5344CB8AC3E}">
        <p14:creationId xmlns:p14="http://schemas.microsoft.com/office/powerpoint/2010/main" val="355004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303C6-28FB-40BF-B571-135ED236A415}"/>
              </a:ext>
            </a:extLst>
          </p:cNvPr>
          <p:cNvSpPr>
            <a:spLocks noGrp="1"/>
          </p:cNvSpPr>
          <p:nvPr>
            <p:ph type="title"/>
          </p:nvPr>
        </p:nvSpPr>
        <p:spPr>
          <a:xfrm>
            <a:off x="476090" y="400294"/>
            <a:ext cx="10515600" cy="678229"/>
          </a:xfrm>
        </p:spPr>
        <p:txBody>
          <a:bodyPr>
            <a:normAutofit fontScale="90000"/>
          </a:bodyPr>
          <a:lstStyle/>
          <a:p>
            <a:r>
              <a:rPr lang="en-US" altLang="zh-CN" dirty="0"/>
              <a:t>Label-setting</a:t>
            </a:r>
            <a:r>
              <a:rPr lang="zh-CN" altLang="en-US" dirty="0"/>
              <a:t>代码</a:t>
            </a:r>
          </a:p>
        </p:txBody>
      </p:sp>
      <p:pic>
        <p:nvPicPr>
          <p:cNvPr id="4" name="内容占位符 3">
            <a:extLst>
              <a:ext uri="{FF2B5EF4-FFF2-40B4-BE49-F238E27FC236}">
                <a16:creationId xmlns:a16="http://schemas.microsoft.com/office/drawing/2014/main" id="{742EB2DB-F5A1-431E-BA74-C43CA7A5943B}"/>
              </a:ext>
            </a:extLst>
          </p:cNvPr>
          <p:cNvPicPr>
            <a:picLocks noGrp="1" noChangeAspect="1"/>
          </p:cNvPicPr>
          <p:nvPr>
            <p:ph idx="1"/>
          </p:nvPr>
        </p:nvPicPr>
        <p:blipFill>
          <a:blip r:embed="rId2"/>
          <a:stretch>
            <a:fillRect/>
          </a:stretch>
        </p:blipFill>
        <p:spPr>
          <a:xfrm>
            <a:off x="476090" y="1395046"/>
            <a:ext cx="5176820" cy="5155589"/>
          </a:xfrm>
          <a:prstGeom prst="rect">
            <a:avLst/>
          </a:prstGeom>
        </p:spPr>
      </p:pic>
      <p:pic>
        <p:nvPicPr>
          <p:cNvPr id="5" name="图片 4">
            <a:extLst>
              <a:ext uri="{FF2B5EF4-FFF2-40B4-BE49-F238E27FC236}">
                <a16:creationId xmlns:a16="http://schemas.microsoft.com/office/drawing/2014/main" id="{C35E668F-E36A-4A1C-BF5D-0FF6AF684477}"/>
              </a:ext>
            </a:extLst>
          </p:cNvPr>
          <p:cNvPicPr>
            <a:picLocks noChangeAspect="1"/>
          </p:cNvPicPr>
          <p:nvPr/>
        </p:nvPicPr>
        <p:blipFill>
          <a:blip r:embed="rId3"/>
          <a:stretch>
            <a:fillRect/>
          </a:stretch>
        </p:blipFill>
        <p:spPr>
          <a:xfrm>
            <a:off x="5755824" y="1152281"/>
            <a:ext cx="5889748" cy="5305425"/>
          </a:xfrm>
          <a:prstGeom prst="rect">
            <a:avLst/>
          </a:prstGeom>
        </p:spPr>
      </p:pic>
    </p:spTree>
    <p:extLst>
      <p:ext uri="{BB962C8B-B14F-4D97-AF65-F5344CB8AC3E}">
        <p14:creationId xmlns:p14="http://schemas.microsoft.com/office/powerpoint/2010/main" val="427590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9A97B17-2A06-4F10-9F3D-7D341B912E39}"/>
              </a:ext>
            </a:extLst>
          </p:cNvPr>
          <p:cNvPicPr>
            <a:picLocks noGrp="1" noChangeAspect="1"/>
          </p:cNvPicPr>
          <p:nvPr>
            <p:ph idx="1"/>
          </p:nvPr>
        </p:nvPicPr>
        <p:blipFill>
          <a:blip r:embed="rId2"/>
          <a:stretch>
            <a:fillRect/>
          </a:stretch>
        </p:blipFill>
        <p:spPr>
          <a:xfrm>
            <a:off x="564113" y="1907686"/>
            <a:ext cx="5371734" cy="4493113"/>
          </a:xfrm>
          <a:prstGeom prst="rect">
            <a:avLst/>
          </a:prstGeom>
        </p:spPr>
      </p:pic>
      <p:sp>
        <p:nvSpPr>
          <p:cNvPr id="5" name="标题 1">
            <a:extLst>
              <a:ext uri="{FF2B5EF4-FFF2-40B4-BE49-F238E27FC236}">
                <a16:creationId xmlns:a16="http://schemas.microsoft.com/office/drawing/2014/main" id="{85B6C05F-AA68-49D4-95E5-6B149E40D1CC}"/>
              </a:ext>
            </a:extLst>
          </p:cNvPr>
          <p:cNvSpPr>
            <a:spLocks noGrp="1"/>
          </p:cNvSpPr>
          <p:nvPr>
            <p:ph type="title"/>
          </p:nvPr>
        </p:nvSpPr>
        <p:spPr>
          <a:xfrm>
            <a:off x="838200" y="365125"/>
            <a:ext cx="10515600" cy="1325563"/>
          </a:xfrm>
        </p:spPr>
        <p:txBody>
          <a:bodyPr>
            <a:normAutofit/>
          </a:bodyPr>
          <a:lstStyle/>
          <a:p>
            <a:r>
              <a:rPr lang="en-US" altLang="zh-CN" dirty="0"/>
              <a:t>Label-setting</a:t>
            </a:r>
            <a:r>
              <a:rPr lang="zh-CN" altLang="en-US" dirty="0"/>
              <a:t>代码</a:t>
            </a:r>
          </a:p>
        </p:txBody>
      </p:sp>
      <p:pic>
        <p:nvPicPr>
          <p:cNvPr id="6" name="图片 5">
            <a:extLst>
              <a:ext uri="{FF2B5EF4-FFF2-40B4-BE49-F238E27FC236}">
                <a16:creationId xmlns:a16="http://schemas.microsoft.com/office/drawing/2014/main" id="{326B57B4-79C7-4AC5-A1BC-F471752F6205}"/>
              </a:ext>
            </a:extLst>
          </p:cNvPr>
          <p:cNvPicPr>
            <a:picLocks noChangeAspect="1"/>
          </p:cNvPicPr>
          <p:nvPr/>
        </p:nvPicPr>
        <p:blipFill>
          <a:blip r:embed="rId3"/>
          <a:stretch>
            <a:fillRect/>
          </a:stretch>
        </p:blipFill>
        <p:spPr>
          <a:xfrm>
            <a:off x="6446287" y="751858"/>
            <a:ext cx="5181600" cy="5906849"/>
          </a:xfrm>
          <a:prstGeom prst="rect">
            <a:avLst/>
          </a:prstGeom>
        </p:spPr>
      </p:pic>
    </p:spTree>
    <p:extLst>
      <p:ext uri="{BB962C8B-B14F-4D97-AF65-F5344CB8AC3E}">
        <p14:creationId xmlns:p14="http://schemas.microsoft.com/office/powerpoint/2010/main" val="38934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4BCC54C-6F5A-4C52-830E-0F170C82464D}"/>
              </a:ext>
            </a:extLst>
          </p:cNvPr>
          <p:cNvPicPr>
            <a:picLocks noGrp="1" noChangeAspect="1"/>
          </p:cNvPicPr>
          <p:nvPr>
            <p:ph idx="1"/>
          </p:nvPr>
        </p:nvPicPr>
        <p:blipFill>
          <a:blip r:embed="rId2"/>
          <a:stretch>
            <a:fillRect/>
          </a:stretch>
        </p:blipFill>
        <p:spPr>
          <a:xfrm>
            <a:off x="6513637" y="257908"/>
            <a:ext cx="5515708" cy="4575174"/>
          </a:xfrm>
          <a:prstGeom prst="rect">
            <a:avLst/>
          </a:prstGeom>
        </p:spPr>
      </p:pic>
      <p:pic>
        <p:nvPicPr>
          <p:cNvPr id="4" name="图片 3">
            <a:extLst>
              <a:ext uri="{FF2B5EF4-FFF2-40B4-BE49-F238E27FC236}">
                <a16:creationId xmlns:a16="http://schemas.microsoft.com/office/drawing/2014/main" id="{150AE141-501F-4372-930A-7AACF589A1BA}"/>
              </a:ext>
            </a:extLst>
          </p:cNvPr>
          <p:cNvPicPr>
            <a:picLocks noChangeAspect="1"/>
          </p:cNvPicPr>
          <p:nvPr/>
        </p:nvPicPr>
        <p:blipFill>
          <a:blip r:embed="rId3"/>
          <a:stretch>
            <a:fillRect/>
          </a:stretch>
        </p:blipFill>
        <p:spPr>
          <a:xfrm>
            <a:off x="463061" y="1825624"/>
            <a:ext cx="5515708" cy="4667251"/>
          </a:xfrm>
          <a:prstGeom prst="rect">
            <a:avLst/>
          </a:prstGeom>
        </p:spPr>
      </p:pic>
      <p:sp>
        <p:nvSpPr>
          <p:cNvPr id="5" name="标题 1">
            <a:extLst>
              <a:ext uri="{FF2B5EF4-FFF2-40B4-BE49-F238E27FC236}">
                <a16:creationId xmlns:a16="http://schemas.microsoft.com/office/drawing/2014/main" id="{08CACF1C-3569-41E0-8CEC-99133480A8F6}"/>
              </a:ext>
            </a:extLst>
          </p:cNvPr>
          <p:cNvSpPr>
            <a:spLocks noGrp="1"/>
          </p:cNvSpPr>
          <p:nvPr>
            <p:ph type="title"/>
          </p:nvPr>
        </p:nvSpPr>
        <p:spPr>
          <a:xfrm>
            <a:off x="838200" y="365125"/>
            <a:ext cx="10515600" cy="1325563"/>
          </a:xfrm>
        </p:spPr>
        <p:txBody>
          <a:bodyPr>
            <a:normAutofit/>
          </a:bodyPr>
          <a:lstStyle/>
          <a:p>
            <a:r>
              <a:rPr lang="en-US" altLang="zh-CN" dirty="0"/>
              <a:t>Label-setting</a:t>
            </a:r>
            <a:r>
              <a:rPr lang="zh-CN" altLang="en-US" dirty="0"/>
              <a:t>代码</a:t>
            </a:r>
          </a:p>
        </p:txBody>
      </p:sp>
      <p:pic>
        <p:nvPicPr>
          <p:cNvPr id="7" name="图片 6">
            <a:extLst>
              <a:ext uri="{FF2B5EF4-FFF2-40B4-BE49-F238E27FC236}">
                <a16:creationId xmlns:a16="http://schemas.microsoft.com/office/drawing/2014/main" id="{768BB839-21DB-472C-BDB1-C6D5351EA73D}"/>
              </a:ext>
            </a:extLst>
          </p:cNvPr>
          <p:cNvPicPr>
            <a:picLocks noChangeAspect="1"/>
          </p:cNvPicPr>
          <p:nvPr/>
        </p:nvPicPr>
        <p:blipFill>
          <a:blip r:embed="rId4"/>
          <a:stretch>
            <a:fillRect/>
          </a:stretch>
        </p:blipFill>
        <p:spPr>
          <a:xfrm>
            <a:off x="6853839" y="4940299"/>
            <a:ext cx="4716837" cy="1788747"/>
          </a:xfrm>
          <a:prstGeom prst="rect">
            <a:avLst/>
          </a:prstGeom>
        </p:spPr>
      </p:pic>
    </p:spTree>
    <p:extLst>
      <p:ext uri="{BB962C8B-B14F-4D97-AF65-F5344CB8AC3E}">
        <p14:creationId xmlns:p14="http://schemas.microsoft.com/office/powerpoint/2010/main" val="223155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94E89-3534-4FCC-9EBE-96454CAABEC4}"/>
              </a:ext>
            </a:extLst>
          </p:cNvPr>
          <p:cNvSpPr>
            <a:spLocks noGrp="1"/>
          </p:cNvSpPr>
          <p:nvPr>
            <p:ph type="title"/>
          </p:nvPr>
        </p:nvSpPr>
        <p:spPr>
          <a:xfrm>
            <a:off x="518605" y="174185"/>
            <a:ext cx="9921536" cy="975001"/>
          </a:xfrm>
        </p:spPr>
        <p:txBody>
          <a:bodyPr/>
          <a:lstStyle/>
          <a:p>
            <a:r>
              <a:rPr lang="zh-CN" altLang="en-US" dirty="0"/>
              <a:t>总结：</a:t>
            </a:r>
          </a:p>
        </p:txBody>
      </p:sp>
      <p:grpSp>
        <p:nvGrpSpPr>
          <p:cNvPr id="45" name="组合 44">
            <a:extLst>
              <a:ext uri="{FF2B5EF4-FFF2-40B4-BE49-F238E27FC236}">
                <a16:creationId xmlns:a16="http://schemas.microsoft.com/office/drawing/2014/main" id="{9B361EED-3CB9-4B5B-BC5A-E1AFBAE3B43B}"/>
              </a:ext>
            </a:extLst>
          </p:cNvPr>
          <p:cNvGrpSpPr/>
          <p:nvPr/>
        </p:nvGrpSpPr>
        <p:grpSpPr>
          <a:xfrm>
            <a:off x="2984012" y="661685"/>
            <a:ext cx="6223976" cy="2886035"/>
            <a:chOff x="2716824" y="2028865"/>
            <a:chExt cx="6696805" cy="3204539"/>
          </a:xfrm>
        </p:grpSpPr>
        <p:grpSp>
          <p:nvGrpSpPr>
            <p:cNvPr id="8" name="组合 7">
              <a:extLst>
                <a:ext uri="{FF2B5EF4-FFF2-40B4-BE49-F238E27FC236}">
                  <a16:creationId xmlns:a16="http://schemas.microsoft.com/office/drawing/2014/main" id="{E66C4570-4716-4843-9A6A-2BCDC3408004}"/>
                </a:ext>
              </a:extLst>
            </p:cNvPr>
            <p:cNvGrpSpPr/>
            <p:nvPr/>
          </p:nvGrpSpPr>
          <p:grpSpPr>
            <a:xfrm>
              <a:off x="2716824" y="3248147"/>
              <a:ext cx="1441938" cy="873918"/>
              <a:chOff x="2977662" y="2977112"/>
              <a:chExt cx="1441938" cy="873918"/>
            </a:xfrm>
          </p:grpSpPr>
          <p:sp>
            <p:nvSpPr>
              <p:cNvPr id="4" name="矩形 3">
                <a:extLst>
                  <a:ext uri="{FF2B5EF4-FFF2-40B4-BE49-F238E27FC236}">
                    <a16:creationId xmlns:a16="http://schemas.microsoft.com/office/drawing/2014/main" id="{5C0804DB-4C1D-4A64-B566-A05940765AFF}"/>
                  </a:ext>
                </a:extLst>
              </p:cNvPr>
              <p:cNvSpPr/>
              <p:nvPr/>
            </p:nvSpPr>
            <p:spPr>
              <a:xfrm>
                <a:off x="2977662" y="2977112"/>
                <a:ext cx="1441938" cy="84406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0BB62A5-BC40-4D24-B686-471632E1DB38}"/>
                  </a:ext>
                </a:extLst>
              </p:cNvPr>
              <p:cNvSpPr txBox="1"/>
              <p:nvPr/>
            </p:nvSpPr>
            <p:spPr>
              <a:xfrm>
                <a:off x="3305908" y="3204699"/>
                <a:ext cx="1113692" cy="646331"/>
              </a:xfrm>
              <a:prstGeom prst="rect">
                <a:avLst/>
              </a:prstGeom>
              <a:noFill/>
            </p:spPr>
            <p:txBody>
              <a:bodyPr wrap="square" rtlCol="0">
                <a:spAutoFit/>
              </a:bodyPr>
              <a:lstStyle/>
              <a:p>
                <a:r>
                  <a:rPr lang="en-US" altLang="zh-CN" dirty="0"/>
                  <a:t>RMLP</a:t>
                </a:r>
              </a:p>
              <a:p>
                <a:endParaRPr lang="zh-CN" altLang="en-US" dirty="0"/>
              </a:p>
            </p:txBody>
          </p:sp>
        </p:grpSp>
        <p:grpSp>
          <p:nvGrpSpPr>
            <p:cNvPr id="9" name="组合 8">
              <a:extLst>
                <a:ext uri="{FF2B5EF4-FFF2-40B4-BE49-F238E27FC236}">
                  <a16:creationId xmlns:a16="http://schemas.microsoft.com/office/drawing/2014/main" id="{7F2EA9E0-90C0-4F12-8FD7-913D52D6DBE0}"/>
                </a:ext>
              </a:extLst>
            </p:cNvPr>
            <p:cNvGrpSpPr/>
            <p:nvPr/>
          </p:nvGrpSpPr>
          <p:grpSpPr>
            <a:xfrm>
              <a:off x="7971691" y="3263075"/>
              <a:ext cx="1441938" cy="896815"/>
              <a:chOff x="7831014" y="2977112"/>
              <a:chExt cx="1441938" cy="896815"/>
            </a:xfrm>
          </p:grpSpPr>
          <p:sp>
            <p:nvSpPr>
              <p:cNvPr id="5" name="矩形 4">
                <a:extLst>
                  <a:ext uri="{FF2B5EF4-FFF2-40B4-BE49-F238E27FC236}">
                    <a16:creationId xmlns:a16="http://schemas.microsoft.com/office/drawing/2014/main" id="{2E7D024C-E568-4D0D-A42D-92455BAC700C}"/>
                  </a:ext>
                </a:extLst>
              </p:cNvPr>
              <p:cNvSpPr/>
              <p:nvPr/>
            </p:nvSpPr>
            <p:spPr>
              <a:xfrm>
                <a:off x="7831014" y="2977112"/>
                <a:ext cx="1441938" cy="84406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A139215-6B67-49E1-A396-9C7B6EC6671B}"/>
                  </a:ext>
                </a:extLst>
              </p:cNvPr>
              <p:cNvSpPr txBox="1"/>
              <p:nvPr/>
            </p:nvSpPr>
            <p:spPr>
              <a:xfrm>
                <a:off x="7995138" y="3227596"/>
                <a:ext cx="1113692" cy="646331"/>
              </a:xfrm>
              <a:prstGeom prst="rect">
                <a:avLst/>
              </a:prstGeom>
              <a:noFill/>
            </p:spPr>
            <p:txBody>
              <a:bodyPr wrap="square" rtlCol="0">
                <a:spAutoFit/>
              </a:bodyPr>
              <a:lstStyle/>
              <a:p>
                <a:r>
                  <a:rPr lang="en-US" altLang="zh-CN" dirty="0"/>
                  <a:t>ESPPRC</a:t>
                </a:r>
              </a:p>
              <a:p>
                <a:endParaRPr lang="zh-CN" altLang="en-US" dirty="0"/>
              </a:p>
            </p:txBody>
          </p:sp>
        </p:grpSp>
        <p:cxnSp>
          <p:nvCxnSpPr>
            <p:cNvPr id="11" name="连接符: 肘形 10">
              <a:extLst>
                <a:ext uri="{FF2B5EF4-FFF2-40B4-BE49-F238E27FC236}">
                  <a16:creationId xmlns:a16="http://schemas.microsoft.com/office/drawing/2014/main" id="{DD9B6B5E-9C02-4894-BBB5-CD21D1A347B7}"/>
                </a:ext>
              </a:extLst>
            </p:cNvPr>
            <p:cNvCxnSpPr>
              <a:cxnSpLocks/>
            </p:cNvCxnSpPr>
            <p:nvPr/>
          </p:nvCxnSpPr>
          <p:spPr>
            <a:xfrm rot="16200000" flipH="1">
              <a:off x="5975701" y="680382"/>
              <a:ext cx="14929" cy="5090745"/>
            </a:xfrm>
            <a:prstGeom prst="bentConnector3">
              <a:avLst>
                <a:gd name="adj1" fmla="val -4640813"/>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连接符: 肘形 32">
              <a:extLst>
                <a:ext uri="{FF2B5EF4-FFF2-40B4-BE49-F238E27FC236}">
                  <a16:creationId xmlns:a16="http://schemas.microsoft.com/office/drawing/2014/main" id="{B3153A36-F752-4100-9CCD-C540ADD3F325}"/>
                </a:ext>
              </a:extLst>
            </p:cNvPr>
            <p:cNvCxnSpPr>
              <a:stCxn id="7" idx="2"/>
              <a:endCxn id="6" idx="2"/>
            </p:cNvCxnSpPr>
            <p:nvPr/>
          </p:nvCxnSpPr>
          <p:spPr>
            <a:xfrm rot="5400000" flipH="1">
              <a:off x="6128376" y="1595606"/>
              <a:ext cx="37825" cy="5090745"/>
            </a:xfrm>
            <a:prstGeom prst="bentConnector3">
              <a:avLst>
                <a:gd name="adj1" fmla="val -15793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FBBA2D7D-B814-4ADA-B4DE-DC78AFE2C955}"/>
                </a:ext>
              </a:extLst>
            </p:cNvPr>
            <p:cNvSpPr txBox="1"/>
            <p:nvPr/>
          </p:nvSpPr>
          <p:spPr>
            <a:xfrm>
              <a:off x="5625482" y="2028865"/>
              <a:ext cx="941033" cy="369332"/>
            </a:xfrm>
            <a:prstGeom prst="rect">
              <a:avLst/>
            </a:prstGeom>
            <a:noFill/>
          </p:spPr>
          <p:txBody>
            <a:bodyPr wrap="square" rtlCol="0">
              <a:spAutoFit/>
            </a:bodyPr>
            <a:lstStyle/>
            <a:p>
              <a:r>
                <a:rPr lang="zh-CN" altLang="en-US" dirty="0"/>
                <a:t>对偶值</a:t>
              </a:r>
            </a:p>
          </p:txBody>
        </p:sp>
        <p:sp>
          <p:nvSpPr>
            <p:cNvPr id="44" name="文本框 43">
              <a:extLst>
                <a:ext uri="{FF2B5EF4-FFF2-40B4-BE49-F238E27FC236}">
                  <a16:creationId xmlns:a16="http://schemas.microsoft.com/office/drawing/2014/main" id="{15DFE0F6-C00D-4195-9420-EFDE6099C1AC}"/>
                </a:ext>
              </a:extLst>
            </p:cNvPr>
            <p:cNvSpPr txBox="1"/>
            <p:nvPr/>
          </p:nvSpPr>
          <p:spPr>
            <a:xfrm>
              <a:off x="5501936" y="4864072"/>
              <a:ext cx="1188127" cy="369332"/>
            </a:xfrm>
            <a:prstGeom prst="rect">
              <a:avLst/>
            </a:prstGeom>
            <a:noFill/>
          </p:spPr>
          <p:txBody>
            <a:bodyPr wrap="square" rtlCol="0">
              <a:spAutoFit/>
            </a:bodyPr>
            <a:lstStyle/>
            <a:p>
              <a:r>
                <a:rPr lang="zh-CN" altLang="en-US" dirty="0"/>
                <a:t>路径集合</a:t>
              </a:r>
            </a:p>
          </p:txBody>
        </p:sp>
      </p:grpSp>
      <p:sp>
        <p:nvSpPr>
          <p:cNvPr id="48" name="文本框 47">
            <a:extLst>
              <a:ext uri="{FF2B5EF4-FFF2-40B4-BE49-F238E27FC236}">
                <a16:creationId xmlns:a16="http://schemas.microsoft.com/office/drawing/2014/main" id="{A7CECB44-7BFF-468B-9F2A-E4B85C038100}"/>
              </a:ext>
            </a:extLst>
          </p:cNvPr>
          <p:cNvSpPr txBox="1"/>
          <p:nvPr/>
        </p:nvSpPr>
        <p:spPr>
          <a:xfrm>
            <a:off x="518605" y="4330700"/>
            <a:ext cx="10085895" cy="369332"/>
          </a:xfrm>
          <a:prstGeom prst="rect">
            <a:avLst/>
          </a:prstGeom>
          <a:noFill/>
        </p:spPr>
        <p:txBody>
          <a:bodyPr wrap="square" rtlCol="0">
            <a:spAutoFit/>
          </a:bodyPr>
          <a:lstStyle/>
          <a:p>
            <a:r>
              <a:rPr lang="en-US" altLang="zh-CN" dirty="0"/>
              <a:t>1</a:t>
            </a:r>
            <a:r>
              <a:rPr lang="zh-CN" altLang="en-US" dirty="0"/>
              <a:t>，将在</a:t>
            </a:r>
            <a:r>
              <a:rPr lang="en-US" altLang="zh-CN" dirty="0"/>
              <a:t>RMLP</a:t>
            </a:r>
            <a:r>
              <a:rPr lang="zh-CN" altLang="en-US" dirty="0"/>
              <a:t>求解得到的对偶变量，进行存储，传递个子问题，用于</a:t>
            </a:r>
            <a:r>
              <a:rPr lang="en-US" altLang="zh-CN" dirty="0" err="1"/>
              <a:t>reduced_cost</a:t>
            </a:r>
            <a:r>
              <a:rPr lang="zh-CN" altLang="en-US" dirty="0"/>
              <a:t>的计算。</a:t>
            </a:r>
          </a:p>
        </p:txBody>
      </p:sp>
      <p:sp>
        <p:nvSpPr>
          <p:cNvPr id="49" name="文本框 48">
            <a:extLst>
              <a:ext uri="{FF2B5EF4-FFF2-40B4-BE49-F238E27FC236}">
                <a16:creationId xmlns:a16="http://schemas.microsoft.com/office/drawing/2014/main" id="{199B6343-A11E-4BB1-B5F7-4B47EB1AEB3D}"/>
              </a:ext>
            </a:extLst>
          </p:cNvPr>
          <p:cNvSpPr txBox="1"/>
          <p:nvPr/>
        </p:nvSpPr>
        <p:spPr>
          <a:xfrm>
            <a:off x="518605" y="4902451"/>
            <a:ext cx="10085895" cy="369332"/>
          </a:xfrm>
          <a:prstGeom prst="rect">
            <a:avLst/>
          </a:prstGeom>
          <a:noFill/>
        </p:spPr>
        <p:txBody>
          <a:bodyPr wrap="square" rtlCol="0">
            <a:spAutoFit/>
          </a:bodyPr>
          <a:lstStyle/>
          <a:p>
            <a:r>
              <a:rPr lang="en-US" altLang="zh-CN" dirty="0"/>
              <a:t>2</a:t>
            </a:r>
            <a:r>
              <a:rPr lang="zh-CN" altLang="en-US" dirty="0"/>
              <a:t>，子问题求解路径给</a:t>
            </a:r>
            <a:r>
              <a:rPr lang="en-US" altLang="zh-CN" dirty="0"/>
              <a:t>RMLP,</a:t>
            </a:r>
            <a:r>
              <a:rPr lang="zh-CN" altLang="en-US" dirty="0"/>
              <a:t>为了减少迭代次数，一般我们是一组一组的传进去。</a:t>
            </a:r>
          </a:p>
        </p:txBody>
      </p:sp>
    </p:spTree>
    <p:extLst>
      <p:ext uri="{BB962C8B-B14F-4D97-AF65-F5344CB8AC3E}">
        <p14:creationId xmlns:p14="http://schemas.microsoft.com/office/powerpoint/2010/main" val="400049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4A297-20F0-46CF-820C-A55F76C76A8D}"/>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208937DA-39E9-4951-AB9C-0AED82DD5821}"/>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2AF6F8B4-7C45-4F06-A0A7-60AAB7926D79}"/>
              </a:ext>
            </a:extLst>
          </p:cNvPr>
          <p:cNvPicPr>
            <a:picLocks noChangeAspect="1"/>
          </p:cNvPicPr>
          <p:nvPr/>
        </p:nvPicPr>
        <p:blipFill rotWithShape="1">
          <a:blip r:embed="rId3">
            <a:extLst>
              <a:ext uri="{28A0092B-C50C-407E-A947-70E740481C1C}">
                <a14:useLocalDpi xmlns:a14="http://schemas.microsoft.com/office/drawing/2010/main" val="0"/>
              </a:ext>
            </a:extLst>
          </a:blip>
          <a:srcRect r="702" b="1926"/>
          <a:stretch/>
        </p:blipFill>
        <p:spPr>
          <a:xfrm>
            <a:off x="245706" y="1039364"/>
            <a:ext cx="11700588" cy="5660016"/>
          </a:xfrm>
          <a:prstGeom prst="rect">
            <a:avLst/>
          </a:prstGeom>
        </p:spPr>
      </p:pic>
      <p:sp>
        <p:nvSpPr>
          <p:cNvPr id="4" name="矩形 3">
            <a:extLst>
              <a:ext uri="{FF2B5EF4-FFF2-40B4-BE49-F238E27FC236}">
                <a16:creationId xmlns:a16="http://schemas.microsoft.com/office/drawing/2014/main" id="{0BA3C9B9-B69F-49F6-8230-A70E8CFF51A7}"/>
              </a:ext>
            </a:extLst>
          </p:cNvPr>
          <p:cNvSpPr/>
          <p:nvPr/>
        </p:nvSpPr>
        <p:spPr>
          <a:xfrm>
            <a:off x="3621469" y="3329054"/>
            <a:ext cx="2295330" cy="100770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66503157-5D0E-46E7-A66E-BEBC37C04C8D}"/>
              </a:ext>
            </a:extLst>
          </p:cNvPr>
          <p:cNvSpPr txBox="1">
            <a:spLocks/>
          </p:cNvSpPr>
          <p:nvPr/>
        </p:nvSpPr>
        <p:spPr>
          <a:xfrm>
            <a:off x="245706" y="118324"/>
            <a:ext cx="7850730" cy="9119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400" dirty="0"/>
              <a:t>Branch-and-Price-and-Cut</a:t>
            </a:r>
            <a:r>
              <a:rPr lang="zh-CN" altLang="en-US" sz="4400" dirty="0"/>
              <a:t>框架</a:t>
            </a:r>
          </a:p>
        </p:txBody>
      </p:sp>
    </p:spTree>
    <p:extLst>
      <p:ext uri="{BB962C8B-B14F-4D97-AF65-F5344CB8AC3E}">
        <p14:creationId xmlns:p14="http://schemas.microsoft.com/office/powerpoint/2010/main" val="120043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D6B06-2CF8-4CC2-B5CA-A9ADE32BF830}"/>
              </a:ext>
            </a:extLst>
          </p:cNvPr>
          <p:cNvSpPr>
            <a:spLocks noGrp="1"/>
          </p:cNvSpPr>
          <p:nvPr>
            <p:ph type="title"/>
          </p:nvPr>
        </p:nvSpPr>
        <p:spPr>
          <a:xfrm>
            <a:off x="29308" y="0"/>
            <a:ext cx="10515600" cy="1325563"/>
          </a:xfrm>
        </p:spPr>
        <p:txBody>
          <a:bodyPr/>
          <a:lstStyle/>
          <a:p>
            <a:r>
              <a:rPr lang="zh-CN" altLang="en-US" dirty="0"/>
              <a:t>列生成原理：</a:t>
            </a:r>
          </a:p>
        </p:txBody>
      </p:sp>
      <p:pic>
        <p:nvPicPr>
          <p:cNvPr id="4" name="内容占位符 3">
            <a:extLst>
              <a:ext uri="{FF2B5EF4-FFF2-40B4-BE49-F238E27FC236}">
                <a16:creationId xmlns:a16="http://schemas.microsoft.com/office/drawing/2014/main" id="{3C89AF9E-504C-4F5D-A42D-87B541DEB16C}"/>
              </a:ext>
            </a:extLst>
          </p:cNvPr>
          <p:cNvPicPr>
            <a:picLocks noGrp="1" noChangeAspect="1"/>
          </p:cNvPicPr>
          <p:nvPr>
            <p:ph idx="1"/>
          </p:nvPr>
        </p:nvPicPr>
        <p:blipFill>
          <a:blip r:embed="rId3"/>
          <a:stretch>
            <a:fillRect/>
          </a:stretch>
        </p:blipFill>
        <p:spPr>
          <a:xfrm>
            <a:off x="0" y="1325563"/>
            <a:ext cx="5920153" cy="3597414"/>
          </a:xfrm>
          <a:prstGeom prst="rect">
            <a:avLst/>
          </a:prstGeom>
        </p:spPr>
      </p:pic>
      <p:pic>
        <p:nvPicPr>
          <p:cNvPr id="6" name="图片 5">
            <a:extLst>
              <a:ext uri="{FF2B5EF4-FFF2-40B4-BE49-F238E27FC236}">
                <a16:creationId xmlns:a16="http://schemas.microsoft.com/office/drawing/2014/main" id="{F49B41C9-8606-4B05-BAD4-118A9FA9C291}"/>
              </a:ext>
            </a:extLst>
          </p:cNvPr>
          <p:cNvPicPr>
            <a:picLocks noChangeAspect="1"/>
          </p:cNvPicPr>
          <p:nvPr/>
        </p:nvPicPr>
        <p:blipFill>
          <a:blip r:embed="rId4"/>
          <a:stretch>
            <a:fillRect/>
          </a:stretch>
        </p:blipFill>
        <p:spPr>
          <a:xfrm>
            <a:off x="5838095" y="1637988"/>
            <a:ext cx="6546946" cy="3894449"/>
          </a:xfrm>
          <a:prstGeom prst="rect">
            <a:avLst/>
          </a:prstGeom>
        </p:spPr>
      </p:pic>
      <p:sp>
        <p:nvSpPr>
          <p:cNvPr id="5" name="箭头: 燕尾形 4">
            <a:extLst>
              <a:ext uri="{FF2B5EF4-FFF2-40B4-BE49-F238E27FC236}">
                <a16:creationId xmlns:a16="http://schemas.microsoft.com/office/drawing/2014/main" id="{C6454BE0-5A2E-4A34-8DC6-A47956BFA0B8}"/>
              </a:ext>
            </a:extLst>
          </p:cNvPr>
          <p:cNvSpPr/>
          <p:nvPr/>
        </p:nvSpPr>
        <p:spPr>
          <a:xfrm>
            <a:off x="5838094" y="3124270"/>
            <a:ext cx="867509" cy="304730"/>
          </a:xfrm>
          <a:prstGeom prst="notch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4AC3F2C-BBBE-4E50-8207-CB94C45B6FDB}"/>
              </a:ext>
            </a:extLst>
          </p:cNvPr>
          <p:cNvPicPr>
            <a:picLocks noChangeAspect="1"/>
          </p:cNvPicPr>
          <p:nvPr/>
        </p:nvPicPr>
        <p:blipFill>
          <a:blip r:embed="rId5"/>
          <a:stretch>
            <a:fillRect/>
          </a:stretch>
        </p:blipFill>
        <p:spPr>
          <a:xfrm>
            <a:off x="3904627" y="4741268"/>
            <a:ext cx="4031052" cy="822285"/>
          </a:xfrm>
          <a:prstGeom prst="rect">
            <a:avLst/>
          </a:prstGeom>
        </p:spPr>
      </p:pic>
    </p:spTree>
    <p:extLst>
      <p:ext uri="{BB962C8B-B14F-4D97-AF65-F5344CB8AC3E}">
        <p14:creationId xmlns:p14="http://schemas.microsoft.com/office/powerpoint/2010/main" val="391393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4608DB6-F89B-4948-AAF3-BE6F9F5DE2A1}"/>
              </a:ext>
            </a:extLst>
          </p:cNvPr>
          <p:cNvPicPr>
            <a:picLocks noGrp="1" noChangeAspect="1"/>
          </p:cNvPicPr>
          <p:nvPr>
            <p:ph idx="1"/>
          </p:nvPr>
        </p:nvPicPr>
        <p:blipFill>
          <a:blip r:embed="rId3"/>
          <a:stretch>
            <a:fillRect/>
          </a:stretch>
        </p:blipFill>
        <p:spPr>
          <a:xfrm>
            <a:off x="74063" y="71022"/>
            <a:ext cx="12043874" cy="6681470"/>
          </a:xfrm>
          <a:prstGeom prst="rect">
            <a:avLst/>
          </a:prstGeom>
        </p:spPr>
      </p:pic>
    </p:spTree>
    <p:extLst>
      <p:ext uri="{BB962C8B-B14F-4D97-AF65-F5344CB8AC3E}">
        <p14:creationId xmlns:p14="http://schemas.microsoft.com/office/powerpoint/2010/main" val="31631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FC7063-A3AB-4FF0-A648-55CA2FE3EA6A}"/>
              </a:ext>
            </a:extLst>
          </p:cNvPr>
          <p:cNvSpPr>
            <a:spLocks noGrp="1"/>
          </p:cNvSpPr>
          <p:nvPr>
            <p:ph idx="1"/>
          </p:nvPr>
        </p:nvSpPr>
        <p:spPr>
          <a:xfrm>
            <a:off x="618944" y="598098"/>
            <a:ext cx="10836455" cy="5955102"/>
          </a:xfrm>
        </p:spPr>
        <p:txBody>
          <a:bodyPr/>
          <a:lstStyle/>
          <a:p>
            <a:pPr marL="0" indent="0">
              <a:buNone/>
            </a:pPr>
            <a:r>
              <a:rPr lang="zh-CN" altLang="en-US" dirty="0"/>
              <a:t>问题分解：</a:t>
            </a:r>
            <a:endParaRPr lang="en-US" altLang="zh-CN" dirty="0"/>
          </a:p>
          <a:p>
            <a:pPr marL="0" indent="0">
              <a:buNone/>
            </a:pPr>
            <a:endParaRPr lang="en-US" altLang="zh-CN" dirty="0"/>
          </a:p>
          <a:p>
            <a:r>
              <a:rPr lang="zh-CN" altLang="en-US" dirty="0"/>
              <a:t>获得初始路径集</a:t>
            </a:r>
            <a:r>
              <a:rPr lang="en-US" altLang="zh-CN" dirty="0"/>
              <a:t>R</a:t>
            </a:r>
            <a:r>
              <a:rPr lang="zh-CN" altLang="en-US" dirty="0"/>
              <a:t>’</a:t>
            </a:r>
            <a:endParaRPr lang="en-US" altLang="zh-CN" dirty="0"/>
          </a:p>
          <a:p>
            <a:pPr lvl="1"/>
            <a:r>
              <a:rPr lang="zh-CN" altLang="en-US" dirty="0"/>
              <a:t>通过启发式算法，比如贪心算法，获得一组可行解即可；</a:t>
            </a:r>
            <a:endParaRPr lang="en-US" altLang="zh-CN" dirty="0"/>
          </a:p>
          <a:p>
            <a:pPr marL="457200" lvl="1" indent="0">
              <a:buNone/>
            </a:pPr>
            <a:r>
              <a:rPr lang="en-US" altLang="zh-CN" sz="2000" dirty="0">
                <a:solidFill>
                  <a:srgbClr val="FF0000"/>
                </a:solidFill>
              </a:rPr>
              <a:t>1</a:t>
            </a:r>
            <a:r>
              <a:rPr lang="zh-CN" altLang="en-US" sz="2000" dirty="0">
                <a:solidFill>
                  <a:srgbClr val="FF0000"/>
                </a:solidFill>
              </a:rPr>
              <a:t>，获得一个好的初始解，加快速度；</a:t>
            </a:r>
            <a:endParaRPr lang="en-US" altLang="zh-CN" sz="2000" dirty="0">
              <a:solidFill>
                <a:srgbClr val="FF0000"/>
              </a:solidFill>
            </a:endParaRPr>
          </a:p>
          <a:p>
            <a:pPr marL="457200" lvl="1" indent="0">
              <a:buNone/>
            </a:pPr>
            <a:r>
              <a:rPr lang="en-US" altLang="zh-CN" dirty="0">
                <a:solidFill>
                  <a:srgbClr val="FF0000"/>
                </a:solidFill>
              </a:rPr>
              <a:t>2</a:t>
            </a:r>
            <a:r>
              <a:rPr lang="zh-CN" altLang="en-US" dirty="0">
                <a:solidFill>
                  <a:srgbClr val="FF0000"/>
                </a:solidFill>
              </a:rPr>
              <a:t>，得到可行解比较难，通过松弛一部分变量；</a:t>
            </a:r>
            <a:endParaRPr lang="en-US" altLang="zh-CN" dirty="0"/>
          </a:p>
          <a:p>
            <a:r>
              <a:rPr lang="zh-CN" altLang="en-US" dirty="0"/>
              <a:t>求解</a:t>
            </a:r>
            <a:r>
              <a:rPr lang="en-US" altLang="zh-CN" dirty="0"/>
              <a:t>RMLP:</a:t>
            </a:r>
          </a:p>
          <a:p>
            <a:pPr lvl="1"/>
            <a:r>
              <a:rPr lang="zh-CN" altLang="en-US" dirty="0"/>
              <a:t>使用：</a:t>
            </a:r>
            <a:r>
              <a:rPr lang="en-US" altLang="zh-CN" dirty="0" err="1"/>
              <a:t>IloLPMatrix</a:t>
            </a:r>
            <a:r>
              <a:rPr lang="en-US" altLang="zh-CN" dirty="0"/>
              <a:t> </a:t>
            </a:r>
            <a:r>
              <a:rPr lang="zh-CN" altLang="en-US" dirty="0"/>
              <a:t>所实现的矩阵建模；（方便）</a:t>
            </a:r>
            <a:endParaRPr lang="en-US" altLang="zh-CN" dirty="0"/>
          </a:p>
          <a:p>
            <a:pPr lvl="1"/>
            <a:endParaRPr lang="en-US" altLang="zh-CN" dirty="0"/>
          </a:p>
          <a:p>
            <a:pPr lvl="1"/>
            <a:endParaRPr lang="en-US" altLang="zh-CN" dirty="0"/>
          </a:p>
          <a:p>
            <a:r>
              <a:rPr lang="zh-CN" altLang="en-US" dirty="0"/>
              <a:t>子问题求解：</a:t>
            </a:r>
            <a:endParaRPr lang="en-US" altLang="zh-CN" dirty="0"/>
          </a:p>
          <a:p>
            <a:r>
              <a:rPr lang="zh-CN" altLang="en-US" dirty="0"/>
              <a:t>启发式和</a:t>
            </a:r>
            <a:r>
              <a:rPr lang="en-US" altLang="zh-CN" dirty="0" err="1"/>
              <a:t>label_setting</a:t>
            </a:r>
            <a:r>
              <a:rPr lang="zh-CN" altLang="en-US" dirty="0"/>
              <a:t>算法；</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05903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9B53A-34A9-4DBE-82E0-692B7DD54661}"/>
              </a:ext>
            </a:extLst>
          </p:cNvPr>
          <p:cNvSpPr>
            <a:spLocks noGrp="1"/>
          </p:cNvSpPr>
          <p:nvPr>
            <p:ph type="title"/>
          </p:nvPr>
        </p:nvSpPr>
        <p:spPr>
          <a:xfrm>
            <a:off x="167640" y="354965"/>
            <a:ext cx="10290255" cy="355249"/>
          </a:xfrm>
        </p:spPr>
        <p:txBody>
          <a:bodyPr>
            <a:normAutofit fontScale="90000"/>
          </a:bodyPr>
          <a:lstStyle/>
          <a:p>
            <a:r>
              <a:rPr lang="zh-CN" altLang="en-US" dirty="0"/>
              <a:t>主问题求解：说明</a:t>
            </a:r>
          </a:p>
        </p:txBody>
      </p:sp>
      <p:pic>
        <p:nvPicPr>
          <p:cNvPr id="5" name="图片 4">
            <a:extLst>
              <a:ext uri="{FF2B5EF4-FFF2-40B4-BE49-F238E27FC236}">
                <a16:creationId xmlns:a16="http://schemas.microsoft.com/office/drawing/2014/main" id="{37DF6BE5-6485-4B8C-BAD1-2280EEE979CB}"/>
              </a:ext>
            </a:extLst>
          </p:cNvPr>
          <p:cNvPicPr>
            <a:picLocks noChangeAspect="1"/>
          </p:cNvPicPr>
          <p:nvPr/>
        </p:nvPicPr>
        <p:blipFill>
          <a:blip r:embed="rId3"/>
          <a:stretch>
            <a:fillRect/>
          </a:stretch>
        </p:blipFill>
        <p:spPr>
          <a:xfrm>
            <a:off x="474662" y="2153444"/>
            <a:ext cx="9372600" cy="1895475"/>
          </a:xfrm>
          <a:prstGeom prst="rect">
            <a:avLst/>
          </a:prstGeom>
        </p:spPr>
      </p:pic>
      <p:sp>
        <p:nvSpPr>
          <p:cNvPr id="6" name="文本框 5">
            <a:extLst>
              <a:ext uri="{FF2B5EF4-FFF2-40B4-BE49-F238E27FC236}">
                <a16:creationId xmlns:a16="http://schemas.microsoft.com/office/drawing/2014/main" id="{4870FFAB-0E08-49AB-A758-13DD01AFEEEE}"/>
              </a:ext>
            </a:extLst>
          </p:cNvPr>
          <p:cNvSpPr txBox="1"/>
          <p:nvPr/>
        </p:nvSpPr>
        <p:spPr>
          <a:xfrm>
            <a:off x="332422" y="1148755"/>
            <a:ext cx="9248458" cy="923330"/>
          </a:xfrm>
          <a:prstGeom prst="rect">
            <a:avLst/>
          </a:prstGeom>
          <a:noFill/>
        </p:spPr>
        <p:txBody>
          <a:bodyPr wrap="square" rtlCol="0">
            <a:spAutoFit/>
          </a:bodyPr>
          <a:lstStyle/>
          <a:p>
            <a:r>
              <a:rPr lang="zh-CN" altLang="en-US" dirty="0"/>
              <a:t>使用一个存储路径的列表</a:t>
            </a:r>
            <a:r>
              <a:rPr lang="en-US" altLang="zh-CN" dirty="0"/>
              <a:t>pool</a:t>
            </a:r>
            <a:r>
              <a:rPr lang="zh-CN" altLang="en-US" dirty="0"/>
              <a:t>，这个</a:t>
            </a:r>
            <a:r>
              <a:rPr lang="en-US" altLang="zh-CN" dirty="0"/>
              <a:t>pool</a:t>
            </a:r>
            <a:r>
              <a:rPr lang="zh-CN" altLang="en-US" dirty="0"/>
              <a:t>存储的就是</a:t>
            </a:r>
            <a:r>
              <a:rPr lang="en-US" altLang="zh-CN" dirty="0"/>
              <a:t>R</a:t>
            </a:r>
            <a:r>
              <a:rPr lang="zh-CN" altLang="en-US" dirty="0"/>
              <a:t>‘’，通过这个</a:t>
            </a:r>
            <a:r>
              <a:rPr lang="en-US" altLang="zh-CN" dirty="0"/>
              <a:t>pool</a:t>
            </a:r>
            <a:r>
              <a:rPr lang="zh-CN" altLang="en-US" dirty="0"/>
              <a:t>可以找到每条路径在</a:t>
            </a:r>
            <a:r>
              <a:rPr lang="en-US" altLang="zh-CN" dirty="0"/>
              <a:t>pool</a:t>
            </a:r>
            <a:r>
              <a:rPr lang="zh-CN" altLang="en-US" dirty="0"/>
              <a:t>中的位置，所以子问题产生的路径传递过来的时候，我们只需要传递新产生的路径，在</a:t>
            </a:r>
            <a:r>
              <a:rPr lang="en-US" altLang="zh-CN" dirty="0"/>
              <a:t>pool</a:t>
            </a:r>
            <a:r>
              <a:rPr lang="zh-CN" altLang="en-US" dirty="0"/>
              <a:t>里面的下标就可以了。</a:t>
            </a:r>
          </a:p>
        </p:txBody>
      </p:sp>
      <p:sp>
        <p:nvSpPr>
          <p:cNvPr id="7" name="文本框 6">
            <a:extLst>
              <a:ext uri="{FF2B5EF4-FFF2-40B4-BE49-F238E27FC236}">
                <a16:creationId xmlns:a16="http://schemas.microsoft.com/office/drawing/2014/main" id="{CB66F7FE-73FF-4E5A-8967-D82FA7329DC5}"/>
              </a:ext>
            </a:extLst>
          </p:cNvPr>
          <p:cNvSpPr txBox="1"/>
          <p:nvPr/>
        </p:nvSpPr>
        <p:spPr>
          <a:xfrm>
            <a:off x="474662" y="4130278"/>
            <a:ext cx="9248458" cy="369332"/>
          </a:xfrm>
          <a:prstGeom prst="rect">
            <a:avLst/>
          </a:prstGeom>
          <a:noFill/>
        </p:spPr>
        <p:txBody>
          <a:bodyPr wrap="square" rtlCol="0">
            <a:spAutoFit/>
          </a:bodyPr>
          <a:lstStyle/>
          <a:p>
            <a:r>
              <a:rPr lang="zh-CN" altLang="en-US" dirty="0"/>
              <a:t>这里</a:t>
            </a:r>
            <a:r>
              <a:rPr lang="en-US" altLang="zh-CN" dirty="0" err="1"/>
              <a:t>rset</a:t>
            </a:r>
            <a:r>
              <a:rPr lang="zh-CN" altLang="en-US" dirty="0"/>
              <a:t>，新产生的路径，在</a:t>
            </a:r>
            <a:r>
              <a:rPr lang="en-US" altLang="zh-CN" dirty="0"/>
              <a:t>pool</a:t>
            </a:r>
            <a:r>
              <a:rPr lang="zh-CN" altLang="en-US" dirty="0"/>
              <a:t>里面的下标就可以了。</a:t>
            </a:r>
          </a:p>
        </p:txBody>
      </p:sp>
      <p:pic>
        <p:nvPicPr>
          <p:cNvPr id="10" name="图片 9">
            <a:extLst>
              <a:ext uri="{FF2B5EF4-FFF2-40B4-BE49-F238E27FC236}">
                <a16:creationId xmlns:a16="http://schemas.microsoft.com/office/drawing/2014/main" id="{9EF526E1-5178-426C-818A-17EAFEC34E82}"/>
              </a:ext>
            </a:extLst>
          </p:cNvPr>
          <p:cNvPicPr>
            <a:picLocks noChangeAspect="1"/>
          </p:cNvPicPr>
          <p:nvPr/>
        </p:nvPicPr>
        <p:blipFill rotWithShape="1">
          <a:blip r:embed="rId4"/>
          <a:srcRect r="681" b="40288"/>
          <a:stretch/>
        </p:blipFill>
        <p:spPr>
          <a:xfrm>
            <a:off x="581342" y="4557077"/>
            <a:ext cx="8750618" cy="1200071"/>
          </a:xfrm>
          <a:prstGeom prst="rect">
            <a:avLst/>
          </a:prstGeom>
        </p:spPr>
      </p:pic>
    </p:spTree>
    <p:extLst>
      <p:ext uri="{BB962C8B-B14F-4D97-AF65-F5344CB8AC3E}">
        <p14:creationId xmlns:p14="http://schemas.microsoft.com/office/powerpoint/2010/main" val="337745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4BEB4-B410-41D3-8FD7-672C799E7F1C}"/>
              </a:ext>
            </a:extLst>
          </p:cNvPr>
          <p:cNvSpPr>
            <a:spLocks noGrp="1"/>
          </p:cNvSpPr>
          <p:nvPr>
            <p:ph type="title"/>
          </p:nvPr>
        </p:nvSpPr>
        <p:spPr>
          <a:xfrm>
            <a:off x="153765" y="213279"/>
            <a:ext cx="7024968" cy="412597"/>
          </a:xfrm>
        </p:spPr>
        <p:txBody>
          <a:bodyPr>
            <a:noAutofit/>
          </a:bodyPr>
          <a:lstStyle/>
          <a:p>
            <a:r>
              <a:rPr lang="zh-CN" altLang="en-US" sz="2800" b="1" dirty="0"/>
              <a:t>主问题求解：</a:t>
            </a:r>
            <a:r>
              <a:rPr lang="en-US" altLang="zh-CN" sz="2800" b="1" dirty="0" err="1"/>
              <a:t>IloLPMatrix</a:t>
            </a:r>
            <a:r>
              <a:rPr lang="en-US" altLang="zh-CN" sz="2800" b="1" dirty="0"/>
              <a:t> </a:t>
            </a:r>
            <a:r>
              <a:rPr lang="zh-CN" altLang="en-US" sz="2800" b="1" dirty="0"/>
              <a:t>矩阵建模</a:t>
            </a:r>
          </a:p>
        </p:txBody>
      </p:sp>
      <p:pic>
        <p:nvPicPr>
          <p:cNvPr id="4" name="内容占位符 3">
            <a:extLst>
              <a:ext uri="{FF2B5EF4-FFF2-40B4-BE49-F238E27FC236}">
                <a16:creationId xmlns:a16="http://schemas.microsoft.com/office/drawing/2014/main" id="{7EC95FCB-AE67-445D-A7BB-44C848042C1C}"/>
              </a:ext>
            </a:extLst>
          </p:cNvPr>
          <p:cNvPicPr>
            <a:picLocks noGrp="1" noChangeAspect="1"/>
          </p:cNvPicPr>
          <p:nvPr>
            <p:ph idx="1"/>
          </p:nvPr>
        </p:nvPicPr>
        <p:blipFill rotWithShape="1">
          <a:blip r:embed="rId3"/>
          <a:srcRect l="-1" t="20602" r="10397"/>
          <a:stretch/>
        </p:blipFill>
        <p:spPr>
          <a:xfrm>
            <a:off x="148335" y="1358266"/>
            <a:ext cx="3345612" cy="1686463"/>
          </a:xfrm>
          <a:prstGeom prst="rect">
            <a:avLst/>
          </a:prstGeom>
        </p:spPr>
      </p:pic>
      <p:grpSp>
        <p:nvGrpSpPr>
          <p:cNvPr id="36" name="组合 35">
            <a:extLst>
              <a:ext uri="{FF2B5EF4-FFF2-40B4-BE49-F238E27FC236}">
                <a16:creationId xmlns:a16="http://schemas.microsoft.com/office/drawing/2014/main" id="{A2B1CBD7-9EA3-46E7-B3AF-4B37D4E97DC8}"/>
              </a:ext>
            </a:extLst>
          </p:cNvPr>
          <p:cNvGrpSpPr/>
          <p:nvPr/>
        </p:nvGrpSpPr>
        <p:grpSpPr>
          <a:xfrm>
            <a:off x="7626656" y="934153"/>
            <a:ext cx="4485805" cy="2807531"/>
            <a:chOff x="5223403" y="1229827"/>
            <a:chExt cx="4940168" cy="3012366"/>
          </a:xfrm>
        </p:grpSpPr>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9B024D2-03E7-43A1-B7A7-6CEE9F912EB3}"/>
                    </a:ext>
                  </a:extLst>
                </p:cNvPr>
                <p:cNvSpPr/>
                <p:nvPr/>
              </p:nvSpPr>
              <p:spPr>
                <a:xfrm>
                  <a:off x="5223403" y="1229827"/>
                  <a:ext cx="972382" cy="393121"/>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sub>
                      </m:sSub>
                    </m:oMath>
                  </a14:m>
                  <a:endParaRPr lang="zh-CN" altLang="en-US" dirty="0"/>
                </a:p>
              </p:txBody>
            </p:sp>
          </mc:Choice>
          <mc:Fallback xmlns="">
            <p:sp>
              <p:nvSpPr>
                <p:cNvPr id="6" name="矩形 5">
                  <a:extLst>
                    <a:ext uri="{FF2B5EF4-FFF2-40B4-BE49-F238E27FC236}">
                      <a16:creationId xmlns:a16="http://schemas.microsoft.com/office/drawing/2014/main" id="{69B024D2-03E7-43A1-B7A7-6CEE9F912EB3}"/>
                    </a:ext>
                  </a:extLst>
                </p:cNvPr>
                <p:cNvSpPr>
                  <a:spLocks noRot="1" noChangeAspect="1" noMove="1" noResize="1" noEditPoints="1" noAdjustHandles="1" noChangeArrowheads="1" noChangeShapeType="1" noTextEdit="1"/>
                </p:cNvSpPr>
                <p:nvPr/>
              </p:nvSpPr>
              <p:spPr>
                <a:xfrm>
                  <a:off x="5223403" y="1229827"/>
                  <a:ext cx="972382" cy="393121"/>
                </a:xfrm>
                <a:prstGeom prst="rect">
                  <a:avLst/>
                </a:prstGeom>
                <a:blipFill>
                  <a:blip r:embed="rId4"/>
                  <a:stretch>
                    <a:fillRect r="-206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83EAE8E-1A42-44D7-AFF9-29E8C8ABEFAB}"/>
                    </a:ext>
                  </a:extLst>
                </p:cNvPr>
                <p:cNvSpPr/>
                <p:nvPr/>
              </p:nvSpPr>
              <p:spPr>
                <a:xfrm>
                  <a:off x="5223403" y="1695653"/>
                  <a:ext cx="977704" cy="393121"/>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sub>
                      </m:sSub>
                    </m:oMath>
                  </a14:m>
                  <a:endParaRPr lang="zh-CN" altLang="en-US" dirty="0"/>
                </a:p>
              </p:txBody>
            </p:sp>
          </mc:Choice>
          <mc:Fallback xmlns="">
            <p:sp>
              <p:nvSpPr>
                <p:cNvPr id="8" name="矩形 7">
                  <a:extLst>
                    <a:ext uri="{FF2B5EF4-FFF2-40B4-BE49-F238E27FC236}">
                      <a16:creationId xmlns:a16="http://schemas.microsoft.com/office/drawing/2014/main" id="{F83EAE8E-1A42-44D7-AFF9-29E8C8ABEFAB}"/>
                    </a:ext>
                  </a:extLst>
                </p:cNvPr>
                <p:cNvSpPr>
                  <a:spLocks noRot="1" noChangeAspect="1" noMove="1" noResize="1" noEditPoints="1" noAdjustHandles="1" noChangeArrowheads="1" noChangeShapeType="1" noTextEdit="1"/>
                </p:cNvSpPr>
                <p:nvPr/>
              </p:nvSpPr>
              <p:spPr>
                <a:xfrm>
                  <a:off x="5223403" y="1695653"/>
                  <a:ext cx="977704" cy="393121"/>
                </a:xfrm>
                <a:prstGeom prst="rect">
                  <a:avLst/>
                </a:prstGeom>
                <a:blipFill>
                  <a:blip r:embed="rId5"/>
                  <a:stretch>
                    <a:fillRect r="-2055"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65E4C8A-0535-40EC-BBEE-45B5E4C14B2C}"/>
                    </a:ext>
                  </a:extLst>
                </p:cNvPr>
                <p:cNvSpPr/>
                <p:nvPr/>
              </p:nvSpPr>
              <p:spPr>
                <a:xfrm>
                  <a:off x="6330932" y="1237707"/>
                  <a:ext cx="1126270" cy="393121"/>
                </a:xfrm>
                <a:prstGeom prst="rect">
                  <a:avLst/>
                </a:prstGeom>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sub>
                      </m:sSub>
                    </m:oMath>
                  </a14:m>
                  <a:endParaRPr lang="zh-CN" altLang="en-US" dirty="0"/>
                </a:p>
              </p:txBody>
            </p:sp>
          </mc:Choice>
          <mc:Fallback xmlns="">
            <p:sp>
              <p:nvSpPr>
                <p:cNvPr id="9" name="矩形 8">
                  <a:extLst>
                    <a:ext uri="{FF2B5EF4-FFF2-40B4-BE49-F238E27FC236}">
                      <a16:creationId xmlns:a16="http://schemas.microsoft.com/office/drawing/2014/main" id="{E65E4C8A-0535-40EC-BBEE-45B5E4C14B2C}"/>
                    </a:ext>
                  </a:extLst>
                </p:cNvPr>
                <p:cNvSpPr>
                  <a:spLocks noRot="1" noChangeAspect="1" noMove="1" noResize="1" noEditPoints="1" noAdjustHandles="1" noChangeArrowheads="1" noChangeShapeType="1" noTextEdit="1"/>
                </p:cNvSpPr>
                <p:nvPr/>
              </p:nvSpPr>
              <p:spPr>
                <a:xfrm>
                  <a:off x="6330932" y="1237707"/>
                  <a:ext cx="1126270" cy="393121"/>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994746C-51C9-442D-80FD-4EF531D9E468}"/>
                    </a:ext>
                  </a:extLst>
                </p:cNvPr>
                <p:cNvSpPr/>
                <p:nvPr/>
              </p:nvSpPr>
              <p:spPr>
                <a:xfrm>
                  <a:off x="5252158" y="2226488"/>
                  <a:ext cx="972382" cy="393121"/>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sub>
                      </m:sSub>
                    </m:oMath>
                  </a14:m>
                  <a:endParaRPr lang="zh-CN" altLang="en-US" dirty="0"/>
                </a:p>
              </p:txBody>
            </p:sp>
          </mc:Choice>
          <mc:Fallback xmlns="">
            <p:sp>
              <p:nvSpPr>
                <p:cNvPr id="10" name="矩形 9">
                  <a:extLst>
                    <a:ext uri="{FF2B5EF4-FFF2-40B4-BE49-F238E27FC236}">
                      <a16:creationId xmlns:a16="http://schemas.microsoft.com/office/drawing/2014/main" id="{8994746C-51C9-442D-80FD-4EF531D9E468}"/>
                    </a:ext>
                  </a:extLst>
                </p:cNvPr>
                <p:cNvSpPr>
                  <a:spLocks noRot="1" noChangeAspect="1" noMove="1" noResize="1" noEditPoints="1" noAdjustHandles="1" noChangeArrowheads="1" noChangeShapeType="1" noTextEdit="1"/>
                </p:cNvSpPr>
                <p:nvPr/>
              </p:nvSpPr>
              <p:spPr>
                <a:xfrm>
                  <a:off x="5252158" y="2226488"/>
                  <a:ext cx="972382" cy="393121"/>
                </a:xfrm>
                <a:prstGeom prst="rect">
                  <a:avLst/>
                </a:prstGeom>
                <a:blipFill>
                  <a:blip r:embed="rId7"/>
                  <a:stretch>
                    <a:fillRect r="-2069"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571C541-2A12-4938-9A41-E1EAC3AFEDD8}"/>
                    </a:ext>
                  </a:extLst>
                </p:cNvPr>
                <p:cNvSpPr/>
                <p:nvPr/>
              </p:nvSpPr>
              <p:spPr>
                <a:xfrm>
                  <a:off x="7438461" y="1279500"/>
                  <a:ext cx="972382" cy="394403"/>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3</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3</m:t>
                              </m:r>
                            </m:sub>
                          </m:sSub>
                        </m:sub>
                      </m:sSub>
                    </m:oMath>
                  </a14:m>
                  <a:endParaRPr lang="zh-CN" altLang="en-US" dirty="0"/>
                </a:p>
              </p:txBody>
            </p:sp>
          </mc:Choice>
          <mc:Fallback xmlns="">
            <p:sp>
              <p:nvSpPr>
                <p:cNvPr id="11" name="矩形 10">
                  <a:extLst>
                    <a:ext uri="{FF2B5EF4-FFF2-40B4-BE49-F238E27FC236}">
                      <a16:creationId xmlns:a16="http://schemas.microsoft.com/office/drawing/2014/main" id="{D571C541-2A12-4938-9A41-E1EAC3AFEDD8}"/>
                    </a:ext>
                  </a:extLst>
                </p:cNvPr>
                <p:cNvSpPr>
                  <a:spLocks noRot="1" noChangeAspect="1" noMove="1" noResize="1" noEditPoints="1" noAdjustHandles="1" noChangeArrowheads="1" noChangeShapeType="1" noTextEdit="1"/>
                </p:cNvSpPr>
                <p:nvPr/>
              </p:nvSpPr>
              <p:spPr>
                <a:xfrm>
                  <a:off x="7438461" y="1279500"/>
                  <a:ext cx="972382" cy="394403"/>
                </a:xfrm>
                <a:prstGeom prst="rect">
                  <a:avLst/>
                </a:prstGeom>
                <a:blipFill>
                  <a:blip r:embed="rId8"/>
                  <a:stretch>
                    <a:fillRect r="-2069"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F628E38-2B6D-4060-946C-4AFB00A3C474}"/>
                    </a:ext>
                  </a:extLst>
                </p:cNvPr>
                <p:cNvSpPr/>
                <p:nvPr/>
              </p:nvSpPr>
              <p:spPr>
                <a:xfrm>
                  <a:off x="6330932" y="1718819"/>
                  <a:ext cx="977704" cy="393121"/>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sub>
                      </m:sSub>
                    </m:oMath>
                  </a14:m>
                  <a:endParaRPr lang="zh-CN" altLang="en-US" dirty="0"/>
                </a:p>
              </p:txBody>
            </p:sp>
          </mc:Choice>
          <mc:Fallback xmlns="">
            <p:sp>
              <p:nvSpPr>
                <p:cNvPr id="12" name="矩形 11">
                  <a:extLst>
                    <a:ext uri="{FF2B5EF4-FFF2-40B4-BE49-F238E27FC236}">
                      <a16:creationId xmlns:a16="http://schemas.microsoft.com/office/drawing/2014/main" id="{7F628E38-2B6D-4060-946C-4AFB00A3C474}"/>
                    </a:ext>
                  </a:extLst>
                </p:cNvPr>
                <p:cNvSpPr>
                  <a:spLocks noRot="1" noChangeAspect="1" noMove="1" noResize="1" noEditPoints="1" noAdjustHandles="1" noChangeArrowheads="1" noChangeShapeType="1" noTextEdit="1"/>
                </p:cNvSpPr>
                <p:nvPr/>
              </p:nvSpPr>
              <p:spPr>
                <a:xfrm>
                  <a:off x="6330932" y="1718819"/>
                  <a:ext cx="977704" cy="393121"/>
                </a:xfrm>
                <a:prstGeom prst="rect">
                  <a:avLst/>
                </a:prstGeom>
                <a:blipFill>
                  <a:blip r:embed="rId9"/>
                  <a:stretch>
                    <a:fillRect r="-2055" b="-833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00E961D-0A67-488D-87FB-0B68BDA2FAEF}"/>
                </a:ext>
              </a:extLst>
            </p:cNvPr>
            <p:cNvSpPr txBox="1"/>
            <p:nvPr/>
          </p:nvSpPr>
          <p:spPr>
            <a:xfrm>
              <a:off x="8642659" y="1292035"/>
              <a:ext cx="1355356"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9F7376CF-058D-4815-8712-C07242B70730}"/>
                    </a:ext>
                  </a:extLst>
                </p:cNvPr>
                <p:cNvSpPr/>
                <p:nvPr/>
              </p:nvSpPr>
              <p:spPr>
                <a:xfrm>
                  <a:off x="9511824" y="1266964"/>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dirty="0"/>
                </a:p>
              </p:txBody>
            </p:sp>
          </mc:Choice>
          <mc:Fallback xmlns="">
            <p:sp>
              <p:nvSpPr>
                <p:cNvPr id="16" name="矩形 15">
                  <a:extLst>
                    <a:ext uri="{FF2B5EF4-FFF2-40B4-BE49-F238E27FC236}">
                      <a16:creationId xmlns:a16="http://schemas.microsoft.com/office/drawing/2014/main" id="{9F7376CF-058D-4815-8712-C07242B70730}"/>
                    </a:ext>
                  </a:extLst>
                </p:cNvPr>
                <p:cNvSpPr>
                  <a:spLocks noRot="1" noChangeAspect="1" noMove="1" noResize="1" noEditPoints="1" noAdjustHandles="1" noChangeArrowheads="1" noChangeShapeType="1" noTextEdit="1"/>
                </p:cNvSpPr>
                <p:nvPr/>
              </p:nvSpPr>
              <p:spPr>
                <a:xfrm>
                  <a:off x="9511824" y="1266964"/>
                  <a:ext cx="612668"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8F37EB4-4683-4CFF-AC9B-D84C27DB5111}"/>
                    </a:ext>
                  </a:extLst>
                </p:cNvPr>
                <p:cNvSpPr/>
                <p:nvPr/>
              </p:nvSpPr>
              <p:spPr>
                <a:xfrm>
                  <a:off x="9511824" y="1759261"/>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dirty="0"/>
                </a:p>
              </p:txBody>
            </p:sp>
          </mc:Choice>
          <mc:Fallback xmlns="">
            <p:sp>
              <p:nvSpPr>
                <p:cNvPr id="17" name="矩形 16">
                  <a:extLst>
                    <a:ext uri="{FF2B5EF4-FFF2-40B4-BE49-F238E27FC236}">
                      <a16:creationId xmlns:a16="http://schemas.microsoft.com/office/drawing/2014/main" id="{78F37EB4-4683-4CFF-AC9B-D84C27DB5111}"/>
                    </a:ext>
                  </a:extLst>
                </p:cNvPr>
                <p:cNvSpPr>
                  <a:spLocks noRot="1" noChangeAspect="1" noMove="1" noResize="1" noEditPoints="1" noAdjustHandles="1" noChangeArrowheads="1" noChangeShapeType="1" noTextEdit="1"/>
                </p:cNvSpPr>
                <p:nvPr/>
              </p:nvSpPr>
              <p:spPr>
                <a:xfrm>
                  <a:off x="9511824" y="1759261"/>
                  <a:ext cx="612668"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16E661C-6886-4AB9-940D-640A8CFD4B90}"/>
                    </a:ext>
                  </a:extLst>
                </p:cNvPr>
                <p:cNvSpPr/>
                <p:nvPr/>
              </p:nvSpPr>
              <p:spPr>
                <a:xfrm>
                  <a:off x="9526158" y="2226488"/>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dirty="0"/>
                </a:p>
              </p:txBody>
            </p:sp>
          </mc:Choice>
          <mc:Fallback xmlns="">
            <p:sp>
              <p:nvSpPr>
                <p:cNvPr id="18" name="矩形 17">
                  <a:extLst>
                    <a:ext uri="{FF2B5EF4-FFF2-40B4-BE49-F238E27FC236}">
                      <a16:creationId xmlns:a16="http://schemas.microsoft.com/office/drawing/2014/main" id="{916E661C-6886-4AB9-940D-640A8CFD4B90}"/>
                    </a:ext>
                  </a:extLst>
                </p:cNvPr>
                <p:cNvSpPr>
                  <a:spLocks noRot="1" noChangeAspect="1" noMove="1" noResize="1" noEditPoints="1" noAdjustHandles="1" noChangeArrowheads="1" noChangeShapeType="1" noTextEdit="1"/>
                </p:cNvSpPr>
                <p:nvPr/>
              </p:nvSpPr>
              <p:spPr>
                <a:xfrm>
                  <a:off x="9526158" y="2226488"/>
                  <a:ext cx="612668" cy="369332"/>
                </a:xfrm>
                <a:prstGeom prst="rect">
                  <a:avLst/>
                </a:prstGeom>
                <a:blipFill>
                  <a:blip r:embed="rId12"/>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3DB3B583-0048-45FF-8B8E-D705E800F148}"/>
                </a:ext>
              </a:extLst>
            </p:cNvPr>
            <p:cNvSpPr txBox="1"/>
            <p:nvPr/>
          </p:nvSpPr>
          <p:spPr>
            <a:xfrm>
              <a:off x="8698029" y="1784332"/>
              <a:ext cx="1120129" cy="369332"/>
            </a:xfrm>
            <a:prstGeom prst="rect">
              <a:avLst/>
            </a:prstGeom>
            <a:noFill/>
          </p:spPr>
          <p:txBody>
            <a:bodyPr wrap="square" rtlCol="0">
              <a:spAutoFit/>
            </a:bodyPr>
            <a:lstStyle/>
            <a:p>
              <a:r>
                <a:rPr lang="en-US" altLang="zh-CN" dirty="0"/>
                <a:t>……</a:t>
              </a:r>
              <a:endParaRPr lang="zh-CN" altLang="en-US" dirty="0"/>
            </a:p>
          </p:txBody>
        </p:sp>
        <p:sp>
          <p:nvSpPr>
            <p:cNvPr id="20" name="文本框 19">
              <a:extLst>
                <a:ext uri="{FF2B5EF4-FFF2-40B4-BE49-F238E27FC236}">
                  <a16:creationId xmlns:a16="http://schemas.microsoft.com/office/drawing/2014/main" id="{156C2BEB-75A3-4BE6-87AB-5E1D661C7716}"/>
                </a:ext>
              </a:extLst>
            </p:cNvPr>
            <p:cNvSpPr txBox="1"/>
            <p:nvPr/>
          </p:nvSpPr>
          <p:spPr>
            <a:xfrm>
              <a:off x="8738439" y="2226487"/>
              <a:ext cx="1355356" cy="369332"/>
            </a:xfrm>
            <a:prstGeom prst="rect">
              <a:avLst/>
            </a:prstGeom>
            <a:noFill/>
          </p:spPr>
          <p:txBody>
            <a:bodyPr wrap="square" rtlCol="0">
              <a:spAutoFit/>
            </a:bodyPr>
            <a:lstStyle/>
            <a:p>
              <a:r>
                <a:rPr lang="en-US" altLang="zh-CN" dirty="0"/>
                <a:t>……</a:t>
              </a:r>
              <a:endParaRPr lang="zh-CN" altLang="en-US" dirty="0"/>
            </a:p>
          </p:txBody>
        </p:sp>
        <p:sp>
          <p:nvSpPr>
            <p:cNvPr id="21" name="文本框 20">
              <a:extLst>
                <a:ext uri="{FF2B5EF4-FFF2-40B4-BE49-F238E27FC236}">
                  <a16:creationId xmlns:a16="http://schemas.microsoft.com/office/drawing/2014/main" id="{430C8184-CA14-4632-932B-99F9B766ED65}"/>
                </a:ext>
              </a:extLst>
            </p:cNvPr>
            <p:cNvSpPr txBox="1"/>
            <p:nvPr/>
          </p:nvSpPr>
          <p:spPr>
            <a:xfrm rot="16200000">
              <a:off x="5057568" y="2243893"/>
              <a:ext cx="1355356"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1EC19A0-D909-448E-BA3E-338ADEB759EB}"/>
                    </a:ext>
                  </a:extLst>
                </p:cNvPr>
                <p:cNvSpPr/>
                <p:nvPr/>
              </p:nvSpPr>
              <p:spPr>
                <a:xfrm>
                  <a:off x="5503444" y="3084400"/>
                  <a:ext cx="535146" cy="393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sub>
                        </m:sSub>
                      </m:oMath>
                    </m:oMathPara>
                  </a14:m>
                  <a:endParaRPr lang="zh-CN" altLang="en-US" dirty="0"/>
                </a:p>
              </p:txBody>
            </p:sp>
          </mc:Choice>
          <mc:Fallback xmlns="">
            <p:sp>
              <p:nvSpPr>
                <p:cNvPr id="22" name="矩形 21">
                  <a:extLst>
                    <a:ext uri="{FF2B5EF4-FFF2-40B4-BE49-F238E27FC236}">
                      <a16:creationId xmlns:a16="http://schemas.microsoft.com/office/drawing/2014/main" id="{91EC19A0-D909-448E-BA3E-338ADEB759EB}"/>
                    </a:ext>
                  </a:extLst>
                </p:cNvPr>
                <p:cNvSpPr>
                  <a:spLocks noRot="1" noChangeAspect="1" noMove="1" noResize="1" noEditPoints="1" noAdjustHandles="1" noChangeArrowheads="1" noChangeShapeType="1" noTextEdit="1"/>
                </p:cNvSpPr>
                <p:nvPr/>
              </p:nvSpPr>
              <p:spPr>
                <a:xfrm>
                  <a:off x="5503444" y="3084400"/>
                  <a:ext cx="535146" cy="393121"/>
                </a:xfrm>
                <a:prstGeom prst="rect">
                  <a:avLst/>
                </a:prstGeom>
                <a:blipFill>
                  <a:blip r:embed="rId1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D4C8462-694B-46C1-8118-2B76CAA0B35C}"/>
                    </a:ext>
                  </a:extLst>
                </p:cNvPr>
                <p:cNvSpPr/>
                <p:nvPr/>
              </p:nvSpPr>
              <p:spPr>
                <a:xfrm>
                  <a:off x="6064512" y="1286081"/>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3" name="矩形 22">
                  <a:extLst>
                    <a:ext uri="{FF2B5EF4-FFF2-40B4-BE49-F238E27FC236}">
                      <a16:creationId xmlns:a16="http://schemas.microsoft.com/office/drawing/2014/main" id="{2D4C8462-694B-46C1-8118-2B76CAA0B35C}"/>
                    </a:ext>
                  </a:extLst>
                </p:cNvPr>
                <p:cNvSpPr>
                  <a:spLocks noRot="1" noChangeAspect="1" noMove="1" noResize="1" noEditPoints="1" noAdjustHandles="1" noChangeArrowheads="1" noChangeShapeType="1" noTextEdit="1"/>
                </p:cNvSpPr>
                <p:nvPr/>
              </p:nvSpPr>
              <p:spPr>
                <a:xfrm>
                  <a:off x="6064512" y="1286081"/>
                  <a:ext cx="420308"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F897A654-7FC2-4279-9032-72A8C6B7C587}"/>
                    </a:ext>
                  </a:extLst>
                </p:cNvPr>
                <p:cNvSpPr/>
                <p:nvPr/>
              </p:nvSpPr>
              <p:spPr>
                <a:xfrm>
                  <a:off x="7152802" y="1283034"/>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4" name="矩形 23">
                  <a:extLst>
                    <a:ext uri="{FF2B5EF4-FFF2-40B4-BE49-F238E27FC236}">
                      <a16:creationId xmlns:a16="http://schemas.microsoft.com/office/drawing/2014/main" id="{F897A654-7FC2-4279-9032-72A8C6B7C587}"/>
                    </a:ext>
                  </a:extLst>
                </p:cNvPr>
                <p:cNvSpPr>
                  <a:spLocks noRot="1" noChangeAspect="1" noMove="1" noResize="1" noEditPoints="1" noAdjustHandles="1" noChangeArrowheads="1" noChangeShapeType="1" noTextEdit="1"/>
                </p:cNvSpPr>
                <p:nvPr/>
              </p:nvSpPr>
              <p:spPr>
                <a:xfrm>
                  <a:off x="7152802" y="1283034"/>
                  <a:ext cx="420308"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C6C97832-1EBF-4163-B007-21B6660AADDD}"/>
                    </a:ext>
                  </a:extLst>
                </p:cNvPr>
                <p:cNvSpPr/>
                <p:nvPr/>
              </p:nvSpPr>
              <p:spPr>
                <a:xfrm>
                  <a:off x="8272706" y="1291633"/>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5" name="矩形 24">
                  <a:extLst>
                    <a:ext uri="{FF2B5EF4-FFF2-40B4-BE49-F238E27FC236}">
                      <a16:creationId xmlns:a16="http://schemas.microsoft.com/office/drawing/2014/main" id="{C6C97832-1EBF-4163-B007-21B6660AADDD}"/>
                    </a:ext>
                  </a:extLst>
                </p:cNvPr>
                <p:cNvSpPr>
                  <a:spLocks noRot="1" noChangeAspect="1" noMove="1" noResize="1" noEditPoints="1" noAdjustHandles="1" noChangeArrowheads="1" noChangeShapeType="1" noTextEdit="1"/>
                </p:cNvSpPr>
                <p:nvPr/>
              </p:nvSpPr>
              <p:spPr>
                <a:xfrm>
                  <a:off x="8272706" y="1291633"/>
                  <a:ext cx="420308"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6A811232-C49A-439B-820F-D12175D2EB2B}"/>
                    </a:ext>
                  </a:extLst>
                </p:cNvPr>
                <p:cNvSpPr/>
                <p:nvPr/>
              </p:nvSpPr>
              <p:spPr>
                <a:xfrm>
                  <a:off x="7182683" y="1766632"/>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6" name="矩形 25">
                  <a:extLst>
                    <a:ext uri="{FF2B5EF4-FFF2-40B4-BE49-F238E27FC236}">
                      <a16:creationId xmlns:a16="http://schemas.microsoft.com/office/drawing/2014/main" id="{6A811232-C49A-439B-820F-D12175D2EB2B}"/>
                    </a:ext>
                  </a:extLst>
                </p:cNvPr>
                <p:cNvSpPr>
                  <a:spLocks noRot="1" noChangeAspect="1" noMove="1" noResize="1" noEditPoints="1" noAdjustHandles="1" noChangeArrowheads="1" noChangeShapeType="1" noTextEdit="1"/>
                </p:cNvSpPr>
                <p:nvPr/>
              </p:nvSpPr>
              <p:spPr>
                <a:xfrm>
                  <a:off x="7182683" y="1766632"/>
                  <a:ext cx="420308" cy="369332"/>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DE409B21-5F8C-449E-9C57-440A89A2816C}"/>
                    </a:ext>
                  </a:extLst>
                </p:cNvPr>
                <p:cNvSpPr/>
                <p:nvPr/>
              </p:nvSpPr>
              <p:spPr>
                <a:xfrm>
                  <a:off x="6038590" y="1790655"/>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7" name="矩形 26">
                  <a:extLst>
                    <a:ext uri="{FF2B5EF4-FFF2-40B4-BE49-F238E27FC236}">
                      <a16:creationId xmlns:a16="http://schemas.microsoft.com/office/drawing/2014/main" id="{DE409B21-5F8C-449E-9C57-440A89A2816C}"/>
                    </a:ext>
                  </a:extLst>
                </p:cNvPr>
                <p:cNvSpPr>
                  <a:spLocks noRot="1" noChangeAspect="1" noMove="1" noResize="1" noEditPoints="1" noAdjustHandles="1" noChangeArrowheads="1" noChangeShapeType="1" noTextEdit="1"/>
                </p:cNvSpPr>
                <p:nvPr/>
              </p:nvSpPr>
              <p:spPr>
                <a:xfrm>
                  <a:off x="6038590" y="1790655"/>
                  <a:ext cx="420308" cy="369332"/>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FA91CC17-6496-468D-AA11-1DFE67F02659}"/>
                    </a:ext>
                  </a:extLst>
                </p:cNvPr>
                <p:cNvSpPr/>
                <p:nvPr/>
              </p:nvSpPr>
              <p:spPr>
                <a:xfrm>
                  <a:off x="6064512" y="2282896"/>
                  <a:ext cx="4203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8" name="矩形 27">
                  <a:extLst>
                    <a:ext uri="{FF2B5EF4-FFF2-40B4-BE49-F238E27FC236}">
                      <a16:creationId xmlns:a16="http://schemas.microsoft.com/office/drawing/2014/main" id="{FA91CC17-6496-468D-AA11-1DFE67F02659}"/>
                    </a:ext>
                  </a:extLst>
                </p:cNvPr>
                <p:cNvSpPr>
                  <a:spLocks noRot="1" noChangeAspect="1" noMove="1" noResize="1" noEditPoints="1" noAdjustHandles="1" noChangeArrowheads="1" noChangeShapeType="1" noTextEdit="1"/>
                </p:cNvSpPr>
                <p:nvPr/>
              </p:nvSpPr>
              <p:spPr>
                <a:xfrm>
                  <a:off x="6064512" y="2282896"/>
                  <a:ext cx="420308" cy="369332"/>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9E878636-D8CC-4C74-9CDB-63E6AFB090B7}"/>
                    </a:ext>
                  </a:extLst>
                </p:cNvPr>
                <p:cNvSpPr/>
                <p:nvPr/>
              </p:nvSpPr>
              <p:spPr>
                <a:xfrm>
                  <a:off x="6517503" y="3469341"/>
                  <a:ext cx="535146" cy="393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sub>
                        </m:sSub>
                      </m:oMath>
                    </m:oMathPara>
                  </a14:m>
                  <a:endParaRPr lang="zh-CN" altLang="en-US" dirty="0"/>
                </a:p>
              </p:txBody>
            </p:sp>
          </mc:Choice>
          <mc:Fallback xmlns="">
            <p:sp>
              <p:nvSpPr>
                <p:cNvPr id="29" name="矩形 28">
                  <a:extLst>
                    <a:ext uri="{FF2B5EF4-FFF2-40B4-BE49-F238E27FC236}">
                      <a16:creationId xmlns:a16="http://schemas.microsoft.com/office/drawing/2014/main" id="{9E878636-D8CC-4C74-9CDB-63E6AFB090B7}"/>
                    </a:ext>
                  </a:extLst>
                </p:cNvPr>
                <p:cNvSpPr>
                  <a:spLocks noRot="1" noChangeAspect="1" noMove="1" noResize="1" noEditPoints="1" noAdjustHandles="1" noChangeArrowheads="1" noChangeShapeType="1" noTextEdit="1"/>
                </p:cNvSpPr>
                <p:nvPr/>
              </p:nvSpPr>
              <p:spPr>
                <a:xfrm>
                  <a:off x="6517503" y="3469341"/>
                  <a:ext cx="535146" cy="393121"/>
                </a:xfrm>
                <a:prstGeom prst="rect">
                  <a:avLst/>
                </a:prstGeom>
                <a:blipFill>
                  <a:blip r:embed="rId20"/>
                  <a:stretch>
                    <a:fillRect b="-6667"/>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10C07C10-E2CD-4651-8D3B-BE617DDAAD3D}"/>
                </a:ext>
              </a:extLst>
            </p:cNvPr>
            <p:cNvSpPr txBox="1"/>
            <p:nvPr/>
          </p:nvSpPr>
          <p:spPr>
            <a:xfrm rot="16200000">
              <a:off x="6107398" y="2467562"/>
              <a:ext cx="1355356" cy="369332"/>
            </a:xfrm>
            <a:prstGeom prst="rect">
              <a:avLst/>
            </a:prstGeom>
            <a:noFill/>
          </p:spPr>
          <p:txBody>
            <a:bodyPr wrap="square" rtlCol="0">
              <a:spAutoFit/>
            </a:bodyPr>
            <a:lstStyle/>
            <a:p>
              <a:r>
                <a:rPr lang="en-US" altLang="zh-CN" dirty="0"/>
                <a:t>……</a:t>
              </a:r>
              <a:endParaRPr lang="zh-CN" altLang="en-US" dirty="0"/>
            </a:p>
          </p:txBody>
        </p:sp>
        <p:sp>
          <p:nvSpPr>
            <p:cNvPr id="31" name="文本框 30">
              <a:extLst>
                <a:ext uri="{FF2B5EF4-FFF2-40B4-BE49-F238E27FC236}">
                  <a16:creationId xmlns:a16="http://schemas.microsoft.com/office/drawing/2014/main" id="{FDDA6C58-C5A1-4237-BE88-34BC1CD86CC0}"/>
                </a:ext>
              </a:extLst>
            </p:cNvPr>
            <p:cNvSpPr txBox="1"/>
            <p:nvPr/>
          </p:nvSpPr>
          <p:spPr>
            <a:xfrm rot="16200000">
              <a:off x="7201964" y="2846364"/>
              <a:ext cx="1355356"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7CE1CA38-EBC3-46E0-AB81-62426835C2B6}"/>
                    </a:ext>
                  </a:extLst>
                </p:cNvPr>
                <p:cNvSpPr/>
                <p:nvPr/>
              </p:nvSpPr>
              <p:spPr>
                <a:xfrm>
                  <a:off x="7657079" y="3755856"/>
                  <a:ext cx="535146" cy="3944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3</m:t>
                                </m:r>
                              </m:sub>
                            </m:sSub>
                          </m:sub>
                        </m:sSub>
                      </m:oMath>
                    </m:oMathPara>
                  </a14:m>
                  <a:endParaRPr lang="zh-CN" altLang="en-US" dirty="0"/>
                </a:p>
              </p:txBody>
            </p:sp>
          </mc:Choice>
          <mc:Fallback xmlns="">
            <p:sp>
              <p:nvSpPr>
                <p:cNvPr id="32" name="矩形 31">
                  <a:extLst>
                    <a:ext uri="{FF2B5EF4-FFF2-40B4-BE49-F238E27FC236}">
                      <a16:creationId xmlns:a16="http://schemas.microsoft.com/office/drawing/2014/main" id="{7CE1CA38-EBC3-46E0-AB81-62426835C2B6}"/>
                    </a:ext>
                  </a:extLst>
                </p:cNvPr>
                <p:cNvSpPr>
                  <a:spLocks noRot="1" noChangeAspect="1" noMove="1" noResize="1" noEditPoints="1" noAdjustHandles="1" noChangeArrowheads="1" noChangeShapeType="1" noTextEdit="1"/>
                </p:cNvSpPr>
                <p:nvPr/>
              </p:nvSpPr>
              <p:spPr>
                <a:xfrm>
                  <a:off x="7657079" y="3755856"/>
                  <a:ext cx="535146" cy="394403"/>
                </a:xfrm>
                <a:prstGeom prst="rect">
                  <a:avLst/>
                </a:prstGeom>
                <a:blipFill>
                  <a:blip r:embed="rId21"/>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6E13F918-B434-4A51-A1B1-9A82DF2711B8}"/>
                    </a:ext>
                  </a:extLst>
                </p:cNvPr>
                <p:cNvSpPr/>
                <p:nvPr/>
              </p:nvSpPr>
              <p:spPr>
                <a:xfrm>
                  <a:off x="9526158" y="3031030"/>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oMath>
                    </m:oMathPara>
                  </a14:m>
                  <a:endParaRPr lang="zh-CN" altLang="en-US" dirty="0"/>
                </a:p>
              </p:txBody>
            </p:sp>
          </mc:Choice>
          <mc:Fallback xmlns="">
            <p:sp>
              <p:nvSpPr>
                <p:cNvPr id="33" name="矩形 32">
                  <a:extLst>
                    <a:ext uri="{FF2B5EF4-FFF2-40B4-BE49-F238E27FC236}">
                      <a16:creationId xmlns:a16="http://schemas.microsoft.com/office/drawing/2014/main" id="{6E13F918-B434-4A51-A1B1-9A82DF2711B8}"/>
                    </a:ext>
                  </a:extLst>
                </p:cNvPr>
                <p:cNvSpPr>
                  <a:spLocks noRot="1" noChangeAspect="1" noMove="1" noResize="1" noEditPoints="1" noAdjustHandles="1" noChangeArrowheads="1" noChangeShapeType="1" noTextEdit="1"/>
                </p:cNvSpPr>
                <p:nvPr/>
              </p:nvSpPr>
              <p:spPr>
                <a:xfrm>
                  <a:off x="9526158" y="3031030"/>
                  <a:ext cx="612668" cy="369332"/>
                </a:xfrm>
                <a:prstGeom prst="rect">
                  <a:avLst/>
                </a:prstGeom>
                <a:blipFill>
                  <a:blip r:embed="rId22"/>
                  <a:stretch>
                    <a:fillRect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4BF1E0C4-F440-499E-B633-8D9D7FE12433}"/>
                    </a:ext>
                  </a:extLst>
                </p:cNvPr>
                <p:cNvSpPr/>
                <p:nvPr/>
              </p:nvSpPr>
              <p:spPr>
                <a:xfrm>
                  <a:off x="9542277" y="3456401"/>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oMath>
                    </m:oMathPara>
                  </a14:m>
                  <a:endParaRPr lang="zh-CN" altLang="en-US" dirty="0"/>
                </a:p>
              </p:txBody>
            </p:sp>
          </mc:Choice>
          <mc:Fallback xmlns="">
            <p:sp>
              <p:nvSpPr>
                <p:cNvPr id="34" name="矩形 33">
                  <a:extLst>
                    <a:ext uri="{FF2B5EF4-FFF2-40B4-BE49-F238E27FC236}">
                      <a16:creationId xmlns:a16="http://schemas.microsoft.com/office/drawing/2014/main" id="{4BF1E0C4-F440-499E-B633-8D9D7FE12433}"/>
                    </a:ext>
                  </a:extLst>
                </p:cNvPr>
                <p:cNvSpPr>
                  <a:spLocks noRot="1" noChangeAspect="1" noMove="1" noResize="1" noEditPoints="1" noAdjustHandles="1" noChangeArrowheads="1" noChangeShapeType="1" noTextEdit="1"/>
                </p:cNvSpPr>
                <p:nvPr/>
              </p:nvSpPr>
              <p:spPr>
                <a:xfrm>
                  <a:off x="9542277" y="3456401"/>
                  <a:ext cx="612668" cy="369332"/>
                </a:xfrm>
                <a:prstGeom prst="rect">
                  <a:avLst/>
                </a:prstGeom>
                <a:blipFill>
                  <a:blip r:embed="rId23"/>
                  <a:stretch>
                    <a:fillRect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E29B77EB-8912-4051-A1CA-07E03AC63982}"/>
                    </a:ext>
                  </a:extLst>
                </p:cNvPr>
                <p:cNvSpPr/>
                <p:nvPr/>
              </p:nvSpPr>
              <p:spPr>
                <a:xfrm>
                  <a:off x="9550903" y="3872861"/>
                  <a:ext cx="6126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oMath>
                    </m:oMathPara>
                  </a14:m>
                  <a:endParaRPr lang="zh-CN" altLang="en-US" dirty="0"/>
                </a:p>
              </p:txBody>
            </p:sp>
          </mc:Choice>
          <mc:Fallback xmlns="">
            <p:sp>
              <p:nvSpPr>
                <p:cNvPr id="35" name="矩形 34">
                  <a:extLst>
                    <a:ext uri="{FF2B5EF4-FFF2-40B4-BE49-F238E27FC236}">
                      <a16:creationId xmlns:a16="http://schemas.microsoft.com/office/drawing/2014/main" id="{E29B77EB-8912-4051-A1CA-07E03AC63982}"/>
                    </a:ext>
                  </a:extLst>
                </p:cNvPr>
                <p:cNvSpPr>
                  <a:spLocks noRot="1" noChangeAspect="1" noMove="1" noResize="1" noEditPoints="1" noAdjustHandles="1" noChangeArrowheads="1" noChangeShapeType="1" noTextEdit="1"/>
                </p:cNvSpPr>
                <p:nvPr/>
              </p:nvSpPr>
              <p:spPr>
                <a:xfrm>
                  <a:off x="9550903" y="3872861"/>
                  <a:ext cx="612668" cy="369332"/>
                </a:xfrm>
                <a:prstGeom prst="rect">
                  <a:avLst/>
                </a:prstGeom>
                <a:blipFill>
                  <a:blip r:embed="rId24"/>
                  <a:stretch>
                    <a:fillRect b="-1754"/>
                  </a:stretch>
                </a:blipFill>
              </p:spPr>
              <p:txBody>
                <a:bodyPr/>
                <a:lstStyle/>
                <a:p>
                  <a:r>
                    <a:rPr lang="zh-CN" altLang="en-US">
                      <a:noFill/>
                    </a:rPr>
                    <a:t> </a:t>
                  </a:r>
                </a:p>
              </p:txBody>
            </p:sp>
          </mc:Fallback>
        </mc:AlternateContent>
      </p:grpSp>
      <p:pic>
        <p:nvPicPr>
          <p:cNvPr id="38" name="图片 37">
            <a:extLst>
              <a:ext uri="{FF2B5EF4-FFF2-40B4-BE49-F238E27FC236}">
                <a16:creationId xmlns:a16="http://schemas.microsoft.com/office/drawing/2014/main" id="{E9CE0677-33DC-4557-823C-902053E0F9C7}"/>
              </a:ext>
            </a:extLst>
          </p:cNvPr>
          <p:cNvPicPr>
            <a:picLocks noChangeAspect="1"/>
          </p:cNvPicPr>
          <p:nvPr/>
        </p:nvPicPr>
        <p:blipFill rotWithShape="1">
          <a:blip r:embed="rId25"/>
          <a:srcRect l="7823" t="3648" r="22116" b="3681"/>
          <a:stretch/>
        </p:blipFill>
        <p:spPr>
          <a:xfrm>
            <a:off x="4136241" y="1000730"/>
            <a:ext cx="3249921" cy="2568845"/>
          </a:xfrm>
          <a:prstGeom prst="rect">
            <a:avLst/>
          </a:prstGeom>
        </p:spPr>
      </p:pic>
      <p:sp>
        <p:nvSpPr>
          <p:cNvPr id="39" name="内容占位符 2">
            <a:extLst>
              <a:ext uri="{FF2B5EF4-FFF2-40B4-BE49-F238E27FC236}">
                <a16:creationId xmlns:a16="http://schemas.microsoft.com/office/drawing/2014/main" id="{22FAEA2A-51F1-4B95-ACA6-CC7DFA2634FD}"/>
              </a:ext>
            </a:extLst>
          </p:cNvPr>
          <p:cNvSpPr txBox="1">
            <a:spLocks/>
          </p:cNvSpPr>
          <p:nvPr/>
        </p:nvSpPr>
        <p:spPr>
          <a:xfrm>
            <a:off x="148335" y="4223066"/>
            <a:ext cx="5832628" cy="242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altLang="zh-CN" sz="1400" b="1" dirty="0">
                <a:solidFill>
                  <a:schemeClr val="tx1">
                    <a:lumMod val="95000"/>
                    <a:lumOff val="5000"/>
                  </a:schemeClr>
                </a:solidFill>
                <a:latin typeface="Consolas" panose="020B0609020204030204" pitchFamily="49" charset="0"/>
              </a:rPr>
              <a:t>1</a:t>
            </a:r>
            <a:r>
              <a:rPr lang="zh-CN" altLang="en-US" sz="1400" b="1" dirty="0">
                <a:solidFill>
                  <a:schemeClr val="tx1">
                    <a:lumMod val="95000"/>
                    <a:lumOff val="5000"/>
                  </a:schemeClr>
                </a:solidFill>
                <a:latin typeface="Consolas" panose="020B0609020204030204" pitchFamily="49" charset="0"/>
              </a:rPr>
              <a:t>，新建一个</a:t>
            </a:r>
            <a:r>
              <a:rPr lang="en-US" altLang="zh-CN" sz="1400" b="1" dirty="0" err="1">
                <a:solidFill>
                  <a:schemeClr val="tx1">
                    <a:lumMod val="95000"/>
                    <a:lumOff val="5000"/>
                  </a:schemeClr>
                </a:solidFill>
                <a:latin typeface="Consolas" panose="020B0609020204030204" pitchFamily="49" charset="0"/>
              </a:rPr>
              <a:t>cplex</a:t>
            </a:r>
            <a:r>
              <a:rPr lang="zh-CN" altLang="en-US" sz="1400" b="1" dirty="0">
                <a:solidFill>
                  <a:schemeClr val="tx1">
                    <a:lumMod val="95000"/>
                    <a:lumOff val="5000"/>
                  </a:schemeClr>
                </a:solidFill>
                <a:latin typeface="Consolas" panose="020B0609020204030204" pitchFamily="49" charset="0"/>
              </a:rPr>
              <a:t>模型：</a:t>
            </a:r>
            <a:r>
              <a:rPr lang="zh-CN" altLang="zh-CN" sz="1400" b="1" dirty="0">
                <a:solidFill>
                  <a:srgbClr val="000080"/>
                </a:solidFill>
                <a:latin typeface="Consolas" panose="020B0609020204030204" pitchFamily="49" charset="0"/>
              </a:rPr>
              <a:t>IloCplex cplex</a:t>
            </a:r>
            <a:r>
              <a:rPr lang="en-US" altLang="zh-CN" sz="1400" b="1" dirty="0">
                <a:solidFill>
                  <a:srgbClr val="000080"/>
                </a:solidFill>
                <a:latin typeface="Consolas" panose="020B0609020204030204" pitchFamily="49" charset="0"/>
              </a:rPr>
              <a:t> = </a:t>
            </a:r>
            <a:r>
              <a:rPr lang="zh-CN" altLang="zh-CN" sz="1400" b="1" dirty="0">
                <a:solidFill>
                  <a:srgbClr val="000080"/>
                </a:solidFill>
                <a:latin typeface="Consolas" panose="020B0609020204030204" pitchFamily="49" charset="0"/>
              </a:rPr>
              <a:t>new IloCplex();                       </a:t>
            </a:r>
            <a:endParaRPr lang="en-US" altLang="zh-CN" sz="1400" b="1" dirty="0">
              <a:solidFill>
                <a:srgbClr val="000080"/>
              </a:solidFill>
              <a:latin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endParaRPr lang="en-US" altLang="zh-CN" sz="1400" b="1" dirty="0">
              <a:solidFill>
                <a:schemeClr val="tx1">
                  <a:lumMod val="95000"/>
                  <a:lumOff val="5000"/>
                </a:schemeClr>
              </a:solidFill>
              <a:latin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r>
              <a:rPr lang="en-US" altLang="zh-CN" sz="1400" b="1" dirty="0">
                <a:solidFill>
                  <a:schemeClr val="tx1">
                    <a:lumMod val="95000"/>
                    <a:lumOff val="5000"/>
                  </a:schemeClr>
                </a:solidFill>
                <a:latin typeface="Consolas" panose="020B0609020204030204" pitchFamily="49" charset="0"/>
              </a:rPr>
              <a:t>2</a:t>
            </a:r>
            <a:r>
              <a:rPr lang="zh-CN" altLang="en-US" sz="1400" b="1" dirty="0">
                <a:solidFill>
                  <a:schemeClr val="tx1">
                    <a:lumMod val="95000"/>
                    <a:lumOff val="5000"/>
                  </a:schemeClr>
                </a:solidFill>
                <a:latin typeface="Consolas" panose="020B0609020204030204" pitchFamily="49" charset="0"/>
              </a:rPr>
              <a:t>，新建一个矩阵：</a:t>
            </a:r>
            <a:r>
              <a:rPr lang="zh-CN" altLang="zh-CN" sz="1400" b="1" dirty="0">
                <a:solidFill>
                  <a:srgbClr val="000080"/>
                </a:solidFill>
                <a:latin typeface="Consolas" panose="020B0609020204030204" pitchFamily="49" charset="0"/>
              </a:rPr>
              <a:t>IloLPMatrix matrix</a:t>
            </a:r>
            <a:r>
              <a:rPr lang="en-US" altLang="zh-CN" sz="1400" b="1" dirty="0">
                <a:solidFill>
                  <a:srgbClr val="000080"/>
                </a:solidFill>
                <a:latin typeface="Consolas" panose="020B0609020204030204" pitchFamily="49" charset="0"/>
              </a:rPr>
              <a:t> = </a:t>
            </a:r>
            <a:r>
              <a:rPr lang="zh-CN" altLang="zh-CN" sz="1400" b="1" dirty="0">
                <a:solidFill>
                  <a:srgbClr val="000080"/>
                </a:solidFill>
                <a:latin typeface="Consolas" panose="020B0609020204030204" pitchFamily="49" charset="0"/>
              </a:rPr>
              <a:t>cplex.LPMatrix();                       </a:t>
            </a:r>
          </a:p>
          <a:p>
            <a:pPr marL="0" indent="0" eaLnBrk="0" fontAlgn="base" hangingPunct="0">
              <a:lnSpc>
                <a:spcPct val="100000"/>
              </a:lnSpc>
              <a:spcBef>
                <a:spcPct val="0"/>
              </a:spcBef>
              <a:spcAft>
                <a:spcPct val="0"/>
              </a:spcAft>
              <a:buFont typeface="Arial" panose="020B0604020202020204" pitchFamily="34" charset="0"/>
              <a:buNone/>
            </a:pPr>
            <a:endParaRPr lang="en-US" altLang="zh-CN" sz="1400" b="1" dirty="0">
              <a:solidFill>
                <a:schemeClr val="tx1">
                  <a:lumMod val="95000"/>
                  <a:lumOff val="5000"/>
                </a:schemeClr>
              </a:solidFill>
              <a:latin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r>
              <a:rPr lang="en-US" altLang="zh-CN" sz="1400" b="1" dirty="0">
                <a:solidFill>
                  <a:schemeClr val="tx1">
                    <a:lumMod val="95000"/>
                    <a:lumOff val="5000"/>
                  </a:schemeClr>
                </a:solidFill>
                <a:latin typeface="Consolas" panose="020B0609020204030204" pitchFamily="49" charset="0"/>
              </a:rPr>
              <a:t>3</a:t>
            </a:r>
            <a:r>
              <a:rPr lang="zh-CN" altLang="en-US" sz="1400" b="1" dirty="0">
                <a:solidFill>
                  <a:schemeClr val="tx1">
                    <a:lumMod val="95000"/>
                    <a:lumOff val="5000"/>
                  </a:schemeClr>
                </a:solidFill>
                <a:latin typeface="Consolas" panose="020B0609020204030204" pitchFamily="49" charset="0"/>
              </a:rPr>
              <a:t>，向矩阵中添加约束：</a:t>
            </a:r>
            <a:endParaRPr lang="en-US" altLang="zh-CN" sz="1400" b="1" dirty="0">
              <a:solidFill>
                <a:schemeClr val="tx1">
                  <a:lumMod val="95000"/>
                  <a:lumOff val="5000"/>
                </a:schemeClr>
              </a:solidFill>
              <a:latin typeface="Consolas" panose="020B0609020204030204" pitchFamily="49" charset="0"/>
            </a:endParaRPr>
          </a:p>
          <a:p>
            <a:pPr marL="0" indent="0" eaLnBrk="0" fontAlgn="base" hangingPunct="0">
              <a:lnSpc>
                <a:spcPct val="100000"/>
              </a:lnSpc>
              <a:spcBef>
                <a:spcPct val="0"/>
              </a:spcBef>
              <a:spcAft>
                <a:spcPct val="0"/>
              </a:spcAft>
              <a:buNone/>
            </a:pPr>
            <a:r>
              <a:rPr lang="zh-CN" altLang="zh-CN" sz="1400" b="1" dirty="0">
                <a:solidFill>
                  <a:srgbClr val="000080"/>
                </a:solidFill>
                <a:latin typeface="Consolas" panose="020B0609020204030204" pitchFamily="49" charset="0"/>
              </a:rPr>
              <a:t>for</a:t>
            </a:r>
            <a:r>
              <a:rPr lang="zh-CN" altLang="zh-CN" sz="1400" dirty="0">
                <a:solidFill>
                  <a:srgbClr val="000000"/>
                </a:solidFill>
                <a:latin typeface="Consolas" panose="020B0609020204030204" pitchFamily="49" charset="0"/>
              </a:rPr>
              <a:t>(</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i = </a:t>
            </a:r>
            <a:r>
              <a:rPr lang="zh-CN" altLang="zh-CN" sz="1400" dirty="0">
                <a:solidFill>
                  <a:srgbClr val="0000FF"/>
                </a:solidFill>
                <a:latin typeface="Consolas" panose="020B0609020204030204" pitchFamily="49" charset="0"/>
              </a:rPr>
              <a:t>1</a:t>
            </a:r>
            <a:r>
              <a:rPr lang="zh-CN" altLang="zh-CN" sz="1400" dirty="0">
                <a:solidFill>
                  <a:srgbClr val="000000"/>
                </a:solidFill>
                <a:latin typeface="Consolas" panose="020B0609020204030204" pitchFamily="49" charset="0"/>
              </a:rPr>
              <a:t>; i &lt; </a:t>
            </a:r>
            <a:r>
              <a:rPr lang="zh-CN" altLang="zh-CN" sz="1400" b="1" dirty="0">
                <a:solidFill>
                  <a:srgbClr val="660E7A"/>
                </a:solidFill>
                <a:latin typeface="Consolas" panose="020B0609020204030204" pitchFamily="49" charset="0"/>
              </a:rPr>
              <a:t>data</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 </a:t>
            </a:r>
            <a:r>
              <a:rPr lang="zh-CN" altLang="zh-CN" sz="1400" dirty="0">
                <a:solidFill>
                  <a:srgbClr val="000000"/>
                </a:solidFill>
                <a:latin typeface="Consolas" panose="020B0609020204030204" pitchFamily="49" charset="0"/>
              </a:rPr>
              <a:t>; i++){</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b="1" dirty="0">
                <a:solidFill>
                  <a:srgbClr val="660E7A"/>
                </a:solidFill>
                <a:latin typeface="Consolas" panose="020B0609020204030204" pitchFamily="49" charset="0"/>
              </a:rPr>
              <a:t>a</a:t>
            </a:r>
            <a:r>
              <a:rPr lang="zh-CN" altLang="zh-CN" sz="1400" dirty="0">
                <a:solidFill>
                  <a:srgbClr val="000000"/>
                </a:solidFill>
                <a:latin typeface="Consolas" panose="020B0609020204030204" pitchFamily="49" charset="0"/>
              </a:rPr>
              <a:t>[i] = </a:t>
            </a:r>
            <a:r>
              <a:rPr lang="zh-CN" altLang="zh-CN" sz="1400" b="1" dirty="0">
                <a:solidFill>
                  <a:srgbClr val="660E7A"/>
                </a:solidFill>
                <a:latin typeface="Consolas" panose="020B0609020204030204" pitchFamily="49" charset="0"/>
              </a:rPr>
              <a:t>matrix</a:t>
            </a:r>
            <a:r>
              <a:rPr lang="zh-CN" altLang="zh-CN" sz="1400" dirty="0">
                <a:solidFill>
                  <a:srgbClr val="000000"/>
                </a:solidFill>
                <a:latin typeface="Consolas" panose="020B0609020204030204" pitchFamily="49" charset="0"/>
              </a:rPr>
              <a:t>.addRow(</a:t>
            </a:r>
            <a:r>
              <a:rPr lang="zh-CN" altLang="zh-CN" sz="1400" b="1" dirty="0">
                <a:solidFill>
                  <a:srgbClr val="660E7A"/>
                </a:solidFill>
                <a:latin typeface="Consolas" panose="020B0609020204030204" pitchFamily="49" charset="0"/>
              </a:rPr>
              <a:t>cplex</a:t>
            </a:r>
            <a:r>
              <a:rPr lang="zh-CN" altLang="zh-CN" sz="1400" dirty="0">
                <a:solidFill>
                  <a:srgbClr val="000000"/>
                </a:solidFill>
                <a:latin typeface="Consolas" panose="020B0609020204030204" pitchFamily="49" charset="0"/>
              </a:rPr>
              <a:t>.addRange(</a:t>
            </a:r>
            <a:r>
              <a:rPr lang="en-US" altLang="zh-CN" sz="1400" b="1" dirty="0">
                <a:solidFill>
                  <a:srgbClr val="660E7A"/>
                </a:solidFill>
                <a:latin typeface="Consolas" panose="020B0609020204030204" pitchFamily="49" charset="0"/>
              </a:rPr>
              <a:t>min</a:t>
            </a:r>
            <a:r>
              <a:rPr lang="zh-CN" altLang="zh-CN" sz="1400" dirty="0">
                <a:solidFill>
                  <a:srgbClr val="000000"/>
                </a:solidFill>
                <a:latin typeface="Consolas" panose="020B0609020204030204" pitchFamily="49" charset="0"/>
              </a:rPr>
              <a:t>, </a:t>
            </a:r>
            <a:r>
              <a:rPr lang="en-US" altLang="zh-CN" sz="1400" b="1" dirty="0">
                <a:solidFill>
                  <a:srgbClr val="660E7A"/>
                </a:solidFill>
                <a:latin typeface="Consolas" panose="020B0609020204030204" pitchFamily="49" charset="0"/>
              </a:rPr>
              <a:t>big</a:t>
            </a:r>
            <a:r>
              <a:rPr lang="zh-CN" altLang="zh-CN"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en-US" altLang="zh-CN" sz="1400" b="1" dirty="0">
                <a:solidFill>
                  <a:srgbClr val="008000"/>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endParaRPr lang="en-US" altLang="zh-CN" sz="14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r>
              <a:rPr lang="zh-CN" altLang="en-US" sz="1400" b="1" dirty="0">
                <a:solidFill>
                  <a:schemeClr val="tx1">
                    <a:lumMod val="95000"/>
                    <a:lumOff val="5000"/>
                  </a:schemeClr>
                </a:solidFill>
                <a:latin typeface="Consolas" panose="020B0609020204030204" pitchFamily="49" charset="0"/>
              </a:rPr>
              <a:t>返回的</a:t>
            </a:r>
            <a:r>
              <a:rPr lang="en-US" altLang="zh-CN" sz="1400" b="1" dirty="0">
                <a:solidFill>
                  <a:schemeClr val="tx1">
                    <a:lumMod val="95000"/>
                    <a:lumOff val="5000"/>
                  </a:schemeClr>
                </a:solidFill>
                <a:latin typeface="Consolas" panose="020B0609020204030204" pitchFamily="49" charset="0"/>
              </a:rPr>
              <a:t>a[</a:t>
            </a:r>
            <a:r>
              <a:rPr lang="en-US" altLang="zh-CN" sz="1400" b="1" dirty="0" err="1">
                <a:solidFill>
                  <a:schemeClr val="tx1">
                    <a:lumMod val="95000"/>
                    <a:lumOff val="5000"/>
                  </a:schemeClr>
                </a:solidFill>
                <a:latin typeface="Consolas" panose="020B0609020204030204" pitchFamily="49" charset="0"/>
              </a:rPr>
              <a:t>i</a:t>
            </a:r>
            <a:r>
              <a:rPr lang="en-US" altLang="zh-CN" sz="1400" b="1" dirty="0">
                <a:solidFill>
                  <a:schemeClr val="tx1">
                    <a:lumMod val="95000"/>
                    <a:lumOff val="5000"/>
                  </a:schemeClr>
                </a:solidFill>
                <a:latin typeface="Consolas" panose="020B0609020204030204" pitchFamily="49" charset="0"/>
              </a:rPr>
              <a:t>]</a:t>
            </a:r>
            <a:r>
              <a:rPr lang="zh-CN" altLang="en-US" sz="1400" b="1" dirty="0">
                <a:solidFill>
                  <a:schemeClr val="tx1">
                    <a:lumMod val="95000"/>
                    <a:lumOff val="5000"/>
                  </a:schemeClr>
                </a:solidFill>
                <a:latin typeface="Consolas" panose="020B0609020204030204" pitchFamily="49" charset="0"/>
              </a:rPr>
              <a:t>是加入的行在矩阵中的行号。</a:t>
            </a:r>
            <a:endParaRPr lang="en-US" altLang="zh-CN" sz="1400" b="1" dirty="0">
              <a:solidFill>
                <a:schemeClr val="tx1">
                  <a:lumMod val="95000"/>
                  <a:lumOff val="5000"/>
                </a:schemeClr>
              </a:solidFill>
              <a:latin typeface="Consolas" panose="020B0609020204030204" pitchFamily="49" charset="0"/>
            </a:endParaRPr>
          </a:p>
        </p:txBody>
      </p:sp>
      <p:sp>
        <p:nvSpPr>
          <p:cNvPr id="40" name="矩形 39">
            <a:extLst>
              <a:ext uri="{FF2B5EF4-FFF2-40B4-BE49-F238E27FC236}">
                <a16:creationId xmlns:a16="http://schemas.microsoft.com/office/drawing/2014/main" id="{DC59F738-111D-4379-9172-AD9226153C17}"/>
              </a:ext>
            </a:extLst>
          </p:cNvPr>
          <p:cNvSpPr/>
          <p:nvPr/>
        </p:nvSpPr>
        <p:spPr>
          <a:xfrm>
            <a:off x="6251485" y="4087685"/>
            <a:ext cx="5501135" cy="2031325"/>
          </a:xfrm>
          <a:prstGeom prst="rect">
            <a:avLst/>
          </a:prstGeom>
        </p:spPr>
        <p:txBody>
          <a:bodyPr wrap="square">
            <a:spAutoFit/>
          </a:bodyPr>
          <a:lstStyle/>
          <a:p>
            <a:pPr eaLnBrk="0" fontAlgn="base" hangingPunct="0">
              <a:spcBef>
                <a:spcPct val="0"/>
              </a:spcBef>
              <a:spcAft>
                <a:spcPct val="0"/>
              </a:spcAft>
            </a:pPr>
            <a:r>
              <a:rPr lang="en-US" altLang="zh-CN" sz="1400" b="1" dirty="0">
                <a:solidFill>
                  <a:schemeClr val="tx1">
                    <a:lumMod val="95000"/>
                    <a:lumOff val="5000"/>
                  </a:schemeClr>
                </a:solidFill>
                <a:latin typeface="Consolas" panose="020B0609020204030204" pitchFamily="49" charset="0"/>
              </a:rPr>
              <a:t>4</a:t>
            </a:r>
            <a:r>
              <a:rPr lang="zh-CN" altLang="en-US" sz="1400" b="1" dirty="0">
                <a:solidFill>
                  <a:schemeClr val="tx1">
                    <a:lumMod val="95000"/>
                    <a:lumOff val="5000"/>
                  </a:schemeClr>
                </a:solidFill>
                <a:latin typeface="Consolas" panose="020B0609020204030204" pitchFamily="49" charset="0"/>
              </a:rPr>
              <a:t>，添加列：</a:t>
            </a:r>
            <a:endParaRPr lang="en-US" altLang="zh-CN" sz="1400" b="1" dirty="0">
              <a:solidFill>
                <a:srgbClr val="000080"/>
              </a:solidFill>
              <a:latin typeface="Consolas" panose="020B0609020204030204" pitchFamily="49" charset="0"/>
            </a:endParaRPr>
          </a:p>
          <a:p>
            <a:pPr marL="285750" indent="-285750">
              <a:buFont typeface="Arial" panose="020B0604020202020204" pitchFamily="34" charset="0"/>
              <a:buChar char="•"/>
            </a:pPr>
            <a:r>
              <a:rPr lang="zh-CN" altLang="zh-CN" sz="1400" b="1" dirty="0">
                <a:solidFill>
                  <a:srgbClr val="000080"/>
                </a:solidFill>
                <a:latin typeface="Consolas" panose="020B0609020204030204" pitchFamily="49" charset="0"/>
              </a:rPr>
              <a:t>int ret = matrix.addColumn(vars[r], indices, vals);</a:t>
            </a:r>
            <a:endParaRPr lang="en-US" altLang="zh-CN" sz="1400" b="1" dirty="0">
              <a:solidFill>
                <a:srgbClr val="000080"/>
              </a:solidFill>
              <a:latin typeface="Consolas" panose="020B0609020204030204" pitchFamily="49" charset="0"/>
            </a:endParaRPr>
          </a:p>
          <a:p>
            <a:pPr marL="285750" indent="-285750">
              <a:buFont typeface="Arial" panose="020B0604020202020204" pitchFamily="34" charset="0"/>
              <a:buChar char="•"/>
            </a:pPr>
            <a:r>
              <a:rPr lang="zh-CN" altLang="en-US" sz="1400" b="1" dirty="0">
                <a:solidFill>
                  <a:schemeClr val="tx1">
                    <a:lumMod val="95000"/>
                    <a:lumOff val="5000"/>
                  </a:schemeClr>
                </a:solidFill>
                <a:latin typeface="Consolas" panose="020B0609020204030204" pitchFamily="49" charset="0"/>
              </a:rPr>
              <a:t>首先可以维护一个列表</a:t>
            </a:r>
            <a:r>
              <a:rPr lang="en-US" altLang="zh-CN" sz="1400" b="1" dirty="0" err="1">
                <a:solidFill>
                  <a:schemeClr val="tx1">
                    <a:lumMod val="95000"/>
                    <a:lumOff val="5000"/>
                  </a:schemeClr>
                </a:solidFill>
                <a:latin typeface="Consolas" panose="020B0609020204030204" pitchFamily="49" charset="0"/>
              </a:rPr>
              <a:t>r_list</a:t>
            </a:r>
            <a:r>
              <a:rPr lang="en-US" altLang="zh-CN" sz="1400" b="1" dirty="0">
                <a:solidFill>
                  <a:schemeClr val="tx1">
                    <a:lumMod val="95000"/>
                    <a:lumOff val="5000"/>
                  </a:schemeClr>
                </a:solidFill>
                <a:latin typeface="Consolas" panose="020B0609020204030204" pitchFamily="49" charset="0"/>
              </a:rPr>
              <a:t>[</a:t>
            </a:r>
            <a:r>
              <a:rPr lang="en-US" altLang="zh-CN" sz="1400" b="1" dirty="0" err="1">
                <a:solidFill>
                  <a:schemeClr val="tx1">
                    <a:lumMod val="95000"/>
                    <a:lumOff val="5000"/>
                  </a:schemeClr>
                </a:solidFill>
                <a:latin typeface="Consolas" panose="020B0609020204030204" pitchFamily="49" charset="0"/>
              </a:rPr>
              <a:t>i</a:t>
            </a:r>
            <a:r>
              <a:rPr lang="en-US" altLang="zh-CN" sz="1400" b="1" dirty="0">
                <a:solidFill>
                  <a:schemeClr val="tx1">
                    <a:lumMod val="95000"/>
                    <a:lumOff val="5000"/>
                  </a:schemeClr>
                </a:solidFill>
                <a:latin typeface="Consolas" panose="020B0609020204030204" pitchFamily="49" charset="0"/>
              </a:rPr>
              <a:t>]</a:t>
            </a:r>
            <a:r>
              <a:rPr lang="zh-CN" altLang="en-US" sz="1400" b="1" dirty="0">
                <a:solidFill>
                  <a:schemeClr val="tx1">
                    <a:lumMod val="95000"/>
                    <a:lumOff val="5000"/>
                  </a:schemeClr>
                </a:solidFill>
                <a:latin typeface="Consolas" panose="020B0609020204030204" pitchFamily="49" charset="0"/>
              </a:rPr>
              <a:t>表示该行对应的客户点；</a:t>
            </a:r>
            <a:endParaRPr lang="en-US" altLang="zh-CN" sz="1400" b="1" dirty="0">
              <a:solidFill>
                <a:schemeClr val="tx1">
                  <a:lumMod val="95000"/>
                  <a:lumOff val="5000"/>
                </a:schemeClr>
              </a:solidFill>
              <a:latin typeface="Consolas" panose="020B0609020204030204" pitchFamily="49" charset="0"/>
            </a:endParaRPr>
          </a:p>
          <a:p>
            <a:pPr marL="285750" indent="-285750">
              <a:buFont typeface="Arial" panose="020B0604020202020204" pitchFamily="34" charset="0"/>
              <a:buChar char="•"/>
            </a:pPr>
            <a:r>
              <a:rPr lang="zh-CN" altLang="en-US" sz="1400" b="1" dirty="0">
                <a:solidFill>
                  <a:schemeClr val="tx1">
                    <a:lumMod val="95000"/>
                    <a:lumOff val="5000"/>
                  </a:schemeClr>
                </a:solidFill>
                <a:latin typeface="Consolas" panose="020B0609020204030204" pitchFamily="49" charset="0"/>
              </a:rPr>
              <a:t>这样根据子问题穿过来的路径，根据路径中的客户点我们就可以快速的知道哪些行的系数是</a:t>
            </a:r>
            <a:r>
              <a:rPr lang="en-US" altLang="zh-CN" sz="1400" b="1" dirty="0">
                <a:solidFill>
                  <a:schemeClr val="tx1">
                    <a:lumMod val="95000"/>
                    <a:lumOff val="5000"/>
                  </a:schemeClr>
                </a:solidFill>
                <a:latin typeface="Consolas" panose="020B0609020204030204" pitchFamily="49" charset="0"/>
              </a:rPr>
              <a:t>0</a:t>
            </a:r>
            <a:r>
              <a:rPr lang="zh-CN" altLang="en-US" sz="1400" b="1" dirty="0">
                <a:solidFill>
                  <a:schemeClr val="tx1">
                    <a:lumMod val="95000"/>
                    <a:lumOff val="5000"/>
                  </a:schemeClr>
                </a:solidFill>
                <a:latin typeface="Consolas" panose="020B0609020204030204" pitchFamily="49" charset="0"/>
              </a:rPr>
              <a:t>，以及不为</a:t>
            </a:r>
            <a:r>
              <a:rPr lang="en-US" altLang="zh-CN" sz="1400" b="1" dirty="0">
                <a:solidFill>
                  <a:schemeClr val="tx1">
                    <a:lumMod val="95000"/>
                    <a:lumOff val="5000"/>
                  </a:schemeClr>
                </a:solidFill>
                <a:latin typeface="Consolas" panose="020B0609020204030204" pitchFamily="49" charset="0"/>
              </a:rPr>
              <a:t>0</a:t>
            </a:r>
            <a:r>
              <a:rPr lang="zh-CN" altLang="en-US" sz="1400" b="1" dirty="0">
                <a:solidFill>
                  <a:schemeClr val="tx1">
                    <a:lumMod val="95000"/>
                    <a:lumOff val="5000"/>
                  </a:schemeClr>
                </a:solidFill>
                <a:latin typeface="Consolas" panose="020B0609020204030204" pitchFamily="49" charset="0"/>
              </a:rPr>
              <a:t>的行的值是多少，这里肯定都是</a:t>
            </a:r>
            <a:r>
              <a:rPr lang="en-US" altLang="zh-CN" sz="1400" b="1" dirty="0">
                <a:solidFill>
                  <a:schemeClr val="tx1">
                    <a:lumMod val="95000"/>
                    <a:lumOff val="5000"/>
                  </a:schemeClr>
                </a:solidFill>
                <a:latin typeface="Consolas" panose="020B0609020204030204" pitchFamily="49" charset="0"/>
              </a:rPr>
              <a:t>1</a:t>
            </a:r>
            <a:r>
              <a:rPr lang="zh-CN" altLang="en-US" sz="1400" b="1" dirty="0">
                <a:solidFill>
                  <a:schemeClr val="tx1">
                    <a:lumMod val="95000"/>
                    <a:lumOff val="5000"/>
                  </a:schemeClr>
                </a:solidFill>
                <a:latin typeface="Consolas" panose="020B0609020204030204" pitchFamily="49" charset="0"/>
              </a:rPr>
              <a:t>。</a:t>
            </a:r>
            <a:endParaRPr lang="en-US" altLang="zh-CN" sz="1400" b="1" dirty="0">
              <a:solidFill>
                <a:schemeClr val="tx1">
                  <a:lumMod val="95000"/>
                  <a:lumOff val="5000"/>
                </a:schemeClr>
              </a:solidFill>
              <a:latin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lang="en-US" altLang="zh-CN" sz="1400" b="1" dirty="0">
                <a:solidFill>
                  <a:schemeClr val="tx1">
                    <a:lumMod val="95000"/>
                    <a:lumOff val="5000"/>
                  </a:schemeClr>
                </a:solidFill>
                <a:latin typeface="Consolas" panose="020B0609020204030204" pitchFamily="49" charset="0"/>
              </a:rPr>
              <a:t>I</a:t>
            </a:r>
            <a:r>
              <a:rPr lang="zh-CN" altLang="zh-CN" sz="1400" b="1" dirty="0">
                <a:solidFill>
                  <a:schemeClr val="tx1">
                    <a:lumMod val="95000"/>
                    <a:lumOff val="5000"/>
                  </a:schemeClr>
                </a:solidFill>
                <a:latin typeface="Consolas" panose="020B0609020204030204" pitchFamily="49" charset="0"/>
              </a:rPr>
              <a:t>ndices</a:t>
            </a:r>
            <a:r>
              <a:rPr lang="en-US" altLang="zh-CN" sz="1400" b="1" dirty="0">
                <a:solidFill>
                  <a:schemeClr val="tx1">
                    <a:lumMod val="95000"/>
                    <a:lumOff val="5000"/>
                  </a:schemeClr>
                </a:solidFill>
                <a:latin typeface="Consolas" panose="020B0609020204030204" pitchFamily="49" charset="0"/>
              </a:rPr>
              <a:t>[</a:t>
            </a:r>
            <a:r>
              <a:rPr lang="en-US" altLang="zh-CN" sz="1400" b="1" dirty="0" err="1">
                <a:solidFill>
                  <a:schemeClr val="tx1">
                    <a:lumMod val="95000"/>
                    <a:lumOff val="5000"/>
                  </a:schemeClr>
                </a:solidFill>
                <a:latin typeface="Consolas" panose="020B0609020204030204" pitchFamily="49" charset="0"/>
              </a:rPr>
              <a:t>i</a:t>
            </a:r>
            <a:r>
              <a:rPr lang="en-US" altLang="zh-CN" sz="1400" b="1" dirty="0">
                <a:solidFill>
                  <a:schemeClr val="tx1">
                    <a:lumMod val="95000"/>
                    <a:lumOff val="5000"/>
                  </a:schemeClr>
                </a:solidFill>
                <a:latin typeface="Consolas" panose="020B0609020204030204" pitchFamily="49" charset="0"/>
              </a:rPr>
              <a:t>]</a:t>
            </a:r>
            <a:r>
              <a:rPr lang="zh-CN" altLang="en-US" sz="1400" b="1" dirty="0">
                <a:solidFill>
                  <a:schemeClr val="tx1">
                    <a:lumMod val="95000"/>
                    <a:lumOff val="5000"/>
                  </a:schemeClr>
                </a:solidFill>
                <a:latin typeface="Consolas" panose="020B0609020204030204" pitchFamily="49" charset="0"/>
              </a:rPr>
              <a:t>存储系数不为</a:t>
            </a:r>
            <a:r>
              <a:rPr lang="en-US" altLang="zh-CN" sz="1400" b="1" dirty="0">
                <a:solidFill>
                  <a:schemeClr val="tx1">
                    <a:lumMod val="95000"/>
                    <a:lumOff val="5000"/>
                  </a:schemeClr>
                </a:solidFill>
                <a:latin typeface="Consolas" panose="020B0609020204030204" pitchFamily="49" charset="0"/>
              </a:rPr>
              <a:t>0</a:t>
            </a:r>
            <a:r>
              <a:rPr lang="zh-CN" altLang="en-US" sz="1400" b="1" dirty="0">
                <a:solidFill>
                  <a:schemeClr val="tx1">
                    <a:lumMod val="95000"/>
                    <a:lumOff val="5000"/>
                  </a:schemeClr>
                </a:solidFill>
                <a:latin typeface="Consolas" panose="020B0609020204030204" pitchFamily="49" charset="0"/>
              </a:rPr>
              <a:t>的行号，</a:t>
            </a:r>
            <a:r>
              <a:rPr lang="zh-CN" altLang="zh-CN" sz="1400" b="1" dirty="0">
                <a:solidFill>
                  <a:schemeClr val="tx1">
                    <a:lumMod val="95000"/>
                    <a:lumOff val="5000"/>
                  </a:schemeClr>
                </a:solidFill>
                <a:latin typeface="Consolas" panose="020B0609020204030204" pitchFamily="49" charset="0"/>
              </a:rPr>
              <a:t>vals</a:t>
            </a:r>
            <a:r>
              <a:rPr lang="en-US" altLang="zh-CN" sz="1400" b="1" dirty="0">
                <a:solidFill>
                  <a:schemeClr val="tx1">
                    <a:lumMod val="95000"/>
                    <a:lumOff val="5000"/>
                  </a:schemeClr>
                </a:solidFill>
                <a:latin typeface="Consolas" panose="020B0609020204030204" pitchFamily="49" charset="0"/>
              </a:rPr>
              <a:t>[</a:t>
            </a:r>
            <a:r>
              <a:rPr lang="en-US" altLang="zh-CN" sz="1400" b="1" dirty="0" err="1">
                <a:solidFill>
                  <a:schemeClr val="tx1">
                    <a:lumMod val="95000"/>
                    <a:lumOff val="5000"/>
                  </a:schemeClr>
                </a:solidFill>
                <a:latin typeface="Consolas" panose="020B0609020204030204" pitchFamily="49" charset="0"/>
              </a:rPr>
              <a:t>i</a:t>
            </a:r>
            <a:r>
              <a:rPr lang="en-US" altLang="zh-CN" sz="1400" b="1" dirty="0">
                <a:solidFill>
                  <a:schemeClr val="tx1">
                    <a:lumMod val="95000"/>
                    <a:lumOff val="5000"/>
                  </a:schemeClr>
                </a:solidFill>
                <a:latin typeface="Consolas" panose="020B0609020204030204" pitchFamily="49" charset="0"/>
              </a:rPr>
              <a:t>]</a:t>
            </a:r>
            <a:r>
              <a:rPr lang="zh-CN" altLang="en-US" sz="1400" b="1" dirty="0">
                <a:solidFill>
                  <a:schemeClr val="tx1">
                    <a:lumMod val="95000"/>
                    <a:lumOff val="5000"/>
                  </a:schemeClr>
                </a:solidFill>
                <a:latin typeface="Consolas" panose="020B0609020204030204" pitchFamily="49" charset="0"/>
              </a:rPr>
              <a:t>存储不为</a:t>
            </a:r>
            <a:r>
              <a:rPr lang="en-US" altLang="zh-CN" sz="1400" b="1" dirty="0">
                <a:solidFill>
                  <a:schemeClr val="tx1">
                    <a:lumMod val="95000"/>
                    <a:lumOff val="5000"/>
                  </a:schemeClr>
                </a:solidFill>
                <a:latin typeface="Consolas" panose="020B0609020204030204" pitchFamily="49" charset="0"/>
              </a:rPr>
              <a:t>0</a:t>
            </a:r>
            <a:r>
              <a:rPr lang="zh-CN" altLang="en-US" sz="1400" b="1" dirty="0">
                <a:solidFill>
                  <a:schemeClr val="tx1">
                    <a:lumMod val="95000"/>
                    <a:lumOff val="5000"/>
                  </a:schemeClr>
                </a:solidFill>
                <a:latin typeface="Consolas" panose="020B0609020204030204" pitchFamily="49" charset="0"/>
              </a:rPr>
              <a:t>的行对应的值；</a:t>
            </a:r>
            <a:endParaRPr lang="en-US" altLang="zh-CN" sz="1400" b="1" dirty="0">
              <a:solidFill>
                <a:schemeClr val="tx1">
                  <a:lumMod val="95000"/>
                  <a:lumOff val="5000"/>
                </a:schemeClr>
              </a:solidFill>
              <a:latin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lang="zh-CN" altLang="en-US" sz="1400" b="1" dirty="0">
                <a:solidFill>
                  <a:schemeClr val="tx1">
                    <a:lumMod val="95000"/>
                    <a:lumOff val="5000"/>
                  </a:schemeClr>
                </a:solidFill>
                <a:latin typeface="Consolas" panose="020B0609020204030204" pitchFamily="49" charset="0"/>
              </a:rPr>
              <a:t>返回的是该条路径在矩阵中的第几列</a:t>
            </a:r>
            <a:endParaRPr lang="zh-CN" altLang="zh-CN" sz="1400" b="1" dirty="0">
              <a:solidFill>
                <a:schemeClr val="tx1">
                  <a:lumMod val="95000"/>
                  <a:lumOff val="5000"/>
                </a:schemeClr>
              </a:solidFill>
              <a:latin typeface="Consolas" panose="020B0609020204030204" pitchFamily="49" charset="0"/>
            </a:endParaRPr>
          </a:p>
        </p:txBody>
      </p:sp>
      <p:sp>
        <p:nvSpPr>
          <p:cNvPr id="41" name="矩形 40">
            <a:extLst>
              <a:ext uri="{FF2B5EF4-FFF2-40B4-BE49-F238E27FC236}">
                <a16:creationId xmlns:a16="http://schemas.microsoft.com/office/drawing/2014/main" id="{B05725D7-5DF0-453D-A716-372E93840759}"/>
              </a:ext>
            </a:extLst>
          </p:cNvPr>
          <p:cNvSpPr/>
          <p:nvPr/>
        </p:nvSpPr>
        <p:spPr>
          <a:xfrm>
            <a:off x="3910876" y="6328492"/>
            <a:ext cx="6709197" cy="369332"/>
          </a:xfrm>
          <a:prstGeom prst="rect">
            <a:avLst/>
          </a:prstGeom>
        </p:spPr>
        <p:txBody>
          <a:bodyPr wrap="square">
            <a:spAutoFit/>
          </a:bodyPr>
          <a:lstStyle/>
          <a:p>
            <a:r>
              <a:rPr lang="zh-CN" altLang="en-US" dirty="0">
                <a:solidFill>
                  <a:srgbClr val="FF0000"/>
                </a:solidFill>
              </a:rPr>
              <a:t>得到最优解，利用</a:t>
            </a:r>
            <a:r>
              <a:rPr lang="en-US" altLang="zh-CN" dirty="0" err="1">
                <a:solidFill>
                  <a:srgbClr val="FF0000"/>
                </a:solidFill>
              </a:rPr>
              <a:t>cplex</a:t>
            </a:r>
            <a:r>
              <a:rPr lang="zh-CN" altLang="en-US" dirty="0">
                <a:solidFill>
                  <a:srgbClr val="FF0000"/>
                </a:solidFill>
              </a:rPr>
              <a:t>将每一行的对偶值提取出来，传给子问题。</a:t>
            </a:r>
          </a:p>
        </p:txBody>
      </p:sp>
    </p:spTree>
    <p:extLst>
      <p:ext uri="{BB962C8B-B14F-4D97-AF65-F5344CB8AC3E}">
        <p14:creationId xmlns:p14="http://schemas.microsoft.com/office/powerpoint/2010/main" val="338454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45E736DC-68A1-4121-AE56-CDF29D54B910}"/>
              </a:ext>
            </a:extLst>
          </p:cNvPr>
          <p:cNvSpPr>
            <a:spLocks noGrp="1"/>
          </p:cNvSpPr>
          <p:nvPr>
            <p:ph type="title"/>
          </p:nvPr>
        </p:nvSpPr>
        <p:spPr>
          <a:xfrm>
            <a:off x="153765" y="106747"/>
            <a:ext cx="10515600" cy="810329"/>
          </a:xfrm>
        </p:spPr>
        <p:txBody>
          <a:bodyPr>
            <a:normAutofit/>
          </a:bodyPr>
          <a:lstStyle/>
          <a:p>
            <a:r>
              <a:rPr lang="zh-CN" altLang="en-US" sz="3600" dirty="0"/>
              <a:t>子问题求解：</a:t>
            </a:r>
          </a:p>
        </p:txBody>
      </p:sp>
      <p:pic>
        <p:nvPicPr>
          <p:cNvPr id="11" name="内容占位符 10">
            <a:extLst>
              <a:ext uri="{FF2B5EF4-FFF2-40B4-BE49-F238E27FC236}">
                <a16:creationId xmlns:a16="http://schemas.microsoft.com/office/drawing/2014/main" id="{28D6CFCC-E1EA-46F1-83B4-96651B6B27BC}"/>
              </a:ext>
            </a:extLst>
          </p:cNvPr>
          <p:cNvPicPr>
            <a:picLocks noGrp="1" noChangeAspect="1"/>
          </p:cNvPicPr>
          <p:nvPr>
            <p:ph idx="1"/>
          </p:nvPr>
        </p:nvPicPr>
        <p:blipFill>
          <a:blip r:embed="rId3"/>
          <a:stretch>
            <a:fillRect/>
          </a:stretch>
        </p:blipFill>
        <p:spPr>
          <a:xfrm>
            <a:off x="776056" y="1265527"/>
            <a:ext cx="10515600" cy="3340893"/>
          </a:xfrm>
          <a:prstGeom prst="rect">
            <a:avLst/>
          </a:prstGeom>
        </p:spPr>
      </p:pic>
      <p:sp>
        <p:nvSpPr>
          <p:cNvPr id="12" name="文本框 11">
            <a:extLst>
              <a:ext uri="{FF2B5EF4-FFF2-40B4-BE49-F238E27FC236}">
                <a16:creationId xmlns:a16="http://schemas.microsoft.com/office/drawing/2014/main" id="{48B0D21C-69B0-43F2-904B-509D2D10494E}"/>
              </a:ext>
            </a:extLst>
          </p:cNvPr>
          <p:cNvSpPr txBox="1"/>
          <p:nvPr/>
        </p:nvSpPr>
        <p:spPr>
          <a:xfrm>
            <a:off x="900344" y="4606420"/>
            <a:ext cx="10010312" cy="1200329"/>
          </a:xfrm>
          <a:prstGeom prst="rect">
            <a:avLst/>
          </a:prstGeom>
          <a:noFill/>
        </p:spPr>
        <p:txBody>
          <a:bodyPr wrap="square" rtlCol="0">
            <a:spAutoFit/>
          </a:bodyPr>
          <a:lstStyle/>
          <a:p>
            <a:r>
              <a:rPr lang="zh-CN" altLang="en-US" dirty="0"/>
              <a:t>启示：</a:t>
            </a:r>
            <a:endParaRPr lang="en-US" altLang="zh-CN" dirty="0"/>
          </a:p>
          <a:p>
            <a:r>
              <a:rPr lang="en-US" altLang="zh-CN" dirty="0"/>
              <a:t>1</a:t>
            </a:r>
            <a:r>
              <a:rPr lang="zh-CN" altLang="en-US" dirty="0"/>
              <a:t>，一开始，找</a:t>
            </a:r>
            <a:r>
              <a:rPr lang="en-US" altLang="zh-CN" dirty="0"/>
              <a:t>reduced</a:t>
            </a:r>
            <a:r>
              <a:rPr lang="zh-CN" altLang="en-US" dirty="0"/>
              <a:t>为负的路径比较容易，可以使用启发式的算法提高效率，当启发式找不到时，再用</a:t>
            </a:r>
            <a:r>
              <a:rPr lang="en-US" altLang="zh-CN" dirty="0" err="1"/>
              <a:t>label_setting</a:t>
            </a:r>
            <a:r>
              <a:rPr lang="zh-CN" altLang="en-US" dirty="0"/>
              <a:t>来求解。</a:t>
            </a:r>
            <a:r>
              <a:rPr lang="zh-CN" altLang="en-US" dirty="0">
                <a:solidFill>
                  <a:srgbClr val="FF0000"/>
                </a:solidFill>
              </a:rPr>
              <a:t>最好的情况只是用一次（最后一次）</a:t>
            </a:r>
            <a:r>
              <a:rPr lang="zh-CN" altLang="en-US" dirty="0"/>
              <a:t>。</a:t>
            </a:r>
            <a:endParaRPr lang="en-US" altLang="zh-CN" dirty="0"/>
          </a:p>
          <a:p>
            <a:r>
              <a:rPr lang="en-US" altLang="zh-CN" dirty="0"/>
              <a:t>2</a:t>
            </a:r>
            <a:r>
              <a:rPr lang="zh-CN" altLang="en-US" dirty="0"/>
              <a:t>，基于</a:t>
            </a:r>
            <a:r>
              <a:rPr lang="en-US" altLang="zh-CN" dirty="0"/>
              <a:t>label-setting</a:t>
            </a:r>
            <a:r>
              <a:rPr lang="zh-CN" altLang="en-US" dirty="0"/>
              <a:t>的启发式，就是我们可以选一部分点进行</a:t>
            </a:r>
            <a:r>
              <a:rPr lang="en-US" altLang="zh-CN" dirty="0"/>
              <a:t>label-setting,</a:t>
            </a:r>
            <a:r>
              <a:rPr lang="zh-CN" altLang="en-US" dirty="0"/>
              <a:t>这样会增加搜索速度。</a:t>
            </a:r>
          </a:p>
        </p:txBody>
      </p:sp>
    </p:spTree>
    <p:extLst>
      <p:ext uri="{BB962C8B-B14F-4D97-AF65-F5344CB8AC3E}">
        <p14:creationId xmlns:p14="http://schemas.microsoft.com/office/powerpoint/2010/main" val="244794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F5AE6C0-859D-4F15-A329-7929679A70D0}"/>
              </a:ext>
            </a:extLst>
          </p:cNvPr>
          <p:cNvSpPr>
            <a:spLocks noGrp="1"/>
          </p:cNvSpPr>
          <p:nvPr>
            <p:ph type="title"/>
          </p:nvPr>
        </p:nvSpPr>
        <p:spPr>
          <a:xfrm>
            <a:off x="838200" y="0"/>
            <a:ext cx="10515600" cy="1325563"/>
          </a:xfrm>
        </p:spPr>
        <p:txBody>
          <a:bodyPr>
            <a:normAutofit/>
          </a:bodyPr>
          <a:lstStyle/>
          <a:p>
            <a:r>
              <a:rPr lang="en-US" altLang="zh-CN" sz="4000" dirty="0"/>
              <a:t>Label-setting Algorithm</a:t>
            </a:r>
            <a:endParaRPr lang="zh-CN" altLang="en-US" sz="4000" dirty="0"/>
          </a:p>
        </p:txBody>
      </p:sp>
      <p:pic>
        <p:nvPicPr>
          <p:cNvPr id="8" name="图片 7">
            <a:extLst>
              <a:ext uri="{FF2B5EF4-FFF2-40B4-BE49-F238E27FC236}">
                <a16:creationId xmlns:a16="http://schemas.microsoft.com/office/drawing/2014/main" id="{1498BCB0-4D18-438C-BFF3-934E007443C4}"/>
              </a:ext>
            </a:extLst>
          </p:cNvPr>
          <p:cNvPicPr>
            <a:picLocks noChangeAspect="1"/>
          </p:cNvPicPr>
          <p:nvPr/>
        </p:nvPicPr>
        <p:blipFill rotWithShape="1">
          <a:blip r:embed="rId3"/>
          <a:srcRect l="21401" t="17870" r="15887" b="7639"/>
          <a:stretch/>
        </p:blipFill>
        <p:spPr>
          <a:xfrm>
            <a:off x="5034585" y="3430963"/>
            <a:ext cx="2500161" cy="797389"/>
          </a:xfrm>
          <a:prstGeom prst="rect">
            <a:avLst/>
          </a:prstGeom>
        </p:spPr>
      </p:pic>
      <p:sp>
        <p:nvSpPr>
          <p:cNvPr id="13" name="矩形 12">
            <a:extLst>
              <a:ext uri="{FF2B5EF4-FFF2-40B4-BE49-F238E27FC236}">
                <a16:creationId xmlns:a16="http://schemas.microsoft.com/office/drawing/2014/main" id="{A6E4C392-190F-4083-86F5-DCEE3A142B95}"/>
              </a:ext>
            </a:extLst>
          </p:cNvPr>
          <p:cNvSpPr/>
          <p:nvPr/>
        </p:nvSpPr>
        <p:spPr>
          <a:xfrm>
            <a:off x="2205481" y="1321547"/>
            <a:ext cx="2597811" cy="1661993"/>
          </a:xfrm>
          <a:prstGeom prst="rect">
            <a:avLst/>
          </a:prstGeom>
        </p:spPr>
        <p:txBody>
          <a:bodyPr wrap="square">
            <a:spAutoFit/>
          </a:bodyPr>
          <a:lstStyle/>
          <a:p>
            <a:r>
              <a:rPr lang="en-US" altLang="zh-CN" sz="2000" dirty="0"/>
              <a:t>S</a:t>
            </a:r>
            <a:r>
              <a:rPr lang="zh-CN" altLang="en-US" sz="1600" dirty="0"/>
              <a:t>向量：</a:t>
            </a:r>
            <a:endParaRPr lang="en-US" altLang="zh-CN" sz="1600" dirty="0"/>
          </a:p>
          <a:p>
            <a:r>
              <a:rPr lang="zh-CN" altLang="en-US" sz="1600" dirty="0"/>
              <a:t>向量中的每一位代表一个客户点是否被访问，如果这个位置的元素为</a:t>
            </a:r>
            <a:r>
              <a:rPr lang="en-US" altLang="zh-CN" sz="1600" dirty="0"/>
              <a:t>1</a:t>
            </a:r>
            <a:r>
              <a:rPr lang="zh-CN" altLang="en-US" sz="1600" dirty="0"/>
              <a:t>，表示</a:t>
            </a:r>
            <a:r>
              <a:rPr lang="en-US" altLang="zh-CN" sz="1600" dirty="0"/>
              <a:t>label</a:t>
            </a:r>
            <a:r>
              <a:rPr lang="zh-CN" altLang="en-US" sz="1600" dirty="0"/>
              <a:t>访问过这个客户点，如果为</a:t>
            </a:r>
            <a:r>
              <a:rPr lang="en-US" altLang="zh-CN" sz="1600" dirty="0"/>
              <a:t>0</a:t>
            </a:r>
            <a:r>
              <a:rPr lang="zh-CN" altLang="en-US" sz="1600" dirty="0"/>
              <a:t>表示没有访问过；</a:t>
            </a:r>
            <a:endParaRPr lang="en-US" altLang="zh-CN" dirty="0"/>
          </a:p>
        </p:txBody>
      </p:sp>
      <p:sp>
        <p:nvSpPr>
          <p:cNvPr id="14" name="矩形 13">
            <a:extLst>
              <a:ext uri="{FF2B5EF4-FFF2-40B4-BE49-F238E27FC236}">
                <a16:creationId xmlns:a16="http://schemas.microsoft.com/office/drawing/2014/main" id="{BC2F0E7F-5FC5-4D72-82D1-062D8F489BB3}"/>
              </a:ext>
            </a:extLst>
          </p:cNvPr>
          <p:cNvSpPr/>
          <p:nvPr/>
        </p:nvSpPr>
        <p:spPr>
          <a:xfrm>
            <a:off x="4908127" y="1321546"/>
            <a:ext cx="2262158" cy="646331"/>
          </a:xfrm>
          <a:prstGeom prst="rect">
            <a:avLst/>
          </a:prstGeom>
        </p:spPr>
        <p:txBody>
          <a:bodyPr wrap="none">
            <a:spAutoFit/>
          </a:bodyPr>
          <a:lstStyle/>
          <a:p>
            <a:r>
              <a:rPr lang="en-US" altLang="zh-CN" dirty="0"/>
              <a:t>R</a:t>
            </a:r>
            <a:r>
              <a:rPr lang="zh-CN" altLang="en-US" dirty="0"/>
              <a:t>：</a:t>
            </a:r>
            <a:endParaRPr lang="en-US" altLang="zh-CN" dirty="0"/>
          </a:p>
          <a:p>
            <a:r>
              <a:rPr lang="zh-CN" altLang="en-US" dirty="0"/>
              <a:t>是真正的资源消耗；</a:t>
            </a:r>
            <a:endParaRPr lang="en-US" altLang="zh-CN" dirty="0"/>
          </a:p>
        </p:txBody>
      </p:sp>
      <p:sp>
        <p:nvSpPr>
          <p:cNvPr id="15" name="矩形 14">
            <a:extLst>
              <a:ext uri="{FF2B5EF4-FFF2-40B4-BE49-F238E27FC236}">
                <a16:creationId xmlns:a16="http://schemas.microsoft.com/office/drawing/2014/main" id="{0145233A-AE14-499D-823A-2EEDF2E10CFF}"/>
              </a:ext>
            </a:extLst>
          </p:cNvPr>
          <p:cNvSpPr/>
          <p:nvPr/>
        </p:nvSpPr>
        <p:spPr>
          <a:xfrm>
            <a:off x="7516192" y="1323717"/>
            <a:ext cx="1721946" cy="646331"/>
          </a:xfrm>
          <a:prstGeom prst="rect">
            <a:avLst/>
          </a:prstGeom>
        </p:spPr>
        <p:txBody>
          <a:bodyPr wrap="none">
            <a:spAutoFit/>
          </a:bodyPr>
          <a:lstStyle/>
          <a:p>
            <a:r>
              <a:rPr lang="en-US" altLang="zh-CN" dirty="0"/>
              <a:t>C</a:t>
            </a:r>
            <a:r>
              <a:rPr lang="zh-CN" altLang="en-US" dirty="0"/>
              <a:t>：</a:t>
            </a:r>
            <a:endParaRPr lang="en-US" altLang="zh-CN" dirty="0"/>
          </a:p>
          <a:p>
            <a:r>
              <a:rPr lang="en-US" altLang="zh-CN" dirty="0"/>
              <a:t>  </a:t>
            </a:r>
            <a:r>
              <a:rPr lang="en-US" altLang="zh-CN" dirty="0" err="1"/>
              <a:t>reduce_cost</a:t>
            </a:r>
            <a:r>
              <a:rPr lang="zh-CN" altLang="en-US" dirty="0"/>
              <a:t>；</a:t>
            </a:r>
            <a:endParaRPr lang="en-US" altLang="zh-CN" dirty="0"/>
          </a:p>
        </p:txBody>
      </p:sp>
      <p:sp>
        <p:nvSpPr>
          <p:cNvPr id="16" name="矩形 15">
            <a:extLst>
              <a:ext uri="{FF2B5EF4-FFF2-40B4-BE49-F238E27FC236}">
                <a16:creationId xmlns:a16="http://schemas.microsoft.com/office/drawing/2014/main" id="{535FCD39-4CD4-443F-9251-E0022E01ACD9}"/>
              </a:ext>
            </a:extLst>
          </p:cNvPr>
          <p:cNvSpPr/>
          <p:nvPr/>
        </p:nvSpPr>
        <p:spPr>
          <a:xfrm>
            <a:off x="10109523" y="1183046"/>
            <a:ext cx="1610222" cy="923330"/>
          </a:xfrm>
          <a:prstGeom prst="rect">
            <a:avLst/>
          </a:prstGeom>
        </p:spPr>
        <p:txBody>
          <a:bodyPr wrap="square">
            <a:spAutoFit/>
          </a:bodyPr>
          <a:lstStyle/>
          <a:p>
            <a:r>
              <a:rPr lang="en-US" altLang="zh-CN" dirty="0" err="1"/>
              <a:t>i</a:t>
            </a:r>
            <a:r>
              <a:rPr lang="zh-CN" altLang="en-US" dirty="0"/>
              <a:t>：</a:t>
            </a:r>
            <a:endParaRPr lang="en-US" altLang="zh-CN" dirty="0"/>
          </a:p>
          <a:p>
            <a:r>
              <a:rPr lang="zh-CN" altLang="en-US" dirty="0"/>
              <a:t>表示当前部分路径的结束点；</a:t>
            </a:r>
            <a:endParaRPr lang="en-US" altLang="zh-CN" dirty="0"/>
          </a:p>
        </p:txBody>
      </p:sp>
      <p:pic>
        <p:nvPicPr>
          <p:cNvPr id="19" name="图片 18">
            <a:extLst>
              <a:ext uri="{FF2B5EF4-FFF2-40B4-BE49-F238E27FC236}">
                <a16:creationId xmlns:a16="http://schemas.microsoft.com/office/drawing/2014/main" id="{4511D17A-BEE6-4CCC-9C08-AFA15F283EAC}"/>
              </a:ext>
            </a:extLst>
          </p:cNvPr>
          <p:cNvPicPr>
            <a:picLocks noChangeAspect="1"/>
          </p:cNvPicPr>
          <p:nvPr/>
        </p:nvPicPr>
        <p:blipFill rotWithShape="1">
          <a:blip r:embed="rId4"/>
          <a:srcRect l="11190" t="29197" r="8278" b="29096"/>
          <a:stretch/>
        </p:blipFill>
        <p:spPr>
          <a:xfrm>
            <a:off x="7661201" y="3607486"/>
            <a:ext cx="2262158" cy="331904"/>
          </a:xfrm>
          <a:prstGeom prst="rect">
            <a:avLst/>
          </a:prstGeom>
        </p:spPr>
      </p:pic>
      <p:grpSp>
        <p:nvGrpSpPr>
          <p:cNvPr id="43" name="组合 42">
            <a:extLst>
              <a:ext uri="{FF2B5EF4-FFF2-40B4-BE49-F238E27FC236}">
                <a16:creationId xmlns:a16="http://schemas.microsoft.com/office/drawing/2014/main" id="{E429D5EC-6415-41F6-94F0-275405281C17}"/>
              </a:ext>
            </a:extLst>
          </p:cNvPr>
          <p:cNvGrpSpPr/>
          <p:nvPr/>
        </p:nvGrpSpPr>
        <p:grpSpPr>
          <a:xfrm>
            <a:off x="187299" y="1701601"/>
            <a:ext cx="1924817" cy="867669"/>
            <a:chOff x="196500" y="1730524"/>
            <a:chExt cx="1924817" cy="867669"/>
          </a:xfrm>
        </p:grpSpPr>
        <p:sp>
          <p:nvSpPr>
            <p:cNvPr id="11" name="矩形 10">
              <a:extLst>
                <a:ext uri="{FF2B5EF4-FFF2-40B4-BE49-F238E27FC236}">
                  <a16:creationId xmlns:a16="http://schemas.microsoft.com/office/drawing/2014/main" id="{EA2A0EB5-95B5-4752-B679-64484AF41B6A}"/>
                </a:ext>
              </a:extLst>
            </p:cNvPr>
            <p:cNvSpPr/>
            <p:nvPr/>
          </p:nvSpPr>
          <p:spPr>
            <a:xfrm>
              <a:off x="359720" y="1841194"/>
              <a:ext cx="1761597" cy="646331"/>
            </a:xfrm>
            <a:prstGeom prst="rect">
              <a:avLst/>
            </a:prstGeom>
          </p:spPr>
          <p:txBody>
            <a:bodyPr wrap="square">
              <a:spAutoFit/>
            </a:bodyPr>
            <a:lstStyle/>
            <a:p>
              <a:r>
                <a:rPr lang="en-US" altLang="zh-CN" dirty="0"/>
                <a:t>      Label</a:t>
              </a:r>
            </a:p>
            <a:p>
              <a:r>
                <a:rPr lang="en-US" altLang="zh-CN" dirty="0"/>
                <a:t>(S</a:t>
              </a:r>
              <a:r>
                <a:rPr lang="zh-CN" altLang="en-US" dirty="0"/>
                <a:t>，</a:t>
              </a:r>
              <a:r>
                <a:rPr lang="en-US" altLang="zh-CN" dirty="0"/>
                <a:t>R</a:t>
              </a:r>
              <a:r>
                <a:rPr lang="zh-CN" altLang="en-US" dirty="0"/>
                <a:t>，</a:t>
              </a:r>
              <a:r>
                <a:rPr lang="en-US" altLang="zh-CN" dirty="0"/>
                <a:t>C</a:t>
              </a:r>
              <a:r>
                <a:rPr lang="zh-CN" altLang="en-US" dirty="0"/>
                <a:t>，</a:t>
              </a:r>
              <a:r>
                <a:rPr lang="en-US" altLang="zh-CN" dirty="0" err="1"/>
                <a:t>i</a:t>
              </a:r>
              <a:r>
                <a:rPr lang="en-US" altLang="zh-CN" dirty="0"/>
                <a:t>);</a:t>
              </a:r>
            </a:p>
          </p:txBody>
        </p:sp>
        <p:sp>
          <p:nvSpPr>
            <p:cNvPr id="42" name="矩形 41">
              <a:extLst>
                <a:ext uri="{FF2B5EF4-FFF2-40B4-BE49-F238E27FC236}">
                  <a16:creationId xmlns:a16="http://schemas.microsoft.com/office/drawing/2014/main" id="{9F07961E-2927-4A69-819D-66062946D2CC}"/>
                </a:ext>
              </a:extLst>
            </p:cNvPr>
            <p:cNvSpPr/>
            <p:nvPr/>
          </p:nvSpPr>
          <p:spPr>
            <a:xfrm>
              <a:off x="196500" y="1730524"/>
              <a:ext cx="1917788" cy="86766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8C2589BF-043E-4F89-9C64-EDF888128E26}"/>
              </a:ext>
            </a:extLst>
          </p:cNvPr>
          <p:cNvGrpSpPr/>
          <p:nvPr/>
        </p:nvGrpSpPr>
        <p:grpSpPr>
          <a:xfrm>
            <a:off x="196500" y="4948684"/>
            <a:ext cx="2232560" cy="867669"/>
            <a:chOff x="196500" y="1730524"/>
            <a:chExt cx="2232560" cy="867669"/>
          </a:xfrm>
        </p:grpSpPr>
        <p:sp>
          <p:nvSpPr>
            <p:cNvPr id="45" name="矩形 44">
              <a:extLst>
                <a:ext uri="{FF2B5EF4-FFF2-40B4-BE49-F238E27FC236}">
                  <a16:creationId xmlns:a16="http://schemas.microsoft.com/office/drawing/2014/main" id="{6A74DB02-4724-452B-B520-04BEAC86F0DB}"/>
                </a:ext>
              </a:extLst>
            </p:cNvPr>
            <p:cNvSpPr/>
            <p:nvPr/>
          </p:nvSpPr>
          <p:spPr>
            <a:xfrm>
              <a:off x="196500" y="1992978"/>
              <a:ext cx="2232560" cy="369332"/>
            </a:xfrm>
            <a:prstGeom prst="rect">
              <a:avLst/>
            </a:prstGeom>
          </p:spPr>
          <p:txBody>
            <a:bodyPr wrap="square">
              <a:spAutoFit/>
            </a:bodyPr>
            <a:lstStyle/>
            <a:p>
              <a:r>
                <a:rPr lang="en-US" altLang="zh-CN" dirty="0"/>
                <a:t>dominance rules</a:t>
              </a:r>
            </a:p>
          </p:txBody>
        </p:sp>
        <p:sp>
          <p:nvSpPr>
            <p:cNvPr id="46" name="矩形 45">
              <a:extLst>
                <a:ext uri="{FF2B5EF4-FFF2-40B4-BE49-F238E27FC236}">
                  <a16:creationId xmlns:a16="http://schemas.microsoft.com/office/drawing/2014/main" id="{B895ACFE-A236-47D5-9521-E322C7D9D086}"/>
                </a:ext>
              </a:extLst>
            </p:cNvPr>
            <p:cNvSpPr/>
            <p:nvPr/>
          </p:nvSpPr>
          <p:spPr>
            <a:xfrm>
              <a:off x="203529" y="1730524"/>
              <a:ext cx="1917788" cy="86766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7" name="组合 46">
            <a:extLst>
              <a:ext uri="{FF2B5EF4-FFF2-40B4-BE49-F238E27FC236}">
                <a16:creationId xmlns:a16="http://schemas.microsoft.com/office/drawing/2014/main" id="{31D50344-3748-4067-B697-3F74E2ADFD42}"/>
              </a:ext>
            </a:extLst>
          </p:cNvPr>
          <p:cNvGrpSpPr/>
          <p:nvPr/>
        </p:nvGrpSpPr>
        <p:grpSpPr>
          <a:xfrm>
            <a:off x="-89433" y="3339604"/>
            <a:ext cx="2203721" cy="867669"/>
            <a:chOff x="-89433" y="1730524"/>
            <a:chExt cx="2203721" cy="867669"/>
          </a:xfrm>
        </p:grpSpPr>
        <p:sp>
          <p:nvSpPr>
            <p:cNvPr id="48" name="矩形 47">
              <a:extLst>
                <a:ext uri="{FF2B5EF4-FFF2-40B4-BE49-F238E27FC236}">
                  <a16:creationId xmlns:a16="http://schemas.microsoft.com/office/drawing/2014/main" id="{DF3542D2-9DC0-4609-B90B-C326EA0BC895}"/>
                </a:ext>
              </a:extLst>
            </p:cNvPr>
            <p:cNvSpPr/>
            <p:nvPr/>
          </p:nvSpPr>
          <p:spPr>
            <a:xfrm>
              <a:off x="-89433" y="1992978"/>
              <a:ext cx="2122420" cy="369332"/>
            </a:xfrm>
            <a:prstGeom prst="rect">
              <a:avLst/>
            </a:prstGeom>
          </p:spPr>
          <p:txBody>
            <a:bodyPr wrap="square">
              <a:spAutoFit/>
            </a:bodyPr>
            <a:lstStyle/>
            <a:p>
              <a:r>
                <a:rPr lang="en-US" altLang="zh-CN" dirty="0"/>
                <a:t>      Extend function</a:t>
              </a:r>
            </a:p>
          </p:txBody>
        </p:sp>
        <p:sp>
          <p:nvSpPr>
            <p:cNvPr id="49" name="矩形 48">
              <a:extLst>
                <a:ext uri="{FF2B5EF4-FFF2-40B4-BE49-F238E27FC236}">
                  <a16:creationId xmlns:a16="http://schemas.microsoft.com/office/drawing/2014/main" id="{83576DEB-0EF9-4773-84FB-2CE7D0F47420}"/>
                </a:ext>
              </a:extLst>
            </p:cNvPr>
            <p:cNvSpPr/>
            <p:nvPr/>
          </p:nvSpPr>
          <p:spPr>
            <a:xfrm>
              <a:off x="196500" y="1730524"/>
              <a:ext cx="1917788" cy="86766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0" name="图片 49">
            <a:extLst>
              <a:ext uri="{FF2B5EF4-FFF2-40B4-BE49-F238E27FC236}">
                <a16:creationId xmlns:a16="http://schemas.microsoft.com/office/drawing/2014/main" id="{CA2AB73F-9159-4B23-8FF2-C87CCCED3487}"/>
              </a:ext>
            </a:extLst>
          </p:cNvPr>
          <p:cNvPicPr>
            <a:picLocks noChangeAspect="1"/>
          </p:cNvPicPr>
          <p:nvPr/>
        </p:nvPicPr>
        <p:blipFill rotWithShape="1">
          <a:blip r:embed="rId5"/>
          <a:srcRect l="25462" t="5557" r="24967"/>
          <a:stretch/>
        </p:blipFill>
        <p:spPr>
          <a:xfrm>
            <a:off x="2739818" y="4633345"/>
            <a:ext cx="1358284" cy="1908215"/>
          </a:xfrm>
          <a:prstGeom prst="rect">
            <a:avLst/>
          </a:prstGeom>
        </p:spPr>
      </p:pic>
      <p:pic>
        <p:nvPicPr>
          <p:cNvPr id="51" name="图片 50">
            <a:extLst>
              <a:ext uri="{FF2B5EF4-FFF2-40B4-BE49-F238E27FC236}">
                <a16:creationId xmlns:a16="http://schemas.microsoft.com/office/drawing/2014/main" id="{5E53A799-E3C6-41F7-A361-526DD85350D2}"/>
              </a:ext>
            </a:extLst>
          </p:cNvPr>
          <p:cNvPicPr>
            <a:picLocks noChangeAspect="1"/>
          </p:cNvPicPr>
          <p:nvPr/>
        </p:nvPicPr>
        <p:blipFill>
          <a:blip r:embed="rId6"/>
          <a:stretch>
            <a:fillRect/>
          </a:stretch>
        </p:blipFill>
        <p:spPr>
          <a:xfrm>
            <a:off x="2249482" y="3322795"/>
            <a:ext cx="2338956" cy="875942"/>
          </a:xfrm>
          <a:prstGeom prst="rect">
            <a:avLst/>
          </a:prstGeom>
        </p:spPr>
      </p:pic>
      <p:cxnSp>
        <p:nvCxnSpPr>
          <p:cNvPr id="53" name="直接连接符 52">
            <a:extLst>
              <a:ext uri="{FF2B5EF4-FFF2-40B4-BE49-F238E27FC236}">
                <a16:creationId xmlns:a16="http://schemas.microsoft.com/office/drawing/2014/main" id="{6E315966-F785-491B-8CC0-51AF757E87E0}"/>
              </a:ext>
            </a:extLst>
          </p:cNvPr>
          <p:cNvCxnSpPr/>
          <p:nvPr/>
        </p:nvCxnSpPr>
        <p:spPr>
          <a:xfrm>
            <a:off x="4803292" y="1065320"/>
            <a:ext cx="0" cy="3485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505A6AD-12C6-4299-95B6-E8CC2D68B04F}"/>
              </a:ext>
            </a:extLst>
          </p:cNvPr>
          <p:cNvCxnSpPr/>
          <p:nvPr/>
        </p:nvCxnSpPr>
        <p:spPr>
          <a:xfrm>
            <a:off x="7516192" y="1065319"/>
            <a:ext cx="0" cy="3485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B648940-BD60-4FAF-B74E-042E792DEA93}"/>
              </a:ext>
            </a:extLst>
          </p:cNvPr>
          <p:cNvCxnSpPr/>
          <p:nvPr/>
        </p:nvCxnSpPr>
        <p:spPr>
          <a:xfrm>
            <a:off x="9978501" y="1144706"/>
            <a:ext cx="0" cy="3485989"/>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C430AC06-BEAB-403E-9F57-8B36E48EF9D8}"/>
              </a:ext>
            </a:extLst>
          </p:cNvPr>
          <p:cNvSpPr/>
          <p:nvPr/>
        </p:nvSpPr>
        <p:spPr>
          <a:xfrm>
            <a:off x="4803292" y="5218120"/>
            <a:ext cx="3897221" cy="369332"/>
          </a:xfrm>
          <a:prstGeom prst="rect">
            <a:avLst/>
          </a:prstGeom>
        </p:spPr>
        <p:txBody>
          <a:bodyPr wrap="none">
            <a:spAutoFit/>
          </a:bodyPr>
          <a:lstStyle/>
          <a:p>
            <a:r>
              <a:rPr lang="en-US" altLang="zh-CN" dirty="0">
                <a:solidFill>
                  <a:srgbClr val="FF0000"/>
                </a:solidFill>
              </a:rPr>
              <a:t>at least one of the inequalities is strict</a:t>
            </a:r>
            <a:endParaRPr lang="zh-CN" altLang="en-US" dirty="0">
              <a:solidFill>
                <a:srgbClr val="FF0000"/>
              </a:solidFill>
            </a:endParaRPr>
          </a:p>
        </p:txBody>
      </p:sp>
    </p:spTree>
    <p:extLst>
      <p:ext uri="{BB962C8B-B14F-4D97-AF65-F5344CB8AC3E}">
        <p14:creationId xmlns:p14="http://schemas.microsoft.com/office/powerpoint/2010/main" val="538120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2583</Words>
  <Application>Microsoft Office PowerPoint</Application>
  <PresentationFormat>宽屏</PresentationFormat>
  <Paragraphs>147</Paragraphs>
  <Slides>17</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Cambria Math</vt:lpstr>
      <vt:lpstr>Consolas</vt:lpstr>
      <vt:lpstr>Office 主题​​</vt:lpstr>
      <vt:lpstr>列生成的实现</vt:lpstr>
      <vt:lpstr>PowerPoint 演示文稿</vt:lpstr>
      <vt:lpstr>列生成原理：</vt:lpstr>
      <vt:lpstr>PowerPoint 演示文稿</vt:lpstr>
      <vt:lpstr>PowerPoint 演示文稿</vt:lpstr>
      <vt:lpstr>主问题求解：说明</vt:lpstr>
      <vt:lpstr>主问题求解：IloLPMatrix 矩阵建模</vt:lpstr>
      <vt:lpstr>子问题求解：</vt:lpstr>
      <vt:lpstr>Label-setting Algorithm</vt:lpstr>
      <vt:lpstr>2，Decremental state-space relaxtion</vt:lpstr>
      <vt:lpstr>Label_setting流程</vt:lpstr>
      <vt:lpstr>代码：列生成</vt:lpstr>
      <vt:lpstr>代码：label</vt:lpstr>
      <vt:lpstr>Label-setting代码</vt:lpstr>
      <vt:lpstr>Label-setting代码</vt:lpstr>
      <vt:lpstr>Label-setting代码</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蔡磊</dc:creator>
  <cp:lastModifiedBy>蔡磊</cp:lastModifiedBy>
  <cp:revision>73</cp:revision>
  <dcterms:created xsi:type="dcterms:W3CDTF">2020-07-21T02:11:14Z</dcterms:created>
  <dcterms:modified xsi:type="dcterms:W3CDTF">2020-07-24T07:29:37Z</dcterms:modified>
</cp:coreProperties>
</file>