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95" r:id="rId4"/>
    <p:sldId id="321" r:id="rId5"/>
    <p:sldId id="261" r:id="rId6"/>
    <p:sldId id="265" r:id="rId7"/>
    <p:sldId id="264" r:id="rId8"/>
    <p:sldId id="266" r:id="rId9"/>
    <p:sldId id="322" r:id="rId10"/>
    <p:sldId id="269" r:id="rId11"/>
    <p:sldId id="270" r:id="rId12"/>
    <p:sldId id="268" r:id="rId13"/>
    <p:sldId id="267" r:id="rId14"/>
    <p:sldId id="324" r:id="rId15"/>
    <p:sldId id="323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B62F909-12C1-4DDD-B6AE-070B99155267}">
          <p14:sldIdLst>
            <p14:sldId id="258"/>
            <p14:sldId id="260"/>
            <p14:sldId id="295"/>
            <p14:sldId id="321"/>
            <p14:sldId id="261"/>
            <p14:sldId id="265"/>
            <p14:sldId id="264"/>
          </p14:sldIdLst>
        </p14:section>
        <p14:section name="无标题节" id="{D6818C37-0855-4303-A3D6-0AAEDF0B6801}">
          <p14:sldIdLst>
            <p14:sldId id="266"/>
            <p14:sldId id="322"/>
            <p14:sldId id="269"/>
            <p14:sldId id="270"/>
            <p14:sldId id="268"/>
            <p14:sldId id="267"/>
            <p14:sldId id="324"/>
            <p14:sldId id="32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5"/>
    <p:restoredTop sz="95581"/>
  </p:normalViewPr>
  <p:slideViewPr>
    <p:cSldViewPr snapToGrid="0" snapToObjects="1">
      <p:cViewPr varScale="1">
        <p:scale>
          <a:sx n="63" d="100"/>
          <a:sy n="63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3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192" r="-407" b="228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192" r="-407" b="228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27883" y="182033"/>
            <a:ext cx="5338017" cy="5295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4" name="组 3"/>
          <p:cNvGrpSpPr/>
          <p:nvPr userDrawn="1"/>
        </p:nvGrpSpPr>
        <p:grpSpPr>
          <a:xfrm>
            <a:off x="-1" y="182033"/>
            <a:ext cx="1104901" cy="529569"/>
            <a:chOff x="1" y="2266932"/>
            <a:chExt cx="12192000" cy="1446549"/>
          </a:xfrm>
        </p:grpSpPr>
        <p:sp>
          <p:nvSpPr>
            <p:cNvPr id="5" name="矩形 4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0" y="414184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57" name="组 56"/>
          <p:cNvGrpSpPr/>
          <p:nvPr userDrawn="1"/>
        </p:nvGrpSpPr>
        <p:grpSpPr>
          <a:xfrm>
            <a:off x="-934823" y="-1177079"/>
            <a:ext cx="13735362" cy="2470184"/>
            <a:chOff x="-934823" y="-1177079"/>
            <a:chExt cx="13735362" cy="2470184"/>
          </a:xfrm>
        </p:grpSpPr>
        <p:sp>
          <p:nvSpPr>
            <p:cNvPr id="23" name="菱形 22"/>
            <p:cNvSpPr/>
            <p:nvPr userDrawn="1"/>
          </p:nvSpPr>
          <p:spPr>
            <a:xfrm rot="1702185" flipV="1">
              <a:off x="642317" y="-29049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" name="菱形 23"/>
            <p:cNvSpPr/>
            <p:nvPr userDrawn="1"/>
          </p:nvSpPr>
          <p:spPr>
            <a:xfrm rot="18278316" flipV="1">
              <a:off x="26687" y="-5088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1253095" flipV="1">
              <a:off x="1398023" y="-93269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菱形 25"/>
            <p:cNvSpPr/>
            <p:nvPr userDrawn="1"/>
          </p:nvSpPr>
          <p:spPr>
            <a:xfrm rot="16200000" flipV="1">
              <a:off x="-934823" y="-45484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7" name="菱形 26"/>
            <p:cNvSpPr/>
            <p:nvPr userDrawn="1"/>
          </p:nvSpPr>
          <p:spPr>
            <a:xfrm rot="4471245" flipV="1">
              <a:off x="3680984" y="-89171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1047376" flipV="1">
              <a:off x="3065354" y="-11101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422155" flipV="1">
              <a:off x="4445779" y="-107762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" name="菱形 29"/>
            <p:cNvSpPr/>
            <p:nvPr userDrawn="1"/>
          </p:nvSpPr>
          <p:spPr>
            <a:xfrm rot="18969060" flipV="1">
              <a:off x="2103844" y="-105605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菱形 30"/>
            <p:cNvSpPr/>
            <p:nvPr userDrawn="1"/>
          </p:nvSpPr>
          <p:spPr>
            <a:xfrm rot="3065279" flipV="1">
              <a:off x="9573142" y="-4163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" name="菱形 31"/>
            <p:cNvSpPr/>
            <p:nvPr userDrawn="1"/>
          </p:nvSpPr>
          <p:spPr>
            <a:xfrm rot="19641410" flipV="1">
              <a:off x="9089620" y="-85560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3" name="菱形 32"/>
            <p:cNvSpPr/>
            <p:nvPr userDrawn="1"/>
          </p:nvSpPr>
          <p:spPr>
            <a:xfrm rot="1016189" flipV="1">
              <a:off x="10518231" y="-71690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4" name="菱形 33"/>
            <p:cNvSpPr/>
            <p:nvPr userDrawn="1"/>
          </p:nvSpPr>
          <p:spPr>
            <a:xfrm rot="17563094" flipV="1">
              <a:off x="8181833" y="-11770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5" name="菱形 34"/>
            <p:cNvSpPr/>
            <p:nvPr userDrawn="1"/>
          </p:nvSpPr>
          <p:spPr>
            <a:xfrm rot="20332154" flipV="1">
              <a:off x="11216935" y="-55811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7" name="菱形 36"/>
            <p:cNvSpPr/>
            <p:nvPr userDrawn="1"/>
          </p:nvSpPr>
          <p:spPr>
            <a:xfrm rot="17203814" flipV="1">
              <a:off x="7295153" y="-10101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8" name="菱形 37"/>
            <p:cNvSpPr/>
            <p:nvPr userDrawn="1"/>
          </p:nvSpPr>
          <p:spPr>
            <a:xfrm rot="15125498" flipV="1">
              <a:off x="6404253" y="-99949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9" name="菱形 38"/>
            <p:cNvSpPr/>
            <p:nvPr userDrawn="1"/>
          </p:nvSpPr>
          <p:spPr>
            <a:xfrm rot="15492700" flipV="1">
              <a:off x="5316838" y="-10269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1" y="2266932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52395" y="2266933"/>
            <a:ext cx="6887210" cy="1443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暑期实习答辩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95348" y="387155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实习项目：工程仿生实验项目开发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3471725" y="4505256"/>
            <a:ext cx="5248551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学校名称：华中科技大学</a:t>
            </a: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指导老师：谢夏</a:t>
            </a: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报告人：李超峰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6328">
        <p14:flash/>
      </p:transition>
    </mc:Choice>
    <mc:Fallback xmlns="">
      <p:transition spd="slow" advTm="63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673725" cy="1443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实习内容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环形箭头 53"/>
          <p:cNvSpPr/>
          <p:nvPr/>
        </p:nvSpPr>
        <p:spPr>
          <a:xfrm rot="5400000">
            <a:off x="3437886" y="3963876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环形箭头 54"/>
          <p:cNvSpPr/>
          <p:nvPr/>
        </p:nvSpPr>
        <p:spPr>
          <a:xfrm rot="16200000" flipH="1">
            <a:off x="6745724" y="3235735"/>
            <a:ext cx="2907438" cy="2907438"/>
          </a:xfrm>
          <a:prstGeom prst="circularArrow">
            <a:avLst>
              <a:gd name="adj1" fmla="val 2759"/>
              <a:gd name="adj2" fmla="val 898095"/>
              <a:gd name="adj3" fmla="val 20334573"/>
              <a:gd name="adj4" fmla="val 15855069"/>
              <a:gd name="adj5" fmla="val 57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环形箭头 6"/>
          <p:cNvSpPr/>
          <p:nvPr/>
        </p:nvSpPr>
        <p:spPr>
          <a:xfrm rot="18900000">
            <a:off x="6547385" y="489805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环形箭头 52"/>
          <p:cNvSpPr/>
          <p:nvPr/>
        </p:nvSpPr>
        <p:spPr>
          <a:xfrm rot="2700000" flipH="1">
            <a:off x="2644000" y="861771"/>
            <a:ext cx="2194560" cy="2194560"/>
          </a:xfrm>
          <a:prstGeom prst="circularArrow">
            <a:avLst>
              <a:gd name="adj1" fmla="val 3291"/>
              <a:gd name="adj2" fmla="val 898095"/>
              <a:gd name="adj3" fmla="val 20372752"/>
              <a:gd name="adj4" fmla="val 15855069"/>
              <a:gd name="adj5" fmla="val 572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实习内容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4690500" y="1986347"/>
            <a:ext cx="2638700" cy="2638700"/>
            <a:chOff x="4571999" y="1867989"/>
            <a:chExt cx="2638700" cy="2638700"/>
          </a:xfrm>
        </p:grpSpPr>
        <p:sp>
          <p:nvSpPr>
            <p:cNvPr id="4" name="同心圆 3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8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集成开</a:t>
              </a:r>
            </a:p>
            <a:p>
              <a:pPr algn="ctr"/>
              <a:r>
                <a:rPr kumimoji="1" lang="zh-CN" altLang="en-US" sz="38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发环境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721426" y="1225729"/>
            <a:ext cx="2055224" cy="2055224"/>
            <a:chOff x="4571999" y="1867989"/>
            <a:chExt cx="2638700" cy="2638700"/>
          </a:xfrm>
        </p:grpSpPr>
        <p:sp>
          <p:nvSpPr>
            <p:cNvPr id="25" name="同心圆 24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170972" y="3139146"/>
            <a:ext cx="2684415" cy="2684415"/>
            <a:chOff x="4571999" y="1867989"/>
            <a:chExt cx="2638700" cy="2638700"/>
          </a:xfrm>
        </p:grpSpPr>
        <p:sp>
          <p:nvSpPr>
            <p:cNvPr id="31" name="同心圆 30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IDEA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744970" y="772160"/>
            <a:ext cx="1800225" cy="1800225"/>
            <a:chOff x="4571999" y="1867989"/>
            <a:chExt cx="2638700" cy="2638700"/>
          </a:xfrm>
        </p:grpSpPr>
        <p:sp>
          <p:nvSpPr>
            <p:cNvPr id="34" name="同心圆 33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Java</a:t>
              </a:r>
              <a:r>
                <a:rPr kumimoji="1"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环境搭建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744497" y="780179"/>
            <a:ext cx="2184764" cy="729560"/>
            <a:chOff x="1316411" y="2972306"/>
            <a:chExt cx="2184764" cy="729560"/>
          </a:xfrm>
        </p:grpSpPr>
        <p:sp>
          <p:nvSpPr>
            <p:cNvPr id="40" name="文本框 8"/>
            <p:cNvSpPr txBox="1"/>
            <p:nvPr/>
          </p:nvSpPr>
          <p:spPr>
            <a:xfrm>
              <a:off x="1316411" y="3392871"/>
              <a:ext cx="2184764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下载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jdk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环境的搭建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316411" y="2972306"/>
              <a:ext cx="1451616" cy="38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08965">
                <a:lnSpc>
                  <a:spcPct val="130000"/>
                </a:lnSpc>
              </a:pPr>
              <a:r>
                <a:rPr kumimoji="1" lang="en-US" altLang="zh-CN" sz="1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Java</a:t>
              </a:r>
              <a:r>
                <a:rPr kumimoji="1" lang="zh-CN" altLang="en-US" sz="1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环境搭建</a:t>
              </a: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1094574" y="973326"/>
            <a:ext cx="1664073" cy="1458796"/>
            <a:chOff x="1316411" y="2972306"/>
            <a:chExt cx="1664073" cy="1458796"/>
          </a:xfrm>
        </p:grpSpPr>
        <p:sp>
          <p:nvSpPr>
            <p:cNvPr id="47" name="文本框 8"/>
            <p:cNvSpPr txBox="1"/>
            <p:nvPr/>
          </p:nvSpPr>
          <p:spPr>
            <a:xfrm>
              <a:off x="1365734" y="3401909"/>
              <a:ext cx="1614750" cy="1029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可以通过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spring boot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一键部署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web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开发环境，添加相关依赖包。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316411" y="2972306"/>
              <a:ext cx="1402080" cy="410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0896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ea typeface="微软雅黑" panose="020B0503020204020204" charset="-122"/>
                  <a:sym typeface="+mn-ea"/>
                </a:rPr>
                <a:t>一键搭建环境</a:t>
              </a:r>
              <a:endParaRPr lang="en-US" altLang="zh-CN" sz="1600" b="1" dirty="0">
                <a:solidFill>
                  <a:schemeClr val="accent1">
                    <a:lumMod val="75000"/>
                  </a:schemeClr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10028424" y="3329010"/>
            <a:ext cx="1938655" cy="1689628"/>
            <a:chOff x="1316410" y="2972306"/>
            <a:chExt cx="1938655" cy="1689628"/>
          </a:xfrm>
        </p:grpSpPr>
        <p:sp>
          <p:nvSpPr>
            <p:cNvPr id="50" name="文本框 8"/>
            <p:cNvSpPr txBox="1"/>
            <p:nvPr/>
          </p:nvSpPr>
          <p:spPr>
            <a:xfrm>
              <a:off x="1316410" y="3392676"/>
              <a:ext cx="1938655" cy="1269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IDEA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可以很好的进行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web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的开发，以及整合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的各种其他技术如：数据库，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Redis,javaSecurity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前端界面等。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316411" y="2972306"/>
              <a:ext cx="1198880" cy="410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ea typeface="微软雅黑" panose="020B0503020204020204" charset="-122"/>
                </a:rPr>
                <a:t>程序包详情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326765" y="1951990"/>
            <a:ext cx="1090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3647356" y="4156165"/>
            <a:ext cx="1628507" cy="1628507"/>
            <a:chOff x="4571999" y="1867989"/>
            <a:chExt cx="2638700" cy="2638700"/>
          </a:xfrm>
        </p:grpSpPr>
        <p:sp>
          <p:nvSpPr>
            <p:cNvPr id="28" name="同心圆 27"/>
            <p:cNvSpPr/>
            <p:nvPr/>
          </p:nvSpPr>
          <p:spPr>
            <a:xfrm>
              <a:off x="4571999" y="1867989"/>
              <a:ext cx="2638700" cy="2638700"/>
            </a:xfrm>
            <a:prstGeom prst="donut">
              <a:avLst>
                <a:gd name="adj" fmla="val 32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15690" y="2011680"/>
              <a:ext cx="2351318" cy="23513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工具界面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1E74634-24CF-41A4-93F3-AA107F79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52" y="3123449"/>
            <a:ext cx="3338889" cy="3579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4157">
        <p15:prstTrans prst="pageCurlSingle"/>
      </p:transition>
    </mc:Choice>
    <mc:Fallback xmlns="">
      <p:transition spd="slow" advTm="1415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dirty="0"/>
              <a:t>3 </a:t>
            </a:r>
            <a:r>
              <a:rPr kumimoji="1" lang="zh-CN" altLang="en-US" dirty="0"/>
              <a:t>实习内容</a:t>
            </a:r>
          </a:p>
        </p:txBody>
      </p:sp>
      <p:sp>
        <p:nvSpPr>
          <p:cNvPr id="62" name="等腰三角形 4"/>
          <p:cNvSpPr/>
          <p:nvPr/>
        </p:nvSpPr>
        <p:spPr>
          <a:xfrm rot="12075260" flipH="1">
            <a:off x="3014980" y="1492885"/>
            <a:ext cx="1390015" cy="1899285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65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3" name="等腰三角形 4"/>
          <p:cNvSpPr/>
          <p:nvPr/>
        </p:nvSpPr>
        <p:spPr>
          <a:xfrm rot="17415261" flipV="1">
            <a:off x="3030855" y="3496945"/>
            <a:ext cx="1356995" cy="1899285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65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4" name="等腰三角形 4"/>
          <p:cNvSpPr/>
          <p:nvPr/>
        </p:nvSpPr>
        <p:spPr>
          <a:xfrm rot="12075260" flipV="1">
            <a:off x="5130165" y="3566795"/>
            <a:ext cx="1457325" cy="1899285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65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5" name="等腰三角形 4"/>
          <p:cNvSpPr/>
          <p:nvPr/>
        </p:nvSpPr>
        <p:spPr>
          <a:xfrm rot="4244738">
            <a:off x="6142990" y="1608455"/>
            <a:ext cx="1500505" cy="1899285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65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6" name="等腰三角形 4"/>
          <p:cNvSpPr/>
          <p:nvPr/>
        </p:nvSpPr>
        <p:spPr>
          <a:xfrm rot="9764738">
            <a:off x="8287385" y="1562735"/>
            <a:ext cx="1395095" cy="1899285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65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7" name="等腰三角形 4"/>
          <p:cNvSpPr/>
          <p:nvPr/>
        </p:nvSpPr>
        <p:spPr>
          <a:xfrm rot="15720000">
            <a:off x="7992110" y="3496310"/>
            <a:ext cx="1463040" cy="1899285"/>
          </a:xfrm>
          <a:custGeom>
            <a:avLst/>
            <a:gdLst/>
            <a:ahLst/>
            <a:cxnLst/>
            <a:rect l="l" t="t" r="r" b="b"/>
            <a:pathLst>
              <a:path w="1186214" h="1402257">
                <a:moveTo>
                  <a:pt x="0" y="233129"/>
                </a:moveTo>
                <a:lnTo>
                  <a:pt x="395628" y="0"/>
                </a:lnTo>
                <a:lnTo>
                  <a:pt x="791256" y="233129"/>
                </a:lnTo>
                <a:lnTo>
                  <a:pt x="596437" y="233129"/>
                </a:lnTo>
                <a:cubicBezTo>
                  <a:pt x="603730" y="595129"/>
                  <a:pt x="840328" y="913178"/>
                  <a:pt x="1186214" y="1024662"/>
                </a:cubicBezTo>
                <a:lnTo>
                  <a:pt x="1064510" y="1402257"/>
                </a:lnTo>
                <a:cubicBezTo>
                  <a:pt x="554734" y="1237949"/>
                  <a:pt x="206987" y="767391"/>
                  <a:pt x="199640" y="2331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65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1351100" y="1536632"/>
            <a:ext cx="1467068" cy="380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下载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charset="-122"/>
              </a:rPr>
              <a:t>IDEA</a:t>
            </a: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工具</a:t>
            </a: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1343025" y="2024380"/>
            <a:ext cx="17475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Apache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服务器，下载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Redis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矩形 7"/>
          <p:cNvSpPr>
            <a:spLocks noChangeArrowheads="1"/>
          </p:cNvSpPr>
          <p:nvPr/>
        </p:nvSpPr>
        <p:spPr bwMode="auto">
          <a:xfrm>
            <a:off x="1264105" y="4311260"/>
            <a:ext cx="1808480" cy="410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放置项目工程文件</a:t>
            </a:r>
          </a:p>
        </p:txBody>
      </p:sp>
      <p:sp>
        <p:nvSpPr>
          <p:cNvPr id="71" name="矩形 6"/>
          <p:cNvSpPr>
            <a:spLocks noChangeArrowheads="1"/>
          </p:cNvSpPr>
          <p:nvPr/>
        </p:nvSpPr>
        <p:spPr bwMode="auto">
          <a:xfrm>
            <a:off x="1262593" y="4841086"/>
            <a:ext cx="19084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将项目工程文件放置于集成开发环境要求的目录内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"/>
          <p:cNvSpPr>
            <a:spLocks noChangeArrowheads="1"/>
          </p:cNvSpPr>
          <p:nvPr/>
        </p:nvSpPr>
        <p:spPr bwMode="auto">
          <a:xfrm>
            <a:off x="9500300" y="1798761"/>
            <a:ext cx="2762295" cy="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在项目中连接数据库和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charset="-122"/>
              </a:rPr>
              <a:t>Redis</a:t>
            </a:r>
            <a:endParaRPr lang="zh-CN" altLang="en-US" sz="16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3" name="矩形 6"/>
          <p:cNvSpPr>
            <a:spLocks noChangeArrowheads="1"/>
          </p:cNvSpPr>
          <p:nvPr/>
        </p:nvSpPr>
        <p:spPr bwMode="auto">
          <a:xfrm>
            <a:off x="9492439" y="2286676"/>
            <a:ext cx="187979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sym typeface="+mn-ea"/>
              </a:rPr>
              <a:t>在项目中的配置文件更改数据库相关信息连接数据库。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矩形 7"/>
          <p:cNvSpPr>
            <a:spLocks noChangeArrowheads="1"/>
          </p:cNvSpPr>
          <p:nvPr/>
        </p:nvSpPr>
        <p:spPr bwMode="auto">
          <a:xfrm>
            <a:off x="9500300" y="4205528"/>
            <a:ext cx="1808480" cy="410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进入本地网站调试</a:t>
            </a:r>
          </a:p>
        </p:txBody>
      </p:sp>
      <p:sp>
        <p:nvSpPr>
          <p:cNvPr id="75" name="矩形 6"/>
          <p:cNvSpPr>
            <a:spLocks noChangeArrowheads="1"/>
          </p:cNvSpPr>
          <p:nvPr/>
        </p:nvSpPr>
        <p:spPr bwMode="auto">
          <a:xfrm>
            <a:off x="9391650" y="4656455"/>
            <a:ext cx="222948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127.0.0.1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localhost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Apache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服务器映射得到的本次项目的网站，开始进行调试。</a:t>
            </a:r>
          </a:p>
        </p:txBody>
      </p:sp>
      <p:sp>
        <p:nvSpPr>
          <p:cNvPr id="76" name="矩形 7"/>
          <p:cNvSpPr>
            <a:spLocks noChangeArrowheads="1"/>
          </p:cNvSpPr>
          <p:nvPr/>
        </p:nvSpPr>
        <p:spPr bwMode="auto">
          <a:xfrm>
            <a:off x="7073753" y="2943128"/>
            <a:ext cx="2141933" cy="3804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整合</a:t>
            </a:r>
            <a:r>
              <a:rPr lang="en-US" altLang="zh-CN" sz="1600" b="1" dirty="0" err="1">
                <a:solidFill>
                  <a:schemeClr val="bg1"/>
                </a:solidFill>
                <a:ea typeface="微软雅黑" panose="020B0503020204020204" charset="-122"/>
              </a:rPr>
              <a:t>MyBatis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和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charset="-122"/>
              </a:rPr>
              <a:t>Redis</a:t>
            </a:r>
            <a:endParaRPr lang="zh-CN" altLang="en-US" sz="16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8" name="矩形 7"/>
          <p:cNvSpPr>
            <a:spLocks noChangeArrowheads="1"/>
          </p:cNvSpPr>
          <p:nvPr/>
        </p:nvSpPr>
        <p:spPr bwMode="auto">
          <a:xfrm>
            <a:off x="4027995" y="2939479"/>
            <a:ext cx="1467068" cy="380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更新</a:t>
            </a:r>
            <a:r>
              <a:rPr lang="en-US" altLang="zh-CN" sz="1600" b="1" dirty="0">
                <a:solidFill>
                  <a:schemeClr val="bg1"/>
                </a:solidFill>
                <a:ea typeface="微软雅黑" panose="020B0503020204020204" charset="-122"/>
              </a:rPr>
              <a:t>IDEA</a:t>
            </a: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设置</a:t>
            </a:r>
          </a:p>
        </p:txBody>
      </p:sp>
      <p:sp>
        <p:nvSpPr>
          <p:cNvPr id="79" name="矩形 6"/>
          <p:cNvSpPr>
            <a:spLocks noChangeArrowheads="1"/>
          </p:cNvSpPr>
          <p:nvPr/>
        </p:nvSpPr>
        <p:spPr bwMode="auto">
          <a:xfrm>
            <a:off x="4020135" y="3427393"/>
            <a:ext cx="186647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设置Apache服务器和Mysql，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Redis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所用的端口，添加项目入口文件。</a:t>
            </a:r>
          </a:p>
        </p:txBody>
      </p:sp>
      <p:sp>
        <p:nvSpPr>
          <p:cNvPr id="15" name="文本占位符 1"/>
          <p:cNvSpPr>
            <a:spLocks noGrp="1"/>
          </p:cNvSpPr>
          <p:nvPr/>
        </p:nvSpPr>
        <p:spPr>
          <a:xfrm>
            <a:off x="4318000" y="400849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搭建环境流程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21">
        <p15:prstTrans prst="pageCurlSingle"/>
      </p:transition>
    </mc:Choice>
    <mc:Fallback xmlns="">
      <p:transition spd="slow" advTm="192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实习内容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227883" y="2844800"/>
            <a:ext cx="10227517" cy="1168400"/>
            <a:chOff x="1227882" y="3136900"/>
            <a:chExt cx="10227517" cy="1168400"/>
          </a:xfrm>
        </p:grpSpPr>
        <p:sp>
          <p:nvSpPr>
            <p:cNvPr id="4" name="右箭头 3"/>
            <p:cNvSpPr/>
            <p:nvPr/>
          </p:nvSpPr>
          <p:spPr>
            <a:xfrm>
              <a:off x="1227882" y="3136900"/>
              <a:ext cx="10227517" cy="1168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227882" y="3416300"/>
              <a:ext cx="9656018" cy="571500"/>
              <a:chOff x="1" y="2266932"/>
              <a:chExt cx="12192000" cy="1446549"/>
            </a:xfrm>
          </p:grpSpPr>
          <p:sp>
            <p:nvSpPr>
              <p:cNvPr id="20" name="矩形 19"/>
              <p:cNvSpPr/>
              <p:nvPr/>
            </p:nvSpPr>
            <p:spPr>
              <a:xfrm rot="16200000">
                <a:off x="5854909" y="-2623610"/>
                <a:ext cx="482183" cy="1219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rot="16200000">
                <a:off x="5854909" y="-3105793"/>
                <a:ext cx="482183" cy="1219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16200000">
                <a:off x="5854909" y="-3587976"/>
                <a:ext cx="482183" cy="1219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9" name="文本框 8"/>
          <p:cNvSpPr txBox="1"/>
          <p:nvPr/>
        </p:nvSpPr>
        <p:spPr>
          <a:xfrm>
            <a:off x="2467793" y="1811274"/>
            <a:ext cx="2251918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Contoller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类中每一个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Post/Get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请求接口的书写，需要什么参数，返回值以及请求类型。</a:t>
            </a:r>
          </a:p>
        </p:txBody>
      </p:sp>
      <p:sp>
        <p:nvSpPr>
          <p:cNvPr id="40" name="矩形 39"/>
          <p:cNvSpPr/>
          <p:nvPr/>
        </p:nvSpPr>
        <p:spPr>
          <a:xfrm>
            <a:off x="2467793" y="1390709"/>
            <a:ext cx="1620957" cy="380489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接口文档的书写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116211" y="1476269"/>
            <a:ext cx="241300" cy="1647929"/>
            <a:chOff x="1346200" y="1476269"/>
            <a:chExt cx="241300" cy="1647929"/>
          </a:xfrm>
        </p:grpSpPr>
        <p:sp>
          <p:nvSpPr>
            <p:cNvPr id="7" name="椭圆 6"/>
            <p:cNvSpPr/>
            <p:nvPr/>
          </p:nvSpPr>
          <p:spPr>
            <a:xfrm>
              <a:off x="1346200" y="1476269"/>
              <a:ext cx="241300" cy="24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1463675" y="1666769"/>
              <a:ext cx="0" cy="145742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8"/>
          <p:cNvSpPr txBox="1"/>
          <p:nvPr/>
        </p:nvSpPr>
        <p:spPr>
          <a:xfrm>
            <a:off x="3402513" y="5138248"/>
            <a:ext cx="225191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通过提交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Post/Get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请求测试请求是否能够成功</a:t>
            </a:r>
          </a:p>
        </p:txBody>
      </p:sp>
      <p:sp>
        <p:nvSpPr>
          <p:cNvPr id="42" name="矩形 41"/>
          <p:cNvSpPr/>
          <p:nvPr/>
        </p:nvSpPr>
        <p:spPr>
          <a:xfrm>
            <a:off x="3402513" y="4717683"/>
            <a:ext cx="1863011" cy="38048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微软雅黑" panose="020B0503020204020204" charset="-122"/>
              </a:rPr>
              <a:t>Get/Post</a:t>
            </a: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请求测试</a:t>
            </a:r>
            <a:endParaRPr lang="en-US" altLang="zh-CN" sz="16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 rot="10800000">
            <a:off x="3050931" y="3396615"/>
            <a:ext cx="241300" cy="1647929"/>
            <a:chOff x="1346200" y="1476269"/>
            <a:chExt cx="241300" cy="1647929"/>
          </a:xfrm>
        </p:grpSpPr>
        <p:sp>
          <p:nvSpPr>
            <p:cNvPr id="44" name="椭圆 43"/>
            <p:cNvSpPr/>
            <p:nvPr/>
          </p:nvSpPr>
          <p:spPr>
            <a:xfrm>
              <a:off x="1346200" y="1476269"/>
              <a:ext cx="241300" cy="24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5" name="直线连接符 44"/>
            <p:cNvCxnSpPr/>
            <p:nvPr/>
          </p:nvCxnSpPr>
          <p:spPr>
            <a:xfrm>
              <a:off x="1463675" y="1666769"/>
              <a:ext cx="0" cy="1457429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8"/>
          <p:cNvSpPr txBox="1"/>
          <p:nvPr/>
        </p:nvSpPr>
        <p:spPr>
          <a:xfrm>
            <a:off x="6673488" y="1820544"/>
            <a:ext cx="2251918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实现微信支付的功能</a:t>
            </a:r>
          </a:p>
        </p:txBody>
      </p:sp>
      <p:sp>
        <p:nvSpPr>
          <p:cNvPr id="47" name="矩形 46"/>
          <p:cNvSpPr/>
          <p:nvPr/>
        </p:nvSpPr>
        <p:spPr>
          <a:xfrm>
            <a:off x="6673488" y="1399979"/>
            <a:ext cx="1005403" cy="380489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charset="-122"/>
              </a:rPr>
              <a:t>微信支付</a:t>
            </a:r>
          </a:p>
        </p:txBody>
      </p:sp>
      <p:grpSp>
        <p:nvGrpSpPr>
          <p:cNvPr id="48" name="组 47"/>
          <p:cNvGrpSpPr/>
          <p:nvPr/>
        </p:nvGrpSpPr>
        <p:grpSpPr>
          <a:xfrm>
            <a:off x="6321906" y="1485539"/>
            <a:ext cx="241300" cy="2033630"/>
            <a:chOff x="1346200" y="1476269"/>
            <a:chExt cx="241300" cy="2033630"/>
          </a:xfrm>
        </p:grpSpPr>
        <p:sp>
          <p:nvSpPr>
            <p:cNvPr id="49" name="椭圆 48"/>
            <p:cNvSpPr/>
            <p:nvPr/>
          </p:nvSpPr>
          <p:spPr>
            <a:xfrm>
              <a:off x="1346200" y="1476269"/>
              <a:ext cx="241300" cy="24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0" name="直线连接符 49"/>
            <p:cNvCxnSpPr/>
            <p:nvPr/>
          </p:nvCxnSpPr>
          <p:spPr>
            <a:xfrm>
              <a:off x="1463675" y="1666769"/>
              <a:ext cx="0" cy="184313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1937">
        <p15:prstTrans prst="pageCurlSingle"/>
      </p:transition>
    </mc:Choice>
    <mc:Fallback xmlns="">
      <p:transition spd="slow" advTm="2193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394421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实习总结</a:t>
            </a:r>
          </a:p>
        </p:txBody>
      </p:sp>
    </p:spTree>
    <p:extLst>
      <p:ext uri="{BB962C8B-B14F-4D97-AF65-F5344CB8AC3E}">
        <p14:creationId xmlns:p14="http://schemas.microsoft.com/office/powerpoint/2010/main" val="565180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F175BD-56CF-447E-8632-A69507462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596597" cy="529569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实习总结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DD2105-B6AA-42AE-8AD7-DC1A1B67B55B}"/>
              </a:ext>
            </a:extLst>
          </p:cNvPr>
          <p:cNvSpPr txBox="1"/>
          <p:nvPr/>
        </p:nvSpPr>
        <p:spPr>
          <a:xfrm>
            <a:off x="1534160" y="1463040"/>
            <a:ext cx="9926320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程与社会：可以使用计算机和互联网给传统的行业模式，提供一种新型的模式，通常我们做实验就会去实验室，可以通过计算机和网络在计算机上虚拟化出来一种实验的环境，可以在网络上进行实验活动，方便快捷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B0BAB-274F-4581-95E6-713D9D7509CA}"/>
              </a:ext>
            </a:extLst>
          </p:cNvPr>
          <p:cNvSpPr txBox="1"/>
          <p:nvPr/>
        </p:nvSpPr>
        <p:spPr>
          <a:xfrm>
            <a:off x="1534160" y="2910840"/>
            <a:ext cx="9926320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环境和可持续发展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些传统的行业是有污染的，且不可持续发展，就可以用计算机和互联网进行解决。虚拟化实验室可以解决实验器材和实验药品的问题，可以不用再去购买器材和药品，也避免了实验中所造成的化学污染，以及对人可能造成的伤害。</a:t>
            </a:r>
          </a:p>
        </p:txBody>
      </p:sp>
    </p:spTree>
    <p:extLst>
      <p:ext uri="{BB962C8B-B14F-4D97-AF65-F5344CB8AC3E}">
        <p14:creationId xmlns:p14="http://schemas.microsoft.com/office/powerpoint/2010/main" val="458185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1" y="2266932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74115" y="2266933"/>
            <a:ext cx="7243774" cy="1446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8800" b="1" dirty="0">
              <a:ln w="0"/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485">
        <p15:prstTrans prst="drape"/>
      </p:transition>
    </mc:Choice>
    <mc:Fallback xmlns="">
      <p:transition spd="slow" advTm="248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673725" cy="1443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实习介绍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实习介绍</a:t>
            </a:r>
          </a:p>
        </p:txBody>
      </p:sp>
      <p:sp>
        <p:nvSpPr>
          <p:cNvPr id="5" name="矩形 4"/>
          <p:cNvSpPr/>
          <p:nvPr/>
        </p:nvSpPr>
        <p:spPr>
          <a:xfrm>
            <a:off x="4875153" y="1321061"/>
            <a:ext cx="2418080" cy="7683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608965"/>
            <a:r>
              <a:rPr lang="zh-CN" altLang="en-US" sz="4400" b="1" dirty="0">
                <a:solidFill>
                  <a:schemeClr val="bg1"/>
                </a:solidFill>
                <a:ea typeface="微软雅黑" panose="020B0503020204020204" charset="-122"/>
              </a:rPr>
              <a:t>实习介绍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1439545" y="2575560"/>
            <a:ext cx="9847580" cy="376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实习单位：</a:t>
            </a:r>
          </a:p>
          <a:p>
            <a:pPr defTabSz="608965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华中科技大学“服务计算技术与系统教育部重点实验室”暨“集群与网格计算湖北省重点实验室”（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SCTS&amp;CGCL)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指导教师：</a:t>
            </a:r>
          </a:p>
          <a:p>
            <a:pPr defTabSz="608965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谢夏副教授</a:t>
            </a:r>
          </a:p>
          <a:p>
            <a:pPr defTabSz="608965"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 rot="16200000">
            <a:off x="1996532" y="-675471"/>
            <a:ext cx="769441" cy="47625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9426027" y="-678682"/>
            <a:ext cx="769441" cy="47625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3">
        <p15:prstTrans prst="pageCurlSingle"/>
      </p:transition>
    </mc:Choice>
    <mc:Fallback xmlns="">
      <p:transition spd="slow" advTm="70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8B1AA2-7D44-4A38-BC27-A796EBAA9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454357" cy="529569"/>
          </a:xfrm>
        </p:spPr>
        <p:txBody>
          <a:bodyPr/>
          <a:lstStyle/>
          <a:p>
            <a:r>
              <a:rPr lang="zh-CN" altLang="en-US" dirty="0"/>
              <a:t>实习介绍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4E9394-EC9D-4E93-A5F2-A3CDEA21FAED}"/>
              </a:ext>
            </a:extLst>
          </p:cNvPr>
          <p:cNvSpPr txBox="1"/>
          <p:nvPr/>
        </p:nvSpPr>
        <p:spPr>
          <a:xfrm>
            <a:off x="1381760" y="1310640"/>
            <a:ext cx="992632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项目介绍：此项目可以用来在网络上申请虚拟化的化学和物理实验空间，用来在网络上做实验，此项目主要实现虚拟化的实验空间的调度问题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57D4D2-5189-4E92-85E7-777F7F3AF7E1}"/>
              </a:ext>
            </a:extLst>
          </p:cNvPr>
          <p:cNvSpPr txBox="1"/>
          <p:nvPr/>
        </p:nvSpPr>
        <p:spPr>
          <a:xfrm>
            <a:off x="1381760" y="2666929"/>
            <a:ext cx="977392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开发环境：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 1.8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D0C30E-2041-4B0D-82BC-554534451CEF}"/>
              </a:ext>
            </a:extLst>
          </p:cNvPr>
          <p:cNvSpPr txBox="1"/>
          <p:nvPr/>
        </p:nvSpPr>
        <p:spPr>
          <a:xfrm>
            <a:off x="1381760" y="3514923"/>
            <a:ext cx="977392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开发框架 ：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spring boot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Redis 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7A495D-012C-47CC-A73A-1E7CA60D298B}"/>
              </a:ext>
            </a:extLst>
          </p:cNvPr>
          <p:cNvSpPr txBox="1"/>
          <p:nvPr/>
        </p:nvSpPr>
        <p:spPr>
          <a:xfrm>
            <a:off x="1381760" y="4284311"/>
            <a:ext cx="977392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  ：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34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实习介绍</a:t>
            </a:r>
          </a:p>
        </p:txBody>
      </p:sp>
      <p:grpSp>
        <p:nvGrpSpPr>
          <p:cNvPr id="5" name="7eca8bbf-a797-47a0-8a02-7abcb61f6380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9523" y="1519929"/>
            <a:ext cx="10058841" cy="4027753"/>
            <a:chOff x="444498" y="2030665"/>
            <a:chExt cx="10036989" cy="4019003"/>
          </a:xfrm>
        </p:grpSpPr>
        <p:grpSp>
          <p:nvGrpSpPr>
            <p:cNvPr id="6" name="íš1îḋé"/>
            <p:cNvGrpSpPr/>
            <p:nvPr/>
          </p:nvGrpSpPr>
          <p:grpSpPr>
            <a:xfrm>
              <a:off x="444498" y="2030665"/>
              <a:ext cx="10036989" cy="4019003"/>
              <a:chOff x="444498" y="1746796"/>
              <a:chExt cx="10036989" cy="4019003"/>
            </a:xfrm>
          </p:grpSpPr>
          <p:sp>
            <p:nvSpPr>
              <p:cNvPr id="14" name="íŝľïdê"/>
              <p:cNvSpPr/>
              <p:nvPr/>
            </p:nvSpPr>
            <p:spPr>
              <a:xfrm>
                <a:off x="444498" y="1749368"/>
                <a:ext cx="2440371" cy="4306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islíḋê"/>
              <p:cNvGrpSpPr/>
              <p:nvPr/>
            </p:nvGrpSpPr>
            <p:grpSpPr>
              <a:xfrm>
                <a:off x="2885412" y="1746796"/>
                <a:ext cx="7596075" cy="433975"/>
                <a:chOff x="2885412" y="1746796"/>
                <a:chExt cx="7596075" cy="433975"/>
              </a:xfrm>
            </p:grpSpPr>
            <p:sp>
              <p:nvSpPr>
                <p:cNvPr id="121" name="îş1ïḓê"/>
                <p:cNvSpPr/>
                <p:nvPr/>
              </p:nvSpPr>
              <p:spPr>
                <a:xfrm>
                  <a:off x="10059484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18</a:t>
                  </a:r>
                </a:p>
              </p:txBody>
            </p:sp>
            <p:sp>
              <p:nvSpPr>
                <p:cNvPr id="122" name="îşḻíde"/>
                <p:cNvSpPr/>
                <p:nvPr/>
              </p:nvSpPr>
              <p:spPr>
                <a:xfrm>
                  <a:off x="9637480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17</a:t>
                  </a:r>
                </a:p>
              </p:txBody>
            </p:sp>
            <p:sp>
              <p:nvSpPr>
                <p:cNvPr id="123" name="îṩḻiďé"/>
                <p:cNvSpPr/>
                <p:nvPr/>
              </p:nvSpPr>
              <p:spPr>
                <a:xfrm>
                  <a:off x="9215476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16</a:t>
                  </a:r>
                </a:p>
              </p:txBody>
            </p:sp>
            <p:sp>
              <p:nvSpPr>
                <p:cNvPr id="124" name="ïŝļíḍé"/>
                <p:cNvSpPr/>
                <p:nvPr/>
              </p:nvSpPr>
              <p:spPr>
                <a:xfrm>
                  <a:off x="8793472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15</a:t>
                  </a:r>
                </a:p>
              </p:txBody>
            </p:sp>
            <p:sp>
              <p:nvSpPr>
                <p:cNvPr id="125" name="îṧḷíḋe"/>
                <p:cNvSpPr/>
                <p:nvPr/>
              </p:nvSpPr>
              <p:spPr>
                <a:xfrm>
                  <a:off x="8371467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14</a:t>
                  </a:r>
                </a:p>
              </p:txBody>
            </p:sp>
            <p:sp>
              <p:nvSpPr>
                <p:cNvPr id="126" name="ïṣḻiḋé"/>
                <p:cNvSpPr/>
                <p:nvPr/>
              </p:nvSpPr>
              <p:spPr>
                <a:xfrm>
                  <a:off x="7949463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13</a:t>
                  </a:r>
                </a:p>
              </p:txBody>
            </p:sp>
            <p:sp>
              <p:nvSpPr>
                <p:cNvPr id="127" name="işľíďe"/>
                <p:cNvSpPr/>
                <p:nvPr/>
              </p:nvSpPr>
              <p:spPr>
                <a:xfrm>
                  <a:off x="7527459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12</a:t>
                  </a:r>
                </a:p>
              </p:txBody>
            </p:sp>
            <p:sp>
              <p:nvSpPr>
                <p:cNvPr id="128" name="îṥlíďé"/>
                <p:cNvSpPr/>
                <p:nvPr/>
              </p:nvSpPr>
              <p:spPr>
                <a:xfrm>
                  <a:off x="7105455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11</a:t>
                  </a:r>
                </a:p>
              </p:txBody>
            </p:sp>
            <p:sp>
              <p:nvSpPr>
                <p:cNvPr id="129" name="iṩḻíḑé"/>
                <p:cNvSpPr/>
                <p:nvPr/>
              </p:nvSpPr>
              <p:spPr>
                <a:xfrm>
                  <a:off x="6683451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10</a:t>
                  </a:r>
                </a:p>
              </p:txBody>
            </p:sp>
            <p:sp>
              <p:nvSpPr>
                <p:cNvPr id="130" name="îṡľîḍe"/>
                <p:cNvSpPr/>
                <p:nvPr/>
              </p:nvSpPr>
              <p:spPr>
                <a:xfrm>
                  <a:off x="6261447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9</a:t>
                  </a:r>
                </a:p>
              </p:txBody>
            </p:sp>
            <p:sp>
              <p:nvSpPr>
                <p:cNvPr id="131" name="isḷîḑé"/>
                <p:cNvSpPr/>
                <p:nvPr/>
              </p:nvSpPr>
              <p:spPr>
                <a:xfrm>
                  <a:off x="5839443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132" name="iṥlíďê"/>
                <p:cNvSpPr/>
                <p:nvPr/>
              </p:nvSpPr>
              <p:spPr>
                <a:xfrm>
                  <a:off x="5417439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7</a:t>
                  </a:r>
                </a:p>
              </p:txBody>
            </p:sp>
            <p:sp>
              <p:nvSpPr>
                <p:cNvPr id="133" name="iṥḷíḑê"/>
                <p:cNvSpPr/>
                <p:nvPr/>
              </p:nvSpPr>
              <p:spPr>
                <a:xfrm>
                  <a:off x="499543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í$ḻiḋê"/>
                <p:cNvSpPr/>
                <p:nvPr/>
              </p:nvSpPr>
              <p:spPr>
                <a:xfrm>
                  <a:off x="4995432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135" name="iṡ1iḑê"/>
                <p:cNvSpPr/>
                <p:nvPr/>
              </p:nvSpPr>
              <p:spPr>
                <a:xfrm>
                  <a:off x="4573428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136" name="iṣļíḋê"/>
                <p:cNvSpPr/>
                <p:nvPr/>
              </p:nvSpPr>
              <p:spPr>
                <a:xfrm>
                  <a:off x="415142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37" name="íSḻîḋè"/>
                <p:cNvSpPr/>
                <p:nvPr/>
              </p:nvSpPr>
              <p:spPr>
                <a:xfrm>
                  <a:off x="3729420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38" name="íṧļide"/>
                <p:cNvSpPr/>
                <p:nvPr/>
              </p:nvSpPr>
              <p:spPr>
                <a:xfrm>
                  <a:off x="3307416" y="1746796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139" name="iśḷîḋè"/>
                <p:cNvSpPr/>
                <p:nvPr/>
              </p:nvSpPr>
              <p:spPr>
                <a:xfrm>
                  <a:off x="2885412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7" name="îsļiḍè"/>
              <p:cNvGrpSpPr/>
              <p:nvPr/>
            </p:nvGrpSpPr>
            <p:grpSpPr>
              <a:xfrm>
                <a:off x="444500" y="2178599"/>
                <a:ext cx="10036986" cy="3587200"/>
                <a:chOff x="444500" y="2178599"/>
                <a:chExt cx="10036986" cy="3587200"/>
              </a:xfrm>
            </p:grpSpPr>
            <p:grpSp>
              <p:nvGrpSpPr>
                <p:cNvPr id="18" name="iṧľïḓe"/>
                <p:cNvGrpSpPr/>
                <p:nvPr/>
              </p:nvGrpSpPr>
              <p:grpSpPr>
                <a:xfrm>
                  <a:off x="444500" y="2178599"/>
                  <a:ext cx="10036986" cy="898429"/>
                  <a:chOff x="444500" y="2004428"/>
                  <a:chExt cx="10036986" cy="898429"/>
                </a:xfrm>
              </p:grpSpPr>
              <p:grpSp>
                <p:nvGrpSpPr>
                  <p:cNvPr id="94" name="iśḻíḓê"/>
                  <p:cNvGrpSpPr/>
                  <p:nvPr/>
                </p:nvGrpSpPr>
                <p:grpSpPr>
                  <a:xfrm>
                    <a:off x="2885411" y="2005152"/>
                    <a:ext cx="7596075" cy="897705"/>
                    <a:chOff x="2885411" y="2005152"/>
                    <a:chExt cx="7596075" cy="897705"/>
                  </a:xfrm>
                </p:grpSpPr>
                <p:sp>
                  <p:nvSpPr>
                    <p:cNvPr id="99" name="ïṣḻíďè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" name="íslïḋè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1" name="iṣlíḋè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2" name="iṥļïḋè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3" name="íşḷiḓè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4" name="ï$ľiḑé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5" name="íṣ1íḑè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6" name="ïṥḷîḋè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7" name="işļïḓ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8" name="i$ľîdê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9" name="ïslïde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0" name="ïşḻîdé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íṣḻiḓé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îŝḷid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3" name="ïSľidè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4" name="íŝļiḑé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5" name="işľîḓè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6" name="îṥḻïḍe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7" name="íşľïďè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95" name="íṥ1íḋê"/>
                  <p:cNvSpPr/>
                  <p:nvPr/>
                </p:nvSpPr>
                <p:spPr>
                  <a:xfrm>
                    <a:off x="444500" y="2004428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了解需求，搭建环境</a:t>
                    </a:r>
                  </a:p>
                </p:txBody>
              </p:sp>
            </p:grpSp>
            <p:grpSp>
              <p:nvGrpSpPr>
                <p:cNvPr id="19" name="îŝḻïḑe"/>
                <p:cNvGrpSpPr/>
                <p:nvPr/>
              </p:nvGrpSpPr>
              <p:grpSpPr>
                <a:xfrm>
                  <a:off x="444500" y="3075580"/>
                  <a:ext cx="10036986" cy="898429"/>
                  <a:chOff x="444500" y="2004428"/>
                  <a:chExt cx="10036986" cy="898429"/>
                </a:xfrm>
              </p:grpSpPr>
              <p:grpSp>
                <p:nvGrpSpPr>
                  <p:cNvPr id="4" name="iṧ1ïḑê"/>
                  <p:cNvGrpSpPr/>
                  <p:nvPr/>
                </p:nvGrpSpPr>
                <p:grpSpPr>
                  <a:xfrm>
                    <a:off x="2885411" y="2005152"/>
                    <a:ext cx="7596075" cy="897705"/>
                    <a:chOff x="2885411" y="2005152"/>
                    <a:chExt cx="7596075" cy="897705"/>
                  </a:xfrm>
                </p:grpSpPr>
                <p:sp>
                  <p:nvSpPr>
                    <p:cNvPr id="10" name="ïšļiḑe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" name="iṩḷiḓe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7" name="íŝḷîďê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8" name="íSlîḓe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" name="iş1îḑe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0" name="íşḻíḑè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0" name="íṩlïḍê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2" name="îšļiďe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3" name="iṣḻídé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4" name="í$1îdé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5" name="ïṣḻîďê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6" name="iS1íḋè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7" name="íṡḷíďê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8" name="ís1ïḑ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89" name="iSḻidè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0" name="íŝľîďé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1" name="ïS1ïḓê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2" name="iṥľîḓé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93" name="ïşliḋê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21" name="îs1ïḑê"/>
                  <p:cNvSpPr/>
                  <p:nvPr/>
                </p:nvSpPr>
                <p:spPr>
                  <a:xfrm>
                    <a:off x="444500" y="2004428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  <a:sym typeface="+mn-ea"/>
                      </a:rPr>
                      <a:t>学习技术原理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íṡļïḑé"/>
                <p:cNvGrpSpPr/>
                <p:nvPr/>
              </p:nvGrpSpPr>
              <p:grpSpPr>
                <a:xfrm>
                  <a:off x="444500" y="3970389"/>
                  <a:ext cx="10036986" cy="898429"/>
                  <a:chOff x="444500" y="2004428"/>
                  <a:chExt cx="10036986" cy="898429"/>
                </a:xfrm>
              </p:grpSpPr>
              <p:grpSp>
                <p:nvGrpSpPr>
                  <p:cNvPr id="46" name="iŝľîḋè"/>
                  <p:cNvGrpSpPr/>
                  <p:nvPr/>
                </p:nvGrpSpPr>
                <p:grpSpPr>
                  <a:xfrm>
                    <a:off x="2885411" y="2005152"/>
                    <a:ext cx="7596075" cy="897705"/>
                    <a:chOff x="2885411" y="2005152"/>
                    <a:chExt cx="7596075" cy="897705"/>
                  </a:xfrm>
                </p:grpSpPr>
                <p:sp>
                  <p:nvSpPr>
                    <p:cNvPr id="51" name="íṥliḋe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2" name="i$ľídê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3" name="îSľiďê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3" name="ïṩľïḍe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4" name="íşļiḋé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6" name="îṩļiḍe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5" name="îṧļïḍê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8" name="iṥļîḋè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59" name="îṧļíḍe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0" name="îṥ1iďè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1" name="îS1îďé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6" name="íṥļíḑe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3" name="iṧ1íďê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4" name="íṣļiḑè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5" name="i$1íḑê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7" name="iṥḻíḍè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8" name="ïśḷïḋê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9" name="ïślíḋé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0" name="isļiḓè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47" name="îṡľîḑé"/>
                  <p:cNvSpPr/>
                  <p:nvPr/>
                </p:nvSpPr>
                <p:spPr>
                  <a:xfrm>
                    <a:off x="444500" y="2004428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完成实习需求</a:t>
                    </a:r>
                  </a:p>
                </p:txBody>
              </p:sp>
            </p:grpSp>
            <p:grpSp>
              <p:nvGrpSpPr>
                <p:cNvPr id="31" name="îṣ1iḑê"/>
                <p:cNvGrpSpPr/>
                <p:nvPr/>
              </p:nvGrpSpPr>
              <p:grpSpPr>
                <a:xfrm>
                  <a:off x="444500" y="4867370"/>
                  <a:ext cx="10036986" cy="898429"/>
                  <a:chOff x="444500" y="2004428"/>
                  <a:chExt cx="10036986" cy="898429"/>
                </a:xfrm>
              </p:grpSpPr>
              <p:grpSp>
                <p:nvGrpSpPr>
                  <p:cNvPr id="32" name="îšlíḑè"/>
                  <p:cNvGrpSpPr/>
                  <p:nvPr/>
                </p:nvGrpSpPr>
                <p:grpSpPr>
                  <a:xfrm>
                    <a:off x="2885411" y="2005152"/>
                    <a:ext cx="7596075" cy="897705"/>
                    <a:chOff x="2885411" y="2005152"/>
                    <a:chExt cx="7596075" cy="897705"/>
                  </a:xfrm>
                </p:grpSpPr>
                <p:sp>
                  <p:nvSpPr>
                    <p:cNvPr id="36" name="iŝ1îḋé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7" name="íṧḻîḑe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8" name="ïśḷiḍè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39" name="ïSḻide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0" name="iṩļïde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1" name="ïş1iḍê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2" name="îSḷíḍè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3" name="iṧľíḓe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4" name="ïS1ïď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45" name="íşḷïḍê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0" name="ïṡḷîḑé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1" name="işḻïḑè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2" name="îṥļídè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3" name="ïşḷíd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4" name="iş1îḑè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5" name="iŝḷïḍe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6" name="îṥ1ïḋé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7" name="íšľïḍè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8" name="îşḻíďè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149" name="iṣlïḑé"/>
                  <p:cNvSpPr/>
                  <p:nvPr/>
                </p:nvSpPr>
                <p:spPr>
                  <a:xfrm>
                    <a:off x="444500" y="2004428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解决实习问题</a:t>
                    </a:r>
                  </a:p>
                </p:txBody>
              </p:sp>
            </p:grpSp>
          </p:grpSp>
        </p:grpSp>
        <p:sp>
          <p:nvSpPr>
            <p:cNvPr id="150" name="îṡľíḓê"/>
            <p:cNvSpPr/>
            <p:nvPr/>
          </p:nvSpPr>
          <p:spPr>
            <a:xfrm>
              <a:off x="2886247" y="2788544"/>
              <a:ext cx="832978" cy="24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ŝ1îḓé"/>
            <p:cNvSpPr/>
            <p:nvPr/>
          </p:nvSpPr>
          <p:spPr>
            <a:xfrm>
              <a:off x="3729559" y="3695932"/>
              <a:ext cx="4219903" cy="22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3" name="íśļîďé"/>
            <p:cNvSpPr/>
            <p:nvPr/>
          </p:nvSpPr>
          <p:spPr>
            <a:xfrm>
              <a:off x="3730248" y="4590229"/>
              <a:ext cx="4219214" cy="2466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ṧḻíḋê"/>
            <p:cNvSpPr/>
            <p:nvPr/>
          </p:nvSpPr>
          <p:spPr>
            <a:xfrm>
              <a:off x="7949464" y="5463168"/>
              <a:ext cx="1849809" cy="24665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6" name="文本框 155"/>
          <p:cNvSpPr txBox="1"/>
          <p:nvPr/>
        </p:nvSpPr>
        <p:spPr>
          <a:xfrm>
            <a:off x="1143635" y="1613535"/>
            <a:ext cx="805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TASK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2593340" y="1524000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DAY</a:t>
            </a:r>
          </a:p>
        </p:txBody>
      </p:sp>
      <p:cxnSp>
        <p:nvCxnSpPr>
          <p:cNvPr id="159" name="直接连接符 158"/>
          <p:cNvCxnSpPr/>
          <p:nvPr/>
        </p:nvCxnSpPr>
        <p:spPr>
          <a:xfrm>
            <a:off x="988695" y="1524000"/>
            <a:ext cx="2249805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"/>
          <p:cNvSpPr>
            <a:spLocks noGrp="1"/>
          </p:cNvSpPr>
          <p:nvPr/>
        </p:nvSpPr>
        <p:spPr>
          <a:xfrm>
            <a:off x="4650105" y="413549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实习进度总览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6359">
        <p15:prstTrans prst="pageCurlSingle"/>
      </p:transition>
    </mc:Choice>
    <mc:Fallback xmlns="">
      <p:transition spd="slow" advTm="1635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4077323"/>
            <a:ext cx="12192000" cy="1446549"/>
            <a:chOff x="1" y="2266932"/>
            <a:chExt cx="12192000" cy="1446549"/>
          </a:xfrm>
        </p:grpSpPr>
        <p:sp>
          <p:nvSpPr>
            <p:cNvPr id="3" name="矩形 2"/>
            <p:cNvSpPr/>
            <p:nvPr/>
          </p:nvSpPr>
          <p:spPr>
            <a:xfrm rot="16200000">
              <a:off x="5854909" y="-2623610"/>
              <a:ext cx="482183" cy="121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16200000">
              <a:off x="5854909" y="-3105793"/>
              <a:ext cx="482183" cy="121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5854909" y="-3587976"/>
              <a:ext cx="482183" cy="121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79002" y="4077324"/>
            <a:ext cx="5673725" cy="1443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8800" b="1" dirty="0">
                <a:ln w="0"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基本原理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25">
        <p15:prstTrans prst="peelOff"/>
      </p:transition>
    </mc:Choice>
    <mc:Fallback xmlns="">
      <p:transition spd="slow" advTm="112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88332" y="1219200"/>
            <a:ext cx="9903668" cy="2120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 基本原理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1227883" y="1219200"/>
            <a:ext cx="2120900" cy="2120900"/>
            <a:chOff x="1418383" y="1371600"/>
            <a:chExt cx="2120900" cy="2120900"/>
          </a:xfrm>
        </p:grpSpPr>
        <p:sp>
          <p:nvSpPr>
            <p:cNvPr id="5" name="椭圆 4"/>
            <p:cNvSpPr/>
            <p:nvPr/>
          </p:nvSpPr>
          <p:spPr>
            <a:xfrm>
              <a:off x="1418383" y="1371600"/>
              <a:ext cx="2120900" cy="2120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endPara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09146" y="1989814"/>
              <a:ext cx="1939377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r>
                <a:rPr kumimoji="1" lang="en-US" altLang="zh-CN" sz="2400" b="1" dirty="0" err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Springboot</a:t>
              </a:r>
              <a:endPara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519983" y="1473200"/>
              <a:ext cx="1917700" cy="19177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endPara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3704105" y="1593308"/>
            <a:ext cx="7324871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Springboort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是基于MVC（Model-View-Controller，模型-视图-控制器）模式。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187899" y="3984984"/>
            <a:ext cx="2321768" cy="1761717"/>
            <a:chOff x="2187899" y="3984984"/>
            <a:chExt cx="2321768" cy="1761717"/>
          </a:xfrm>
        </p:grpSpPr>
        <p:sp>
          <p:nvSpPr>
            <p:cNvPr id="92" name="矩形 91"/>
            <p:cNvSpPr/>
            <p:nvPr/>
          </p:nvSpPr>
          <p:spPr>
            <a:xfrm>
              <a:off x="2188641" y="3984984"/>
              <a:ext cx="1875790" cy="52197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2800" b="1" dirty="0">
                  <a:solidFill>
                    <a:schemeClr val="bg1"/>
                  </a:solidFill>
                  <a:ea typeface="微软雅黑" panose="020B0503020204020204" charset="-122"/>
                </a:rPr>
                <a:t>   Model   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2187899" y="4717508"/>
              <a:ext cx="2321768" cy="1029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Model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包含了数据库表经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ORM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映射在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里面的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数据类以及各种数据库查询语言以及数据库查询语言所对应的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方法。</a:t>
              </a:r>
              <a:endPara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019416" y="3984984"/>
            <a:ext cx="2321768" cy="1281585"/>
            <a:chOff x="5019416" y="3984984"/>
            <a:chExt cx="2321768" cy="1281585"/>
          </a:xfrm>
        </p:grpSpPr>
        <p:sp>
          <p:nvSpPr>
            <p:cNvPr id="96" name="矩形 95"/>
            <p:cNvSpPr/>
            <p:nvPr/>
          </p:nvSpPr>
          <p:spPr>
            <a:xfrm>
              <a:off x="5076846" y="3984984"/>
              <a:ext cx="1826260" cy="52197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2800" b="1">
                  <a:solidFill>
                    <a:schemeClr val="bg1"/>
                  </a:solidFill>
                  <a:ea typeface="微软雅黑" panose="020B0503020204020204" charset="-122"/>
                </a:rPr>
                <a:t>    View    </a:t>
              </a:r>
              <a:endParaRPr lang="en-US" altLang="zh-CN" sz="2800" b="1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019416" y="4717508"/>
              <a:ext cx="2321768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View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层主要是由网页组成的界面。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762033" y="3984984"/>
            <a:ext cx="2321768" cy="1281585"/>
            <a:chOff x="7762033" y="3984984"/>
            <a:chExt cx="2321768" cy="1281585"/>
          </a:xfrm>
        </p:grpSpPr>
        <p:sp>
          <p:nvSpPr>
            <p:cNvPr id="99" name="矩形 98"/>
            <p:cNvSpPr/>
            <p:nvPr/>
          </p:nvSpPr>
          <p:spPr>
            <a:xfrm>
              <a:off x="7850933" y="3984984"/>
              <a:ext cx="1859915" cy="52197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 defTabSz="608965"/>
              <a:r>
                <a:rPr lang="en-US" altLang="zh-CN" sz="2800" b="1" dirty="0">
                  <a:solidFill>
                    <a:schemeClr val="bg1"/>
                  </a:solidFill>
                  <a:ea typeface="微软雅黑" panose="020B0503020204020204" charset="-122"/>
                </a:rPr>
                <a:t>Controller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7762033" y="4717508"/>
              <a:ext cx="2321768" cy="549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Controller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部分主要处理的是浏览器所提交的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GRT/POST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请求。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1015">
        <p15:prstTrans prst="pageCurlSingle"/>
      </p:transition>
    </mc:Choice>
    <mc:Fallback xmlns="">
      <p:transition spd="slow" advTm="7101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718517" cy="529569"/>
          </a:xfrm>
        </p:spPr>
        <p:txBody>
          <a:bodyPr/>
          <a:lstStyle/>
          <a:p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ym typeface="+mn-ea"/>
              </a:rPr>
              <a:t> 基本原理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1858851" y="1319416"/>
            <a:ext cx="2655451" cy="4140847"/>
            <a:chOff x="1350851" y="1291432"/>
            <a:chExt cx="2655451" cy="4140847"/>
          </a:xfrm>
        </p:grpSpPr>
        <p:sp>
          <p:nvSpPr>
            <p:cNvPr id="23" name="矩形 22"/>
            <p:cNvSpPr/>
            <p:nvPr/>
          </p:nvSpPr>
          <p:spPr>
            <a:xfrm>
              <a:off x="1350851" y="2347787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1488633" y="2549935"/>
              <a:ext cx="2397567" cy="2009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latin typeface="Century Gothic" panose="020B0502020202020204"/>
                  <a:ea typeface="微软雅黑" panose="020B0503020204020204" charset="-122"/>
                </a:rPr>
                <a:t>是由多个模块组成的</a:t>
              </a:r>
              <a:endParaRPr lang="en-US" altLang="zh-CN" b="1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这些模块通常都是应用目录下面的一个子目录，在应用中分别起着不同的作用。</a:t>
              </a:r>
            </a:p>
          </p:txBody>
        </p:sp>
        <p:sp>
          <p:nvSpPr>
            <p:cNvPr id="22" name="五边形 21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5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130262" y="1315852"/>
            <a:ext cx="2655451" cy="4285010"/>
            <a:chOff x="1350851" y="1287868"/>
            <a:chExt cx="2655451" cy="4285010"/>
          </a:xfrm>
        </p:grpSpPr>
        <p:sp>
          <p:nvSpPr>
            <p:cNvPr id="27" name="矩形 26"/>
            <p:cNvSpPr/>
            <p:nvPr/>
          </p:nvSpPr>
          <p:spPr>
            <a:xfrm>
              <a:off x="1350851" y="2347787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1488633" y="2549935"/>
              <a:ext cx="2397567" cy="302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有独立的配置、公共、类库文件</a:t>
              </a:r>
              <a:endParaRPr lang="en-US" altLang="zh-CN" b="1" dirty="0">
                <a:solidFill>
                  <a:schemeClr val="accent2"/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每个模块都对应着各自的功能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: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Dao: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数据库表所对应的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Java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类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Mapper:sql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语句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Service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：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sql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语句实现的方法</a:t>
              </a:r>
            </a:p>
          </p:txBody>
        </p:sp>
        <p:sp>
          <p:nvSpPr>
            <p:cNvPr id="29" name="五边形 28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5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50851" y="1287868"/>
              <a:ext cx="2230267" cy="870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每个模块</a:t>
              </a:r>
              <a:endParaRPr lang="en-US" altLang="zh-CN" sz="32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endParaRPr lang="en-US" altLang="zh-CN" sz="1865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8401673" y="1315852"/>
            <a:ext cx="2655451" cy="4144411"/>
            <a:chOff x="1350851" y="1287868"/>
            <a:chExt cx="2655451" cy="4144411"/>
          </a:xfrm>
        </p:grpSpPr>
        <p:sp>
          <p:nvSpPr>
            <p:cNvPr id="32" name="矩形 31"/>
            <p:cNvSpPr/>
            <p:nvPr/>
          </p:nvSpPr>
          <p:spPr>
            <a:xfrm>
              <a:off x="1350851" y="2347787"/>
              <a:ext cx="2655451" cy="3084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1488646" y="2550248"/>
              <a:ext cx="2426335" cy="228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是一个独立的控制器类</a:t>
              </a:r>
            </a:p>
            <a:p>
              <a:pPr>
                <a:lnSpc>
                  <a:spcPct val="130000"/>
                </a:lnSpc>
              </a:pP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/>
                  <a:ea typeface="微软雅黑" panose="020B0503020204020204" charset="-122"/>
                  <a:sym typeface="+mn-ea"/>
                </a:rPr>
                <a:t>控制器接受请求，调用相关模型处理，并最终通过视图输出。一个控制器包含多个操作方法。</a:t>
              </a:r>
            </a:p>
          </p:txBody>
        </p:sp>
        <p:sp>
          <p:nvSpPr>
            <p:cNvPr id="34" name="五边形 33"/>
            <p:cNvSpPr/>
            <p:nvPr/>
          </p:nvSpPr>
          <p:spPr>
            <a:xfrm>
              <a:off x="1350852" y="1291432"/>
              <a:ext cx="2655449" cy="90281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5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50851" y="1287868"/>
              <a:ext cx="2230267" cy="870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每个控制器</a:t>
              </a:r>
              <a:endParaRPr lang="en-US" altLang="zh-CN" sz="32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  <a:p>
              <a:endParaRPr lang="en-US" altLang="zh-CN" sz="1865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905000" y="1315720"/>
            <a:ext cx="248856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每个应用</a:t>
            </a:r>
            <a:endParaRPr lang="zh-CN" altLang="en-US" sz="1860" b="1" dirty="0">
              <a:solidFill>
                <a:schemeClr val="bg1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7766">
        <p15:prstTrans prst="pageCurlSingle"/>
      </p:transition>
    </mc:Choice>
    <mc:Fallback xmlns="">
      <p:transition spd="slow" advTm="1776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EC6C81-E8BD-4554-87BB-CD4243B3C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883" y="182033"/>
            <a:ext cx="1484837" cy="529569"/>
          </a:xfrm>
        </p:spPr>
        <p:txBody>
          <a:bodyPr/>
          <a:lstStyle/>
          <a:p>
            <a:r>
              <a:rPr lang="zh-CN" altLang="en-US" dirty="0"/>
              <a:t>微信支付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186BD1-3254-4DA8-932E-999FC18F24DA}"/>
              </a:ext>
            </a:extLst>
          </p:cNvPr>
          <p:cNvSpPr/>
          <p:nvPr/>
        </p:nvSpPr>
        <p:spPr>
          <a:xfrm>
            <a:off x="2288332" y="1219200"/>
            <a:ext cx="9903668" cy="2120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6">
            <a:extLst>
              <a:ext uri="{FF2B5EF4-FFF2-40B4-BE49-F238E27FC236}">
                <a16:creationId xmlns:a16="http://schemas.microsoft.com/office/drawing/2014/main" id="{7238D264-01BB-4355-8079-CA2EB8142D0A}"/>
              </a:ext>
            </a:extLst>
          </p:cNvPr>
          <p:cNvGrpSpPr/>
          <p:nvPr/>
        </p:nvGrpSpPr>
        <p:grpSpPr>
          <a:xfrm>
            <a:off x="1227883" y="1219200"/>
            <a:ext cx="2120900" cy="2120900"/>
            <a:chOff x="1418383" y="1371600"/>
            <a:chExt cx="2120900" cy="21209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E64BF1A-8C2D-43E1-98EA-B58A9024AE70}"/>
                </a:ext>
              </a:extLst>
            </p:cNvPr>
            <p:cNvSpPr/>
            <p:nvPr/>
          </p:nvSpPr>
          <p:spPr>
            <a:xfrm>
              <a:off x="1418383" y="1371600"/>
              <a:ext cx="2120900" cy="2120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endPara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8DAB11-2B25-45C5-91B7-5BAF25AD7A18}"/>
                </a:ext>
              </a:extLst>
            </p:cNvPr>
            <p:cNvSpPr/>
            <p:nvPr/>
          </p:nvSpPr>
          <p:spPr>
            <a:xfrm>
              <a:off x="1770949" y="1989814"/>
              <a:ext cx="141577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r>
                <a:rPr kumimoji="1"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微信支付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DB45A7-2A49-48A9-A9A4-46CCAA9F19A8}"/>
                </a:ext>
              </a:extLst>
            </p:cNvPr>
            <p:cNvSpPr/>
            <p:nvPr/>
          </p:nvSpPr>
          <p:spPr>
            <a:xfrm>
              <a:off x="1519983" y="1473200"/>
              <a:ext cx="1917700" cy="19177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90000"/>
                </a:lnSpc>
                <a:spcBef>
                  <a:spcPts val="1000"/>
                </a:spcBef>
              </a:pPr>
              <a:endParaRPr kumimoji="1"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626E0D5-442F-4328-910C-78A9C2EB0A31}"/>
              </a:ext>
            </a:extLst>
          </p:cNvPr>
          <p:cNvSpPr/>
          <p:nvPr/>
        </p:nvSpPr>
        <p:spPr>
          <a:xfrm>
            <a:off x="3704105" y="1593308"/>
            <a:ext cx="7324871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微信支付主要是通过将所需要的字段如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appid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mch_id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order_no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等字段封装成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的数据形式，然后调用微信支付的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就可以实现。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706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ca8bbf-a797-47a0-8a02-7abcb61f6380"/>
</p:tagLst>
</file>

<file path=ppt/theme/theme1.xml><?xml version="1.0" encoding="utf-8"?>
<a:theme xmlns:a="http://schemas.openxmlformats.org/drawingml/2006/main" name="Office 主题">
  <a:themeElements>
    <a:clrScheme name="自定义 6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2E8"/>
      </a:accent1>
      <a:accent2>
        <a:srgbClr val="FFC100"/>
      </a:accent2>
      <a:accent3>
        <a:srgbClr val="FF51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738</Words>
  <Application>Microsoft Office PowerPoint</Application>
  <PresentationFormat>宽屏</PresentationFormat>
  <Paragraphs>114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浮沉 六道</cp:lastModifiedBy>
  <cp:revision>270</cp:revision>
  <dcterms:created xsi:type="dcterms:W3CDTF">2015-08-18T02:51:00Z</dcterms:created>
  <dcterms:modified xsi:type="dcterms:W3CDTF">2019-09-19T13:48:10Z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KSORubyTemplateID">
    <vt:lpwstr>8</vt:lpwstr>
  </property>
</Properties>
</file>