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gif" ContentType="image/gif"/>
  <Default Extension="png" ContentType="image/png"/>
  <Default Extension="bin" ContentType="application/vnd.openxmlformats-officedocument.oleObjec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2" r:id="rId1"/>
  </p:sldMasterIdLst>
  <p:notesMasterIdLst>
    <p:notesMasterId r:id="rId31"/>
  </p:notesMasterIdLst>
  <p:handoutMasterIdLst>
    <p:handoutMasterId r:id="rId32"/>
  </p:handoutMasterIdLst>
  <p:sldIdLst>
    <p:sldId id="268" r:id="rId2"/>
    <p:sldId id="358" r:id="rId3"/>
    <p:sldId id="416" r:id="rId4"/>
    <p:sldId id="399" r:id="rId5"/>
    <p:sldId id="401" r:id="rId6"/>
    <p:sldId id="379" r:id="rId7"/>
    <p:sldId id="386" r:id="rId8"/>
    <p:sldId id="378" r:id="rId9"/>
    <p:sldId id="403" r:id="rId10"/>
    <p:sldId id="405" r:id="rId11"/>
    <p:sldId id="404" r:id="rId12"/>
    <p:sldId id="368" r:id="rId13"/>
    <p:sldId id="374" r:id="rId14"/>
    <p:sldId id="380" r:id="rId15"/>
    <p:sldId id="407" r:id="rId16"/>
    <p:sldId id="393" r:id="rId17"/>
    <p:sldId id="409" r:id="rId18"/>
    <p:sldId id="362" r:id="rId19"/>
    <p:sldId id="397" r:id="rId20"/>
    <p:sldId id="410" r:id="rId21"/>
    <p:sldId id="411" r:id="rId22"/>
    <p:sldId id="412" r:id="rId23"/>
    <p:sldId id="355" r:id="rId24"/>
    <p:sldId id="417" r:id="rId25"/>
    <p:sldId id="418" r:id="rId26"/>
    <p:sldId id="419" r:id="rId27"/>
    <p:sldId id="420" r:id="rId28"/>
    <p:sldId id="421" r:id="rId29"/>
    <p:sldId id="422" r:id="rId30"/>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charset="0"/>
        <a:ea typeface="宋体" charset="0"/>
        <a:cs typeface="+mn-cs"/>
      </a:defRPr>
    </a:lvl1pPr>
    <a:lvl2pPr marL="457200" algn="l" rtl="0" eaLnBrk="0" fontAlgn="base" hangingPunct="0">
      <a:spcBef>
        <a:spcPct val="0"/>
      </a:spcBef>
      <a:spcAft>
        <a:spcPct val="0"/>
      </a:spcAft>
      <a:defRPr kern="1200">
        <a:solidFill>
          <a:schemeClr val="tx1"/>
        </a:solidFill>
        <a:latin typeface="Calibri" charset="0"/>
        <a:ea typeface="宋体" charset="0"/>
        <a:cs typeface="+mn-cs"/>
      </a:defRPr>
    </a:lvl2pPr>
    <a:lvl3pPr marL="914400" algn="l" rtl="0" eaLnBrk="0" fontAlgn="base" hangingPunct="0">
      <a:spcBef>
        <a:spcPct val="0"/>
      </a:spcBef>
      <a:spcAft>
        <a:spcPct val="0"/>
      </a:spcAft>
      <a:defRPr kern="1200">
        <a:solidFill>
          <a:schemeClr val="tx1"/>
        </a:solidFill>
        <a:latin typeface="Calibri" charset="0"/>
        <a:ea typeface="宋体" charset="0"/>
        <a:cs typeface="+mn-cs"/>
      </a:defRPr>
    </a:lvl3pPr>
    <a:lvl4pPr marL="1371600" algn="l" rtl="0" eaLnBrk="0" fontAlgn="base" hangingPunct="0">
      <a:spcBef>
        <a:spcPct val="0"/>
      </a:spcBef>
      <a:spcAft>
        <a:spcPct val="0"/>
      </a:spcAft>
      <a:defRPr kern="1200">
        <a:solidFill>
          <a:schemeClr val="tx1"/>
        </a:solidFill>
        <a:latin typeface="Calibri" charset="0"/>
        <a:ea typeface="宋体" charset="0"/>
        <a:cs typeface="+mn-cs"/>
      </a:defRPr>
    </a:lvl4pPr>
    <a:lvl5pPr marL="1828800" algn="l" rtl="0" eaLnBrk="0" fontAlgn="base" hangingPunct="0">
      <a:spcBef>
        <a:spcPct val="0"/>
      </a:spcBef>
      <a:spcAft>
        <a:spcPct val="0"/>
      </a:spcAft>
      <a:defRPr kern="1200">
        <a:solidFill>
          <a:schemeClr val="tx1"/>
        </a:solidFill>
        <a:latin typeface="Calibri" charset="0"/>
        <a:ea typeface="宋体" charset="0"/>
        <a:cs typeface="+mn-cs"/>
      </a:defRPr>
    </a:lvl5pPr>
    <a:lvl6pPr marL="2286000" algn="l" defTabSz="914400" rtl="0" eaLnBrk="1" latinLnBrk="0" hangingPunct="1">
      <a:defRPr kern="1200">
        <a:solidFill>
          <a:schemeClr val="tx1"/>
        </a:solidFill>
        <a:latin typeface="Calibri" charset="0"/>
        <a:ea typeface="宋体" charset="0"/>
        <a:cs typeface="+mn-cs"/>
      </a:defRPr>
    </a:lvl6pPr>
    <a:lvl7pPr marL="2743200" algn="l" defTabSz="914400" rtl="0" eaLnBrk="1" latinLnBrk="0" hangingPunct="1">
      <a:defRPr kern="1200">
        <a:solidFill>
          <a:schemeClr val="tx1"/>
        </a:solidFill>
        <a:latin typeface="Calibri" charset="0"/>
        <a:ea typeface="宋体" charset="0"/>
        <a:cs typeface="+mn-cs"/>
      </a:defRPr>
    </a:lvl7pPr>
    <a:lvl8pPr marL="3200400" algn="l" defTabSz="914400" rtl="0" eaLnBrk="1" latinLnBrk="0" hangingPunct="1">
      <a:defRPr kern="1200">
        <a:solidFill>
          <a:schemeClr val="tx1"/>
        </a:solidFill>
        <a:latin typeface="Calibri" charset="0"/>
        <a:ea typeface="宋体" charset="0"/>
        <a:cs typeface="+mn-cs"/>
      </a:defRPr>
    </a:lvl8pPr>
    <a:lvl9pPr marL="3657600" algn="l" defTabSz="914400" rtl="0" eaLnBrk="1" latinLnBrk="0" hangingPunct="1">
      <a:defRPr kern="1200">
        <a:solidFill>
          <a:schemeClr val="tx1"/>
        </a:solidFill>
        <a:latin typeface="Calibri" charset="0"/>
        <a:ea typeface="宋体" charset="0"/>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B0B0"/>
    <a:srgbClr val="DDF996"/>
    <a:srgbClr val="D3F5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69" autoAdjust="0"/>
    <p:restoredTop sz="84817" autoAdjust="0"/>
  </p:normalViewPr>
  <p:slideViewPr>
    <p:cSldViewPr snapToGrid="0">
      <p:cViewPr varScale="1">
        <p:scale>
          <a:sx n="82" d="100"/>
          <a:sy n="82" d="100"/>
        </p:scale>
        <p:origin x="192" y="176"/>
      </p:cViewPr>
      <p:guideLst>
        <p:guide orient="horz" pos="2160"/>
        <p:guide pos="3840"/>
      </p:guideLst>
    </p:cSldViewPr>
  </p:slideViewPr>
  <p:outlineViewPr>
    <p:cViewPr>
      <p:scale>
        <a:sx n="33" d="100"/>
        <a:sy n="33" d="100"/>
      </p:scale>
      <p:origin x="0" y="-1302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57" d="100"/>
          <a:sy n="57" d="100"/>
        </p:scale>
        <p:origin x="2790" y="36"/>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D5012C-B309-D54E-A2A8-05346BDACA5B}"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zh-CN" altLang="en-US"/>
        </a:p>
      </dgm:t>
    </dgm:pt>
    <dgm:pt modelId="{45760D1E-5585-4442-A9DA-4E7F6CC8010E}">
      <dgm:prSet custT="1"/>
      <dgm:spPr/>
      <dgm:t>
        <a:bodyPr/>
        <a:lstStyle/>
        <a:p>
          <a:pPr rtl="0"/>
          <a:r>
            <a:rPr kumimoji="1" lang="zh-CN" altLang="en-US" sz="2400" dirty="0" smtClean="0"/>
            <a:t>研究背景及问题分析</a:t>
          </a:r>
          <a:endParaRPr lang="zh-CN" altLang="en-US" sz="2400" dirty="0"/>
        </a:p>
      </dgm:t>
    </dgm:pt>
    <dgm:pt modelId="{11A5DD77-EFD8-8049-A75C-78C7F10AEA71}" type="parTrans" cxnId="{905856EB-10B9-6547-9C77-A14F6E6B9AB4}">
      <dgm:prSet/>
      <dgm:spPr/>
      <dgm:t>
        <a:bodyPr/>
        <a:lstStyle/>
        <a:p>
          <a:endParaRPr lang="zh-CN" altLang="en-US"/>
        </a:p>
      </dgm:t>
    </dgm:pt>
    <dgm:pt modelId="{25470D4C-02BC-3F4D-BD19-131EBF350552}" type="sibTrans" cxnId="{905856EB-10B9-6547-9C77-A14F6E6B9AB4}">
      <dgm:prSet/>
      <dgm:spPr/>
      <dgm:t>
        <a:bodyPr/>
        <a:lstStyle/>
        <a:p>
          <a:endParaRPr lang="zh-CN" altLang="en-US"/>
        </a:p>
      </dgm:t>
    </dgm:pt>
    <dgm:pt modelId="{FC670AC3-AB3A-D047-8DE7-5AA74A3F2B47}">
      <dgm:prSet custT="1"/>
      <dgm:spPr/>
      <dgm:t>
        <a:bodyPr/>
        <a:lstStyle/>
        <a:p>
          <a:pPr rtl="0"/>
          <a:r>
            <a:rPr kumimoji="1" lang="zh-CN" altLang="en-US" sz="2400" dirty="0" smtClean="0"/>
            <a:t>系统设计与实现</a:t>
          </a:r>
          <a:endParaRPr lang="zh-CN" altLang="en-US" sz="2400" dirty="0"/>
        </a:p>
      </dgm:t>
    </dgm:pt>
    <dgm:pt modelId="{7B5D20D1-62CC-674F-9BE9-CB577B65D09A}" type="parTrans" cxnId="{0AFA28D3-C055-2F41-B69E-228A8CBB6739}">
      <dgm:prSet/>
      <dgm:spPr/>
      <dgm:t>
        <a:bodyPr/>
        <a:lstStyle/>
        <a:p>
          <a:endParaRPr lang="zh-CN" altLang="en-US"/>
        </a:p>
      </dgm:t>
    </dgm:pt>
    <dgm:pt modelId="{A8D262F9-8A17-8E43-A412-B3C0AD7DAA2B}" type="sibTrans" cxnId="{0AFA28D3-C055-2F41-B69E-228A8CBB6739}">
      <dgm:prSet/>
      <dgm:spPr/>
      <dgm:t>
        <a:bodyPr/>
        <a:lstStyle/>
        <a:p>
          <a:endParaRPr lang="zh-CN" altLang="en-US"/>
        </a:p>
      </dgm:t>
    </dgm:pt>
    <dgm:pt modelId="{A09FCBEE-BA36-124D-ADFC-AE4B2D57136A}">
      <dgm:prSet custT="1"/>
      <dgm:spPr/>
      <dgm:t>
        <a:bodyPr/>
        <a:lstStyle/>
        <a:p>
          <a:pPr rtl="0"/>
          <a:r>
            <a:rPr kumimoji="1" lang="zh-CN" altLang="en-US" sz="2400" dirty="0" smtClean="0"/>
            <a:t>系统测试</a:t>
          </a:r>
          <a:endParaRPr lang="zh-CN" altLang="en-US" sz="2400" dirty="0"/>
        </a:p>
      </dgm:t>
    </dgm:pt>
    <dgm:pt modelId="{19515910-7557-8249-92EB-EF8931A8710F}" type="parTrans" cxnId="{27597C68-59BF-D140-AD71-5600CEDD8E04}">
      <dgm:prSet/>
      <dgm:spPr/>
      <dgm:t>
        <a:bodyPr/>
        <a:lstStyle/>
        <a:p>
          <a:endParaRPr lang="zh-CN" altLang="en-US"/>
        </a:p>
      </dgm:t>
    </dgm:pt>
    <dgm:pt modelId="{58341166-C442-9542-B813-14B3DF35A4AA}" type="sibTrans" cxnId="{27597C68-59BF-D140-AD71-5600CEDD8E04}">
      <dgm:prSet/>
      <dgm:spPr/>
      <dgm:t>
        <a:bodyPr/>
        <a:lstStyle/>
        <a:p>
          <a:endParaRPr lang="zh-CN" altLang="en-US"/>
        </a:p>
      </dgm:t>
    </dgm:pt>
    <dgm:pt modelId="{481B254D-05D7-3F4E-AB7E-A0BA1444EA56}">
      <dgm:prSet custT="1"/>
      <dgm:spPr/>
      <dgm:t>
        <a:bodyPr/>
        <a:lstStyle/>
        <a:p>
          <a:pPr rtl="0"/>
          <a:r>
            <a:rPr kumimoji="1" lang="zh-CN" altLang="en-US" sz="2400" dirty="0" smtClean="0"/>
            <a:t>研究生期间的主要工作</a:t>
          </a:r>
          <a:endParaRPr lang="zh-CN" altLang="en-US" sz="2400" dirty="0"/>
        </a:p>
      </dgm:t>
    </dgm:pt>
    <dgm:pt modelId="{3E46D34F-3B84-BC4B-8955-F261FDB255F3}" type="parTrans" cxnId="{8D2D69B6-6C56-FC47-894E-2910BB80A212}">
      <dgm:prSet/>
      <dgm:spPr/>
      <dgm:t>
        <a:bodyPr/>
        <a:lstStyle/>
        <a:p>
          <a:endParaRPr lang="zh-CN" altLang="en-US"/>
        </a:p>
      </dgm:t>
    </dgm:pt>
    <dgm:pt modelId="{419671F6-8020-F74D-B4F2-48F992563A20}" type="sibTrans" cxnId="{8D2D69B6-6C56-FC47-894E-2910BB80A212}">
      <dgm:prSet/>
      <dgm:spPr/>
      <dgm:t>
        <a:bodyPr/>
        <a:lstStyle/>
        <a:p>
          <a:endParaRPr lang="zh-CN" altLang="en-US"/>
        </a:p>
      </dgm:t>
    </dgm:pt>
    <dgm:pt modelId="{4F0EE70E-116C-CB43-A2DD-CABBBFF5134D}" type="pres">
      <dgm:prSet presAssocID="{78D5012C-B309-D54E-A2A8-05346BDACA5B}" presName="linear" presStyleCnt="0">
        <dgm:presLayoutVars>
          <dgm:dir/>
          <dgm:animLvl val="lvl"/>
          <dgm:resizeHandles val="exact"/>
        </dgm:presLayoutVars>
      </dgm:prSet>
      <dgm:spPr/>
      <dgm:t>
        <a:bodyPr/>
        <a:lstStyle/>
        <a:p>
          <a:endParaRPr lang="zh-CN" altLang="en-US"/>
        </a:p>
      </dgm:t>
    </dgm:pt>
    <dgm:pt modelId="{3EB5D8F4-A654-2948-AA2F-227BBAF1BE73}" type="pres">
      <dgm:prSet presAssocID="{481B254D-05D7-3F4E-AB7E-A0BA1444EA56}" presName="parentLin" presStyleCnt="0"/>
      <dgm:spPr/>
    </dgm:pt>
    <dgm:pt modelId="{35D7C243-C0BB-CC45-8A24-AD1970E1DB24}" type="pres">
      <dgm:prSet presAssocID="{481B254D-05D7-3F4E-AB7E-A0BA1444EA56}" presName="parentLeftMargin" presStyleLbl="node1" presStyleIdx="0" presStyleCnt="4"/>
      <dgm:spPr/>
      <dgm:t>
        <a:bodyPr/>
        <a:lstStyle/>
        <a:p>
          <a:endParaRPr lang="zh-CN" altLang="en-US"/>
        </a:p>
      </dgm:t>
    </dgm:pt>
    <dgm:pt modelId="{2E443FAB-3933-A348-AFFE-8C636BAD28B9}" type="pres">
      <dgm:prSet presAssocID="{481B254D-05D7-3F4E-AB7E-A0BA1444EA56}" presName="parentText" presStyleLbl="node1" presStyleIdx="0" presStyleCnt="4">
        <dgm:presLayoutVars>
          <dgm:chMax val="0"/>
          <dgm:bulletEnabled val="1"/>
        </dgm:presLayoutVars>
      </dgm:prSet>
      <dgm:spPr/>
      <dgm:t>
        <a:bodyPr/>
        <a:lstStyle/>
        <a:p>
          <a:endParaRPr lang="zh-CN" altLang="en-US"/>
        </a:p>
      </dgm:t>
    </dgm:pt>
    <dgm:pt modelId="{97AD9079-4785-2342-B620-AFB0FA2D2717}" type="pres">
      <dgm:prSet presAssocID="{481B254D-05D7-3F4E-AB7E-A0BA1444EA56}" presName="negativeSpace" presStyleCnt="0"/>
      <dgm:spPr/>
    </dgm:pt>
    <dgm:pt modelId="{821DCE41-851D-9843-8DAC-3E4B49DED5C1}" type="pres">
      <dgm:prSet presAssocID="{481B254D-05D7-3F4E-AB7E-A0BA1444EA56}" presName="childText" presStyleLbl="conFgAcc1" presStyleIdx="0" presStyleCnt="4">
        <dgm:presLayoutVars>
          <dgm:bulletEnabled val="1"/>
        </dgm:presLayoutVars>
      </dgm:prSet>
      <dgm:spPr/>
    </dgm:pt>
    <dgm:pt modelId="{14E6223A-C64D-EE44-BA5E-61EE85F8CE06}" type="pres">
      <dgm:prSet presAssocID="{419671F6-8020-F74D-B4F2-48F992563A20}" presName="spaceBetweenRectangles" presStyleCnt="0"/>
      <dgm:spPr/>
    </dgm:pt>
    <dgm:pt modelId="{E82B198B-0674-6848-8767-6ABD86810906}" type="pres">
      <dgm:prSet presAssocID="{45760D1E-5585-4442-A9DA-4E7F6CC8010E}" presName="parentLin" presStyleCnt="0"/>
      <dgm:spPr/>
    </dgm:pt>
    <dgm:pt modelId="{1D9A3F35-3DB0-344D-AD0E-7B66B1E9B748}" type="pres">
      <dgm:prSet presAssocID="{45760D1E-5585-4442-A9DA-4E7F6CC8010E}" presName="parentLeftMargin" presStyleLbl="node1" presStyleIdx="0" presStyleCnt="4"/>
      <dgm:spPr/>
      <dgm:t>
        <a:bodyPr/>
        <a:lstStyle/>
        <a:p>
          <a:endParaRPr lang="zh-CN" altLang="en-US"/>
        </a:p>
      </dgm:t>
    </dgm:pt>
    <dgm:pt modelId="{DCF2C233-27EE-EE41-A55A-C7FA5B456BD1}" type="pres">
      <dgm:prSet presAssocID="{45760D1E-5585-4442-A9DA-4E7F6CC8010E}" presName="parentText" presStyleLbl="node1" presStyleIdx="1" presStyleCnt="4">
        <dgm:presLayoutVars>
          <dgm:chMax val="0"/>
          <dgm:bulletEnabled val="1"/>
        </dgm:presLayoutVars>
      </dgm:prSet>
      <dgm:spPr/>
      <dgm:t>
        <a:bodyPr/>
        <a:lstStyle/>
        <a:p>
          <a:endParaRPr lang="zh-CN" altLang="en-US"/>
        </a:p>
      </dgm:t>
    </dgm:pt>
    <dgm:pt modelId="{E1C1BEAA-3AEA-D942-A25D-53053F6B36D2}" type="pres">
      <dgm:prSet presAssocID="{45760D1E-5585-4442-A9DA-4E7F6CC8010E}" presName="negativeSpace" presStyleCnt="0"/>
      <dgm:spPr/>
    </dgm:pt>
    <dgm:pt modelId="{83C11E36-857A-EB4B-921F-8825CD1AF6FF}" type="pres">
      <dgm:prSet presAssocID="{45760D1E-5585-4442-A9DA-4E7F6CC8010E}" presName="childText" presStyleLbl="conFgAcc1" presStyleIdx="1" presStyleCnt="4">
        <dgm:presLayoutVars>
          <dgm:bulletEnabled val="1"/>
        </dgm:presLayoutVars>
      </dgm:prSet>
      <dgm:spPr/>
    </dgm:pt>
    <dgm:pt modelId="{85AC1D7F-2336-1742-A99A-AFAD42142310}" type="pres">
      <dgm:prSet presAssocID="{25470D4C-02BC-3F4D-BD19-131EBF350552}" presName="spaceBetweenRectangles" presStyleCnt="0"/>
      <dgm:spPr/>
    </dgm:pt>
    <dgm:pt modelId="{5A3BBB6F-9606-8249-80B7-7E8D341A883C}" type="pres">
      <dgm:prSet presAssocID="{FC670AC3-AB3A-D047-8DE7-5AA74A3F2B47}" presName="parentLin" presStyleCnt="0"/>
      <dgm:spPr/>
    </dgm:pt>
    <dgm:pt modelId="{198924F3-370B-9F43-8AA8-AE91325BF147}" type="pres">
      <dgm:prSet presAssocID="{FC670AC3-AB3A-D047-8DE7-5AA74A3F2B47}" presName="parentLeftMargin" presStyleLbl="node1" presStyleIdx="1" presStyleCnt="4"/>
      <dgm:spPr/>
      <dgm:t>
        <a:bodyPr/>
        <a:lstStyle/>
        <a:p>
          <a:endParaRPr lang="zh-CN" altLang="en-US"/>
        </a:p>
      </dgm:t>
    </dgm:pt>
    <dgm:pt modelId="{18E944CA-A31C-4947-98B6-B49C882F869F}" type="pres">
      <dgm:prSet presAssocID="{FC670AC3-AB3A-D047-8DE7-5AA74A3F2B47}" presName="parentText" presStyleLbl="node1" presStyleIdx="2" presStyleCnt="4">
        <dgm:presLayoutVars>
          <dgm:chMax val="0"/>
          <dgm:bulletEnabled val="1"/>
        </dgm:presLayoutVars>
      </dgm:prSet>
      <dgm:spPr/>
      <dgm:t>
        <a:bodyPr/>
        <a:lstStyle/>
        <a:p>
          <a:endParaRPr lang="zh-CN" altLang="en-US"/>
        </a:p>
      </dgm:t>
    </dgm:pt>
    <dgm:pt modelId="{B3BF4304-4F65-BA48-A7CB-BF2B68B2F97B}" type="pres">
      <dgm:prSet presAssocID="{FC670AC3-AB3A-D047-8DE7-5AA74A3F2B47}" presName="negativeSpace" presStyleCnt="0"/>
      <dgm:spPr/>
    </dgm:pt>
    <dgm:pt modelId="{EEF01034-E331-8640-BAE7-1189E2004CE3}" type="pres">
      <dgm:prSet presAssocID="{FC670AC3-AB3A-D047-8DE7-5AA74A3F2B47}" presName="childText" presStyleLbl="conFgAcc1" presStyleIdx="2" presStyleCnt="4">
        <dgm:presLayoutVars>
          <dgm:bulletEnabled val="1"/>
        </dgm:presLayoutVars>
      </dgm:prSet>
      <dgm:spPr/>
    </dgm:pt>
    <dgm:pt modelId="{6264FB06-ACE7-DF46-9DCB-5769C125C575}" type="pres">
      <dgm:prSet presAssocID="{A8D262F9-8A17-8E43-A412-B3C0AD7DAA2B}" presName="spaceBetweenRectangles" presStyleCnt="0"/>
      <dgm:spPr/>
    </dgm:pt>
    <dgm:pt modelId="{91A7F3E8-C945-F44D-A283-C81722FCD0B4}" type="pres">
      <dgm:prSet presAssocID="{A09FCBEE-BA36-124D-ADFC-AE4B2D57136A}" presName="parentLin" presStyleCnt="0"/>
      <dgm:spPr/>
    </dgm:pt>
    <dgm:pt modelId="{3132F30E-8D41-5F48-90D7-3A013D10E73E}" type="pres">
      <dgm:prSet presAssocID="{A09FCBEE-BA36-124D-ADFC-AE4B2D57136A}" presName="parentLeftMargin" presStyleLbl="node1" presStyleIdx="2" presStyleCnt="4"/>
      <dgm:spPr/>
      <dgm:t>
        <a:bodyPr/>
        <a:lstStyle/>
        <a:p>
          <a:endParaRPr lang="zh-CN" altLang="en-US"/>
        </a:p>
      </dgm:t>
    </dgm:pt>
    <dgm:pt modelId="{BCCA23E4-E008-7643-B398-74DB647705C3}" type="pres">
      <dgm:prSet presAssocID="{A09FCBEE-BA36-124D-ADFC-AE4B2D57136A}" presName="parentText" presStyleLbl="node1" presStyleIdx="3" presStyleCnt="4">
        <dgm:presLayoutVars>
          <dgm:chMax val="0"/>
          <dgm:bulletEnabled val="1"/>
        </dgm:presLayoutVars>
      </dgm:prSet>
      <dgm:spPr/>
      <dgm:t>
        <a:bodyPr/>
        <a:lstStyle/>
        <a:p>
          <a:endParaRPr lang="zh-CN" altLang="en-US"/>
        </a:p>
      </dgm:t>
    </dgm:pt>
    <dgm:pt modelId="{7458A725-A710-CE46-9A4B-FCF0C95E61A0}" type="pres">
      <dgm:prSet presAssocID="{A09FCBEE-BA36-124D-ADFC-AE4B2D57136A}" presName="negativeSpace" presStyleCnt="0"/>
      <dgm:spPr/>
    </dgm:pt>
    <dgm:pt modelId="{FB9B29F8-A63E-FC4D-92FC-E1F9A0D4B44D}" type="pres">
      <dgm:prSet presAssocID="{A09FCBEE-BA36-124D-ADFC-AE4B2D57136A}" presName="childText" presStyleLbl="conFgAcc1" presStyleIdx="3" presStyleCnt="4">
        <dgm:presLayoutVars>
          <dgm:bulletEnabled val="1"/>
        </dgm:presLayoutVars>
      </dgm:prSet>
      <dgm:spPr/>
    </dgm:pt>
  </dgm:ptLst>
  <dgm:cxnLst>
    <dgm:cxn modelId="{1D52E7F3-236F-294D-80AE-3E7EF26F7AC5}" type="presOf" srcId="{45760D1E-5585-4442-A9DA-4E7F6CC8010E}" destId="{1D9A3F35-3DB0-344D-AD0E-7B66B1E9B748}" srcOrd="0" destOrd="0" presId="urn:microsoft.com/office/officeart/2005/8/layout/list1"/>
    <dgm:cxn modelId="{8D2D69B6-6C56-FC47-894E-2910BB80A212}" srcId="{78D5012C-B309-D54E-A2A8-05346BDACA5B}" destId="{481B254D-05D7-3F4E-AB7E-A0BA1444EA56}" srcOrd="0" destOrd="0" parTransId="{3E46D34F-3B84-BC4B-8955-F261FDB255F3}" sibTransId="{419671F6-8020-F74D-B4F2-48F992563A20}"/>
    <dgm:cxn modelId="{A3D07679-BE67-7146-A25B-8A2A97D10F92}" type="presOf" srcId="{45760D1E-5585-4442-A9DA-4E7F6CC8010E}" destId="{DCF2C233-27EE-EE41-A55A-C7FA5B456BD1}" srcOrd="1" destOrd="0" presId="urn:microsoft.com/office/officeart/2005/8/layout/list1"/>
    <dgm:cxn modelId="{A84E094E-E4D3-2C4F-BFC3-BFE4F0DBB595}" type="presOf" srcId="{FC670AC3-AB3A-D047-8DE7-5AA74A3F2B47}" destId="{198924F3-370B-9F43-8AA8-AE91325BF147}" srcOrd="0" destOrd="0" presId="urn:microsoft.com/office/officeart/2005/8/layout/list1"/>
    <dgm:cxn modelId="{0AFA28D3-C055-2F41-B69E-228A8CBB6739}" srcId="{78D5012C-B309-D54E-A2A8-05346BDACA5B}" destId="{FC670AC3-AB3A-D047-8DE7-5AA74A3F2B47}" srcOrd="2" destOrd="0" parTransId="{7B5D20D1-62CC-674F-9BE9-CB577B65D09A}" sibTransId="{A8D262F9-8A17-8E43-A412-B3C0AD7DAA2B}"/>
    <dgm:cxn modelId="{F9BF3BD1-2769-1C4E-BE7B-8DDD0CC7E332}" type="presOf" srcId="{481B254D-05D7-3F4E-AB7E-A0BA1444EA56}" destId="{2E443FAB-3933-A348-AFFE-8C636BAD28B9}" srcOrd="1" destOrd="0" presId="urn:microsoft.com/office/officeart/2005/8/layout/list1"/>
    <dgm:cxn modelId="{2431CC09-7ECE-F94E-B90C-322B035C6D2D}" type="presOf" srcId="{A09FCBEE-BA36-124D-ADFC-AE4B2D57136A}" destId="{BCCA23E4-E008-7643-B398-74DB647705C3}" srcOrd="1" destOrd="0" presId="urn:microsoft.com/office/officeart/2005/8/layout/list1"/>
    <dgm:cxn modelId="{C6A90E68-EDE3-6943-9ABC-36C9784061E3}" type="presOf" srcId="{A09FCBEE-BA36-124D-ADFC-AE4B2D57136A}" destId="{3132F30E-8D41-5F48-90D7-3A013D10E73E}" srcOrd="0" destOrd="0" presId="urn:microsoft.com/office/officeart/2005/8/layout/list1"/>
    <dgm:cxn modelId="{38ADD378-D0D2-EC48-B235-35E747CC973A}" type="presOf" srcId="{481B254D-05D7-3F4E-AB7E-A0BA1444EA56}" destId="{35D7C243-C0BB-CC45-8A24-AD1970E1DB24}" srcOrd="0" destOrd="0" presId="urn:microsoft.com/office/officeart/2005/8/layout/list1"/>
    <dgm:cxn modelId="{1C7E440E-E11E-A841-88C0-F3A19B194753}" type="presOf" srcId="{78D5012C-B309-D54E-A2A8-05346BDACA5B}" destId="{4F0EE70E-116C-CB43-A2DD-CABBBFF5134D}" srcOrd="0" destOrd="0" presId="urn:microsoft.com/office/officeart/2005/8/layout/list1"/>
    <dgm:cxn modelId="{27597C68-59BF-D140-AD71-5600CEDD8E04}" srcId="{78D5012C-B309-D54E-A2A8-05346BDACA5B}" destId="{A09FCBEE-BA36-124D-ADFC-AE4B2D57136A}" srcOrd="3" destOrd="0" parTransId="{19515910-7557-8249-92EB-EF8931A8710F}" sibTransId="{58341166-C442-9542-B813-14B3DF35A4AA}"/>
    <dgm:cxn modelId="{905856EB-10B9-6547-9C77-A14F6E6B9AB4}" srcId="{78D5012C-B309-D54E-A2A8-05346BDACA5B}" destId="{45760D1E-5585-4442-A9DA-4E7F6CC8010E}" srcOrd="1" destOrd="0" parTransId="{11A5DD77-EFD8-8049-A75C-78C7F10AEA71}" sibTransId="{25470D4C-02BC-3F4D-BD19-131EBF350552}"/>
    <dgm:cxn modelId="{387616EA-6786-EC41-BE6C-F0C00F4E0D35}" type="presOf" srcId="{FC670AC3-AB3A-D047-8DE7-5AA74A3F2B47}" destId="{18E944CA-A31C-4947-98B6-B49C882F869F}" srcOrd="1" destOrd="0" presId="urn:microsoft.com/office/officeart/2005/8/layout/list1"/>
    <dgm:cxn modelId="{09331031-A034-7F43-B023-64064ADCBACC}" type="presParOf" srcId="{4F0EE70E-116C-CB43-A2DD-CABBBFF5134D}" destId="{3EB5D8F4-A654-2948-AA2F-227BBAF1BE73}" srcOrd="0" destOrd="0" presId="urn:microsoft.com/office/officeart/2005/8/layout/list1"/>
    <dgm:cxn modelId="{64415878-9D57-CF48-8086-0D7E266F859E}" type="presParOf" srcId="{3EB5D8F4-A654-2948-AA2F-227BBAF1BE73}" destId="{35D7C243-C0BB-CC45-8A24-AD1970E1DB24}" srcOrd="0" destOrd="0" presId="urn:microsoft.com/office/officeart/2005/8/layout/list1"/>
    <dgm:cxn modelId="{C9EDF180-341E-A544-8D6E-99F4D82C91E8}" type="presParOf" srcId="{3EB5D8F4-A654-2948-AA2F-227BBAF1BE73}" destId="{2E443FAB-3933-A348-AFFE-8C636BAD28B9}" srcOrd="1" destOrd="0" presId="urn:microsoft.com/office/officeart/2005/8/layout/list1"/>
    <dgm:cxn modelId="{30B0D66C-DCFA-0E4C-82B8-8CBFAFA72D9C}" type="presParOf" srcId="{4F0EE70E-116C-CB43-A2DD-CABBBFF5134D}" destId="{97AD9079-4785-2342-B620-AFB0FA2D2717}" srcOrd="1" destOrd="0" presId="urn:microsoft.com/office/officeart/2005/8/layout/list1"/>
    <dgm:cxn modelId="{3911EF82-B06E-974B-A297-67E012043519}" type="presParOf" srcId="{4F0EE70E-116C-CB43-A2DD-CABBBFF5134D}" destId="{821DCE41-851D-9843-8DAC-3E4B49DED5C1}" srcOrd="2" destOrd="0" presId="urn:microsoft.com/office/officeart/2005/8/layout/list1"/>
    <dgm:cxn modelId="{2C23DE1E-10BD-144F-BD9E-03FCF76F7792}" type="presParOf" srcId="{4F0EE70E-116C-CB43-A2DD-CABBBFF5134D}" destId="{14E6223A-C64D-EE44-BA5E-61EE85F8CE06}" srcOrd="3" destOrd="0" presId="urn:microsoft.com/office/officeart/2005/8/layout/list1"/>
    <dgm:cxn modelId="{EFC77DC2-1DD1-7B46-BF08-89DC12631666}" type="presParOf" srcId="{4F0EE70E-116C-CB43-A2DD-CABBBFF5134D}" destId="{E82B198B-0674-6848-8767-6ABD86810906}" srcOrd="4" destOrd="0" presId="urn:microsoft.com/office/officeart/2005/8/layout/list1"/>
    <dgm:cxn modelId="{67D9325E-4EF8-BB41-A309-AF3AFC97326C}" type="presParOf" srcId="{E82B198B-0674-6848-8767-6ABD86810906}" destId="{1D9A3F35-3DB0-344D-AD0E-7B66B1E9B748}" srcOrd="0" destOrd="0" presId="urn:microsoft.com/office/officeart/2005/8/layout/list1"/>
    <dgm:cxn modelId="{B5860ADF-21E4-7747-9780-5D600EFDA9D2}" type="presParOf" srcId="{E82B198B-0674-6848-8767-6ABD86810906}" destId="{DCF2C233-27EE-EE41-A55A-C7FA5B456BD1}" srcOrd="1" destOrd="0" presId="urn:microsoft.com/office/officeart/2005/8/layout/list1"/>
    <dgm:cxn modelId="{A8C05984-FA0E-A44E-BD6B-C5EC4EF9B15C}" type="presParOf" srcId="{4F0EE70E-116C-CB43-A2DD-CABBBFF5134D}" destId="{E1C1BEAA-3AEA-D942-A25D-53053F6B36D2}" srcOrd="5" destOrd="0" presId="urn:microsoft.com/office/officeart/2005/8/layout/list1"/>
    <dgm:cxn modelId="{84C198AD-E292-024C-94A9-89F1F6906EDC}" type="presParOf" srcId="{4F0EE70E-116C-CB43-A2DD-CABBBFF5134D}" destId="{83C11E36-857A-EB4B-921F-8825CD1AF6FF}" srcOrd="6" destOrd="0" presId="urn:microsoft.com/office/officeart/2005/8/layout/list1"/>
    <dgm:cxn modelId="{D392364B-8D02-F44F-B3A8-399CB8A972BB}" type="presParOf" srcId="{4F0EE70E-116C-CB43-A2DD-CABBBFF5134D}" destId="{85AC1D7F-2336-1742-A99A-AFAD42142310}" srcOrd="7" destOrd="0" presId="urn:microsoft.com/office/officeart/2005/8/layout/list1"/>
    <dgm:cxn modelId="{E39F7CE8-44E8-5A4C-BB4A-DBF5F340A314}" type="presParOf" srcId="{4F0EE70E-116C-CB43-A2DD-CABBBFF5134D}" destId="{5A3BBB6F-9606-8249-80B7-7E8D341A883C}" srcOrd="8" destOrd="0" presId="urn:microsoft.com/office/officeart/2005/8/layout/list1"/>
    <dgm:cxn modelId="{52D54CE9-93B5-9F4E-A6CD-8365C5B8369A}" type="presParOf" srcId="{5A3BBB6F-9606-8249-80B7-7E8D341A883C}" destId="{198924F3-370B-9F43-8AA8-AE91325BF147}" srcOrd="0" destOrd="0" presId="urn:microsoft.com/office/officeart/2005/8/layout/list1"/>
    <dgm:cxn modelId="{CEAACD51-2419-2F41-BA7F-002A000354BC}" type="presParOf" srcId="{5A3BBB6F-9606-8249-80B7-7E8D341A883C}" destId="{18E944CA-A31C-4947-98B6-B49C882F869F}" srcOrd="1" destOrd="0" presId="urn:microsoft.com/office/officeart/2005/8/layout/list1"/>
    <dgm:cxn modelId="{E8A2D496-BE57-0A46-A813-8F0D3FFD922F}" type="presParOf" srcId="{4F0EE70E-116C-CB43-A2DD-CABBBFF5134D}" destId="{B3BF4304-4F65-BA48-A7CB-BF2B68B2F97B}" srcOrd="9" destOrd="0" presId="urn:microsoft.com/office/officeart/2005/8/layout/list1"/>
    <dgm:cxn modelId="{2E04F201-21CF-3F48-984F-169D3E76BAAB}" type="presParOf" srcId="{4F0EE70E-116C-CB43-A2DD-CABBBFF5134D}" destId="{EEF01034-E331-8640-BAE7-1189E2004CE3}" srcOrd="10" destOrd="0" presId="urn:microsoft.com/office/officeart/2005/8/layout/list1"/>
    <dgm:cxn modelId="{2FC31AE3-A6F9-B646-B6E8-763A2B24F1C3}" type="presParOf" srcId="{4F0EE70E-116C-CB43-A2DD-CABBBFF5134D}" destId="{6264FB06-ACE7-DF46-9DCB-5769C125C575}" srcOrd="11" destOrd="0" presId="urn:microsoft.com/office/officeart/2005/8/layout/list1"/>
    <dgm:cxn modelId="{7057AE98-D10F-F94A-A8A2-DB8AB1F6B088}" type="presParOf" srcId="{4F0EE70E-116C-CB43-A2DD-CABBBFF5134D}" destId="{91A7F3E8-C945-F44D-A283-C81722FCD0B4}" srcOrd="12" destOrd="0" presId="urn:microsoft.com/office/officeart/2005/8/layout/list1"/>
    <dgm:cxn modelId="{7121707E-CEA3-7541-8A89-35CF35C0D206}" type="presParOf" srcId="{91A7F3E8-C945-F44D-A283-C81722FCD0B4}" destId="{3132F30E-8D41-5F48-90D7-3A013D10E73E}" srcOrd="0" destOrd="0" presId="urn:microsoft.com/office/officeart/2005/8/layout/list1"/>
    <dgm:cxn modelId="{4A7954B7-66F5-8D43-923E-82E69471E8DC}" type="presParOf" srcId="{91A7F3E8-C945-F44D-A283-C81722FCD0B4}" destId="{BCCA23E4-E008-7643-B398-74DB647705C3}" srcOrd="1" destOrd="0" presId="urn:microsoft.com/office/officeart/2005/8/layout/list1"/>
    <dgm:cxn modelId="{929D6442-9B48-B440-933F-EB5C3765C284}" type="presParOf" srcId="{4F0EE70E-116C-CB43-A2DD-CABBBFF5134D}" destId="{7458A725-A710-CE46-9A4B-FCF0C95E61A0}" srcOrd="13" destOrd="0" presId="urn:microsoft.com/office/officeart/2005/8/layout/list1"/>
    <dgm:cxn modelId="{FB082153-4385-5447-A585-92882B0D585F}" type="presParOf" srcId="{4F0EE70E-116C-CB43-A2DD-CABBBFF5134D}" destId="{FB9B29F8-A63E-FC4D-92FC-E1F9A0D4B44D}"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1DCE41-851D-9843-8DAC-3E4B49DED5C1}">
      <dsp:nvSpPr>
        <dsp:cNvPr id="0" name=""/>
        <dsp:cNvSpPr/>
      </dsp:nvSpPr>
      <dsp:spPr>
        <a:xfrm>
          <a:off x="0" y="405077"/>
          <a:ext cx="9601199"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E443FAB-3933-A348-AFFE-8C636BAD28B9}">
      <dsp:nvSpPr>
        <dsp:cNvPr id="0" name=""/>
        <dsp:cNvSpPr/>
      </dsp:nvSpPr>
      <dsp:spPr>
        <a:xfrm>
          <a:off x="480059" y="65597"/>
          <a:ext cx="6720839" cy="67896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32" tIns="0" rIns="254032" bIns="0" numCol="1" spcCol="1270" anchor="ctr" anchorCtr="0">
          <a:noAutofit/>
        </a:bodyPr>
        <a:lstStyle/>
        <a:p>
          <a:pPr lvl="0" algn="l" defTabSz="1066800" rtl="0">
            <a:lnSpc>
              <a:spcPct val="90000"/>
            </a:lnSpc>
            <a:spcBef>
              <a:spcPct val="0"/>
            </a:spcBef>
            <a:spcAft>
              <a:spcPct val="35000"/>
            </a:spcAft>
          </a:pPr>
          <a:r>
            <a:rPr kumimoji="1" lang="zh-CN" altLang="en-US" sz="2400" kern="1200" dirty="0" smtClean="0"/>
            <a:t>研究生期间的主要工作</a:t>
          </a:r>
          <a:endParaRPr lang="zh-CN" altLang="en-US" sz="2400" kern="1200" dirty="0"/>
        </a:p>
      </dsp:txBody>
      <dsp:txXfrm>
        <a:off x="513203" y="98741"/>
        <a:ext cx="6654551" cy="612672"/>
      </dsp:txXfrm>
    </dsp:sp>
    <dsp:sp modelId="{83C11E36-857A-EB4B-921F-8825CD1AF6FF}">
      <dsp:nvSpPr>
        <dsp:cNvPr id="0" name=""/>
        <dsp:cNvSpPr/>
      </dsp:nvSpPr>
      <dsp:spPr>
        <a:xfrm>
          <a:off x="0" y="1448357"/>
          <a:ext cx="9601199"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CF2C233-27EE-EE41-A55A-C7FA5B456BD1}">
      <dsp:nvSpPr>
        <dsp:cNvPr id="0" name=""/>
        <dsp:cNvSpPr/>
      </dsp:nvSpPr>
      <dsp:spPr>
        <a:xfrm>
          <a:off x="480059" y="1108877"/>
          <a:ext cx="6720839" cy="67896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32" tIns="0" rIns="254032" bIns="0" numCol="1" spcCol="1270" anchor="ctr" anchorCtr="0">
          <a:noAutofit/>
        </a:bodyPr>
        <a:lstStyle/>
        <a:p>
          <a:pPr lvl="0" algn="l" defTabSz="1066800" rtl="0">
            <a:lnSpc>
              <a:spcPct val="90000"/>
            </a:lnSpc>
            <a:spcBef>
              <a:spcPct val="0"/>
            </a:spcBef>
            <a:spcAft>
              <a:spcPct val="35000"/>
            </a:spcAft>
          </a:pPr>
          <a:r>
            <a:rPr kumimoji="1" lang="zh-CN" altLang="en-US" sz="2400" kern="1200" dirty="0" smtClean="0"/>
            <a:t>研究背景及问题分析</a:t>
          </a:r>
          <a:endParaRPr lang="zh-CN" altLang="en-US" sz="2400" kern="1200" dirty="0"/>
        </a:p>
      </dsp:txBody>
      <dsp:txXfrm>
        <a:off x="513203" y="1142021"/>
        <a:ext cx="6654551" cy="612672"/>
      </dsp:txXfrm>
    </dsp:sp>
    <dsp:sp modelId="{EEF01034-E331-8640-BAE7-1189E2004CE3}">
      <dsp:nvSpPr>
        <dsp:cNvPr id="0" name=""/>
        <dsp:cNvSpPr/>
      </dsp:nvSpPr>
      <dsp:spPr>
        <a:xfrm>
          <a:off x="0" y="2491637"/>
          <a:ext cx="9601199"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8E944CA-A31C-4947-98B6-B49C882F869F}">
      <dsp:nvSpPr>
        <dsp:cNvPr id="0" name=""/>
        <dsp:cNvSpPr/>
      </dsp:nvSpPr>
      <dsp:spPr>
        <a:xfrm>
          <a:off x="480059" y="2152157"/>
          <a:ext cx="6720839" cy="67896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32" tIns="0" rIns="254032" bIns="0" numCol="1" spcCol="1270" anchor="ctr" anchorCtr="0">
          <a:noAutofit/>
        </a:bodyPr>
        <a:lstStyle/>
        <a:p>
          <a:pPr lvl="0" algn="l" defTabSz="1066800" rtl="0">
            <a:lnSpc>
              <a:spcPct val="90000"/>
            </a:lnSpc>
            <a:spcBef>
              <a:spcPct val="0"/>
            </a:spcBef>
            <a:spcAft>
              <a:spcPct val="35000"/>
            </a:spcAft>
          </a:pPr>
          <a:r>
            <a:rPr kumimoji="1" lang="zh-CN" altLang="en-US" sz="2400" kern="1200" dirty="0" smtClean="0"/>
            <a:t>系统设计与实现</a:t>
          </a:r>
          <a:endParaRPr lang="zh-CN" altLang="en-US" sz="2400" kern="1200" dirty="0"/>
        </a:p>
      </dsp:txBody>
      <dsp:txXfrm>
        <a:off x="513203" y="2185301"/>
        <a:ext cx="6654551" cy="612672"/>
      </dsp:txXfrm>
    </dsp:sp>
    <dsp:sp modelId="{FB9B29F8-A63E-FC4D-92FC-E1F9A0D4B44D}">
      <dsp:nvSpPr>
        <dsp:cNvPr id="0" name=""/>
        <dsp:cNvSpPr/>
      </dsp:nvSpPr>
      <dsp:spPr>
        <a:xfrm>
          <a:off x="0" y="3534917"/>
          <a:ext cx="9601199"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CCA23E4-E008-7643-B398-74DB647705C3}">
      <dsp:nvSpPr>
        <dsp:cNvPr id="0" name=""/>
        <dsp:cNvSpPr/>
      </dsp:nvSpPr>
      <dsp:spPr>
        <a:xfrm>
          <a:off x="480059" y="3195437"/>
          <a:ext cx="6720839" cy="67896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32" tIns="0" rIns="254032" bIns="0" numCol="1" spcCol="1270" anchor="ctr" anchorCtr="0">
          <a:noAutofit/>
        </a:bodyPr>
        <a:lstStyle/>
        <a:p>
          <a:pPr lvl="0" algn="l" defTabSz="1066800" rtl="0">
            <a:lnSpc>
              <a:spcPct val="90000"/>
            </a:lnSpc>
            <a:spcBef>
              <a:spcPct val="0"/>
            </a:spcBef>
            <a:spcAft>
              <a:spcPct val="35000"/>
            </a:spcAft>
          </a:pPr>
          <a:r>
            <a:rPr kumimoji="1" lang="zh-CN" altLang="en-US" sz="2400" kern="1200" dirty="0" smtClean="0"/>
            <a:t>系统测试</a:t>
          </a:r>
          <a:endParaRPr lang="zh-CN" altLang="en-US" sz="2400" kern="1200" dirty="0"/>
        </a:p>
      </dsp:txBody>
      <dsp:txXfrm>
        <a:off x="513203" y="3228581"/>
        <a:ext cx="6654551"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98A5D587-472B-5043-8505-73E5D4B77B2A}" type="datetimeFigureOut">
              <a:rPr lang="zh-CN" altLang="en-US"/>
              <a:pPr>
                <a:defRPr/>
              </a:pPr>
              <a:t>2018/8/10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DBCD4A41-D6A5-7240-8999-B350F7F8D680}" type="slidenum">
              <a:rPr lang="zh-CN" altLang="en-US"/>
              <a:pPr/>
              <a:t>‹#›</a:t>
            </a:fld>
            <a:endParaRPr lang="zh-CN" altLang="en-US"/>
          </a:p>
        </p:txBody>
      </p:sp>
    </p:spTree>
    <p:extLst>
      <p:ext uri="{BB962C8B-B14F-4D97-AF65-F5344CB8AC3E}">
        <p14:creationId xmlns:p14="http://schemas.microsoft.com/office/powerpoint/2010/main" val="3330265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56E1371B-F0FA-BB45-B832-88999444C4D5}" type="datetimeFigureOut">
              <a:rPr lang="zh-CN" altLang="en-US"/>
              <a:pPr>
                <a:defRPr/>
              </a:pPr>
              <a:t>2018/8/10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312E09F5-4FAD-E647-A4E9-BB6261AA5064}" type="slidenum">
              <a:rPr lang="zh-CN" altLang="en-US"/>
              <a:pPr/>
              <a:t>‹#›</a:t>
            </a:fld>
            <a:endParaRPr lang="zh-CN" altLang="en-US"/>
          </a:p>
        </p:txBody>
      </p:sp>
    </p:spTree>
    <p:extLst>
      <p:ext uri="{BB962C8B-B14F-4D97-AF65-F5344CB8AC3E}">
        <p14:creationId xmlns:p14="http://schemas.microsoft.com/office/powerpoint/2010/main" val="5083014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200" kern="1200" dirty="0" smtClean="0">
                <a:solidFill>
                  <a:schemeClr val="tx1"/>
                </a:solidFill>
                <a:effectLst/>
                <a:latin typeface="+mn-lt"/>
                <a:ea typeface="+mn-ea"/>
                <a:cs typeface="+mn-cs"/>
              </a:rPr>
              <a:t>各位评委老师好，我叫王斐，我的导师是吴松老师，我的论文题目是面向大数据平台的程序分析优化方法研究。</a:t>
            </a:r>
          </a:p>
          <a:p>
            <a:pPr eaLnBrk="1" hangingPunct="1">
              <a:spcBef>
                <a:spcPct val="0"/>
              </a:spcBef>
            </a:pPr>
            <a:endParaRPr lang="zh-CN" altLang="en-US" dirty="0"/>
          </a:p>
        </p:txBody>
      </p:sp>
      <p:sp>
        <p:nvSpPr>
          <p:cNvPr id="409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fld id="{FAD1C38F-9306-9247-BE5E-9F07A840F100}" type="slidenum">
              <a:rPr lang="zh-CN" altLang="en-US"/>
              <a:pPr/>
              <a:t>1</a:t>
            </a:fld>
            <a:endParaRPr lang="zh-CN" altLang="en-US"/>
          </a:p>
        </p:txBody>
      </p:sp>
    </p:spTree>
    <p:extLst>
      <p:ext uri="{BB962C8B-B14F-4D97-AF65-F5344CB8AC3E}">
        <p14:creationId xmlns:p14="http://schemas.microsoft.com/office/powerpoint/2010/main" val="835581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effectLst/>
                <a:latin typeface="+mn-lt"/>
                <a:ea typeface="+mn-ea"/>
                <a:cs typeface="+mn-cs"/>
              </a:rPr>
              <a:t>phase</a:t>
            </a:r>
            <a:r>
              <a:rPr lang="zh-CN" altLang="zh-CN" sz="1200" kern="1200" dirty="0" smtClean="0">
                <a:solidFill>
                  <a:schemeClr val="tx1"/>
                </a:solidFill>
                <a:effectLst/>
                <a:latin typeface="+mn-lt"/>
                <a:ea typeface="+mn-ea"/>
                <a:cs typeface="+mn-cs"/>
              </a:rPr>
              <a:t>与前面提到的</a:t>
            </a:r>
            <a:r>
              <a:rPr lang="en-US" altLang="zh-CN" sz="1200" kern="1200" dirty="0" smtClean="0">
                <a:solidFill>
                  <a:schemeClr val="tx1"/>
                </a:solidFill>
                <a:effectLst/>
                <a:latin typeface="+mn-lt"/>
                <a:ea typeface="+mn-ea"/>
                <a:cs typeface="+mn-cs"/>
              </a:rPr>
              <a:t>spark</a:t>
            </a:r>
            <a:r>
              <a:rPr lang="zh-CN" altLang="zh-CN" sz="1200" kern="1200" dirty="0" smtClean="0">
                <a:solidFill>
                  <a:schemeClr val="tx1"/>
                </a:solidFill>
                <a:effectLst/>
                <a:latin typeface="+mn-lt"/>
                <a:ea typeface="+mn-ea"/>
                <a:cs typeface="+mn-cs"/>
              </a:rPr>
              <a:t>自动划分的</a:t>
            </a:r>
            <a:r>
              <a:rPr lang="en-US" altLang="zh-CN" sz="1200" kern="1200" dirty="0" smtClean="0">
                <a:solidFill>
                  <a:schemeClr val="tx1"/>
                </a:solidFill>
                <a:effectLst/>
                <a:latin typeface="+mn-lt"/>
                <a:ea typeface="+mn-ea"/>
                <a:cs typeface="+mn-cs"/>
              </a:rPr>
              <a:t>stage</a:t>
            </a:r>
            <a:r>
              <a:rPr lang="zh-CN" altLang="zh-CN" sz="1200" kern="1200" dirty="0" smtClean="0">
                <a:solidFill>
                  <a:schemeClr val="tx1"/>
                </a:solidFill>
                <a:effectLst/>
                <a:latin typeface="+mn-lt"/>
                <a:ea typeface="+mn-ea"/>
                <a:cs typeface="+mn-cs"/>
              </a:rPr>
              <a:t>的区别在于，</a:t>
            </a:r>
            <a:r>
              <a:rPr lang="en-US" altLang="zh-CN" sz="1200" kern="1200" dirty="0" smtClean="0">
                <a:solidFill>
                  <a:schemeClr val="tx1"/>
                </a:solidFill>
                <a:effectLst/>
                <a:latin typeface="+mn-lt"/>
                <a:ea typeface="+mn-ea"/>
                <a:cs typeface="+mn-cs"/>
              </a:rPr>
              <a:t>stage</a:t>
            </a:r>
            <a:r>
              <a:rPr lang="zh-CN" altLang="zh-CN" sz="1200" kern="1200" dirty="0" smtClean="0">
                <a:solidFill>
                  <a:schemeClr val="tx1"/>
                </a:solidFill>
                <a:effectLst/>
                <a:latin typeface="+mn-lt"/>
                <a:ea typeface="+mn-ea"/>
                <a:cs typeface="+mn-cs"/>
              </a:rPr>
              <a:t>中间可能有缓存操作，缓存操作会对</a:t>
            </a:r>
            <a:r>
              <a:rPr lang="en-US" altLang="zh-CN" sz="1200" kern="1200" dirty="0" smtClean="0">
                <a:solidFill>
                  <a:schemeClr val="tx1"/>
                </a:solidFill>
                <a:effectLst/>
                <a:latin typeface="+mn-lt"/>
                <a:ea typeface="+mn-ea"/>
                <a:cs typeface="+mn-cs"/>
              </a:rPr>
              <a:t>Stage</a:t>
            </a:r>
            <a:r>
              <a:rPr lang="zh-CN" altLang="zh-CN" sz="1200" kern="1200" dirty="0" smtClean="0">
                <a:solidFill>
                  <a:schemeClr val="tx1"/>
                </a:solidFill>
                <a:effectLst/>
                <a:latin typeface="+mn-lt"/>
                <a:ea typeface="+mn-ea"/>
                <a:cs typeface="+mn-cs"/>
              </a:rPr>
              <a:t>进行隔断，使得每个</a:t>
            </a:r>
            <a:r>
              <a:rPr lang="en-US" altLang="zh-CN" sz="1200" kern="1200" dirty="0" smtClean="0">
                <a:solidFill>
                  <a:schemeClr val="tx1"/>
                </a:solidFill>
                <a:effectLst/>
                <a:latin typeface="+mn-lt"/>
                <a:ea typeface="+mn-ea"/>
                <a:cs typeface="+mn-cs"/>
              </a:rPr>
              <a:t>Stage</a:t>
            </a:r>
            <a:r>
              <a:rPr lang="zh-CN" altLang="zh-CN" sz="1200" kern="1200" dirty="0" smtClean="0">
                <a:solidFill>
                  <a:schemeClr val="tx1"/>
                </a:solidFill>
                <a:effectLst/>
                <a:latin typeface="+mn-lt"/>
                <a:ea typeface="+mn-ea"/>
                <a:cs typeface="+mn-cs"/>
              </a:rPr>
              <a:t>有多次的数据读取与写入操作，而一个</a:t>
            </a:r>
            <a:r>
              <a:rPr lang="en-US" altLang="zh-CN" sz="1200" kern="1200" dirty="0" smtClean="0">
                <a:solidFill>
                  <a:schemeClr val="tx1"/>
                </a:solidFill>
                <a:effectLst/>
                <a:latin typeface="+mn-lt"/>
                <a:ea typeface="+mn-ea"/>
                <a:cs typeface="+mn-cs"/>
              </a:rPr>
              <a:t>Phase</a:t>
            </a:r>
            <a:r>
              <a:rPr lang="zh-CN" altLang="zh-CN" sz="1200" kern="1200" dirty="0" smtClean="0">
                <a:solidFill>
                  <a:schemeClr val="tx1"/>
                </a:solidFill>
                <a:effectLst/>
                <a:latin typeface="+mn-lt"/>
                <a:ea typeface="+mn-ea"/>
                <a:cs typeface="+mn-cs"/>
              </a:rPr>
              <a:t>只有一个读取与写入，因此一个</a:t>
            </a:r>
            <a:r>
              <a:rPr lang="en-US" altLang="zh-CN" sz="1200" kern="1200" dirty="0" smtClean="0">
                <a:solidFill>
                  <a:schemeClr val="tx1"/>
                </a:solidFill>
                <a:effectLst/>
                <a:latin typeface="+mn-lt"/>
                <a:ea typeface="+mn-ea"/>
                <a:cs typeface="+mn-cs"/>
              </a:rPr>
              <a:t>stage</a:t>
            </a:r>
            <a:r>
              <a:rPr lang="zh-CN" altLang="zh-CN" sz="1200" kern="1200" dirty="0" smtClean="0">
                <a:solidFill>
                  <a:schemeClr val="tx1"/>
                </a:solidFill>
                <a:effectLst/>
                <a:latin typeface="+mn-lt"/>
                <a:ea typeface="+mn-ea"/>
                <a:cs typeface="+mn-cs"/>
              </a:rPr>
              <a:t>会被划分为一个或者多个</a:t>
            </a:r>
            <a:r>
              <a:rPr lang="en-US" altLang="zh-CN" sz="1200" kern="1200" dirty="0" smtClean="0">
                <a:solidFill>
                  <a:schemeClr val="tx1"/>
                </a:solidFill>
                <a:effectLst/>
                <a:latin typeface="+mn-lt"/>
                <a:ea typeface="+mn-ea"/>
                <a:cs typeface="+mn-cs"/>
              </a:rPr>
              <a:t>Phase</a:t>
            </a:r>
            <a:r>
              <a:rPr lang="zh-CN" altLang="zh-CN" sz="1200" kern="1200" dirty="0" smtClean="0">
                <a:solidFill>
                  <a:schemeClr val="tx1"/>
                </a:solidFill>
                <a:effectLst/>
                <a:latin typeface="+mn-lt"/>
                <a:ea typeface="+mn-ea"/>
                <a:cs typeface="+mn-cs"/>
              </a:rPr>
              <a:t>。</a:t>
            </a:r>
          </a:p>
          <a:p>
            <a:endParaRPr kumimoji="1" lang="zh-CN" altLang="en-US" dirty="0"/>
          </a:p>
        </p:txBody>
      </p:sp>
      <p:sp>
        <p:nvSpPr>
          <p:cNvPr id="4" name="幻灯片编号占位符 3"/>
          <p:cNvSpPr>
            <a:spLocks noGrp="1"/>
          </p:cNvSpPr>
          <p:nvPr>
            <p:ph type="sldNum" sz="quarter" idx="10"/>
          </p:nvPr>
        </p:nvSpPr>
        <p:spPr/>
        <p:txBody>
          <a:bodyPr/>
          <a:lstStyle/>
          <a:p>
            <a:fld id="{312E09F5-4FAD-E647-A4E9-BB6261AA5064}" type="slidenum">
              <a:rPr lang="zh-CN" altLang="en-US" smtClean="0"/>
              <a:pPr/>
              <a:t>10</a:t>
            </a:fld>
            <a:endParaRPr lang="zh-CN" altLang="en-US"/>
          </a:p>
        </p:txBody>
      </p:sp>
    </p:spTree>
    <p:extLst>
      <p:ext uri="{BB962C8B-B14F-4D97-AF65-F5344CB8AC3E}">
        <p14:creationId xmlns:p14="http://schemas.microsoft.com/office/powerpoint/2010/main" val="748523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smtClean="0">
                <a:solidFill>
                  <a:schemeClr val="tx1"/>
                </a:solidFill>
                <a:effectLst/>
                <a:latin typeface="+mn-lt"/>
                <a:ea typeface="+mn-ea"/>
                <a:cs typeface="+mn-cs"/>
              </a:rPr>
              <a:t>系统的流程如图所示，针对每个</a:t>
            </a:r>
            <a:r>
              <a:rPr lang="en-US" altLang="zh-CN" sz="1200" kern="1200" dirty="0" smtClean="0">
                <a:solidFill>
                  <a:schemeClr val="tx1"/>
                </a:solidFill>
                <a:effectLst/>
                <a:latin typeface="+mn-lt"/>
                <a:ea typeface="+mn-ea"/>
                <a:cs typeface="+mn-cs"/>
              </a:rPr>
              <a:t>stage</a:t>
            </a:r>
            <a:r>
              <a:rPr lang="zh-CN" altLang="zh-CN" sz="1200" kern="1200" dirty="0" smtClean="0">
                <a:solidFill>
                  <a:schemeClr val="tx1"/>
                </a:solidFill>
                <a:effectLst/>
                <a:latin typeface="+mn-lt"/>
                <a:ea typeface="+mn-ea"/>
                <a:cs typeface="+mn-cs"/>
              </a:rPr>
              <a:t>，首先获得他的最后一个</a:t>
            </a:r>
            <a:r>
              <a:rPr lang="en-US" altLang="zh-CN" sz="1200" kern="1200" dirty="0" err="1" smtClean="0">
                <a:solidFill>
                  <a:schemeClr val="tx1"/>
                </a:solidFill>
                <a:effectLst/>
                <a:latin typeface="+mn-lt"/>
                <a:ea typeface="+mn-ea"/>
                <a:cs typeface="+mn-cs"/>
              </a:rPr>
              <a:t>rdd</a:t>
            </a:r>
            <a:r>
              <a:rPr lang="zh-CN" altLang="zh-CN" sz="1200" kern="1200" dirty="0" smtClean="0">
                <a:solidFill>
                  <a:schemeClr val="tx1"/>
                </a:solidFill>
                <a:effectLst/>
                <a:latin typeface="+mn-lt"/>
                <a:ea typeface="+mn-ea"/>
                <a:cs typeface="+mn-cs"/>
              </a:rPr>
              <a:t>，然后获得该</a:t>
            </a:r>
            <a:r>
              <a:rPr lang="en-US" altLang="zh-CN" sz="1200" kern="1200" dirty="0" smtClean="0">
                <a:solidFill>
                  <a:schemeClr val="tx1"/>
                </a:solidFill>
                <a:effectLst/>
                <a:latin typeface="+mn-lt"/>
                <a:ea typeface="+mn-ea"/>
                <a:cs typeface="+mn-cs"/>
              </a:rPr>
              <a:t>stage</a:t>
            </a:r>
            <a:r>
              <a:rPr lang="zh-CN" altLang="zh-CN" sz="1200" kern="1200" dirty="0" smtClean="0">
                <a:solidFill>
                  <a:schemeClr val="tx1"/>
                </a:solidFill>
                <a:effectLst/>
                <a:latin typeface="+mn-lt"/>
                <a:ea typeface="+mn-ea"/>
                <a:cs typeface="+mn-cs"/>
              </a:rPr>
              <a:t>的</a:t>
            </a:r>
            <a:r>
              <a:rPr lang="en-US" altLang="zh-CN" sz="1200" kern="1200" dirty="0" err="1" smtClean="0">
                <a:solidFill>
                  <a:schemeClr val="tx1"/>
                </a:solidFill>
                <a:effectLst/>
                <a:latin typeface="+mn-lt"/>
                <a:ea typeface="+mn-ea"/>
                <a:cs typeface="+mn-cs"/>
              </a:rPr>
              <a:t>rdd</a:t>
            </a:r>
            <a:r>
              <a:rPr lang="zh-CN" altLang="zh-CN" sz="1200" kern="1200" dirty="0" smtClean="0">
                <a:solidFill>
                  <a:schemeClr val="tx1"/>
                </a:solidFill>
                <a:effectLst/>
                <a:latin typeface="+mn-lt"/>
                <a:ea typeface="+mn-ea"/>
                <a:cs typeface="+mn-cs"/>
              </a:rPr>
              <a:t>链，然后进行</a:t>
            </a:r>
            <a:r>
              <a:rPr lang="en-US" altLang="zh-CN" sz="1200" kern="1200" dirty="0" smtClean="0">
                <a:solidFill>
                  <a:schemeClr val="tx1"/>
                </a:solidFill>
                <a:effectLst/>
                <a:latin typeface="+mn-lt"/>
                <a:ea typeface="+mn-ea"/>
                <a:cs typeface="+mn-cs"/>
              </a:rPr>
              <a:t>Phase</a:t>
            </a:r>
            <a:r>
              <a:rPr lang="zh-CN" altLang="zh-CN" sz="1200" kern="1200" dirty="0" smtClean="0">
                <a:solidFill>
                  <a:schemeClr val="tx1"/>
                </a:solidFill>
                <a:effectLst/>
                <a:latin typeface="+mn-lt"/>
                <a:ea typeface="+mn-ea"/>
                <a:cs typeface="+mn-cs"/>
              </a:rPr>
              <a:t>划分，由于我们采用了分析结果缓存，因此对每个</a:t>
            </a:r>
            <a:r>
              <a:rPr lang="en-US" altLang="zh-CN" sz="1200" kern="1200" dirty="0" smtClean="0">
                <a:solidFill>
                  <a:schemeClr val="tx1"/>
                </a:solidFill>
                <a:effectLst/>
                <a:latin typeface="+mn-lt"/>
                <a:ea typeface="+mn-ea"/>
                <a:cs typeface="+mn-cs"/>
              </a:rPr>
              <a:t>Phase</a:t>
            </a:r>
            <a:r>
              <a:rPr lang="zh-CN" altLang="zh-CN" sz="1200" kern="1200" dirty="0" smtClean="0">
                <a:solidFill>
                  <a:schemeClr val="tx1"/>
                </a:solidFill>
                <a:effectLst/>
                <a:latin typeface="+mn-lt"/>
                <a:ea typeface="+mn-ea"/>
                <a:cs typeface="+mn-cs"/>
              </a:rPr>
              <a:t>，首先比对它的分析结果是否已经存在在内存中，如果不存在，就是一个生成循环和用户定义函数融合的过程，然后会进行细节处理以及增量加载，最后将分析结果缓存。</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312E09F5-4FAD-E647-A4E9-BB6261AA5064}" type="slidenum">
              <a:rPr lang="zh-CN" altLang="en-US" smtClean="0"/>
              <a:pPr/>
              <a:t>11</a:t>
            </a:fld>
            <a:endParaRPr lang="zh-CN" altLang="en-US"/>
          </a:p>
        </p:txBody>
      </p:sp>
    </p:spTree>
    <p:extLst>
      <p:ext uri="{BB962C8B-B14F-4D97-AF65-F5344CB8AC3E}">
        <p14:creationId xmlns:p14="http://schemas.microsoft.com/office/powerpoint/2010/main" val="2143760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200" kern="1200" dirty="0" smtClean="0">
                <a:solidFill>
                  <a:schemeClr val="tx1"/>
                </a:solidFill>
                <a:effectLst/>
                <a:latin typeface="+mn-lt"/>
                <a:ea typeface="+mn-ea"/>
                <a:cs typeface="+mn-cs"/>
              </a:rPr>
              <a:t>介绍下为什么要进行用户定义函数融合，这样可以避免过程检调用分析，且可以从算子中抽取出核心的用户定义代码，这些代码是串行的。从而避免分析框架代码。</a:t>
            </a:r>
          </a:p>
          <a:p>
            <a:pPr eaLnBrk="1" hangingPunct="1">
              <a:spcBef>
                <a:spcPct val="0"/>
              </a:spcBef>
            </a:pPr>
            <a:endParaRPr lang="zh-CN" altLang="en-US" dirty="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fld id="{D6795CAF-39AE-7E4F-821A-43D92617F24D}" type="slidenum">
              <a:rPr lang="zh-CN" altLang="en-US"/>
              <a:pPr/>
              <a:t>12</a:t>
            </a:fld>
            <a:endParaRPr lang="zh-CN" altLang="en-US"/>
          </a:p>
        </p:txBody>
      </p:sp>
    </p:spTree>
    <p:extLst>
      <p:ext uri="{BB962C8B-B14F-4D97-AF65-F5344CB8AC3E}">
        <p14:creationId xmlns:p14="http://schemas.microsoft.com/office/powerpoint/2010/main" val="1844440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200" kern="1200" dirty="0" smtClean="0">
                <a:solidFill>
                  <a:schemeClr val="tx1"/>
                </a:solidFill>
                <a:effectLst/>
                <a:latin typeface="+mn-lt"/>
                <a:ea typeface="+mn-ea"/>
                <a:cs typeface="+mn-cs"/>
              </a:rPr>
              <a:t>针对每个</a:t>
            </a:r>
            <a:r>
              <a:rPr lang="en-US" altLang="zh-CN" sz="1200" kern="1200" dirty="0" smtClean="0">
                <a:solidFill>
                  <a:schemeClr val="tx1"/>
                </a:solidFill>
                <a:effectLst/>
                <a:latin typeface="+mn-lt"/>
                <a:ea typeface="+mn-ea"/>
                <a:cs typeface="+mn-cs"/>
              </a:rPr>
              <a:t>phase</a:t>
            </a:r>
            <a:r>
              <a:rPr lang="zh-CN" altLang="zh-CN" sz="1200" kern="1200" dirty="0" smtClean="0">
                <a:solidFill>
                  <a:schemeClr val="tx1"/>
                </a:solidFill>
                <a:effectLst/>
                <a:latin typeface="+mn-lt"/>
                <a:ea typeface="+mn-ea"/>
                <a:cs typeface="+mn-cs"/>
              </a:rPr>
              <a:t>中的</a:t>
            </a:r>
            <a:r>
              <a:rPr lang="en-US" altLang="zh-CN" sz="1200" kern="1200" dirty="0" err="1" smtClean="0">
                <a:solidFill>
                  <a:schemeClr val="tx1"/>
                </a:solidFill>
                <a:effectLst/>
                <a:latin typeface="+mn-lt"/>
                <a:ea typeface="+mn-ea"/>
                <a:cs typeface="+mn-cs"/>
              </a:rPr>
              <a:t>udf</a:t>
            </a:r>
            <a:r>
              <a:rPr lang="zh-CN" altLang="zh-CN" sz="1200" kern="1200" dirty="0" smtClean="0">
                <a:solidFill>
                  <a:schemeClr val="tx1"/>
                </a:solidFill>
                <a:effectLst/>
                <a:latin typeface="+mn-lt"/>
                <a:ea typeface="+mn-ea"/>
                <a:cs typeface="+mn-cs"/>
              </a:rPr>
              <a:t>融合是从</a:t>
            </a:r>
            <a:r>
              <a:rPr lang="en-US" altLang="zh-CN" sz="1200" kern="1200" dirty="0" err="1" smtClean="0">
                <a:solidFill>
                  <a:schemeClr val="tx1"/>
                </a:solidFill>
                <a:effectLst/>
                <a:latin typeface="+mn-lt"/>
                <a:ea typeface="+mn-ea"/>
                <a:cs typeface="+mn-cs"/>
              </a:rPr>
              <a:t>rdd</a:t>
            </a:r>
            <a:r>
              <a:rPr lang="zh-CN" altLang="zh-CN" sz="1200" kern="1200" dirty="0" smtClean="0">
                <a:solidFill>
                  <a:schemeClr val="tx1"/>
                </a:solidFill>
                <a:effectLst/>
                <a:latin typeface="+mn-lt"/>
                <a:ea typeface="+mn-ea"/>
                <a:cs typeface="+mn-cs"/>
              </a:rPr>
              <a:t>中抽取用户定义函数，然后将一系列</a:t>
            </a:r>
            <a:r>
              <a:rPr lang="en-US" altLang="zh-CN" sz="1200" kern="1200" dirty="0" err="1" smtClean="0">
                <a:solidFill>
                  <a:schemeClr val="tx1"/>
                </a:solidFill>
                <a:effectLst/>
                <a:latin typeface="+mn-lt"/>
                <a:ea typeface="+mn-ea"/>
                <a:cs typeface="+mn-cs"/>
              </a:rPr>
              <a:t>udf</a:t>
            </a:r>
            <a:r>
              <a:rPr lang="zh-CN" altLang="zh-CN" sz="1200" kern="1200" dirty="0" smtClean="0">
                <a:solidFill>
                  <a:schemeClr val="tx1"/>
                </a:solidFill>
                <a:effectLst/>
                <a:latin typeface="+mn-lt"/>
                <a:ea typeface="+mn-ea"/>
                <a:cs typeface="+mn-cs"/>
              </a:rPr>
              <a:t>的输入输出相连接的过程，在融合过程中我们使用</a:t>
            </a:r>
            <a:r>
              <a:rPr lang="en-US" altLang="zh-CN" sz="1200" kern="1200" dirty="0" smtClean="0">
                <a:solidFill>
                  <a:schemeClr val="tx1"/>
                </a:solidFill>
                <a:effectLst/>
                <a:latin typeface="+mn-lt"/>
                <a:ea typeface="+mn-ea"/>
                <a:cs typeface="+mn-cs"/>
              </a:rPr>
              <a:t>soot</a:t>
            </a:r>
            <a:r>
              <a:rPr lang="zh-CN" altLang="zh-CN" sz="1200" kern="1200" dirty="0" smtClean="0">
                <a:solidFill>
                  <a:schemeClr val="tx1"/>
                </a:solidFill>
                <a:effectLst/>
                <a:latin typeface="+mn-lt"/>
                <a:ea typeface="+mn-ea"/>
                <a:cs typeface="+mn-cs"/>
              </a:rPr>
              <a:t>来实现，然后操作</a:t>
            </a:r>
            <a:r>
              <a:rPr lang="en-US" altLang="zh-CN" sz="1200" kern="1200" dirty="0" err="1" smtClean="0">
                <a:solidFill>
                  <a:schemeClr val="tx1"/>
                </a:solidFill>
                <a:effectLst/>
                <a:latin typeface="+mn-lt"/>
                <a:ea typeface="+mn-ea"/>
                <a:cs typeface="+mn-cs"/>
              </a:rPr>
              <a:t>jimple</a:t>
            </a:r>
            <a:r>
              <a:rPr lang="zh-CN" altLang="zh-CN" sz="1200" kern="1200" dirty="0" smtClean="0">
                <a:solidFill>
                  <a:schemeClr val="tx1"/>
                </a:solidFill>
                <a:effectLst/>
                <a:latin typeface="+mn-lt"/>
                <a:ea typeface="+mn-ea"/>
                <a:cs typeface="+mn-cs"/>
              </a:rPr>
              <a:t>代码，这是一个中间态码，比字节码更容易操作理解。</a:t>
            </a:r>
          </a:p>
          <a:p>
            <a:pPr eaLnBrk="1" hangingPunct="1">
              <a:spcBef>
                <a:spcPct val="0"/>
              </a:spcBef>
            </a:pPr>
            <a:endParaRPr lang="zh-CN" altLang="en-US" dirty="0"/>
          </a:p>
        </p:txBody>
      </p:sp>
      <p:sp>
        <p:nvSpPr>
          <p:cNvPr id="45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fld id="{61DAC18B-76D7-B24F-8E7A-8F24D47D1212}" type="slidenum">
              <a:rPr lang="zh-CN" altLang="en-US"/>
              <a:pPr/>
              <a:t>13</a:t>
            </a:fld>
            <a:endParaRPr lang="zh-CN" altLang="en-US"/>
          </a:p>
        </p:txBody>
      </p:sp>
    </p:spTree>
    <p:extLst>
      <p:ext uri="{BB962C8B-B14F-4D97-AF65-F5344CB8AC3E}">
        <p14:creationId xmlns:p14="http://schemas.microsoft.com/office/powerpoint/2010/main" val="1009669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200" kern="1200" dirty="0" smtClean="0">
                <a:solidFill>
                  <a:schemeClr val="tx1"/>
                </a:solidFill>
                <a:effectLst/>
                <a:latin typeface="+mn-lt"/>
                <a:ea typeface="+mn-ea"/>
                <a:cs typeface="+mn-cs"/>
              </a:rPr>
              <a:t>针对每个</a:t>
            </a:r>
            <a:r>
              <a:rPr lang="en-US" altLang="zh-CN" sz="1200" kern="1200" dirty="0" smtClean="0">
                <a:solidFill>
                  <a:schemeClr val="tx1"/>
                </a:solidFill>
                <a:effectLst/>
                <a:latin typeface="+mn-lt"/>
                <a:ea typeface="+mn-ea"/>
                <a:cs typeface="+mn-cs"/>
              </a:rPr>
              <a:t>Phase</a:t>
            </a:r>
            <a:r>
              <a:rPr lang="zh-CN" altLang="zh-CN" sz="1200" kern="1200" dirty="0" smtClean="0">
                <a:solidFill>
                  <a:schemeClr val="tx1"/>
                </a:solidFill>
                <a:effectLst/>
                <a:latin typeface="+mn-lt"/>
                <a:ea typeface="+mn-ea"/>
                <a:cs typeface="+mn-cs"/>
              </a:rPr>
              <a:t>，生成一个</a:t>
            </a:r>
            <a:r>
              <a:rPr lang="en-US" altLang="zh-CN" sz="1200" kern="1200" dirty="0" smtClean="0">
                <a:solidFill>
                  <a:schemeClr val="tx1"/>
                </a:solidFill>
                <a:effectLst/>
                <a:latin typeface="+mn-lt"/>
                <a:ea typeface="+mn-ea"/>
                <a:cs typeface="+mn-cs"/>
              </a:rPr>
              <a:t>loop</a:t>
            </a:r>
            <a:r>
              <a:rPr lang="zh-CN" altLang="zh-CN" sz="1200" kern="1200" dirty="0" smtClean="0">
                <a:solidFill>
                  <a:schemeClr val="tx1"/>
                </a:solidFill>
                <a:effectLst/>
                <a:latin typeface="+mn-lt"/>
                <a:ea typeface="+mn-ea"/>
                <a:cs typeface="+mn-cs"/>
              </a:rPr>
              <a:t>，然后针对每个算子，根据其语义进行处理，比如</a:t>
            </a:r>
            <a:r>
              <a:rPr lang="en-US" altLang="zh-CN" sz="1200" kern="1200" dirty="0" smtClean="0">
                <a:solidFill>
                  <a:schemeClr val="tx1"/>
                </a:solidFill>
                <a:effectLst/>
                <a:latin typeface="+mn-lt"/>
                <a:ea typeface="+mn-ea"/>
                <a:cs typeface="+mn-cs"/>
              </a:rPr>
              <a:t>map</a:t>
            </a:r>
            <a:r>
              <a:rPr lang="zh-CN" altLang="zh-CN" sz="1200" kern="1200" dirty="0" smtClean="0">
                <a:solidFill>
                  <a:schemeClr val="tx1"/>
                </a:solidFill>
                <a:effectLst/>
                <a:latin typeface="+mn-lt"/>
                <a:ea typeface="+mn-ea"/>
                <a:cs typeface="+mn-cs"/>
              </a:rPr>
              <a:t>算子对数据对象键值对进行操作，而</a:t>
            </a:r>
            <a:r>
              <a:rPr lang="en-US" altLang="zh-CN" sz="1200" kern="1200" dirty="0" err="1" smtClean="0">
                <a:solidFill>
                  <a:schemeClr val="tx1"/>
                </a:solidFill>
                <a:effectLst/>
                <a:latin typeface="+mn-lt"/>
                <a:ea typeface="+mn-ea"/>
                <a:cs typeface="+mn-cs"/>
              </a:rPr>
              <a:t>mapValues</a:t>
            </a:r>
            <a:r>
              <a:rPr lang="zh-CN" altLang="zh-CN" sz="1200" kern="1200" dirty="0" smtClean="0">
                <a:solidFill>
                  <a:schemeClr val="tx1"/>
                </a:solidFill>
                <a:effectLst/>
                <a:latin typeface="+mn-lt"/>
                <a:ea typeface="+mn-ea"/>
                <a:cs typeface="+mn-cs"/>
              </a:rPr>
              <a:t>只针对值进行操作，因此我们在融合时也操作数据对象的不同部分，</a:t>
            </a:r>
            <a:r>
              <a:rPr lang="en-US" altLang="zh-CN" sz="1200" kern="1200" dirty="0" smtClean="0">
                <a:solidFill>
                  <a:schemeClr val="tx1"/>
                </a:solidFill>
                <a:effectLst/>
                <a:latin typeface="+mn-lt"/>
                <a:ea typeface="+mn-ea"/>
                <a:cs typeface="+mn-cs"/>
              </a:rPr>
              <a:t>filter</a:t>
            </a:r>
            <a:r>
              <a:rPr lang="zh-CN" altLang="zh-CN" sz="1200" kern="1200" dirty="0" smtClean="0">
                <a:solidFill>
                  <a:schemeClr val="tx1"/>
                </a:solidFill>
                <a:effectLst/>
                <a:latin typeface="+mn-lt"/>
                <a:ea typeface="+mn-ea"/>
                <a:cs typeface="+mn-cs"/>
              </a:rPr>
              <a:t>是返回一个数据对象集合子集，因此在外面加判断语句，而针对</a:t>
            </a:r>
            <a:r>
              <a:rPr lang="en-US" altLang="zh-CN" sz="1200" kern="1200" dirty="0" err="1" smtClean="0">
                <a:solidFill>
                  <a:schemeClr val="tx1"/>
                </a:solidFill>
                <a:effectLst/>
                <a:latin typeface="+mn-lt"/>
                <a:ea typeface="+mn-ea"/>
                <a:cs typeface="+mn-cs"/>
              </a:rPr>
              <a:t>flatMap</a:t>
            </a:r>
            <a:r>
              <a:rPr lang="zh-CN" altLang="zh-CN" sz="1200" kern="1200" dirty="0" smtClean="0">
                <a:solidFill>
                  <a:schemeClr val="tx1"/>
                </a:solidFill>
                <a:effectLst/>
                <a:latin typeface="+mn-lt"/>
                <a:ea typeface="+mn-ea"/>
                <a:cs typeface="+mn-cs"/>
              </a:rPr>
              <a:t>算子，我们首先通过</a:t>
            </a:r>
            <a:r>
              <a:rPr lang="en-US" altLang="zh-CN" sz="1200" kern="1200" dirty="0" smtClean="0">
                <a:solidFill>
                  <a:schemeClr val="tx1"/>
                </a:solidFill>
                <a:effectLst/>
                <a:latin typeface="+mn-lt"/>
                <a:ea typeface="+mn-ea"/>
                <a:cs typeface="+mn-cs"/>
              </a:rPr>
              <a:t>soot</a:t>
            </a:r>
            <a:r>
              <a:rPr lang="zh-CN" altLang="zh-CN" sz="1200" kern="1200" dirty="0" smtClean="0">
                <a:solidFill>
                  <a:schemeClr val="tx1"/>
                </a:solidFill>
                <a:effectLst/>
                <a:latin typeface="+mn-lt"/>
                <a:ea typeface="+mn-ea"/>
                <a:cs typeface="+mn-cs"/>
              </a:rPr>
              <a:t>判断对象基本对象，针对具体类型进行展开操作，然后一个</a:t>
            </a:r>
            <a:r>
              <a:rPr lang="en-US" altLang="zh-CN" sz="1200" kern="1200" dirty="0" err="1" smtClean="0">
                <a:solidFill>
                  <a:schemeClr val="tx1"/>
                </a:solidFill>
                <a:effectLst/>
                <a:latin typeface="+mn-lt"/>
                <a:ea typeface="+mn-ea"/>
                <a:cs typeface="+mn-cs"/>
              </a:rPr>
              <a:t>udf</a:t>
            </a:r>
            <a:r>
              <a:rPr lang="zh-CN" altLang="zh-CN" sz="1200" kern="1200" dirty="0" smtClean="0">
                <a:solidFill>
                  <a:schemeClr val="tx1"/>
                </a:solidFill>
                <a:effectLst/>
                <a:latin typeface="+mn-lt"/>
                <a:ea typeface="+mn-ea"/>
                <a:cs typeface="+mn-cs"/>
              </a:rPr>
              <a:t>的输出作为接下类的输入，然后将生成的</a:t>
            </a:r>
            <a:r>
              <a:rPr lang="en-US" altLang="zh-CN" sz="1200" kern="1200" dirty="0" smtClean="0">
                <a:solidFill>
                  <a:schemeClr val="tx1"/>
                </a:solidFill>
                <a:effectLst/>
                <a:latin typeface="+mn-lt"/>
                <a:ea typeface="+mn-ea"/>
                <a:cs typeface="+mn-cs"/>
              </a:rPr>
              <a:t>loop</a:t>
            </a:r>
            <a:r>
              <a:rPr lang="zh-CN" altLang="zh-CN" sz="1200" kern="1200" dirty="0" smtClean="0">
                <a:solidFill>
                  <a:schemeClr val="tx1"/>
                </a:solidFill>
                <a:effectLst/>
                <a:latin typeface="+mn-lt"/>
                <a:ea typeface="+mn-ea"/>
                <a:cs typeface="+mn-cs"/>
              </a:rPr>
              <a:t>放到生成的</a:t>
            </a:r>
            <a:r>
              <a:rPr lang="en-US" altLang="zh-CN" sz="1200" kern="1200" dirty="0" smtClean="0">
                <a:solidFill>
                  <a:schemeClr val="tx1"/>
                </a:solidFill>
                <a:effectLst/>
                <a:latin typeface="+mn-lt"/>
                <a:ea typeface="+mn-ea"/>
                <a:cs typeface="+mn-cs"/>
              </a:rPr>
              <a:t>Phase-Function-class</a:t>
            </a:r>
            <a:r>
              <a:rPr lang="zh-CN" altLang="zh-CN" sz="1200" kern="1200" dirty="0" smtClean="0">
                <a:solidFill>
                  <a:schemeClr val="tx1"/>
                </a:solidFill>
                <a:effectLst/>
                <a:latin typeface="+mn-lt"/>
                <a:ea typeface="+mn-ea"/>
                <a:cs typeface="+mn-cs"/>
              </a:rPr>
              <a:t>中。</a:t>
            </a:r>
          </a:p>
          <a:p>
            <a:pPr eaLnBrk="1" hangingPunct="1">
              <a:spcBef>
                <a:spcPct val="0"/>
              </a:spcBef>
            </a:pPr>
            <a:endParaRPr lang="zh-CN" altLang="en-US" dirty="0"/>
          </a:p>
        </p:txBody>
      </p:sp>
      <p:sp>
        <p:nvSpPr>
          <p:cNvPr id="460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fld id="{5BC69D93-D621-E145-9BDE-5040EF9B65D3}" type="slidenum">
              <a:rPr lang="zh-CN" altLang="en-US"/>
              <a:pPr/>
              <a:t>14</a:t>
            </a:fld>
            <a:endParaRPr lang="zh-CN" altLang="en-US"/>
          </a:p>
        </p:txBody>
      </p:sp>
    </p:spTree>
    <p:extLst>
      <p:ext uri="{BB962C8B-B14F-4D97-AF65-F5344CB8AC3E}">
        <p14:creationId xmlns:p14="http://schemas.microsoft.com/office/powerpoint/2010/main" val="102768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200" kern="1200" dirty="0" smtClean="0">
                <a:solidFill>
                  <a:schemeClr val="tx1"/>
                </a:solidFill>
                <a:effectLst/>
                <a:latin typeface="+mn-lt"/>
                <a:ea typeface="+mn-ea"/>
                <a:cs typeface="+mn-cs"/>
              </a:rPr>
              <a:t>接下来是闭包等细节，因为闭包是在主节点创建，每个工作节点都是一个主节点对象的拷贝，因此我们将闭包对象注入到最后生成的类中。</a:t>
            </a:r>
          </a:p>
          <a:p>
            <a:pPr eaLnBrk="1" hangingPunct="1">
              <a:spcBef>
                <a:spcPct val="0"/>
              </a:spcBef>
            </a:pPr>
            <a:endParaRPr lang="zh-CN" altLang="en-US" dirty="0"/>
          </a:p>
        </p:txBody>
      </p:sp>
      <p:sp>
        <p:nvSpPr>
          <p:cNvPr id="460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fld id="{5BC69D93-D621-E145-9BDE-5040EF9B65D3}" type="slidenum">
              <a:rPr lang="zh-CN" altLang="en-US"/>
              <a:pPr/>
              <a:t>15</a:t>
            </a:fld>
            <a:endParaRPr lang="zh-CN" altLang="en-US"/>
          </a:p>
        </p:txBody>
      </p:sp>
    </p:spTree>
    <p:extLst>
      <p:ext uri="{BB962C8B-B14F-4D97-AF65-F5344CB8AC3E}">
        <p14:creationId xmlns:p14="http://schemas.microsoft.com/office/powerpoint/2010/main" val="701594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lvl="0"/>
            <a:r>
              <a:rPr lang="zh-CN" altLang="zh-CN" sz="1200" kern="1200" dirty="0" smtClean="0">
                <a:solidFill>
                  <a:schemeClr val="tx1"/>
                </a:solidFill>
                <a:effectLst/>
                <a:latin typeface="+mn-lt"/>
                <a:ea typeface="+mn-ea"/>
                <a:cs typeface="+mn-cs"/>
              </a:rPr>
              <a:t>然后对生成的类进行程序分析，这里使用</a:t>
            </a:r>
            <a:r>
              <a:rPr lang="en-US" altLang="zh-CN" sz="1200" kern="1200" dirty="0" smtClean="0">
                <a:solidFill>
                  <a:schemeClr val="tx1"/>
                </a:solidFill>
                <a:effectLst/>
                <a:latin typeface="+mn-lt"/>
                <a:ea typeface="+mn-ea"/>
                <a:cs typeface="+mn-cs"/>
              </a:rPr>
              <a:t>soot-spark</a:t>
            </a:r>
            <a:r>
              <a:rPr lang="zh-CN" altLang="zh-CN" sz="1200" kern="1200" dirty="0" smtClean="0">
                <a:solidFill>
                  <a:schemeClr val="tx1"/>
                </a:solidFill>
                <a:effectLst/>
                <a:latin typeface="+mn-lt"/>
                <a:ea typeface="+mn-ea"/>
                <a:cs typeface="+mn-cs"/>
              </a:rPr>
              <a:t>，首先完善生成的类，增加入口方法和入口类使得可以进行分析。然后我们实现了增量加载，因为原先</a:t>
            </a:r>
            <a:r>
              <a:rPr lang="en-US" altLang="zh-CN" sz="1200" kern="1200" dirty="0" smtClean="0">
                <a:solidFill>
                  <a:schemeClr val="tx1"/>
                </a:solidFill>
                <a:effectLst/>
                <a:latin typeface="+mn-lt"/>
                <a:ea typeface="+mn-ea"/>
                <a:cs typeface="+mn-cs"/>
              </a:rPr>
              <a:t>Soot-SPARK</a:t>
            </a:r>
            <a:r>
              <a:rPr lang="zh-CN" altLang="zh-CN" sz="1200" kern="1200" dirty="0" smtClean="0">
                <a:solidFill>
                  <a:schemeClr val="tx1"/>
                </a:solidFill>
                <a:effectLst/>
                <a:latin typeface="+mn-lt"/>
                <a:ea typeface="+mn-ea"/>
                <a:cs typeface="+mn-cs"/>
              </a:rPr>
              <a:t>加载所有类，这很浪费性能，我们选择边构建</a:t>
            </a:r>
            <a:r>
              <a:rPr lang="en-US" altLang="zh-CN" sz="1200" kern="1200" dirty="0" smtClean="0">
                <a:solidFill>
                  <a:schemeClr val="tx1"/>
                </a:solidFill>
                <a:effectLst/>
                <a:latin typeface="+mn-lt"/>
                <a:ea typeface="+mn-ea"/>
                <a:cs typeface="+mn-cs"/>
              </a:rPr>
              <a:t>call-graph</a:t>
            </a:r>
            <a:r>
              <a:rPr lang="zh-CN" altLang="zh-CN" sz="1200" kern="1200" dirty="0" smtClean="0">
                <a:solidFill>
                  <a:schemeClr val="tx1"/>
                </a:solidFill>
                <a:effectLst/>
                <a:latin typeface="+mn-lt"/>
                <a:ea typeface="+mn-ea"/>
                <a:cs typeface="+mn-cs"/>
              </a:rPr>
              <a:t>边判断类可达的方法来实现增量加载，并且不断完善</a:t>
            </a:r>
            <a:r>
              <a:rPr lang="en-US" altLang="zh-CN" sz="1200" kern="1200" dirty="0" smtClean="0">
                <a:solidFill>
                  <a:schemeClr val="tx1"/>
                </a:solidFill>
                <a:effectLst/>
                <a:latin typeface="+mn-lt"/>
                <a:ea typeface="+mn-ea"/>
                <a:cs typeface="+mn-cs"/>
              </a:rPr>
              <a:t>call-graph</a:t>
            </a:r>
            <a:r>
              <a:rPr lang="zh-CN" altLang="zh-CN" sz="1200" kern="1200" dirty="0" smtClean="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fld id="{14B204DE-490B-AC4A-87A1-A5069065610A}" type="slidenum">
              <a:rPr lang="zh-CN" altLang="en-US"/>
              <a:pPr/>
              <a:t>16</a:t>
            </a:fld>
            <a:endParaRPr lang="zh-CN" altLang="en-US"/>
          </a:p>
        </p:txBody>
      </p:sp>
    </p:spTree>
    <p:extLst>
      <p:ext uri="{BB962C8B-B14F-4D97-AF65-F5344CB8AC3E}">
        <p14:creationId xmlns:p14="http://schemas.microsoft.com/office/powerpoint/2010/main" val="652722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lvl="0"/>
            <a:r>
              <a:rPr lang="zh-CN" altLang="zh-CN" sz="1200" kern="1200" dirty="0" smtClean="0">
                <a:solidFill>
                  <a:schemeClr val="tx1"/>
                </a:solidFill>
                <a:effectLst/>
                <a:latin typeface="+mn-lt"/>
                <a:ea typeface="+mn-ea"/>
                <a:cs typeface="+mn-cs"/>
              </a:rPr>
              <a:t>然后由于数据并行应用中有很多迭代应用，比如机器学习和图计算应用，这些应用会有大量且重复的</a:t>
            </a:r>
            <a:r>
              <a:rPr lang="en-US" altLang="zh-CN" sz="1200" kern="1200" dirty="0" smtClean="0">
                <a:solidFill>
                  <a:schemeClr val="tx1"/>
                </a:solidFill>
                <a:effectLst/>
                <a:latin typeface="+mn-lt"/>
                <a:ea typeface="+mn-ea"/>
                <a:cs typeface="+mn-cs"/>
              </a:rPr>
              <a:t>job</a:t>
            </a:r>
            <a:r>
              <a:rPr lang="zh-CN" altLang="zh-CN" sz="1200" kern="1200" dirty="0" smtClean="0">
                <a:solidFill>
                  <a:schemeClr val="tx1"/>
                </a:solidFill>
                <a:effectLst/>
                <a:latin typeface="+mn-lt"/>
                <a:ea typeface="+mn-ea"/>
                <a:cs typeface="+mn-cs"/>
              </a:rPr>
              <a:t>，因此缓存分析结果可以避免重复计算，我们选择缓存</a:t>
            </a:r>
            <a:r>
              <a:rPr lang="en-US" altLang="zh-CN" sz="1200" kern="1200" dirty="0" err="1" smtClean="0">
                <a:solidFill>
                  <a:schemeClr val="tx1"/>
                </a:solidFill>
                <a:effectLst/>
                <a:latin typeface="+mn-lt"/>
                <a:ea typeface="+mn-ea"/>
                <a:cs typeface="+mn-cs"/>
              </a:rPr>
              <a:t>rdd</a:t>
            </a:r>
            <a:r>
              <a:rPr lang="zh-CN" altLang="zh-CN" sz="1200" kern="1200" dirty="0" smtClean="0">
                <a:solidFill>
                  <a:schemeClr val="tx1"/>
                </a:solidFill>
                <a:effectLst/>
                <a:latin typeface="+mn-lt"/>
                <a:ea typeface="+mn-ea"/>
                <a:cs typeface="+mn-cs"/>
              </a:rPr>
              <a:t>的有向无环图结构和</a:t>
            </a:r>
            <a:r>
              <a:rPr lang="en-US" altLang="zh-CN" sz="1200" kern="1200" dirty="0" err="1" smtClean="0">
                <a:solidFill>
                  <a:schemeClr val="tx1"/>
                </a:solidFill>
                <a:effectLst/>
                <a:latin typeface="+mn-lt"/>
                <a:ea typeface="+mn-ea"/>
                <a:cs typeface="+mn-cs"/>
              </a:rPr>
              <a:t>udf</a:t>
            </a:r>
            <a:r>
              <a:rPr lang="zh-CN" altLang="zh-CN" sz="1200" kern="1200" dirty="0" smtClean="0">
                <a:solidFill>
                  <a:schemeClr val="tx1"/>
                </a:solidFill>
                <a:effectLst/>
                <a:latin typeface="+mn-lt"/>
                <a:ea typeface="+mn-ea"/>
                <a:cs typeface="+mn-cs"/>
              </a:rPr>
              <a:t>列表以及分析结果，对每个新的</a:t>
            </a:r>
            <a:r>
              <a:rPr lang="en-US" altLang="zh-CN" sz="1200" kern="1200" dirty="0" smtClean="0">
                <a:solidFill>
                  <a:schemeClr val="tx1"/>
                </a:solidFill>
                <a:effectLst/>
                <a:latin typeface="+mn-lt"/>
                <a:ea typeface="+mn-ea"/>
                <a:cs typeface="+mn-cs"/>
              </a:rPr>
              <a:t>Phase</a:t>
            </a:r>
            <a:r>
              <a:rPr lang="zh-CN" altLang="zh-CN" sz="1200" kern="1200" dirty="0" smtClean="0">
                <a:solidFill>
                  <a:schemeClr val="tx1"/>
                </a:solidFill>
                <a:effectLst/>
                <a:latin typeface="+mn-lt"/>
                <a:ea typeface="+mn-ea"/>
                <a:cs typeface="+mn-cs"/>
              </a:rPr>
              <a:t>，判断</a:t>
            </a:r>
            <a:r>
              <a:rPr lang="en-US" altLang="zh-CN" sz="1200" kern="1200" dirty="0" err="1" smtClean="0">
                <a:solidFill>
                  <a:schemeClr val="tx1"/>
                </a:solidFill>
                <a:effectLst/>
                <a:latin typeface="+mn-lt"/>
                <a:ea typeface="+mn-ea"/>
                <a:cs typeface="+mn-cs"/>
              </a:rPr>
              <a:t>rdd</a:t>
            </a:r>
            <a:r>
              <a:rPr lang="zh-CN" altLang="zh-CN" sz="1200" kern="1200" dirty="0" smtClean="0">
                <a:solidFill>
                  <a:schemeClr val="tx1"/>
                </a:solidFill>
                <a:effectLst/>
                <a:latin typeface="+mn-lt"/>
                <a:ea typeface="+mn-ea"/>
                <a:cs typeface="+mn-cs"/>
              </a:rPr>
              <a:t>结构以及</a:t>
            </a:r>
            <a:r>
              <a:rPr lang="en-US" altLang="zh-CN" sz="1200" kern="1200" dirty="0" err="1" smtClean="0">
                <a:solidFill>
                  <a:schemeClr val="tx1"/>
                </a:solidFill>
                <a:effectLst/>
                <a:latin typeface="+mn-lt"/>
                <a:ea typeface="+mn-ea"/>
                <a:cs typeface="+mn-cs"/>
              </a:rPr>
              <a:t>udf</a:t>
            </a:r>
            <a:r>
              <a:rPr lang="zh-CN" altLang="zh-CN" sz="1200" kern="1200" dirty="0" smtClean="0">
                <a:solidFill>
                  <a:schemeClr val="tx1"/>
                </a:solidFill>
                <a:effectLst/>
                <a:latin typeface="+mn-lt"/>
                <a:ea typeface="+mn-ea"/>
                <a:cs typeface="+mn-cs"/>
              </a:rPr>
              <a:t>列表，来判断是否重复利用分析结果。</a:t>
            </a:r>
            <a:endParaRPr lang="zh-CN" altLang="zh-CN" sz="1200" kern="1200" dirty="0">
              <a:solidFill>
                <a:schemeClr val="tx1"/>
              </a:solidFill>
              <a:effectLst/>
              <a:latin typeface="+mn-lt"/>
              <a:ea typeface="+mn-ea"/>
              <a:cs typeface="+mn-cs"/>
            </a:endParaRPr>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fld id="{14B204DE-490B-AC4A-87A1-A5069065610A}" type="slidenum">
              <a:rPr lang="zh-CN" altLang="en-US"/>
              <a:pPr/>
              <a:t>17</a:t>
            </a:fld>
            <a:endParaRPr lang="zh-CN" altLang="en-US"/>
          </a:p>
        </p:txBody>
      </p:sp>
    </p:spTree>
    <p:extLst>
      <p:ext uri="{BB962C8B-B14F-4D97-AF65-F5344CB8AC3E}">
        <p14:creationId xmlns:p14="http://schemas.microsoft.com/office/powerpoint/2010/main" val="718589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smtClean="0">
                <a:solidFill>
                  <a:schemeClr val="tx1"/>
                </a:solidFill>
                <a:effectLst/>
                <a:latin typeface="+mn-lt"/>
                <a:ea typeface="+mn-ea"/>
                <a:cs typeface="+mn-cs"/>
              </a:rPr>
              <a:t>测试环境，我们选择了五个基准测试应用和大量从</a:t>
            </a:r>
            <a:r>
              <a:rPr lang="en-US" altLang="zh-CN" sz="1200" kern="1200" dirty="0" smtClean="0">
                <a:solidFill>
                  <a:schemeClr val="tx1"/>
                </a:solidFill>
                <a:effectLst/>
                <a:latin typeface="+mn-lt"/>
                <a:ea typeface="+mn-ea"/>
                <a:cs typeface="+mn-cs"/>
              </a:rPr>
              <a:t>spark</a:t>
            </a:r>
            <a:r>
              <a:rPr lang="zh-CN" altLang="zh-CN" sz="1200" kern="1200" dirty="0" smtClean="0">
                <a:solidFill>
                  <a:schemeClr val="tx1"/>
                </a:solidFill>
                <a:effectLst/>
                <a:latin typeface="+mn-lt"/>
                <a:ea typeface="+mn-ea"/>
                <a:cs typeface="+mn-cs"/>
              </a:rPr>
              <a:t>机器学习库中选择的真实应用。</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312E09F5-4FAD-E647-A4E9-BB6261AA5064}" type="slidenum">
              <a:rPr lang="zh-CN" altLang="en-US" smtClean="0"/>
              <a:pPr/>
              <a:t>18</a:t>
            </a:fld>
            <a:endParaRPr lang="zh-CN" altLang="en-US"/>
          </a:p>
        </p:txBody>
      </p:sp>
    </p:spTree>
    <p:extLst>
      <p:ext uri="{BB962C8B-B14F-4D97-AF65-F5344CB8AC3E}">
        <p14:creationId xmlns:p14="http://schemas.microsoft.com/office/powerpoint/2010/main" val="4835798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smtClean="0">
                <a:solidFill>
                  <a:schemeClr val="tx1"/>
                </a:solidFill>
                <a:effectLst/>
                <a:latin typeface="+mn-lt"/>
                <a:ea typeface="+mn-ea"/>
                <a:cs typeface="+mn-cs"/>
              </a:rPr>
              <a:t>首先是进行整体性能分析，可以看出我们的方法相对于直接分析应用减少</a:t>
            </a:r>
            <a:r>
              <a:rPr lang="en-US" altLang="zh-CN" sz="1200" kern="1200" dirty="0" smtClean="0">
                <a:solidFill>
                  <a:schemeClr val="tx1"/>
                </a:solidFill>
                <a:effectLst/>
                <a:latin typeface="+mn-lt"/>
                <a:ea typeface="+mn-ea"/>
                <a:cs typeface="+mn-cs"/>
              </a:rPr>
              <a:t>96%</a:t>
            </a:r>
            <a:r>
              <a:rPr lang="zh-CN" altLang="zh-CN" sz="1200" kern="1200" dirty="0" smtClean="0">
                <a:solidFill>
                  <a:schemeClr val="tx1"/>
                </a:solidFill>
                <a:effectLst/>
                <a:latin typeface="+mn-lt"/>
                <a:ea typeface="+mn-ea"/>
                <a:cs typeface="+mn-cs"/>
              </a:rPr>
              <a:t>的时间，且可达方法数大大减少。</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312E09F5-4FAD-E647-A4E9-BB6261AA5064}" type="slidenum">
              <a:rPr lang="zh-CN" altLang="en-US" smtClean="0"/>
              <a:pPr/>
              <a:t>19</a:t>
            </a:fld>
            <a:endParaRPr lang="zh-CN" altLang="en-US"/>
          </a:p>
        </p:txBody>
      </p:sp>
    </p:spTree>
    <p:extLst>
      <p:ext uri="{BB962C8B-B14F-4D97-AF65-F5344CB8AC3E}">
        <p14:creationId xmlns:p14="http://schemas.microsoft.com/office/powerpoint/2010/main" val="724243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err="1" smtClean="0">
                <a:solidFill>
                  <a:schemeClr val="tx1"/>
                </a:solidFill>
                <a:effectLst/>
                <a:latin typeface="+mn-lt"/>
                <a:ea typeface="+mn-ea"/>
                <a:cs typeface="+mn-cs"/>
              </a:rPr>
              <a:t>ppt</a:t>
            </a:r>
            <a:r>
              <a:rPr lang="zh-CN" altLang="zh-CN" sz="1200" kern="1200" dirty="0" smtClean="0">
                <a:solidFill>
                  <a:schemeClr val="tx1"/>
                </a:solidFill>
                <a:effectLst/>
                <a:latin typeface="+mn-lt"/>
                <a:ea typeface="+mn-ea"/>
                <a:cs typeface="+mn-cs"/>
              </a:rPr>
              <a:t>内容分为四部分，首先是介绍研究生期间的主要工作，然后是研究背景及问题分析，系统设计与实现以及系统测试。</a:t>
            </a:r>
          </a:p>
          <a:p>
            <a:endParaRPr kumimoji="1" lang="zh-CN" altLang="en-US" dirty="0"/>
          </a:p>
        </p:txBody>
      </p:sp>
      <p:sp>
        <p:nvSpPr>
          <p:cNvPr id="4" name="幻灯片编号占位符 3"/>
          <p:cNvSpPr>
            <a:spLocks noGrp="1"/>
          </p:cNvSpPr>
          <p:nvPr>
            <p:ph type="sldNum" sz="quarter" idx="10"/>
          </p:nvPr>
        </p:nvSpPr>
        <p:spPr/>
        <p:txBody>
          <a:bodyPr/>
          <a:lstStyle/>
          <a:p>
            <a:fld id="{312E09F5-4FAD-E647-A4E9-BB6261AA5064}" type="slidenum">
              <a:rPr lang="zh-CN" altLang="en-US" smtClean="0"/>
              <a:pPr/>
              <a:t>2</a:t>
            </a:fld>
            <a:endParaRPr lang="zh-CN" altLang="en-US"/>
          </a:p>
        </p:txBody>
      </p:sp>
    </p:spTree>
    <p:extLst>
      <p:ext uri="{BB962C8B-B14F-4D97-AF65-F5344CB8AC3E}">
        <p14:creationId xmlns:p14="http://schemas.microsoft.com/office/powerpoint/2010/main" val="300902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smtClean="0">
                <a:solidFill>
                  <a:schemeClr val="tx1"/>
                </a:solidFill>
                <a:effectLst/>
                <a:latin typeface="+mn-lt"/>
                <a:ea typeface="+mn-ea"/>
                <a:cs typeface="+mn-cs"/>
              </a:rPr>
              <a:t>然后我们测试了本方法针对不同敏感度指针分析时候的性能，可以看出在各个敏感度下，本方法都有较好的性能。</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312E09F5-4FAD-E647-A4E9-BB6261AA5064}" type="slidenum">
              <a:rPr lang="zh-CN" altLang="en-US" smtClean="0"/>
              <a:pPr/>
              <a:t>20</a:t>
            </a:fld>
            <a:endParaRPr lang="zh-CN" altLang="en-US"/>
          </a:p>
        </p:txBody>
      </p:sp>
    </p:spTree>
    <p:extLst>
      <p:ext uri="{BB962C8B-B14F-4D97-AF65-F5344CB8AC3E}">
        <p14:creationId xmlns:p14="http://schemas.microsoft.com/office/powerpoint/2010/main" val="1234924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smtClean="0">
                <a:solidFill>
                  <a:schemeClr val="tx1"/>
                </a:solidFill>
                <a:effectLst/>
                <a:latin typeface="+mn-lt"/>
                <a:ea typeface="+mn-ea"/>
                <a:cs typeface="+mn-cs"/>
              </a:rPr>
              <a:t>最后我们测试</a:t>
            </a:r>
            <a:r>
              <a:rPr lang="en-US" altLang="zh-CN" sz="1200" kern="1200" dirty="0" smtClean="0">
                <a:solidFill>
                  <a:schemeClr val="tx1"/>
                </a:solidFill>
                <a:effectLst/>
                <a:latin typeface="+mn-lt"/>
                <a:ea typeface="+mn-ea"/>
                <a:cs typeface="+mn-cs"/>
              </a:rPr>
              <a:t>spark</a:t>
            </a:r>
            <a:r>
              <a:rPr lang="zh-CN" altLang="zh-CN" sz="1200" kern="1200" dirty="0" smtClean="0">
                <a:solidFill>
                  <a:schemeClr val="tx1"/>
                </a:solidFill>
                <a:effectLst/>
                <a:latin typeface="+mn-lt"/>
                <a:ea typeface="+mn-ea"/>
                <a:cs typeface="+mn-cs"/>
              </a:rPr>
              <a:t>机器学习库中的真实应用来测试本方法的覆盖范围，可以看出本方法覆盖大部分应用，但是也存在部分不能处理的应用。</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312E09F5-4FAD-E647-A4E9-BB6261AA5064}" type="slidenum">
              <a:rPr lang="zh-CN" altLang="en-US" smtClean="0"/>
              <a:pPr/>
              <a:t>21</a:t>
            </a:fld>
            <a:endParaRPr lang="zh-CN" altLang="en-US"/>
          </a:p>
        </p:txBody>
      </p:sp>
    </p:spTree>
    <p:extLst>
      <p:ext uri="{BB962C8B-B14F-4D97-AF65-F5344CB8AC3E}">
        <p14:creationId xmlns:p14="http://schemas.microsoft.com/office/powerpoint/2010/main" val="208924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smtClean="0">
                <a:solidFill>
                  <a:schemeClr val="tx1"/>
                </a:solidFill>
                <a:effectLst/>
                <a:latin typeface="+mn-lt"/>
                <a:ea typeface="+mn-ea"/>
                <a:cs typeface="+mn-cs"/>
              </a:rPr>
              <a:t>通过对这些应用分析，得到原因是这些应用含有用户自定义</a:t>
            </a:r>
            <a:r>
              <a:rPr lang="en-US" altLang="zh-CN" sz="1200" kern="1200" dirty="0" smtClean="0">
                <a:solidFill>
                  <a:schemeClr val="tx1"/>
                </a:solidFill>
                <a:effectLst/>
                <a:latin typeface="+mn-lt"/>
                <a:ea typeface="+mn-ea"/>
                <a:cs typeface="+mn-cs"/>
              </a:rPr>
              <a:t>RDD</a:t>
            </a:r>
            <a:r>
              <a:rPr lang="zh-CN" altLang="zh-CN" sz="1200" kern="1200" dirty="0" smtClean="0">
                <a:solidFill>
                  <a:schemeClr val="tx1"/>
                </a:solidFill>
                <a:effectLst/>
                <a:latin typeface="+mn-lt"/>
                <a:ea typeface="+mn-ea"/>
                <a:cs typeface="+mn-cs"/>
              </a:rPr>
              <a:t>，因为我们目前是针对已知类型的</a:t>
            </a:r>
            <a:r>
              <a:rPr lang="en-US" altLang="zh-CN" sz="1200" kern="1200" dirty="0" smtClean="0">
                <a:solidFill>
                  <a:schemeClr val="tx1"/>
                </a:solidFill>
                <a:effectLst/>
                <a:latin typeface="+mn-lt"/>
                <a:ea typeface="+mn-ea"/>
                <a:cs typeface="+mn-cs"/>
              </a:rPr>
              <a:t>RDD</a:t>
            </a:r>
            <a:r>
              <a:rPr lang="zh-CN" altLang="zh-CN" sz="1200" kern="1200" dirty="0" smtClean="0">
                <a:solidFill>
                  <a:schemeClr val="tx1"/>
                </a:solidFill>
                <a:effectLst/>
                <a:latin typeface="+mn-lt"/>
                <a:ea typeface="+mn-ea"/>
                <a:cs typeface="+mn-cs"/>
              </a:rPr>
              <a:t>类型进行抽取</a:t>
            </a:r>
            <a:r>
              <a:rPr lang="en-US" altLang="zh-CN" sz="1200" kern="1200" dirty="0" smtClean="0">
                <a:solidFill>
                  <a:schemeClr val="tx1"/>
                </a:solidFill>
                <a:effectLst/>
                <a:latin typeface="+mn-lt"/>
                <a:ea typeface="+mn-ea"/>
                <a:cs typeface="+mn-cs"/>
              </a:rPr>
              <a:t>UDF</a:t>
            </a:r>
            <a:r>
              <a:rPr lang="zh-CN" altLang="zh-CN" sz="1200" kern="1200" dirty="0" smtClean="0">
                <a:solidFill>
                  <a:schemeClr val="tx1"/>
                </a:solidFill>
                <a:effectLst/>
                <a:latin typeface="+mn-lt"/>
                <a:ea typeface="+mn-ea"/>
                <a:cs typeface="+mn-cs"/>
              </a:rPr>
              <a:t>来进行</a:t>
            </a:r>
            <a:r>
              <a:rPr lang="en-US" altLang="zh-CN" sz="1200" kern="1200" dirty="0" smtClean="0">
                <a:solidFill>
                  <a:schemeClr val="tx1"/>
                </a:solidFill>
                <a:effectLst/>
                <a:latin typeface="+mn-lt"/>
                <a:ea typeface="+mn-ea"/>
                <a:cs typeface="+mn-cs"/>
              </a:rPr>
              <a:t>UDF</a:t>
            </a:r>
            <a:r>
              <a:rPr lang="zh-CN" altLang="zh-CN" sz="1200" kern="1200" dirty="0" smtClean="0">
                <a:solidFill>
                  <a:schemeClr val="tx1"/>
                </a:solidFill>
                <a:effectLst/>
                <a:latin typeface="+mn-lt"/>
                <a:ea typeface="+mn-ea"/>
                <a:cs typeface="+mn-cs"/>
              </a:rPr>
              <a:t>融合，因此需要知道</a:t>
            </a:r>
            <a:r>
              <a:rPr lang="en-US" altLang="zh-CN" sz="1200" kern="1200" dirty="0" smtClean="0">
                <a:solidFill>
                  <a:schemeClr val="tx1"/>
                </a:solidFill>
                <a:effectLst/>
                <a:latin typeface="+mn-lt"/>
                <a:ea typeface="+mn-ea"/>
                <a:cs typeface="+mn-cs"/>
              </a:rPr>
              <a:t>RDD</a:t>
            </a:r>
            <a:r>
              <a:rPr lang="zh-CN" altLang="zh-CN" sz="1200" kern="1200" dirty="0" smtClean="0">
                <a:solidFill>
                  <a:schemeClr val="tx1"/>
                </a:solidFill>
                <a:effectLst/>
                <a:latin typeface="+mn-lt"/>
                <a:ea typeface="+mn-ea"/>
                <a:cs typeface="+mn-cs"/>
              </a:rPr>
              <a:t>类型。我们提出了解决方法，就是可以将这些</a:t>
            </a:r>
            <a:r>
              <a:rPr lang="en-US" altLang="zh-CN" sz="1200" kern="1200" dirty="0" smtClean="0">
                <a:solidFill>
                  <a:schemeClr val="tx1"/>
                </a:solidFill>
                <a:effectLst/>
                <a:latin typeface="+mn-lt"/>
                <a:ea typeface="+mn-ea"/>
                <a:cs typeface="+mn-cs"/>
              </a:rPr>
              <a:t>RDD</a:t>
            </a:r>
            <a:r>
              <a:rPr lang="zh-CN" altLang="zh-CN" sz="1200" kern="1200" dirty="0" smtClean="0">
                <a:solidFill>
                  <a:schemeClr val="tx1"/>
                </a:solidFill>
                <a:effectLst/>
                <a:latin typeface="+mn-lt"/>
                <a:ea typeface="+mn-ea"/>
                <a:cs typeface="+mn-cs"/>
              </a:rPr>
              <a:t>的迭代器进行串联，针对迭代器进行用户定义函数融合，这样就可以解决这个问题。</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312E09F5-4FAD-E647-A4E9-BB6261AA5064}" type="slidenum">
              <a:rPr lang="zh-CN" altLang="en-US" smtClean="0"/>
              <a:pPr/>
              <a:t>22</a:t>
            </a:fld>
            <a:endParaRPr lang="zh-CN" altLang="en-US"/>
          </a:p>
        </p:txBody>
      </p:sp>
    </p:spTree>
    <p:extLst>
      <p:ext uri="{BB962C8B-B14F-4D97-AF65-F5344CB8AC3E}">
        <p14:creationId xmlns:p14="http://schemas.microsoft.com/office/powerpoint/2010/main" val="14482338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01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lvl="0"/>
            <a:r>
              <a:rPr lang="zh-CN" altLang="zh-CN" sz="1200" kern="1200" smtClean="0">
                <a:solidFill>
                  <a:schemeClr val="tx1"/>
                </a:solidFill>
                <a:effectLst/>
                <a:latin typeface="+mn-lt"/>
                <a:ea typeface="+mn-ea"/>
                <a:cs typeface="+mn-cs"/>
              </a:rPr>
              <a:t>请各位老师指正，谢谢！</a:t>
            </a:r>
            <a:endParaRPr lang="zh-CN" altLang="zh-CN" sz="1200" kern="1200">
              <a:solidFill>
                <a:schemeClr val="tx1"/>
              </a:solidFill>
              <a:effectLst/>
              <a:latin typeface="+mn-lt"/>
              <a:ea typeface="+mn-ea"/>
              <a:cs typeface="+mn-cs"/>
            </a:endParaRPr>
          </a:p>
        </p:txBody>
      </p:sp>
      <p:sp>
        <p:nvSpPr>
          <p:cNvPr id="501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fld id="{49927532-DA59-3F43-AFF8-CF43216EEC12}" type="slidenum">
              <a:rPr lang="zh-CN" altLang="en-US"/>
              <a:pPr/>
              <a:t>23</a:t>
            </a:fld>
            <a:endParaRPr lang="zh-CN" altLang="en-US"/>
          </a:p>
        </p:txBody>
      </p:sp>
    </p:spTree>
    <p:extLst>
      <p:ext uri="{BB962C8B-B14F-4D97-AF65-F5344CB8AC3E}">
        <p14:creationId xmlns:p14="http://schemas.microsoft.com/office/powerpoint/2010/main" val="12265787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12E09F5-4FAD-E647-A4E9-BB6261AA5064}" type="slidenum">
              <a:rPr lang="zh-CN" altLang="en-US" smtClean="0"/>
              <a:pPr/>
              <a:t>24</a:t>
            </a:fld>
            <a:endParaRPr lang="zh-CN" altLang="en-US"/>
          </a:p>
        </p:txBody>
      </p:sp>
    </p:spTree>
    <p:extLst>
      <p:ext uri="{BB962C8B-B14F-4D97-AF65-F5344CB8AC3E}">
        <p14:creationId xmlns:p14="http://schemas.microsoft.com/office/powerpoint/2010/main" val="1572955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smtClean="0">
                <a:solidFill>
                  <a:schemeClr val="tx1"/>
                </a:solidFill>
                <a:effectLst/>
                <a:latin typeface="+mn-lt"/>
                <a:ea typeface="+mn-ea"/>
                <a:cs typeface="+mn-cs"/>
              </a:rPr>
              <a:t>首先介绍下研究生期间的主要工作，在项目方面，我参加了两个国家自然科学基金项目，科学大数据处理优化理论与关键技术研究与大数据的高时效并行体系结构与技术。 在论文方面，我以学生一作身份投稿</a:t>
            </a:r>
            <a:r>
              <a:rPr lang="en-US" altLang="zh-CN" sz="1200" kern="1200" dirty="0" err="1" smtClean="0">
                <a:solidFill>
                  <a:schemeClr val="tx1"/>
                </a:solidFill>
                <a:effectLst/>
                <a:latin typeface="+mn-lt"/>
                <a:ea typeface="+mn-ea"/>
                <a:cs typeface="+mn-cs"/>
              </a:rPr>
              <a:t>ieee</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hpcc</a:t>
            </a:r>
            <a:r>
              <a:rPr lang="zh-CN" altLang="zh-CN" sz="1200" kern="1200" dirty="0" smtClean="0">
                <a:solidFill>
                  <a:schemeClr val="tx1"/>
                </a:solidFill>
                <a:effectLst/>
                <a:latin typeface="+mn-lt"/>
                <a:ea typeface="+mn-ea"/>
                <a:cs typeface="+mn-cs"/>
              </a:rPr>
              <a:t>，已经被录取，以学生四作投稿</a:t>
            </a:r>
            <a:r>
              <a:rPr lang="en-US" altLang="zh-CN" sz="1200" kern="1200" dirty="0" smtClean="0">
                <a:solidFill>
                  <a:schemeClr val="tx1"/>
                </a:solidFill>
                <a:effectLst/>
                <a:latin typeface="+mn-lt"/>
                <a:ea typeface="+mn-ea"/>
                <a:cs typeface="+mn-cs"/>
              </a:rPr>
              <a:t>ACM TOCS</a:t>
            </a:r>
            <a:r>
              <a:rPr lang="zh-CN" altLang="zh-CN" sz="1200" kern="1200" dirty="0" smtClean="0">
                <a:solidFill>
                  <a:schemeClr val="tx1"/>
                </a:solidFill>
                <a:effectLst/>
                <a:latin typeface="+mn-lt"/>
                <a:ea typeface="+mn-ea"/>
                <a:cs typeface="+mn-cs"/>
              </a:rPr>
              <a:t>目前是第二轮，以学生三作投稿中国科学信息科学，申请了一项发明专利。</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312E09F5-4FAD-E647-A4E9-BB6261AA5064}" type="slidenum">
              <a:rPr lang="zh-CN" altLang="en-US" smtClean="0"/>
              <a:pPr/>
              <a:t>3</a:t>
            </a:fld>
            <a:endParaRPr lang="zh-CN" altLang="en-US"/>
          </a:p>
        </p:txBody>
      </p:sp>
    </p:spTree>
    <p:extLst>
      <p:ext uri="{BB962C8B-B14F-4D97-AF65-F5344CB8AC3E}">
        <p14:creationId xmlns:p14="http://schemas.microsoft.com/office/powerpoint/2010/main" val="1382924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smtClean="0">
                <a:solidFill>
                  <a:schemeClr val="tx1"/>
                </a:solidFill>
                <a:effectLst/>
                <a:latin typeface="+mn-lt"/>
                <a:ea typeface="+mn-ea"/>
                <a:cs typeface="+mn-cs"/>
              </a:rPr>
              <a:t>首先介绍下研究背景，随着数据快速增长和高效挖掘数据的需求，出现了一批大数据处理系统， 比如</a:t>
            </a:r>
            <a:r>
              <a:rPr lang="en-US" altLang="zh-CN" sz="1200" kern="1200" dirty="0" smtClean="0">
                <a:solidFill>
                  <a:schemeClr val="tx1"/>
                </a:solidFill>
                <a:effectLst/>
                <a:latin typeface="+mn-lt"/>
                <a:ea typeface="+mn-ea"/>
                <a:cs typeface="+mn-cs"/>
              </a:rPr>
              <a:t>spark</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和</a:t>
            </a:r>
            <a:r>
              <a:rPr lang="en-US" altLang="zh-CN" sz="1200" kern="1200" dirty="0" err="1" smtClean="0">
                <a:solidFill>
                  <a:schemeClr val="tx1"/>
                </a:solidFill>
                <a:effectLst/>
                <a:latin typeface="+mn-lt"/>
                <a:ea typeface="+mn-ea"/>
                <a:cs typeface="+mn-cs"/>
              </a:rPr>
              <a:t>hadoop</a:t>
            </a:r>
            <a:r>
              <a:rPr lang="zh-CN" altLang="zh-CN" sz="1200" kern="1200" dirty="0" smtClean="0">
                <a:solidFill>
                  <a:schemeClr val="tx1"/>
                </a:solidFill>
                <a:effectLst/>
                <a:latin typeface="+mn-lt"/>
                <a:ea typeface="+mn-ea"/>
                <a:cs typeface="+mn-cs"/>
              </a:rPr>
              <a:t>。目前有很多数据并行应用比如日志挖掘，图处理和机器学习，这些应用需要保证准确性和时效性，因此大数据应用的性能十分重要，而程序分析是一种优化应用的方法，主要是针对程序的正确性和程序优化。</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312E09F5-4FAD-E647-A4E9-BB6261AA5064}" type="slidenum">
              <a:rPr lang="zh-CN" altLang="en-US" smtClean="0"/>
              <a:pPr/>
              <a:t>4</a:t>
            </a:fld>
            <a:endParaRPr lang="zh-CN" altLang="en-US"/>
          </a:p>
        </p:txBody>
      </p:sp>
    </p:spTree>
    <p:extLst>
      <p:ext uri="{BB962C8B-B14F-4D97-AF65-F5344CB8AC3E}">
        <p14:creationId xmlns:p14="http://schemas.microsoft.com/office/powerpoint/2010/main" val="1068678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mn-lt"/>
                <a:ea typeface="+mn-ea"/>
                <a:cs typeface="+mn-cs"/>
              </a:rPr>
              <a:t>介绍一下</a:t>
            </a:r>
            <a:r>
              <a:rPr lang="en-US" altLang="zh-CN" sz="1200" kern="1200" dirty="0" err="1" smtClean="0">
                <a:solidFill>
                  <a:schemeClr val="tx1"/>
                </a:solidFill>
                <a:effectLst/>
                <a:latin typeface="+mn-lt"/>
                <a:ea typeface="+mn-ea"/>
                <a:cs typeface="+mn-cs"/>
              </a:rPr>
              <a:t>MapReduce</a:t>
            </a:r>
            <a:r>
              <a:rPr lang="zh-CN" altLang="zh-CN" sz="1200" kern="1200" dirty="0" smtClean="0">
                <a:solidFill>
                  <a:schemeClr val="tx1"/>
                </a:solidFill>
                <a:effectLst/>
                <a:latin typeface="+mn-lt"/>
                <a:ea typeface="+mn-ea"/>
                <a:cs typeface="+mn-cs"/>
              </a:rPr>
              <a:t>编程模型，</a:t>
            </a:r>
            <a:r>
              <a:rPr lang="en-US" altLang="zh-CN" sz="1200" kern="1200" dirty="0" err="1" smtClean="0">
                <a:solidFill>
                  <a:schemeClr val="tx1"/>
                </a:solidFill>
                <a:effectLst/>
                <a:latin typeface="+mn-lt"/>
                <a:ea typeface="+mn-ea"/>
                <a:cs typeface="+mn-cs"/>
              </a:rPr>
              <a:t>MapReduce</a:t>
            </a:r>
            <a:r>
              <a:rPr lang="zh-CN" altLang="zh-CN" sz="1200" kern="1200" dirty="0" smtClean="0">
                <a:solidFill>
                  <a:schemeClr val="tx1"/>
                </a:solidFill>
                <a:effectLst/>
                <a:latin typeface="+mn-lt"/>
                <a:ea typeface="+mn-ea"/>
                <a:cs typeface="+mn-cs"/>
              </a:rPr>
              <a:t>分为三个阶段，</a:t>
            </a:r>
            <a:r>
              <a:rPr lang="en-US" altLang="zh-CN" sz="1200" kern="1200" dirty="0" smtClean="0">
                <a:solidFill>
                  <a:schemeClr val="tx1"/>
                </a:solidFill>
                <a:effectLst/>
                <a:latin typeface="+mn-lt"/>
                <a:ea typeface="+mn-ea"/>
                <a:cs typeface="+mn-cs"/>
              </a:rPr>
              <a:t>map</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shuffle</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reduce</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shuffle</a:t>
            </a:r>
            <a:r>
              <a:rPr lang="zh-CN" altLang="zh-CN" sz="1200" kern="1200" dirty="0" smtClean="0">
                <a:solidFill>
                  <a:schemeClr val="tx1"/>
                </a:solidFill>
                <a:effectLst/>
                <a:latin typeface="+mn-lt"/>
                <a:ea typeface="+mn-ea"/>
                <a:cs typeface="+mn-cs"/>
              </a:rPr>
              <a:t>主要是对数据进行聚合和重新划分</a:t>
            </a:r>
          </a:p>
          <a:p>
            <a:endParaRPr kumimoji="1" lang="zh-CN" altLang="en-US" dirty="0"/>
          </a:p>
        </p:txBody>
      </p:sp>
      <p:sp>
        <p:nvSpPr>
          <p:cNvPr id="4" name="幻灯片编号占位符 3"/>
          <p:cNvSpPr>
            <a:spLocks noGrp="1"/>
          </p:cNvSpPr>
          <p:nvPr>
            <p:ph type="sldNum" sz="quarter" idx="10"/>
          </p:nvPr>
        </p:nvSpPr>
        <p:spPr/>
        <p:txBody>
          <a:bodyPr/>
          <a:lstStyle/>
          <a:p>
            <a:fld id="{312E09F5-4FAD-E647-A4E9-BB6261AA5064}" type="slidenum">
              <a:rPr lang="zh-CN" altLang="en-US" smtClean="0"/>
              <a:pPr/>
              <a:t>5</a:t>
            </a:fld>
            <a:endParaRPr lang="zh-CN" altLang="en-US"/>
          </a:p>
        </p:txBody>
      </p:sp>
    </p:spTree>
    <p:extLst>
      <p:ext uri="{BB962C8B-B14F-4D97-AF65-F5344CB8AC3E}">
        <p14:creationId xmlns:p14="http://schemas.microsoft.com/office/powerpoint/2010/main" val="1880784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smtClean="0">
                <a:solidFill>
                  <a:schemeClr val="tx1"/>
                </a:solidFill>
                <a:effectLst/>
                <a:latin typeface="+mn-lt"/>
                <a:ea typeface="+mn-ea"/>
                <a:cs typeface="+mn-cs"/>
              </a:rPr>
              <a:t>目前使用程序分析进行优化数据并行应用的相关工作主要是使用程序分析优化聚合那块，即用户定义聚合函数，主要是为了减少</a:t>
            </a:r>
            <a:r>
              <a:rPr lang="en-US" altLang="zh-CN" sz="1200" kern="1200" dirty="0" smtClean="0">
                <a:solidFill>
                  <a:schemeClr val="tx1"/>
                </a:solidFill>
                <a:effectLst/>
                <a:latin typeface="+mn-lt"/>
                <a:ea typeface="+mn-ea"/>
                <a:cs typeface="+mn-cs"/>
              </a:rPr>
              <a:t>shuffle</a:t>
            </a:r>
            <a:r>
              <a:rPr lang="zh-CN" altLang="zh-CN" sz="1200" kern="1200" dirty="0" smtClean="0">
                <a:solidFill>
                  <a:schemeClr val="tx1"/>
                </a:solidFill>
                <a:effectLst/>
                <a:latin typeface="+mn-lt"/>
                <a:ea typeface="+mn-ea"/>
                <a:cs typeface="+mn-cs"/>
              </a:rPr>
              <a:t>阶段的数据量。但是这些工作都是优化数据并行应用的某个算子，没有提出一个高效的对数据并行应用进行分析的方法。</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312E09F5-4FAD-E647-A4E9-BB6261AA5064}" type="slidenum">
              <a:rPr lang="zh-CN" altLang="en-US" smtClean="0"/>
              <a:pPr/>
              <a:t>6</a:t>
            </a:fld>
            <a:endParaRPr lang="zh-CN" altLang="en-US"/>
          </a:p>
        </p:txBody>
      </p:sp>
    </p:spTree>
    <p:extLst>
      <p:ext uri="{BB962C8B-B14F-4D97-AF65-F5344CB8AC3E}">
        <p14:creationId xmlns:p14="http://schemas.microsoft.com/office/powerpoint/2010/main" val="1534030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smtClean="0">
                <a:solidFill>
                  <a:schemeClr val="tx1"/>
                </a:solidFill>
                <a:effectLst/>
                <a:latin typeface="+mn-lt"/>
                <a:ea typeface="+mn-ea"/>
                <a:cs typeface="+mn-cs"/>
              </a:rPr>
              <a:t>数据并行框架提供了一系列高度抽象的算子，它隐藏了复杂的操作，比如数据划分，数据分布，并行，容错，因此一个看上去简单的算子其实涉及大量复杂的框架代码。在每个算子中有一个用户定义函数，这个用户定义函数往往是一个串行函数，是算子的核心部分。这里有个例子，是一个</a:t>
            </a:r>
            <a:r>
              <a:rPr lang="en-US" altLang="zh-CN" sz="1200" kern="1200" dirty="0" smtClean="0">
                <a:solidFill>
                  <a:schemeClr val="tx1"/>
                </a:solidFill>
                <a:effectLst/>
                <a:latin typeface="+mn-lt"/>
                <a:ea typeface="+mn-ea"/>
                <a:cs typeface="+mn-cs"/>
              </a:rPr>
              <a:t>spark</a:t>
            </a:r>
            <a:r>
              <a:rPr lang="zh-CN" altLang="zh-CN" sz="1200" kern="1200" dirty="0" smtClean="0">
                <a:solidFill>
                  <a:schemeClr val="tx1"/>
                </a:solidFill>
                <a:effectLst/>
                <a:latin typeface="+mn-lt"/>
                <a:ea typeface="+mn-ea"/>
                <a:cs typeface="+mn-cs"/>
              </a:rPr>
              <a:t>逻辑回归应用，我们使用</a:t>
            </a:r>
            <a:r>
              <a:rPr lang="en-US" altLang="zh-CN" sz="1200" kern="1200" dirty="0" smtClean="0">
                <a:solidFill>
                  <a:schemeClr val="tx1"/>
                </a:solidFill>
                <a:effectLst/>
                <a:latin typeface="+mn-lt"/>
                <a:ea typeface="+mn-ea"/>
                <a:cs typeface="+mn-cs"/>
              </a:rPr>
              <a:t>Soot-SPARK</a:t>
            </a:r>
            <a:r>
              <a:rPr lang="zh-CN" altLang="zh-CN" sz="1200" kern="1200" dirty="0" smtClean="0">
                <a:solidFill>
                  <a:schemeClr val="tx1"/>
                </a:solidFill>
                <a:effectLst/>
                <a:latin typeface="+mn-lt"/>
                <a:ea typeface="+mn-ea"/>
                <a:cs typeface="+mn-cs"/>
              </a:rPr>
              <a:t>对齐进行指针分析，从代码可以看出，这个应用只有三个算子，两个</a:t>
            </a:r>
            <a:r>
              <a:rPr lang="en-US" altLang="zh-CN" sz="1200" kern="1200" dirty="0" smtClean="0">
                <a:solidFill>
                  <a:schemeClr val="tx1"/>
                </a:solidFill>
                <a:effectLst/>
                <a:latin typeface="+mn-lt"/>
                <a:ea typeface="+mn-ea"/>
                <a:cs typeface="+mn-cs"/>
              </a:rPr>
              <a:t>map</a:t>
            </a:r>
            <a:r>
              <a:rPr lang="zh-CN" altLang="zh-CN" sz="1200" kern="1200" dirty="0" smtClean="0">
                <a:solidFill>
                  <a:schemeClr val="tx1"/>
                </a:solidFill>
                <a:effectLst/>
                <a:latin typeface="+mn-lt"/>
                <a:ea typeface="+mn-ea"/>
                <a:cs typeface="+mn-cs"/>
              </a:rPr>
              <a:t>和一个</a:t>
            </a:r>
            <a:r>
              <a:rPr lang="en-US" altLang="zh-CN" sz="1200" kern="1200" dirty="0" smtClean="0">
                <a:solidFill>
                  <a:schemeClr val="tx1"/>
                </a:solidFill>
                <a:effectLst/>
                <a:latin typeface="+mn-lt"/>
                <a:ea typeface="+mn-ea"/>
                <a:cs typeface="+mn-cs"/>
              </a:rPr>
              <a:t>reduce</a:t>
            </a:r>
            <a:r>
              <a:rPr lang="zh-CN" altLang="zh-CN" sz="1200" kern="1200" dirty="0" smtClean="0">
                <a:solidFill>
                  <a:schemeClr val="tx1"/>
                </a:solidFill>
                <a:effectLst/>
                <a:latin typeface="+mn-lt"/>
                <a:ea typeface="+mn-ea"/>
                <a:cs typeface="+mn-cs"/>
              </a:rPr>
              <a:t>，每个算子中都有用户定义函数。但是从分析结果可以看出，加载花费了</a:t>
            </a:r>
            <a:r>
              <a:rPr lang="en-US" altLang="zh-CN" sz="1200" kern="1200" dirty="0" smtClean="0">
                <a:solidFill>
                  <a:schemeClr val="tx1"/>
                </a:solidFill>
                <a:effectLst/>
                <a:latin typeface="+mn-lt"/>
                <a:ea typeface="+mn-ea"/>
                <a:cs typeface="+mn-cs"/>
              </a:rPr>
              <a:t>169s</a:t>
            </a:r>
            <a:r>
              <a:rPr lang="zh-CN" altLang="zh-CN" sz="1200" kern="1200" dirty="0" smtClean="0">
                <a:solidFill>
                  <a:schemeClr val="tx1"/>
                </a:solidFill>
                <a:effectLst/>
                <a:latin typeface="+mn-lt"/>
                <a:ea typeface="+mn-ea"/>
                <a:cs typeface="+mn-cs"/>
              </a:rPr>
              <a:t>，而分析花费了接近</a:t>
            </a:r>
            <a:r>
              <a:rPr lang="en-US" altLang="zh-CN" sz="1200" kern="1200" dirty="0" smtClean="0">
                <a:solidFill>
                  <a:schemeClr val="tx1"/>
                </a:solidFill>
                <a:effectLst/>
                <a:latin typeface="+mn-lt"/>
                <a:ea typeface="+mn-ea"/>
                <a:cs typeface="+mn-cs"/>
              </a:rPr>
              <a:t>40</a:t>
            </a:r>
            <a:r>
              <a:rPr lang="zh-CN" altLang="zh-CN" sz="1200" kern="1200" dirty="0" smtClean="0">
                <a:solidFill>
                  <a:schemeClr val="tx1"/>
                </a:solidFill>
                <a:effectLst/>
                <a:latin typeface="+mn-lt"/>
                <a:ea typeface="+mn-ea"/>
                <a:cs typeface="+mn-cs"/>
              </a:rPr>
              <a:t>分钟，加载的大量的方法，而可达方法只有加载方法的不到六分之一，可以看出很多类都是不必要的。</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312E09F5-4FAD-E647-A4E9-BB6261AA5064}" type="slidenum">
              <a:rPr lang="zh-CN" altLang="en-US" smtClean="0"/>
              <a:pPr/>
              <a:t>7</a:t>
            </a:fld>
            <a:endParaRPr lang="zh-CN" altLang="en-US"/>
          </a:p>
        </p:txBody>
      </p:sp>
    </p:spTree>
    <p:extLst>
      <p:ext uri="{BB962C8B-B14F-4D97-AF65-F5344CB8AC3E}">
        <p14:creationId xmlns:p14="http://schemas.microsoft.com/office/powerpoint/2010/main" val="1914725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200" kern="1200" dirty="0" smtClean="0">
                <a:solidFill>
                  <a:schemeClr val="tx1"/>
                </a:solidFill>
                <a:effectLst/>
                <a:latin typeface="+mn-lt"/>
                <a:ea typeface="+mn-ea"/>
                <a:cs typeface="+mn-cs"/>
              </a:rPr>
              <a:t>通过对数据并行应用进行观察和分析，得到数据并行应用运行时特点，每个</a:t>
            </a:r>
            <a:r>
              <a:rPr lang="en-US" altLang="zh-CN" sz="1200" kern="1200" dirty="0" smtClean="0">
                <a:solidFill>
                  <a:schemeClr val="tx1"/>
                </a:solidFill>
                <a:effectLst/>
                <a:latin typeface="+mn-lt"/>
                <a:ea typeface="+mn-ea"/>
                <a:cs typeface="+mn-cs"/>
              </a:rPr>
              <a:t>job</a:t>
            </a:r>
            <a:r>
              <a:rPr lang="zh-CN" altLang="zh-CN" sz="1200" kern="1200" dirty="0" smtClean="0">
                <a:solidFill>
                  <a:schemeClr val="tx1"/>
                </a:solidFill>
                <a:effectLst/>
                <a:latin typeface="+mn-lt"/>
                <a:ea typeface="+mn-ea"/>
                <a:cs typeface="+mn-cs"/>
              </a:rPr>
              <a:t>会被划分为多个</a:t>
            </a:r>
            <a:r>
              <a:rPr lang="en-US" altLang="zh-CN" sz="1200" kern="1200" dirty="0" smtClean="0">
                <a:solidFill>
                  <a:schemeClr val="tx1"/>
                </a:solidFill>
                <a:effectLst/>
                <a:latin typeface="+mn-lt"/>
                <a:ea typeface="+mn-ea"/>
                <a:cs typeface="+mn-cs"/>
              </a:rPr>
              <a:t>stage</a:t>
            </a:r>
            <a:r>
              <a:rPr lang="zh-CN" altLang="zh-CN" sz="1200" kern="1200" dirty="0" smtClean="0">
                <a:solidFill>
                  <a:schemeClr val="tx1"/>
                </a:solidFill>
                <a:effectLst/>
                <a:latin typeface="+mn-lt"/>
                <a:ea typeface="+mn-ea"/>
                <a:cs typeface="+mn-cs"/>
              </a:rPr>
              <a:t>，而每个</a:t>
            </a:r>
            <a:r>
              <a:rPr lang="en-US" altLang="zh-CN" sz="1200" kern="1200" dirty="0" smtClean="0">
                <a:solidFill>
                  <a:schemeClr val="tx1"/>
                </a:solidFill>
                <a:effectLst/>
                <a:latin typeface="+mn-lt"/>
                <a:ea typeface="+mn-ea"/>
                <a:cs typeface="+mn-cs"/>
              </a:rPr>
              <a:t>Stage</a:t>
            </a:r>
            <a:r>
              <a:rPr lang="zh-CN" altLang="zh-CN" sz="1200" kern="1200" dirty="0" smtClean="0">
                <a:solidFill>
                  <a:schemeClr val="tx1"/>
                </a:solidFill>
                <a:effectLst/>
                <a:latin typeface="+mn-lt"/>
                <a:ea typeface="+mn-ea"/>
                <a:cs typeface="+mn-cs"/>
              </a:rPr>
              <a:t>里面是一系列独立的任务。因此根据运行特点，我们提出一种基于阶段划分对数据并行应用进行程序分析的方法。</a:t>
            </a:r>
          </a:p>
          <a:p>
            <a:pPr eaLnBrk="1" hangingPunct="1">
              <a:spcBef>
                <a:spcPct val="0"/>
              </a:spcBef>
            </a:pPr>
            <a:endParaRPr lang="zh-CN" altLang="en-US" dirty="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fld id="{AA86A214-3A04-D946-9EF9-45AE641CA9F3}" type="slidenum">
              <a:rPr lang="zh-CN" altLang="en-US"/>
              <a:pPr/>
              <a:t>8</a:t>
            </a:fld>
            <a:endParaRPr lang="zh-CN" altLang="en-US"/>
          </a:p>
        </p:txBody>
      </p:sp>
    </p:spTree>
    <p:extLst>
      <p:ext uri="{BB962C8B-B14F-4D97-AF65-F5344CB8AC3E}">
        <p14:creationId xmlns:p14="http://schemas.microsoft.com/office/powerpoint/2010/main" val="1218937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200" kern="1200" dirty="0" smtClean="0">
                <a:solidFill>
                  <a:schemeClr val="tx1"/>
                </a:solidFill>
                <a:effectLst/>
                <a:latin typeface="+mn-lt"/>
                <a:ea typeface="+mn-ea"/>
                <a:cs typeface="+mn-cs"/>
              </a:rPr>
              <a:t>接下来介绍系统设计与实现，首先介绍一下</a:t>
            </a:r>
            <a:r>
              <a:rPr lang="en-US" altLang="zh-CN" sz="1200" kern="1200" dirty="0" smtClean="0">
                <a:solidFill>
                  <a:schemeClr val="tx1"/>
                </a:solidFill>
                <a:effectLst/>
                <a:latin typeface="+mn-lt"/>
                <a:ea typeface="+mn-ea"/>
                <a:cs typeface="+mn-cs"/>
              </a:rPr>
              <a:t>Phase</a:t>
            </a:r>
            <a:r>
              <a:rPr lang="zh-CN" altLang="zh-CN" sz="1200" kern="1200" dirty="0" smtClean="0">
                <a:solidFill>
                  <a:schemeClr val="tx1"/>
                </a:solidFill>
                <a:effectLst/>
                <a:latin typeface="+mn-lt"/>
                <a:ea typeface="+mn-ea"/>
                <a:cs typeface="+mn-cs"/>
              </a:rPr>
              <a:t>的定义，每个</a:t>
            </a:r>
            <a:r>
              <a:rPr lang="en-US" altLang="zh-CN" sz="1200" kern="1200" dirty="0" smtClean="0">
                <a:solidFill>
                  <a:schemeClr val="tx1"/>
                </a:solidFill>
                <a:effectLst/>
                <a:latin typeface="+mn-lt"/>
                <a:ea typeface="+mn-ea"/>
                <a:cs typeface="+mn-cs"/>
              </a:rPr>
              <a:t>phase</a:t>
            </a:r>
            <a:r>
              <a:rPr lang="zh-CN" altLang="zh-CN" sz="1200" kern="1200" dirty="0" smtClean="0">
                <a:solidFill>
                  <a:schemeClr val="tx1"/>
                </a:solidFill>
                <a:effectLst/>
                <a:latin typeface="+mn-lt"/>
                <a:ea typeface="+mn-ea"/>
                <a:cs typeface="+mn-cs"/>
              </a:rPr>
              <a:t>可以分为三部分，首先是从数据源中读取数据对象，接下来对每个数据对象运用一系列用户定义函数来进行计算，最后把计算结果写入一个新的数据集合中。</a:t>
            </a:r>
          </a:p>
          <a:p>
            <a:pPr eaLnBrk="1" hangingPunct="1">
              <a:spcBef>
                <a:spcPct val="0"/>
              </a:spcBef>
            </a:pPr>
            <a:endParaRPr lang="zh-CN" altLang="en-US" dirty="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fld id="{AA86A214-3A04-D946-9EF9-45AE641CA9F3}" type="slidenum">
              <a:rPr lang="zh-CN" altLang="en-US"/>
              <a:pPr/>
              <a:t>9</a:t>
            </a:fld>
            <a:endParaRPr lang="zh-CN" altLang="en-US"/>
          </a:p>
        </p:txBody>
      </p:sp>
    </p:spTree>
    <p:extLst>
      <p:ext uri="{BB962C8B-B14F-4D97-AF65-F5344CB8AC3E}">
        <p14:creationId xmlns:p14="http://schemas.microsoft.com/office/powerpoint/2010/main" val="1335648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097280" y="758952"/>
            <a:ext cx="10058400" cy="3566160"/>
          </a:xfrm>
        </p:spPr>
        <p:txBody>
          <a:bodyPr/>
          <a:lstStyle>
            <a:lvl1pPr algn="l">
              <a:lnSpc>
                <a:spcPct val="85000"/>
              </a:lnSpc>
              <a:defRPr sz="8000" spc="-51"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189" indent="0" algn="ctr">
              <a:buNone/>
              <a:defRPr sz="2400"/>
            </a:lvl2pPr>
            <a:lvl3pPr marL="914377" indent="0" algn="ctr">
              <a:buNone/>
              <a:defRPr sz="2400"/>
            </a:lvl3pPr>
            <a:lvl4pPr marL="1371566" indent="0" algn="ctr">
              <a:buNone/>
              <a:defRPr sz="2000"/>
            </a:lvl4pPr>
            <a:lvl5pPr marL="1828754" indent="0" algn="ctr">
              <a:buNone/>
              <a:defRPr sz="2000"/>
            </a:lvl5pPr>
            <a:lvl6pPr marL="2285943" indent="0" algn="ctr">
              <a:buNone/>
              <a:defRPr sz="2000"/>
            </a:lvl6pPr>
            <a:lvl7pPr marL="2743131" indent="0" algn="ctr">
              <a:buNone/>
              <a:defRPr sz="2000"/>
            </a:lvl7pPr>
            <a:lvl8pPr marL="3200320" indent="0" algn="ctr">
              <a:buNone/>
              <a:defRPr sz="2000"/>
            </a:lvl8pPr>
            <a:lvl9pPr marL="3657509" indent="0" algn="ctr">
              <a:buNone/>
              <a:defRPr sz="2000"/>
            </a:lvl9pPr>
          </a:lstStyle>
          <a:p>
            <a:r>
              <a:rPr lang="zh-CN" altLang="en-US" smtClean="0"/>
              <a:t>单击此处编辑母版副标题样式</a:t>
            </a:r>
            <a:endParaRPr lang="en-US" dirty="0"/>
          </a:p>
        </p:txBody>
      </p:sp>
      <p:sp>
        <p:nvSpPr>
          <p:cNvPr id="7" name="Date Placeholder 3"/>
          <p:cNvSpPr>
            <a:spLocks noGrp="1"/>
          </p:cNvSpPr>
          <p:nvPr>
            <p:ph type="dt" sz="half" idx="10"/>
          </p:nvPr>
        </p:nvSpPr>
        <p:spPr/>
        <p:txBody>
          <a:bodyPr/>
          <a:lstStyle>
            <a:lvl1pPr>
              <a:defRPr/>
            </a:lvl1pPr>
          </a:lstStyle>
          <a:p>
            <a:pPr>
              <a:defRPr/>
            </a:pPr>
            <a:fld id="{3A93FE46-6631-8643-B650-358293416797}" type="datetimeFigureOut">
              <a:rPr lang="zh-CN" altLang="en-US"/>
              <a:pPr>
                <a:defRPr/>
              </a:pPr>
              <a:t>2018/8/10</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fld id="{0B2F6FEC-11EF-5946-ABCD-BB107DF1235D}" type="slidenum">
              <a:rPr lang="zh-CN" altLang="en-US"/>
              <a:pPr/>
              <a:t>‹#›</a:t>
            </a:fld>
            <a:endParaRPr lang="zh-CN" altLang="en-US"/>
          </a:p>
        </p:txBody>
      </p:sp>
    </p:spTree>
    <p:extLst>
      <p:ext uri="{BB962C8B-B14F-4D97-AF65-F5344CB8AC3E}">
        <p14:creationId xmlns:p14="http://schemas.microsoft.com/office/powerpoint/2010/main" val="250083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39EB20BE-6FED-494F-A00A-9723E425E56E}" type="datetimeFigureOut">
              <a:rPr lang="zh-CN" altLang="en-US"/>
              <a:pPr>
                <a:defRPr/>
              </a:pPr>
              <a:t>2018/8/10</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EBE90016-9D0E-0E44-B78D-2C2AA19B771C}" type="slidenum">
              <a:rPr lang="zh-CN" altLang="en-US"/>
              <a:pPr/>
              <a:t>‹#›</a:t>
            </a:fld>
            <a:endParaRPr lang="zh-CN" altLang="en-US"/>
          </a:p>
        </p:txBody>
      </p:sp>
    </p:spTree>
    <p:extLst>
      <p:ext uri="{BB962C8B-B14F-4D97-AF65-F5344CB8AC3E}">
        <p14:creationId xmlns:p14="http://schemas.microsoft.com/office/powerpoint/2010/main" val="490805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4"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4780"/>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1" y="414778"/>
            <a:ext cx="7734300" cy="5757422"/>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Date Placeholder 3"/>
          <p:cNvSpPr>
            <a:spLocks noGrp="1"/>
          </p:cNvSpPr>
          <p:nvPr>
            <p:ph type="dt" sz="half" idx="10"/>
          </p:nvPr>
        </p:nvSpPr>
        <p:spPr/>
        <p:txBody>
          <a:bodyPr/>
          <a:lstStyle>
            <a:lvl1pPr>
              <a:defRPr/>
            </a:lvl1pPr>
          </a:lstStyle>
          <a:p>
            <a:pPr>
              <a:defRPr/>
            </a:pPr>
            <a:fld id="{8BB531AC-5DFD-394C-82EB-FC80EA2683DE}" type="datetimeFigureOut">
              <a:rPr lang="zh-CN" altLang="en-US"/>
              <a:pPr>
                <a:defRPr/>
              </a:pPr>
              <a:t>2018/8/10</a:t>
            </a:fld>
            <a:endParaRPr lang="zh-CN" altLang="en-US"/>
          </a:p>
        </p:txBody>
      </p:sp>
      <p:sp>
        <p:nvSpPr>
          <p:cNvPr id="7" name="Footer Placeholder 4"/>
          <p:cNvSpPr>
            <a:spLocks noGrp="1"/>
          </p:cNvSpPr>
          <p:nvPr>
            <p:ph type="ftr" sz="quarter" idx="11"/>
          </p:nvPr>
        </p:nvSpPr>
        <p:spPr/>
        <p:txBody>
          <a:bodyPr/>
          <a:lstStyle>
            <a:lvl1pPr>
              <a:defRPr/>
            </a:lvl1pPr>
          </a:lstStyle>
          <a:p>
            <a:pPr>
              <a:defRPr/>
            </a:pPr>
            <a:endParaRPr lang="zh-CN" altLang="en-US"/>
          </a:p>
        </p:txBody>
      </p:sp>
      <p:sp>
        <p:nvSpPr>
          <p:cNvPr id="8" name="Slide Number Placeholder 5"/>
          <p:cNvSpPr>
            <a:spLocks noGrp="1"/>
          </p:cNvSpPr>
          <p:nvPr>
            <p:ph type="sldNum" sz="quarter" idx="12"/>
          </p:nvPr>
        </p:nvSpPr>
        <p:spPr/>
        <p:txBody>
          <a:bodyPr/>
          <a:lstStyle>
            <a:lvl1pPr>
              <a:defRPr/>
            </a:lvl1pPr>
          </a:lstStyle>
          <a:p>
            <a:fld id="{0A04E8B3-25AD-3842-AE92-68E1CD59EB40}" type="slidenum">
              <a:rPr lang="zh-CN" altLang="en-US"/>
              <a:pPr/>
              <a:t>‹#›</a:t>
            </a:fld>
            <a:endParaRPr lang="zh-CN" altLang="en-US"/>
          </a:p>
        </p:txBody>
      </p:sp>
    </p:spTree>
    <p:extLst>
      <p:ext uri="{BB962C8B-B14F-4D97-AF65-F5344CB8AC3E}">
        <p14:creationId xmlns:p14="http://schemas.microsoft.com/office/powerpoint/2010/main" val="172025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1" name="标题 10"/>
          <p:cNvSpPr>
            <a:spLocks noGrp="1"/>
          </p:cNvSpPr>
          <p:nvPr>
            <p:ph type="title"/>
          </p:nvPr>
        </p:nvSpPr>
        <p:spPr>
          <a:xfrm>
            <a:off x="1068388" y="126014"/>
            <a:ext cx="10058400" cy="959598"/>
          </a:xfrm>
        </p:spPr>
        <p:txBody>
          <a:bodyPr/>
          <a:lstStyle/>
          <a:p>
            <a:r>
              <a:rPr lang="zh-CN" altLang="en-US" dirty="0" smtClean="0"/>
              <a:t>单击此处编辑母版标题样式</a:t>
            </a:r>
            <a:endParaRPr lang="zh-CN" altLang="en-US" dirty="0"/>
          </a:p>
        </p:txBody>
      </p:sp>
      <p:sp>
        <p:nvSpPr>
          <p:cNvPr id="3" name="Content Placeholder 2"/>
          <p:cNvSpPr>
            <a:spLocks noGrp="1"/>
          </p:cNvSpPr>
          <p:nvPr>
            <p:ph idx="1"/>
          </p:nvPr>
        </p:nvSpPr>
        <p:spPr>
          <a:xfrm>
            <a:off x="1068388" y="1370585"/>
            <a:ext cx="10058400" cy="4804229"/>
          </a:xfrm>
        </p:spPr>
        <p:txBody>
          <a:bodyPr/>
          <a:lstStyle>
            <a:lvl1pPr>
              <a:defRPr sz="3000" baseline="0"/>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2493DA87-1002-1644-95B7-D6676961C27A}" type="datetimeFigureOut">
              <a:rPr lang="zh-CN" altLang="en-US"/>
              <a:pPr>
                <a:defRPr/>
              </a:pPr>
              <a:t>2018/8/10</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120B0DD3-EA7D-A741-9F0A-E038D6757708}" type="slidenum">
              <a:rPr lang="zh-CN" altLang="en-US"/>
              <a:pPr/>
              <a:t>‹#›</a:t>
            </a:fld>
            <a:endParaRPr lang="zh-CN" altLang="en-US"/>
          </a:p>
        </p:txBody>
      </p:sp>
    </p:spTree>
    <p:extLst>
      <p:ext uri="{BB962C8B-B14F-4D97-AF65-F5344CB8AC3E}">
        <p14:creationId xmlns:p14="http://schemas.microsoft.com/office/powerpoint/2010/main" val="1413843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4"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97280" y="758952"/>
            <a:ext cx="10058400" cy="3566160"/>
          </a:xfrm>
        </p:spPr>
        <p:txBody>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ormAutofit/>
          </a:bodyPr>
          <a:lstStyle>
            <a:lvl1pPr marL="0" indent="0">
              <a:buNone/>
              <a:defRPr sz="2400" cap="all" spc="200" baseline="0">
                <a:solidFill>
                  <a:schemeClr val="tx2"/>
                </a:solidFill>
                <a:latin typeface="+mj-lt"/>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zh-CN" altLang="en-US" smtClean="0"/>
              <a:t>单击此处编辑母版文本样式</a:t>
            </a:r>
          </a:p>
        </p:txBody>
      </p:sp>
      <p:sp>
        <p:nvSpPr>
          <p:cNvPr id="7" name="Date Placeholder 3"/>
          <p:cNvSpPr>
            <a:spLocks noGrp="1"/>
          </p:cNvSpPr>
          <p:nvPr>
            <p:ph type="dt" sz="half" idx="10"/>
          </p:nvPr>
        </p:nvSpPr>
        <p:spPr/>
        <p:txBody>
          <a:bodyPr/>
          <a:lstStyle>
            <a:lvl1pPr>
              <a:defRPr/>
            </a:lvl1pPr>
          </a:lstStyle>
          <a:p>
            <a:pPr>
              <a:defRPr/>
            </a:pPr>
            <a:fld id="{8E8C5771-1349-A94C-BACE-538CEFA1B106}" type="datetimeFigureOut">
              <a:rPr lang="zh-CN" altLang="en-US"/>
              <a:pPr>
                <a:defRPr/>
              </a:pPr>
              <a:t>2018/8/10</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fld id="{94D61554-6929-484C-B504-65D68A3E15D7}" type="slidenum">
              <a:rPr lang="zh-CN" altLang="en-US"/>
              <a:pPr/>
              <a:t>‹#›</a:t>
            </a:fld>
            <a:endParaRPr lang="zh-CN" altLang="en-US"/>
          </a:p>
        </p:txBody>
      </p:sp>
    </p:spTree>
    <p:extLst>
      <p:ext uri="{BB962C8B-B14F-4D97-AF65-F5344CB8AC3E}">
        <p14:creationId xmlns:p14="http://schemas.microsoft.com/office/powerpoint/2010/main" val="535921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A4DF882B-0C94-5840-9624-B78C50E0C142}" type="datetimeFigureOut">
              <a:rPr lang="zh-CN" altLang="en-US"/>
              <a:pPr>
                <a:defRPr/>
              </a:pPr>
              <a:t>2018/8/10</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3BFDA8AC-61DE-6A49-86FE-7E05A2F6EE71}" type="slidenum">
              <a:rPr lang="zh-CN" altLang="en-US"/>
              <a:pPr/>
              <a:t>‹#›</a:t>
            </a:fld>
            <a:endParaRPr lang="zh-CN" altLang="en-US"/>
          </a:p>
        </p:txBody>
      </p:sp>
    </p:spTree>
    <p:extLst>
      <p:ext uri="{BB962C8B-B14F-4D97-AF65-F5344CB8AC3E}">
        <p14:creationId xmlns:p14="http://schemas.microsoft.com/office/powerpoint/2010/main" val="553251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E0B12FEB-9019-EB42-8F2A-1C65F3B68A84}" type="datetimeFigureOut">
              <a:rPr lang="zh-CN" altLang="en-US"/>
              <a:pPr>
                <a:defRPr/>
              </a:pPr>
              <a:t>2018/8/10</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fld id="{A05668A4-38DD-C14E-973A-DA24D4D390D4}" type="slidenum">
              <a:rPr lang="zh-CN" altLang="en-US"/>
              <a:pPr/>
              <a:t>‹#›</a:t>
            </a:fld>
            <a:endParaRPr lang="zh-CN" altLang="en-US"/>
          </a:p>
        </p:txBody>
      </p:sp>
    </p:spTree>
    <p:extLst>
      <p:ext uri="{BB962C8B-B14F-4D97-AF65-F5344CB8AC3E}">
        <p14:creationId xmlns:p14="http://schemas.microsoft.com/office/powerpoint/2010/main" val="2035454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E9145AE9-1256-0349-B117-8A91C311E37A}" type="datetimeFigureOut">
              <a:rPr lang="zh-CN" altLang="en-US"/>
              <a:pPr>
                <a:defRPr/>
              </a:pPr>
              <a:t>2018/8/10</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fld id="{B3E884A1-746F-3542-B7BC-AEA9F94307DB}" type="slidenum">
              <a:rPr lang="zh-CN" altLang="en-US"/>
              <a:pPr/>
              <a:t>‹#›</a:t>
            </a:fld>
            <a:endParaRPr lang="zh-CN" altLang="en-US"/>
          </a:p>
        </p:txBody>
      </p:sp>
    </p:spTree>
    <p:extLst>
      <p:ext uri="{BB962C8B-B14F-4D97-AF65-F5344CB8AC3E}">
        <p14:creationId xmlns:p14="http://schemas.microsoft.com/office/powerpoint/2010/main" val="46461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5"/>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p:cNvSpPr>
            <a:spLocks noGrp="1"/>
          </p:cNvSpPr>
          <p:nvPr>
            <p:ph type="dt" sz="half" idx="10"/>
          </p:nvPr>
        </p:nvSpPr>
        <p:spPr/>
        <p:txBody>
          <a:bodyPr/>
          <a:lstStyle>
            <a:lvl1pPr>
              <a:defRPr/>
            </a:lvl1pPr>
          </a:lstStyle>
          <a:p>
            <a:pPr>
              <a:defRPr/>
            </a:pPr>
            <a:fld id="{AD80ED03-F58C-0B43-9638-9AF1B3B731B8}" type="datetimeFigureOut">
              <a:rPr lang="zh-CN" altLang="en-US"/>
              <a:pPr>
                <a:defRPr/>
              </a:pPr>
              <a:t>2018/8/10</a:t>
            </a:fld>
            <a:endParaRPr lang="zh-CN" altLang="en-US"/>
          </a:p>
        </p:txBody>
      </p:sp>
      <p:sp>
        <p:nvSpPr>
          <p:cNvPr id="5" name="Footer Placeholder 7"/>
          <p:cNvSpPr>
            <a:spLocks noGrp="1"/>
          </p:cNvSpPr>
          <p:nvPr>
            <p:ph type="ftr" sz="quarter" idx="11"/>
          </p:nvPr>
        </p:nvSpPr>
        <p:spPr/>
        <p:txBody>
          <a:bodyPr/>
          <a:lstStyle>
            <a:lvl1pPr>
              <a:defRPr>
                <a:solidFill>
                  <a:srgbClr val="FFFFFF"/>
                </a:solidFill>
              </a:defRPr>
            </a:lvl1pPr>
          </a:lstStyle>
          <a:p>
            <a:pPr>
              <a:defRPr/>
            </a:pPr>
            <a:endParaRPr lang="zh-CN" altLang="en-US"/>
          </a:p>
        </p:txBody>
      </p:sp>
      <p:sp>
        <p:nvSpPr>
          <p:cNvPr id="6" name="Slide Number Placeholder 8"/>
          <p:cNvSpPr>
            <a:spLocks noGrp="1"/>
          </p:cNvSpPr>
          <p:nvPr>
            <p:ph type="sldNum" sz="quarter" idx="12"/>
          </p:nvPr>
        </p:nvSpPr>
        <p:spPr/>
        <p:txBody>
          <a:bodyPr/>
          <a:lstStyle>
            <a:lvl1pPr>
              <a:defRPr/>
            </a:lvl1pPr>
          </a:lstStyle>
          <a:p>
            <a:fld id="{5D786D42-5F44-C44B-9638-E80061410E70}" type="slidenum">
              <a:rPr lang="zh-CN" altLang="en-US"/>
              <a:pPr/>
              <a:t>‹#›</a:t>
            </a:fld>
            <a:endParaRPr lang="zh-CN" altLang="en-US"/>
          </a:p>
        </p:txBody>
      </p:sp>
    </p:spTree>
    <p:extLst>
      <p:ext uri="{BB962C8B-B14F-4D97-AF65-F5344CB8AC3E}">
        <p14:creationId xmlns:p14="http://schemas.microsoft.com/office/powerpoint/2010/main" val="678957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Rectangle 7"/>
          <p:cNvSpPr/>
          <p:nvPr/>
        </p:nvSpPr>
        <p:spPr>
          <a:xfrm>
            <a:off x="0" y="0"/>
            <a:ext cx="4051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4040188" y="0"/>
            <a:ext cx="63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smtClean="0"/>
              <a:t>单击此处编辑母版文本样式</a:t>
            </a:r>
          </a:p>
        </p:txBody>
      </p:sp>
      <p:sp>
        <p:nvSpPr>
          <p:cNvPr id="7" name="Date Placeholder 4"/>
          <p:cNvSpPr>
            <a:spLocks noGrp="1"/>
          </p:cNvSpPr>
          <p:nvPr>
            <p:ph type="dt" sz="half" idx="10"/>
          </p:nvPr>
        </p:nvSpPr>
        <p:spPr>
          <a:xfrm>
            <a:off x="465138" y="6459538"/>
            <a:ext cx="2619375" cy="365125"/>
          </a:xfrm>
        </p:spPr>
        <p:txBody>
          <a:bodyPr/>
          <a:lstStyle>
            <a:lvl1pPr algn="l">
              <a:defRPr/>
            </a:lvl1pPr>
          </a:lstStyle>
          <a:p>
            <a:pPr>
              <a:defRPr/>
            </a:pPr>
            <a:fld id="{3ED0796D-E931-2A4A-B01B-B61EE0A573CF}" type="datetimeFigureOut">
              <a:rPr lang="zh-CN" altLang="en-US"/>
              <a:pPr>
                <a:defRPr/>
              </a:pPr>
              <a:t>2018/8/10</a:t>
            </a:fld>
            <a:endParaRPr lang="zh-CN" altLang="en-US"/>
          </a:p>
        </p:txBody>
      </p:sp>
      <p:sp>
        <p:nvSpPr>
          <p:cNvPr id="8" name="Footer Placeholder 5"/>
          <p:cNvSpPr>
            <a:spLocks noGrp="1"/>
          </p:cNvSpPr>
          <p:nvPr>
            <p:ph type="ftr" sz="quarter" idx="11"/>
          </p:nvPr>
        </p:nvSpPr>
        <p:spPr>
          <a:xfrm>
            <a:off x="4800600" y="6459538"/>
            <a:ext cx="4648200" cy="365125"/>
          </a:xfrm>
        </p:spPr>
        <p:txBody>
          <a:bodyPr/>
          <a:lstStyle>
            <a:lvl1pPr algn="l">
              <a:defRPr>
                <a:solidFill>
                  <a:schemeClr val="tx2"/>
                </a:solidFill>
              </a:defRPr>
            </a:lvl1pPr>
          </a:lstStyle>
          <a:p>
            <a:pPr>
              <a:defRPr/>
            </a:pPr>
            <a:endParaRPr lang="zh-CN" altLang="en-US"/>
          </a:p>
        </p:txBody>
      </p:sp>
      <p:sp>
        <p:nvSpPr>
          <p:cNvPr id="9" name="Slide Number Placeholder 6"/>
          <p:cNvSpPr>
            <a:spLocks noGrp="1"/>
          </p:cNvSpPr>
          <p:nvPr>
            <p:ph type="sldNum" sz="quarter" idx="12"/>
          </p:nvPr>
        </p:nvSpPr>
        <p:spPr/>
        <p:txBody>
          <a:bodyPr/>
          <a:lstStyle>
            <a:lvl1pPr>
              <a:defRPr>
                <a:solidFill>
                  <a:schemeClr val="tx2"/>
                </a:solidFill>
              </a:defRPr>
            </a:lvl1pPr>
          </a:lstStyle>
          <a:p>
            <a:fld id="{2E3C3173-E340-4045-BA64-003C09F076E0}" type="slidenum">
              <a:rPr lang="zh-CN" altLang="en-US"/>
              <a:pPr/>
              <a:t>‹#›</a:t>
            </a:fld>
            <a:endParaRPr lang="zh-CN" altLang="en-US"/>
          </a:p>
        </p:txBody>
      </p:sp>
    </p:spTree>
    <p:extLst>
      <p:ext uri="{BB962C8B-B14F-4D97-AF65-F5344CB8AC3E}">
        <p14:creationId xmlns:p14="http://schemas.microsoft.com/office/powerpoint/2010/main" val="1658943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0" y="4914900"/>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tIns="0" bIns="0">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7" y="0"/>
            <a:ext cx="12191985" cy="4915076"/>
          </a:xfrm>
          <a:blipFill>
            <a:blip r:embed="rId2"/>
            <a:stretch>
              <a:fillRect/>
            </a:stretch>
          </a:blipFill>
        </p:spPr>
        <p:txBody>
          <a:bodyPr lIns="457200" tIns="457200" rtlCol="0">
            <a:normAutofit/>
          </a:bodyPr>
          <a:lstStyle>
            <a:lvl1pPr marL="0" indent="0">
              <a:buNone/>
              <a:defRPr sz="3200">
                <a:solidFill>
                  <a:schemeClr val="bg1"/>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smtClean="0"/>
              <a:t>单击此处编辑母版文本样式</a:t>
            </a:r>
          </a:p>
        </p:txBody>
      </p:sp>
      <p:sp>
        <p:nvSpPr>
          <p:cNvPr id="7" name="Date Placeholder 4"/>
          <p:cNvSpPr>
            <a:spLocks noGrp="1"/>
          </p:cNvSpPr>
          <p:nvPr>
            <p:ph type="dt" sz="half" idx="10"/>
          </p:nvPr>
        </p:nvSpPr>
        <p:spPr/>
        <p:txBody>
          <a:bodyPr/>
          <a:lstStyle>
            <a:lvl1pPr>
              <a:defRPr/>
            </a:lvl1pPr>
          </a:lstStyle>
          <a:p>
            <a:pPr>
              <a:defRPr/>
            </a:pPr>
            <a:fld id="{E296F738-4E85-1E4D-8701-495238728CF0}" type="datetimeFigureOut">
              <a:rPr lang="zh-CN" altLang="en-US"/>
              <a:pPr>
                <a:defRPr/>
              </a:pPr>
              <a:t>2018/8/10</a:t>
            </a:fld>
            <a:endParaRPr lang="zh-CN" altLang="en-US"/>
          </a:p>
        </p:txBody>
      </p:sp>
      <p:sp>
        <p:nvSpPr>
          <p:cNvPr id="8" name="Footer Placeholder 5"/>
          <p:cNvSpPr>
            <a:spLocks noGrp="1"/>
          </p:cNvSpPr>
          <p:nvPr>
            <p:ph type="ftr" sz="quarter" idx="11"/>
          </p:nvPr>
        </p:nvSpPr>
        <p:spPr/>
        <p:txBody>
          <a:bodyPr/>
          <a:lstStyle>
            <a:lvl1pPr>
              <a:defRPr/>
            </a:lvl1pPr>
          </a:lstStyle>
          <a:p>
            <a:pPr>
              <a:defRPr/>
            </a:pPr>
            <a:endParaRPr lang="zh-CN" altLang="en-US"/>
          </a:p>
        </p:txBody>
      </p:sp>
      <p:sp>
        <p:nvSpPr>
          <p:cNvPr id="9" name="Slide Number Placeholder 6"/>
          <p:cNvSpPr>
            <a:spLocks noGrp="1"/>
          </p:cNvSpPr>
          <p:nvPr>
            <p:ph type="sldNum" sz="quarter" idx="12"/>
          </p:nvPr>
        </p:nvSpPr>
        <p:spPr/>
        <p:txBody>
          <a:bodyPr/>
          <a:lstStyle>
            <a:lvl1pPr>
              <a:defRPr/>
            </a:lvl1pPr>
          </a:lstStyle>
          <a:p>
            <a:fld id="{47754BCC-5F0C-224B-B9BB-9140EAB3A478}" type="slidenum">
              <a:rPr lang="zh-CN" altLang="en-US"/>
              <a:pPr/>
              <a:t>‹#›</a:t>
            </a:fld>
            <a:endParaRPr lang="zh-CN" altLang="en-US"/>
          </a:p>
        </p:txBody>
      </p:sp>
    </p:spTree>
    <p:extLst>
      <p:ext uri="{BB962C8B-B14F-4D97-AF65-F5344CB8AC3E}">
        <p14:creationId xmlns:p14="http://schemas.microsoft.com/office/powerpoint/2010/main" val="10772658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12192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06475" y="0"/>
            <a:ext cx="10058400" cy="1093788"/>
          </a:xfrm>
          <a:prstGeom prst="rect">
            <a:avLst/>
          </a:prstGeom>
        </p:spPr>
        <p:txBody>
          <a:bodyPr vert="horz" wrap="square" lIns="91440" tIns="45720" rIns="91440" bIns="45720" numCol="1" anchor="b" anchorCtr="0" compatLnSpc="1">
            <a:prstTxWarp prst="textNoShape">
              <a:avLst/>
            </a:prstTxWarp>
            <a:normAutofit/>
          </a:bodyPr>
          <a:lstStyle/>
          <a:p>
            <a:pPr lvl="0"/>
            <a:r>
              <a:rPr lang="zh-CN" altLang="en-US"/>
              <a:t>单击此处编辑母版标题样式</a:t>
            </a:r>
            <a:endParaRPr lang="en-US" altLang="zh-CN"/>
          </a:p>
        </p:txBody>
      </p:sp>
      <p:sp>
        <p:nvSpPr>
          <p:cNvPr id="1029" name="Text Placeholder 2"/>
          <p:cNvSpPr>
            <a:spLocks noGrp="1"/>
          </p:cNvSpPr>
          <p:nvPr>
            <p:ph type="body" idx="1"/>
          </p:nvPr>
        </p:nvSpPr>
        <p:spPr bwMode="auto">
          <a:xfrm>
            <a:off x="1052513" y="1368425"/>
            <a:ext cx="10058400" cy="473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20" rIns="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1096963" y="6459538"/>
            <a:ext cx="2473325" cy="365125"/>
          </a:xfrm>
          <a:prstGeom prst="rect">
            <a:avLst/>
          </a:prstGeom>
        </p:spPr>
        <p:txBody>
          <a:bodyPr vert="horz" lIns="91440" tIns="45720" rIns="91440" bIns="45720" rtlCol="0" anchor="ctr"/>
          <a:lstStyle>
            <a:lvl1pPr algn="l">
              <a:defRPr sz="900">
                <a:solidFill>
                  <a:srgbClr val="FFFFFF"/>
                </a:solidFill>
                <a:latin typeface="Calibri" pitchFamily="34" charset="0"/>
                <a:ea typeface="宋体" pitchFamily="2" charset="-122"/>
              </a:defRPr>
            </a:lvl1pPr>
          </a:lstStyle>
          <a:p>
            <a:pPr>
              <a:defRPr/>
            </a:pPr>
            <a:fld id="{304BBAE9-9B59-AF48-9848-A677814DA197}" type="datetimeFigureOut">
              <a:rPr lang="zh-CN" altLang="en-US"/>
              <a:pPr>
                <a:defRPr/>
              </a:pPr>
              <a:t>2018/8/10</a:t>
            </a:fld>
            <a:endParaRPr lang="zh-CN" altLang="en-US"/>
          </a:p>
        </p:txBody>
      </p:sp>
      <p:sp>
        <p:nvSpPr>
          <p:cNvPr id="5" name="Footer Placeholder 4"/>
          <p:cNvSpPr>
            <a:spLocks noGrp="1"/>
          </p:cNvSpPr>
          <p:nvPr>
            <p:ph type="ftr" sz="quarter" idx="3"/>
          </p:nvPr>
        </p:nvSpPr>
        <p:spPr>
          <a:xfrm>
            <a:off x="3686175" y="6459538"/>
            <a:ext cx="4822825" cy="365125"/>
          </a:xfrm>
          <a:prstGeom prst="rect">
            <a:avLst/>
          </a:prstGeom>
        </p:spPr>
        <p:txBody>
          <a:bodyPr vert="horz" lIns="91440" tIns="45720" rIns="91440" bIns="45720" rtlCol="0" anchor="ctr"/>
          <a:lstStyle>
            <a:lvl1pPr algn="ctr">
              <a:defRPr sz="900" cap="all" baseline="0">
                <a:solidFill>
                  <a:srgbClr val="FFFFFF"/>
                </a:solidFill>
                <a:latin typeface="Calibri" pitchFamily="34" charset="0"/>
                <a:ea typeface="宋体" pitchFamily="2" charset="-122"/>
              </a:defRPr>
            </a:lvl1pPr>
          </a:lstStyle>
          <a:p>
            <a:pPr>
              <a:defRPr/>
            </a:pPr>
            <a:endParaRPr lang="zh-CN" altLang="en-US"/>
          </a:p>
        </p:txBody>
      </p:sp>
      <p:sp>
        <p:nvSpPr>
          <p:cNvPr id="6" name="Slide Number Placeholder 5"/>
          <p:cNvSpPr>
            <a:spLocks noGrp="1"/>
          </p:cNvSpPr>
          <p:nvPr>
            <p:ph type="sldNum" sz="quarter" idx="4"/>
          </p:nvPr>
        </p:nvSpPr>
        <p:spPr>
          <a:xfrm>
            <a:off x="9901238" y="6459538"/>
            <a:ext cx="1311275"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FFFFFF"/>
                </a:solidFill>
              </a:defRPr>
            </a:lvl1pPr>
          </a:lstStyle>
          <a:p>
            <a:fld id="{AED51F70-07C5-F84C-9E2B-2024B101581B}" type="slidenum">
              <a:rPr lang="zh-CN" altLang="en-US"/>
              <a:pPr/>
              <a:t>‹#›</a:t>
            </a:fld>
            <a:endParaRPr lang="zh-CN" altLang="en-US"/>
          </a:p>
        </p:txBody>
      </p:sp>
      <p:cxnSp>
        <p:nvCxnSpPr>
          <p:cNvPr id="10" name="Straight Connector 9"/>
          <p:cNvCxnSpPr/>
          <p:nvPr/>
        </p:nvCxnSpPr>
        <p:spPr>
          <a:xfrm>
            <a:off x="1006475" y="1231900"/>
            <a:ext cx="9966325"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607" r:id="rId1"/>
    <p:sldLayoutId id="2147484597" r:id="rId2"/>
    <p:sldLayoutId id="2147484608" r:id="rId3"/>
    <p:sldLayoutId id="2147484598" r:id="rId4"/>
    <p:sldLayoutId id="2147484599" r:id="rId5"/>
    <p:sldLayoutId id="2147484600" r:id="rId6"/>
    <p:sldLayoutId id="2147484609" r:id="rId7"/>
    <p:sldLayoutId id="2147484610" r:id="rId8"/>
    <p:sldLayoutId id="2147484611" r:id="rId9"/>
    <p:sldLayoutId id="2147484601" r:id="rId10"/>
    <p:sldLayoutId id="2147484612" r:id="rId11"/>
  </p:sldLayoutIdLst>
  <p:timing>
    <p:tnLst>
      <p:par>
        <p:cTn id="1" dur="indefinite" restart="never" nodeType="tmRoot"/>
      </p:par>
    </p:tnLst>
  </p:timing>
  <p:txStyles>
    <p:titleStyle>
      <a:lvl1pPr algn="l" defTabSz="912813" rtl="0" eaLnBrk="0" fontAlgn="base" hangingPunct="0">
        <a:lnSpc>
          <a:spcPct val="85000"/>
        </a:lnSpc>
        <a:spcBef>
          <a:spcPct val="0"/>
        </a:spcBef>
        <a:spcAft>
          <a:spcPct val="0"/>
        </a:spcAft>
        <a:defRPr sz="4800" kern="1200" spc="-51">
          <a:solidFill>
            <a:srgbClr val="404040"/>
          </a:solidFill>
          <a:latin typeface="+mj-lt"/>
          <a:ea typeface="+mj-ea"/>
          <a:cs typeface="+mj-cs"/>
        </a:defRPr>
      </a:lvl1pPr>
      <a:lvl2pPr algn="l" defTabSz="912813" rtl="0" eaLnBrk="0" fontAlgn="base" hangingPunct="0">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2pPr>
      <a:lvl3pPr algn="l" defTabSz="912813" rtl="0" eaLnBrk="0" fontAlgn="base" hangingPunct="0">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3pPr>
      <a:lvl4pPr algn="l" defTabSz="912813" rtl="0" eaLnBrk="0" fontAlgn="base" hangingPunct="0">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4pPr>
      <a:lvl5pPr algn="l" defTabSz="912813" rtl="0" eaLnBrk="0" fontAlgn="base" hangingPunct="0">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5pPr>
      <a:lvl6pPr marL="457200" algn="l" defTabSz="912813" rtl="0" fontAlgn="base">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6pPr>
      <a:lvl7pPr marL="914400" algn="l" defTabSz="912813" rtl="0" fontAlgn="base">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7pPr>
      <a:lvl8pPr marL="1371600" algn="l" defTabSz="912813" rtl="0" fontAlgn="base">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8pPr>
      <a:lvl9pPr marL="1828800" algn="l" defTabSz="912813" rtl="0" fontAlgn="base">
        <a:lnSpc>
          <a:spcPct val="85000"/>
        </a:lnSpc>
        <a:spcBef>
          <a:spcPct val="0"/>
        </a:spcBef>
        <a:spcAft>
          <a:spcPct val="0"/>
        </a:spcAft>
        <a:defRPr sz="4800">
          <a:solidFill>
            <a:srgbClr val="404040"/>
          </a:solidFill>
          <a:latin typeface="Cambria" panose="02040503050406030204" pitchFamily="18" charset="0"/>
          <a:ea typeface="黑体" panose="02010609060101010101" pitchFamily="49" charset="-122"/>
        </a:defRPr>
      </a:lvl9pPr>
    </p:titleStyle>
    <p:bodyStyle>
      <a:lvl1pPr marL="90488" indent="-90488" algn="l" defTabSz="912813" rtl="0" eaLnBrk="0" fontAlgn="base" hangingPunct="0">
        <a:lnSpc>
          <a:spcPct val="90000"/>
        </a:lnSpc>
        <a:spcBef>
          <a:spcPts val="1200"/>
        </a:spcBef>
        <a:spcAft>
          <a:spcPts val="200"/>
        </a:spcAft>
        <a:buClr>
          <a:schemeClr val="accent1"/>
        </a:buClr>
        <a:buSzPct val="100000"/>
        <a:buFont typeface="Calibri" charset="0"/>
        <a:buChar char=" "/>
        <a:defRPr sz="2000" kern="1200">
          <a:solidFill>
            <a:srgbClr val="404040"/>
          </a:solidFill>
          <a:latin typeface="+mn-lt"/>
          <a:ea typeface="+mn-ea"/>
          <a:cs typeface="+mn-cs"/>
        </a:defRPr>
      </a:lvl1pPr>
      <a:lvl2pPr marL="382588" indent="-182563" algn="l" defTabSz="912813" rtl="0" eaLnBrk="0" fontAlgn="base" hangingPunct="0">
        <a:lnSpc>
          <a:spcPct val="90000"/>
        </a:lnSpc>
        <a:spcBef>
          <a:spcPts val="200"/>
        </a:spcBef>
        <a:spcAft>
          <a:spcPts val="400"/>
        </a:spcAft>
        <a:buClr>
          <a:schemeClr val="accent1"/>
        </a:buClr>
        <a:buFont typeface="Calibri" charset="0"/>
        <a:buChar char="◦"/>
        <a:defRPr kern="1200">
          <a:solidFill>
            <a:srgbClr val="404040"/>
          </a:solidFill>
          <a:latin typeface="+mn-lt"/>
          <a:ea typeface="+mn-ea"/>
          <a:cs typeface="+mn-cs"/>
        </a:defRPr>
      </a:lvl2pPr>
      <a:lvl3pPr marL="566738" indent="-182563" algn="l" defTabSz="912813" rtl="0" eaLnBrk="0" fontAlgn="base" hangingPunct="0">
        <a:lnSpc>
          <a:spcPct val="90000"/>
        </a:lnSpc>
        <a:spcBef>
          <a:spcPts val="200"/>
        </a:spcBef>
        <a:spcAft>
          <a:spcPts val="400"/>
        </a:spcAft>
        <a:buClr>
          <a:schemeClr val="accent1"/>
        </a:buClr>
        <a:buFont typeface="Calibri" charset="0"/>
        <a:buChar char="◦"/>
        <a:defRPr sz="1400" kern="1200">
          <a:solidFill>
            <a:srgbClr val="404040"/>
          </a:solidFill>
          <a:latin typeface="+mn-lt"/>
          <a:ea typeface="+mn-ea"/>
          <a:cs typeface="+mn-cs"/>
        </a:defRPr>
      </a:lvl3pPr>
      <a:lvl4pPr marL="749300" indent="-182563" algn="l" defTabSz="912813" rtl="0" eaLnBrk="0" fontAlgn="base" hangingPunct="0">
        <a:lnSpc>
          <a:spcPct val="90000"/>
        </a:lnSpc>
        <a:spcBef>
          <a:spcPts val="200"/>
        </a:spcBef>
        <a:spcAft>
          <a:spcPts val="400"/>
        </a:spcAft>
        <a:buClr>
          <a:schemeClr val="accent1"/>
        </a:buClr>
        <a:buFont typeface="Calibri" charset="0"/>
        <a:buChar char="◦"/>
        <a:defRPr sz="1400" kern="1200">
          <a:solidFill>
            <a:srgbClr val="404040"/>
          </a:solidFill>
          <a:latin typeface="+mn-lt"/>
          <a:ea typeface="+mn-ea"/>
          <a:cs typeface="+mn-cs"/>
        </a:defRPr>
      </a:lvl4pPr>
      <a:lvl5pPr marL="931863" indent="-182563" algn="l" defTabSz="912813" rtl="0" eaLnBrk="0" fontAlgn="base" hangingPunct="0">
        <a:lnSpc>
          <a:spcPct val="90000"/>
        </a:lnSpc>
        <a:spcBef>
          <a:spcPts val="200"/>
        </a:spcBef>
        <a:spcAft>
          <a:spcPts val="400"/>
        </a:spcAft>
        <a:buClr>
          <a:schemeClr val="accent1"/>
        </a:buClr>
        <a:buFont typeface="Calibri" charset="0"/>
        <a:buChar char="◦"/>
        <a:defRPr sz="1400" kern="1200">
          <a:solidFill>
            <a:srgbClr val="404040"/>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7.e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jpeg"/><Relationship Id="rId5" Type="http://schemas.openxmlformats.org/officeDocument/2006/relationships/image" Target="../media/image6.jpeg"/><Relationship Id="rId6"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5362" name="组合 12"/>
          <p:cNvGrpSpPr>
            <a:grpSpLocks/>
          </p:cNvGrpSpPr>
          <p:nvPr/>
        </p:nvGrpSpPr>
        <p:grpSpPr bwMode="auto">
          <a:xfrm>
            <a:off x="328613" y="222250"/>
            <a:ext cx="787400" cy="830263"/>
            <a:chOff x="328457" y="222928"/>
            <a:chExt cx="787159" cy="829768"/>
          </a:xfrm>
        </p:grpSpPr>
        <p:sp>
          <p:nvSpPr>
            <p:cNvPr id="16" name="矩形 15"/>
            <p:cNvSpPr/>
            <p:nvPr/>
          </p:nvSpPr>
          <p:spPr>
            <a:xfrm>
              <a:off x="755363" y="692548"/>
              <a:ext cx="360253" cy="36014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矩形 16"/>
            <p:cNvSpPr/>
            <p:nvPr/>
          </p:nvSpPr>
          <p:spPr>
            <a:xfrm>
              <a:off x="328457" y="692548"/>
              <a:ext cx="360252" cy="3601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17"/>
            <p:cNvSpPr/>
            <p:nvPr/>
          </p:nvSpPr>
          <p:spPr>
            <a:xfrm>
              <a:off x="328457" y="222928"/>
              <a:ext cx="360252" cy="36014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 name="内容占位符 2"/>
          <p:cNvSpPr>
            <a:spLocks noGrp="1"/>
          </p:cNvSpPr>
          <p:nvPr>
            <p:ph idx="1"/>
          </p:nvPr>
        </p:nvSpPr>
        <p:spPr>
          <a:xfrm>
            <a:off x="1482725" y="612775"/>
            <a:ext cx="8402638" cy="2887663"/>
          </a:xfrm>
        </p:spPr>
        <p:txBody>
          <a:bodyPr>
            <a:normAutofit/>
          </a:bodyPr>
          <a:lstStyle/>
          <a:p>
            <a:pPr marL="0" indent="0" algn="ctr" eaLnBrk="1" hangingPunct="1">
              <a:spcAft>
                <a:spcPct val="0"/>
              </a:spcAft>
              <a:buClr>
                <a:srgbClr val="F8F7F3"/>
              </a:buClr>
              <a:buFont typeface="Calibri" charset="0"/>
              <a:buNone/>
            </a:pPr>
            <a:endParaRPr lang="en-US" altLang="zh-CN" sz="5200" b="1" dirty="0">
              <a:latin typeface="Bradley Hand ITC" charset="0"/>
            </a:endParaRPr>
          </a:p>
          <a:p>
            <a:pPr marL="0" indent="0" algn="ctr" eaLnBrk="1" hangingPunct="1">
              <a:spcAft>
                <a:spcPct val="0"/>
              </a:spcAft>
              <a:buClr>
                <a:srgbClr val="F8F7F3"/>
              </a:buClr>
              <a:buFont typeface="Calibri" charset="0"/>
              <a:buNone/>
            </a:pPr>
            <a:r>
              <a:rPr lang="zh-CN" altLang="en-US" sz="4800" b="1" dirty="0" smtClean="0">
                <a:latin typeface="楷体" charset="0"/>
                <a:ea typeface="楷体" charset="0"/>
              </a:rPr>
              <a:t>面向大数据平台的程序分析优化方法研究</a:t>
            </a:r>
            <a:endParaRPr lang="en-US" altLang="zh-CN" sz="6000" b="1" dirty="0">
              <a:latin typeface="楷体" charset="0"/>
              <a:ea typeface="楷体" charset="0"/>
            </a:endParaRPr>
          </a:p>
        </p:txBody>
      </p:sp>
      <p:sp>
        <p:nvSpPr>
          <p:cNvPr id="10244" name="文本框 3"/>
          <p:cNvSpPr txBox="1">
            <a:spLocks noChangeArrowheads="1"/>
          </p:cNvSpPr>
          <p:nvPr/>
        </p:nvSpPr>
        <p:spPr bwMode="auto">
          <a:xfrm>
            <a:off x="6973888" y="3800475"/>
            <a:ext cx="3713162"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eaLnBrk="1" hangingPunct="1"/>
            <a:r>
              <a:rPr lang="zh-CN" altLang="en-US" sz="2400" b="1" dirty="0">
                <a:latin typeface="宋体" charset="0"/>
              </a:rPr>
              <a:t>导    师</a:t>
            </a:r>
            <a:r>
              <a:rPr lang="zh-CN" altLang="en-US" sz="2400" b="1" dirty="0" smtClean="0">
                <a:latin typeface="宋体" charset="0"/>
              </a:rPr>
              <a:t>：吴松教授</a:t>
            </a:r>
            <a:endParaRPr lang="en-US" altLang="zh-CN" sz="2400" b="1" dirty="0">
              <a:latin typeface="宋体" charset="0"/>
            </a:endParaRPr>
          </a:p>
          <a:p>
            <a:pPr eaLnBrk="1" hangingPunct="1"/>
            <a:endParaRPr lang="en-US" altLang="zh-CN" sz="2400" b="1" dirty="0">
              <a:latin typeface="宋体" charset="0"/>
            </a:endParaRPr>
          </a:p>
          <a:p>
            <a:pPr eaLnBrk="1" hangingPunct="1"/>
            <a:r>
              <a:rPr lang="en-US" altLang="zh-CN" sz="2400" b="1" dirty="0" smtClean="0">
                <a:latin typeface="宋体" charset="0"/>
              </a:rPr>
              <a:t>2015</a:t>
            </a:r>
            <a:r>
              <a:rPr lang="zh-CN" altLang="en-US" sz="2400" b="1" dirty="0" smtClean="0">
                <a:latin typeface="宋体" charset="0"/>
              </a:rPr>
              <a:t>级</a:t>
            </a:r>
            <a:r>
              <a:rPr lang="zh-CN" altLang="en-US" sz="2400" b="1" dirty="0">
                <a:latin typeface="宋体" charset="0"/>
              </a:rPr>
              <a:t>工学硕士</a:t>
            </a:r>
            <a:r>
              <a:rPr lang="zh-CN" altLang="en-US" sz="2400" b="1" dirty="0" smtClean="0">
                <a:latin typeface="宋体" charset="0"/>
              </a:rPr>
              <a:t>：王斐</a:t>
            </a:r>
            <a:endParaRPr lang="en-US" altLang="zh-CN" sz="2400" b="1" dirty="0">
              <a:latin typeface="宋体" charset="0"/>
            </a:endParaRPr>
          </a:p>
          <a:p>
            <a:pPr eaLnBrk="1" hangingPunct="1"/>
            <a:endParaRPr lang="en-US" altLang="zh-CN" sz="2400" b="1" dirty="0">
              <a:latin typeface="宋体" charset="0"/>
            </a:endParaRPr>
          </a:p>
          <a:p>
            <a:pPr eaLnBrk="1" hangingPunct="1"/>
            <a:r>
              <a:rPr lang="en-US" altLang="zh-CN" sz="2400" b="1" dirty="0" smtClean="0">
                <a:latin typeface="宋体" charset="0"/>
              </a:rPr>
              <a:t>2018</a:t>
            </a:r>
            <a:r>
              <a:rPr lang="zh-CN" altLang="en-US" sz="2400" b="1" dirty="0" smtClean="0">
                <a:latin typeface="宋体" charset="0"/>
              </a:rPr>
              <a:t>年</a:t>
            </a:r>
            <a:r>
              <a:rPr lang="en-US" altLang="zh-CN" sz="2400" b="1" dirty="0">
                <a:latin typeface="宋体" charset="0"/>
              </a:rPr>
              <a:t>5</a:t>
            </a:r>
            <a:r>
              <a:rPr lang="zh-CN" altLang="en-US" sz="2400" b="1" dirty="0" smtClean="0">
                <a:latin typeface="宋体" charset="0"/>
              </a:rPr>
              <a:t>月</a:t>
            </a:r>
            <a:r>
              <a:rPr lang="en-US" altLang="zh-CN" sz="2400" b="1" dirty="0" smtClean="0">
                <a:latin typeface="宋体" charset="0"/>
              </a:rPr>
              <a:t>23</a:t>
            </a:r>
            <a:r>
              <a:rPr lang="zh-CN" altLang="en-US" sz="2400" b="1" dirty="0" smtClean="0">
                <a:latin typeface="宋体" charset="0"/>
              </a:rPr>
              <a:t>日</a:t>
            </a:r>
            <a:endParaRPr lang="zh-CN" altLang="en-US" sz="2000" b="1" dirty="0">
              <a:latin typeface="宋体" charset="0"/>
            </a:endParaRPr>
          </a:p>
          <a:p>
            <a:pPr eaLnBrk="1" hangingPunct="1"/>
            <a:r>
              <a:rPr lang="en-US" altLang="zh-CN" dirty="0">
                <a:latin typeface="宋体" charset="0"/>
              </a:rPr>
              <a:t> </a:t>
            </a:r>
            <a:endParaRPr lang="zh-CN" altLang="en-US" dirty="0">
              <a:latin typeface="宋体" charset="0"/>
            </a:endParaRPr>
          </a:p>
        </p:txBody>
      </p:sp>
      <p:pic>
        <p:nvPicPr>
          <p:cNvPr id="1536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7050" y="0"/>
            <a:ext cx="2774950" cy="1176338"/>
          </a:xfrm>
          <a:prstGeom prst="rect">
            <a:avLst/>
          </a:prstGeom>
          <a:blipFill dpi="0" rotWithShape="1">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17774"/>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系统设计与实现</a:t>
            </a:r>
            <a:endParaRPr kumimoji="1" lang="zh-CN" altLang="en-US" dirty="0"/>
          </a:p>
        </p:txBody>
      </p:sp>
      <p:grpSp>
        <p:nvGrpSpPr>
          <p:cNvPr id="4" name="组 3"/>
          <p:cNvGrpSpPr/>
          <p:nvPr/>
        </p:nvGrpSpPr>
        <p:grpSpPr>
          <a:xfrm>
            <a:off x="1068388" y="1887031"/>
            <a:ext cx="9375184" cy="4096211"/>
            <a:chOff x="434696" y="146471"/>
            <a:chExt cx="10599804" cy="5718301"/>
          </a:xfrm>
        </p:grpSpPr>
        <p:sp>
          <p:nvSpPr>
            <p:cNvPr id="5" name="圆角矩形 4"/>
            <p:cNvSpPr/>
            <p:nvPr/>
          </p:nvSpPr>
          <p:spPr>
            <a:xfrm>
              <a:off x="1355834" y="609342"/>
              <a:ext cx="7883485" cy="5255430"/>
            </a:xfrm>
            <a:prstGeom prst="roundRect">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1466193" y="1308538"/>
              <a:ext cx="4709949" cy="3862552"/>
            </a:xfrm>
            <a:prstGeom prst="rect">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6843931" y="1308538"/>
              <a:ext cx="2268538" cy="3862552"/>
            </a:xfrm>
            <a:prstGeom prst="rect">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圆角矩形 7"/>
            <p:cNvSpPr/>
            <p:nvPr/>
          </p:nvSpPr>
          <p:spPr>
            <a:xfrm>
              <a:off x="2025753" y="1892310"/>
              <a:ext cx="1429789" cy="307571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9" name="圆角矩形 8"/>
            <p:cNvSpPr/>
            <p:nvPr/>
          </p:nvSpPr>
          <p:spPr>
            <a:xfrm>
              <a:off x="2158755" y="2245601"/>
              <a:ext cx="1130531" cy="648392"/>
            </a:xfrm>
            <a:prstGeom prst="roundRect">
              <a:avLst/>
            </a:prstGeom>
            <a:solidFill>
              <a:schemeClr val="bg2">
                <a:lumMod val="7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0" name="圆角矩形 9"/>
            <p:cNvSpPr/>
            <p:nvPr/>
          </p:nvSpPr>
          <p:spPr>
            <a:xfrm>
              <a:off x="2158755" y="3114280"/>
              <a:ext cx="1130531" cy="648392"/>
            </a:xfrm>
            <a:prstGeom prst="roundRect">
              <a:avLst/>
            </a:prstGeom>
            <a:solidFill>
              <a:schemeClr val="bg2">
                <a:lumMod val="7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1" name="圆角矩形 10"/>
            <p:cNvSpPr/>
            <p:nvPr/>
          </p:nvSpPr>
          <p:spPr>
            <a:xfrm>
              <a:off x="2158755" y="3982959"/>
              <a:ext cx="1130531" cy="648392"/>
            </a:xfrm>
            <a:prstGeom prst="roundRect">
              <a:avLst/>
            </a:prstGeom>
            <a:solidFill>
              <a:schemeClr val="bg2">
                <a:lumMod val="7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kumimoji="1" lang="zh-CN" altLang="en-US"/>
            </a:p>
          </p:txBody>
        </p:sp>
        <p:sp>
          <p:nvSpPr>
            <p:cNvPr id="12" name="圆角矩形 11"/>
            <p:cNvSpPr/>
            <p:nvPr/>
          </p:nvSpPr>
          <p:spPr>
            <a:xfrm>
              <a:off x="4123331" y="1908935"/>
              <a:ext cx="1429789" cy="307571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3" name="圆角矩形 12"/>
            <p:cNvSpPr/>
            <p:nvPr/>
          </p:nvSpPr>
          <p:spPr>
            <a:xfrm>
              <a:off x="4256333" y="2262226"/>
              <a:ext cx="1130531" cy="648392"/>
            </a:xfrm>
            <a:prstGeom prst="roundRect">
              <a:avLst/>
            </a:prstGeom>
            <a:solidFill>
              <a:schemeClr val="bg2">
                <a:lumMod val="7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4" name="圆角矩形 13"/>
            <p:cNvSpPr/>
            <p:nvPr/>
          </p:nvSpPr>
          <p:spPr>
            <a:xfrm>
              <a:off x="4256333" y="3130905"/>
              <a:ext cx="1130531" cy="648392"/>
            </a:xfrm>
            <a:prstGeom prst="roundRect">
              <a:avLst/>
            </a:prstGeom>
            <a:solidFill>
              <a:schemeClr val="bg2">
                <a:lumMod val="7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5" name="圆角矩形 14"/>
            <p:cNvSpPr/>
            <p:nvPr/>
          </p:nvSpPr>
          <p:spPr>
            <a:xfrm>
              <a:off x="4256333" y="3999584"/>
              <a:ext cx="1130531" cy="648392"/>
            </a:xfrm>
            <a:prstGeom prst="roundRect">
              <a:avLst/>
            </a:prstGeom>
            <a:solidFill>
              <a:schemeClr val="bg2">
                <a:lumMod val="7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kumimoji="1" lang="zh-CN" altLang="en-US"/>
            </a:p>
          </p:txBody>
        </p:sp>
        <p:cxnSp>
          <p:nvCxnSpPr>
            <p:cNvPr id="16" name="直线箭头连接符 15"/>
            <p:cNvCxnSpPr>
              <a:stCxn id="18" idx="3"/>
              <a:endCxn id="27" idx="1"/>
            </p:cNvCxnSpPr>
            <p:nvPr/>
          </p:nvCxnSpPr>
          <p:spPr>
            <a:xfrm>
              <a:off x="3289286" y="3438476"/>
              <a:ext cx="967047" cy="16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p:cNvCxnSpPr>
              <a:stCxn id="19" idx="3"/>
              <a:endCxn id="28" idx="1"/>
            </p:cNvCxnSpPr>
            <p:nvPr/>
          </p:nvCxnSpPr>
          <p:spPr>
            <a:xfrm>
              <a:off x="3289286" y="4307155"/>
              <a:ext cx="967047" cy="16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p:cNvCxnSpPr>
              <a:endCxn id="26" idx="1"/>
            </p:cNvCxnSpPr>
            <p:nvPr/>
          </p:nvCxnSpPr>
          <p:spPr>
            <a:xfrm>
              <a:off x="3289286" y="2586422"/>
              <a:ext cx="96704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5907797" y="2245601"/>
              <a:ext cx="1229764" cy="2360815"/>
            </a:xfrm>
            <a:prstGeom prst="ellipse">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smtClean="0"/>
                <a:t>cacheRdd</a:t>
              </a:r>
              <a:endParaRPr kumimoji="1" lang="zh-CN" altLang="en-US" dirty="0"/>
            </a:p>
          </p:txBody>
        </p:sp>
        <p:sp>
          <p:nvSpPr>
            <p:cNvPr id="20" name="右箭头 19"/>
            <p:cNvSpPr/>
            <p:nvPr/>
          </p:nvSpPr>
          <p:spPr>
            <a:xfrm>
              <a:off x="5558663" y="3283910"/>
              <a:ext cx="349134" cy="212496"/>
            </a:xfrm>
            <a:prstGeom prst="right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右箭头 20"/>
            <p:cNvSpPr/>
            <p:nvPr/>
          </p:nvSpPr>
          <p:spPr>
            <a:xfrm>
              <a:off x="7147780" y="3296381"/>
              <a:ext cx="349134" cy="212496"/>
            </a:xfrm>
            <a:prstGeom prst="right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圆角矩形 21"/>
            <p:cNvSpPr/>
            <p:nvPr/>
          </p:nvSpPr>
          <p:spPr>
            <a:xfrm>
              <a:off x="7507133" y="1892310"/>
              <a:ext cx="1429789" cy="307571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kumimoji="1" lang="zh-CN" altLang="en-US"/>
            </a:p>
          </p:txBody>
        </p:sp>
        <p:sp>
          <p:nvSpPr>
            <p:cNvPr id="23" name="圆角矩形 22"/>
            <p:cNvSpPr/>
            <p:nvPr/>
          </p:nvSpPr>
          <p:spPr>
            <a:xfrm>
              <a:off x="7640135" y="2245601"/>
              <a:ext cx="1130531" cy="648392"/>
            </a:xfrm>
            <a:prstGeom prst="roundRect">
              <a:avLst/>
            </a:prstGeom>
            <a:solidFill>
              <a:schemeClr val="bg2">
                <a:lumMod val="7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kumimoji="1" lang="zh-CN" altLang="en-US"/>
            </a:p>
          </p:txBody>
        </p:sp>
        <p:sp>
          <p:nvSpPr>
            <p:cNvPr id="24" name="圆角矩形 23"/>
            <p:cNvSpPr/>
            <p:nvPr/>
          </p:nvSpPr>
          <p:spPr>
            <a:xfrm>
              <a:off x="7640135" y="3114280"/>
              <a:ext cx="1130531" cy="648392"/>
            </a:xfrm>
            <a:prstGeom prst="roundRect">
              <a:avLst/>
            </a:prstGeom>
            <a:solidFill>
              <a:schemeClr val="bg2">
                <a:lumMod val="7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kumimoji="1" lang="zh-CN" altLang="en-US"/>
            </a:p>
          </p:txBody>
        </p:sp>
        <p:sp>
          <p:nvSpPr>
            <p:cNvPr id="25" name="圆角矩形 24"/>
            <p:cNvSpPr/>
            <p:nvPr/>
          </p:nvSpPr>
          <p:spPr>
            <a:xfrm>
              <a:off x="7640135" y="3982959"/>
              <a:ext cx="1130531" cy="648392"/>
            </a:xfrm>
            <a:prstGeom prst="roundRect">
              <a:avLst/>
            </a:prstGeom>
            <a:solidFill>
              <a:schemeClr val="bg2">
                <a:lumMod val="7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kumimoji="1" lang="zh-CN" altLang="en-US"/>
            </a:p>
          </p:txBody>
        </p:sp>
        <p:sp>
          <p:nvSpPr>
            <p:cNvPr id="26" name="圆角矩形 25"/>
            <p:cNvSpPr/>
            <p:nvPr/>
          </p:nvSpPr>
          <p:spPr>
            <a:xfrm>
              <a:off x="9604711" y="1908935"/>
              <a:ext cx="1429789" cy="307571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kumimoji="1" lang="zh-CN" altLang="en-US"/>
            </a:p>
          </p:txBody>
        </p:sp>
        <p:sp>
          <p:nvSpPr>
            <p:cNvPr id="27" name="圆角矩形 26"/>
            <p:cNvSpPr/>
            <p:nvPr/>
          </p:nvSpPr>
          <p:spPr>
            <a:xfrm>
              <a:off x="9737713" y="2262226"/>
              <a:ext cx="1130531" cy="648392"/>
            </a:xfrm>
            <a:prstGeom prst="roundRect">
              <a:avLst/>
            </a:prstGeom>
            <a:solidFill>
              <a:schemeClr val="bg2">
                <a:lumMod val="7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kumimoji="1" lang="zh-CN" altLang="en-US"/>
            </a:p>
          </p:txBody>
        </p:sp>
        <p:sp>
          <p:nvSpPr>
            <p:cNvPr id="28" name="圆角矩形 27"/>
            <p:cNvSpPr/>
            <p:nvPr/>
          </p:nvSpPr>
          <p:spPr>
            <a:xfrm>
              <a:off x="9737713" y="3130905"/>
              <a:ext cx="1130531" cy="648392"/>
            </a:xfrm>
            <a:prstGeom prst="roundRect">
              <a:avLst/>
            </a:prstGeom>
            <a:solidFill>
              <a:schemeClr val="bg2">
                <a:lumMod val="7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kumimoji="1" lang="zh-CN" altLang="en-US"/>
            </a:p>
          </p:txBody>
        </p:sp>
        <p:sp>
          <p:nvSpPr>
            <p:cNvPr id="29" name="圆角矩形 28"/>
            <p:cNvSpPr/>
            <p:nvPr/>
          </p:nvSpPr>
          <p:spPr>
            <a:xfrm>
              <a:off x="9737713" y="3999584"/>
              <a:ext cx="1130531" cy="648392"/>
            </a:xfrm>
            <a:prstGeom prst="roundRect">
              <a:avLst/>
            </a:prstGeom>
            <a:solidFill>
              <a:schemeClr val="bg2">
                <a:lumMod val="7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kumimoji="1" lang="zh-CN" altLang="en-US"/>
            </a:p>
          </p:txBody>
        </p:sp>
        <p:cxnSp>
          <p:nvCxnSpPr>
            <p:cNvPr id="30" name="直线箭头连接符 29"/>
            <p:cNvCxnSpPr/>
            <p:nvPr/>
          </p:nvCxnSpPr>
          <p:spPr>
            <a:xfrm>
              <a:off x="8770666" y="2569797"/>
              <a:ext cx="967047" cy="8853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30"/>
            <p:cNvCxnSpPr/>
            <p:nvPr/>
          </p:nvCxnSpPr>
          <p:spPr>
            <a:xfrm>
              <a:off x="8770666" y="2569797"/>
              <a:ext cx="967047" cy="17539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31"/>
            <p:cNvCxnSpPr/>
            <p:nvPr/>
          </p:nvCxnSpPr>
          <p:spPr>
            <a:xfrm flipV="1">
              <a:off x="8770666" y="2586422"/>
              <a:ext cx="967047" cy="8520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p:nvPr/>
          </p:nvCxnSpPr>
          <p:spPr>
            <a:xfrm>
              <a:off x="8770666" y="3438476"/>
              <a:ext cx="967047" cy="16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a:off x="8770666" y="3438476"/>
              <a:ext cx="967047" cy="8853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p:cNvCxnSpPr/>
            <p:nvPr/>
          </p:nvCxnSpPr>
          <p:spPr>
            <a:xfrm flipV="1">
              <a:off x="8770666" y="3455101"/>
              <a:ext cx="967047" cy="8520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线箭头连接符 35"/>
            <p:cNvCxnSpPr/>
            <p:nvPr/>
          </p:nvCxnSpPr>
          <p:spPr>
            <a:xfrm flipV="1">
              <a:off x="8770666" y="2586422"/>
              <a:ext cx="967047" cy="17207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p:nvPr/>
          </p:nvCxnSpPr>
          <p:spPr>
            <a:xfrm>
              <a:off x="8770666" y="4307155"/>
              <a:ext cx="967047" cy="16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p:nvPr/>
          </p:nvCxnSpPr>
          <p:spPr>
            <a:xfrm>
              <a:off x="8770666" y="2586422"/>
              <a:ext cx="96704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3455542" y="1466867"/>
              <a:ext cx="954930" cy="369332"/>
            </a:xfrm>
            <a:prstGeom prst="rect">
              <a:avLst/>
            </a:prstGeom>
            <a:noFill/>
          </p:spPr>
          <p:txBody>
            <a:bodyPr wrap="square" rtlCol="0">
              <a:spAutoFit/>
            </a:bodyPr>
            <a:lstStyle/>
            <a:p>
              <a:r>
                <a:rPr kumimoji="1" lang="en-US" altLang="zh-CN" smtClean="0"/>
                <a:t>Map</a:t>
              </a:r>
              <a:endParaRPr kumimoji="1" lang="zh-CN" altLang="en-US" dirty="0"/>
            </a:p>
          </p:txBody>
        </p:sp>
        <p:sp>
          <p:nvSpPr>
            <p:cNvPr id="40" name="文本框 39"/>
            <p:cNvSpPr txBox="1"/>
            <p:nvPr/>
          </p:nvSpPr>
          <p:spPr>
            <a:xfrm>
              <a:off x="8936921" y="1461375"/>
              <a:ext cx="1454033" cy="369332"/>
            </a:xfrm>
            <a:prstGeom prst="rect">
              <a:avLst/>
            </a:prstGeom>
            <a:noFill/>
          </p:spPr>
          <p:txBody>
            <a:bodyPr wrap="square" rtlCol="0">
              <a:spAutoFit/>
            </a:bodyPr>
            <a:lstStyle/>
            <a:p>
              <a:r>
                <a:rPr kumimoji="1" lang="en-US" altLang="zh-CN" dirty="0" err="1" smtClean="0"/>
                <a:t>GroupByKey</a:t>
              </a:r>
              <a:endParaRPr kumimoji="1" lang="zh-CN" altLang="en-US" dirty="0"/>
            </a:p>
          </p:txBody>
        </p:sp>
        <p:sp>
          <p:nvSpPr>
            <p:cNvPr id="41" name="文本框 40"/>
            <p:cNvSpPr txBox="1"/>
            <p:nvPr/>
          </p:nvSpPr>
          <p:spPr>
            <a:xfrm>
              <a:off x="7024041" y="1446573"/>
              <a:ext cx="1454033" cy="369332"/>
            </a:xfrm>
            <a:prstGeom prst="rect">
              <a:avLst/>
            </a:prstGeom>
            <a:noFill/>
          </p:spPr>
          <p:txBody>
            <a:bodyPr wrap="square" rtlCol="0">
              <a:spAutoFit/>
            </a:bodyPr>
            <a:lstStyle/>
            <a:p>
              <a:r>
                <a:rPr kumimoji="1" lang="en-US" altLang="zh-CN" dirty="0" err="1" smtClean="0"/>
                <a:t>MapValues</a:t>
              </a:r>
              <a:endParaRPr kumimoji="1" lang="zh-CN" altLang="en-US" dirty="0"/>
            </a:p>
          </p:txBody>
        </p:sp>
        <p:sp>
          <p:nvSpPr>
            <p:cNvPr id="42" name="文本框 41"/>
            <p:cNvSpPr txBox="1"/>
            <p:nvPr/>
          </p:nvSpPr>
          <p:spPr>
            <a:xfrm>
              <a:off x="3292180" y="837303"/>
              <a:ext cx="937304" cy="369332"/>
            </a:xfrm>
            <a:prstGeom prst="rect">
              <a:avLst/>
            </a:prstGeom>
            <a:noFill/>
          </p:spPr>
          <p:txBody>
            <a:bodyPr wrap="square" rtlCol="0">
              <a:spAutoFit/>
            </a:bodyPr>
            <a:lstStyle/>
            <a:p>
              <a:r>
                <a:rPr kumimoji="1" lang="en-US" altLang="zh-CN" smtClean="0"/>
                <a:t>phase1</a:t>
              </a:r>
              <a:endParaRPr kumimoji="1" lang="zh-CN" altLang="en-US" dirty="0"/>
            </a:p>
          </p:txBody>
        </p:sp>
        <p:sp>
          <p:nvSpPr>
            <p:cNvPr id="43" name="文本框 42"/>
            <p:cNvSpPr txBox="1"/>
            <p:nvPr/>
          </p:nvSpPr>
          <p:spPr>
            <a:xfrm>
              <a:off x="7640135" y="841262"/>
              <a:ext cx="937304" cy="369332"/>
            </a:xfrm>
            <a:prstGeom prst="rect">
              <a:avLst/>
            </a:prstGeom>
            <a:noFill/>
          </p:spPr>
          <p:txBody>
            <a:bodyPr wrap="square" rtlCol="0">
              <a:spAutoFit/>
            </a:bodyPr>
            <a:lstStyle/>
            <a:p>
              <a:r>
                <a:rPr kumimoji="1" lang="en-US" altLang="zh-CN" dirty="0" smtClean="0"/>
                <a:t>phase2</a:t>
              </a:r>
              <a:endParaRPr kumimoji="1" lang="zh-CN" altLang="en-US" dirty="0"/>
            </a:p>
          </p:txBody>
        </p:sp>
        <p:sp>
          <p:nvSpPr>
            <p:cNvPr id="44" name="椭圆 43"/>
            <p:cNvSpPr/>
            <p:nvPr/>
          </p:nvSpPr>
          <p:spPr>
            <a:xfrm>
              <a:off x="434696" y="2315998"/>
              <a:ext cx="1229764" cy="2360815"/>
            </a:xfrm>
            <a:prstGeom prst="ellipse">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smtClean="0"/>
                <a:t>textFile</a:t>
              </a:r>
              <a:endParaRPr kumimoji="1" lang="zh-CN" altLang="en-US" dirty="0"/>
            </a:p>
          </p:txBody>
        </p:sp>
        <p:sp>
          <p:nvSpPr>
            <p:cNvPr id="45" name="右箭头 44"/>
            <p:cNvSpPr/>
            <p:nvPr/>
          </p:nvSpPr>
          <p:spPr>
            <a:xfrm>
              <a:off x="1674679" y="3366778"/>
              <a:ext cx="349134" cy="212496"/>
            </a:xfrm>
            <a:prstGeom prst="right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文本框 45"/>
            <p:cNvSpPr txBox="1"/>
            <p:nvPr/>
          </p:nvSpPr>
          <p:spPr>
            <a:xfrm>
              <a:off x="5204210" y="146471"/>
              <a:ext cx="697820" cy="369332"/>
            </a:xfrm>
            <a:prstGeom prst="rect">
              <a:avLst/>
            </a:prstGeom>
            <a:noFill/>
          </p:spPr>
          <p:txBody>
            <a:bodyPr wrap="none" rtlCol="0">
              <a:spAutoFit/>
            </a:bodyPr>
            <a:lstStyle/>
            <a:p>
              <a:r>
                <a:rPr kumimoji="1" lang="en-US" altLang="zh-CN" smtClean="0"/>
                <a:t>Stage</a:t>
              </a:r>
              <a:endParaRPr kumimoji="1" lang="zh-CN" altLang="en-US" dirty="0"/>
            </a:p>
          </p:txBody>
        </p:sp>
      </p:grpSp>
      <p:sp>
        <p:nvSpPr>
          <p:cNvPr id="47" name="文本框 46"/>
          <p:cNvSpPr txBox="1"/>
          <p:nvPr/>
        </p:nvSpPr>
        <p:spPr>
          <a:xfrm>
            <a:off x="1068388" y="1425366"/>
            <a:ext cx="2091214" cy="461665"/>
          </a:xfrm>
          <a:prstGeom prst="rect">
            <a:avLst/>
          </a:prstGeom>
          <a:noFill/>
        </p:spPr>
        <p:txBody>
          <a:bodyPr wrap="none" rtlCol="0">
            <a:spAutoFit/>
          </a:bodyPr>
          <a:lstStyle/>
          <a:p>
            <a:r>
              <a:rPr kumimoji="1" lang="en-US" altLang="zh-CN" sz="2400" b="1" dirty="0" smtClean="0"/>
              <a:t>Phase</a:t>
            </a:r>
            <a:r>
              <a:rPr kumimoji="1" lang="zh-CN" altLang="en-US" sz="2400" b="1" dirty="0" smtClean="0"/>
              <a:t> 与 </a:t>
            </a:r>
            <a:r>
              <a:rPr kumimoji="1" lang="en-US" altLang="zh-CN" sz="2400" b="1" dirty="0" smtClean="0"/>
              <a:t>Stage</a:t>
            </a:r>
            <a:endParaRPr kumimoji="1" lang="zh-CN" altLang="en-US" sz="2400" b="1" dirty="0"/>
          </a:p>
        </p:txBody>
      </p:sp>
    </p:spTree>
    <p:extLst>
      <p:ext uri="{BB962C8B-B14F-4D97-AF65-F5344CB8AC3E}">
        <p14:creationId xmlns:p14="http://schemas.microsoft.com/office/powerpoint/2010/main" val="3263216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系统设计与实现</a:t>
            </a:r>
            <a:endParaRPr kumimoji="1" lang="zh-CN" altLang="en-US" dirty="0"/>
          </a:p>
        </p:txBody>
      </p:sp>
      <p:sp>
        <p:nvSpPr>
          <p:cNvPr id="24" name="文本框 23"/>
          <p:cNvSpPr txBox="1"/>
          <p:nvPr/>
        </p:nvSpPr>
        <p:spPr>
          <a:xfrm>
            <a:off x="1161126" y="1373607"/>
            <a:ext cx="1723549" cy="461665"/>
          </a:xfrm>
          <a:prstGeom prst="rect">
            <a:avLst/>
          </a:prstGeom>
          <a:noFill/>
        </p:spPr>
        <p:txBody>
          <a:bodyPr wrap="none" rtlCol="0">
            <a:spAutoFit/>
          </a:bodyPr>
          <a:lstStyle/>
          <a:p>
            <a:r>
              <a:rPr kumimoji="1" lang="zh-CN" altLang="en-US" sz="2400" b="1" dirty="0" smtClean="0"/>
              <a:t>系统流程图</a:t>
            </a:r>
            <a:endParaRPr kumimoji="1" lang="zh-CN" altLang="en-US" sz="2400" b="1" dirty="0"/>
          </a:p>
        </p:txBody>
      </p:sp>
      <p:pic>
        <p:nvPicPr>
          <p:cNvPr id="82" name="图片 81" descr="../../../Desktop/图片%201.png"/>
          <p:cNvPicPr/>
          <p:nvPr/>
        </p:nvPicPr>
        <p:blipFill>
          <a:blip r:embed="rId3">
            <a:extLst>
              <a:ext uri="{28A0092B-C50C-407E-A947-70E740481C1C}">
                <a14:useLocalDpi xmlns:a14="http://schemas.microsoft.com/office/drawing/2010/main" val="0"/>
              </a:ext>
            </a:extLst>
          </a:blip>
          <a:srcRect/>
          <a:stretch>
            <a:fillRect/>
          </a:stretch>
        </p:blipFill>
        <p:spPr bwMode="auto">
          <a:xfrm>
            <a:off x="3306762" y="1835272"/>
            <a:ext cx="5532755" cy="4189730"/>
          </a:xfrm>
          <a:prstGeom prst="rect">
            <a:avLst/>
          </a:prstGeom>
          <a:noFill/>
          <a:ln>
            <a:noFill/>
          </a:ln>
        </p:spPr>
      </p:pic>
    </p:spTree>
    <p:extLst>
      <p:ext uri="{BB962C8B-B14F-4D97-AF65-F5344CB8AC3E}">
        <p14:creationId xmlns:p14="http://schemas.microsoft.com/office/powerpoint/2010/main" val="1778957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1096963" y="287338"/>
            <a:ext cx="10058400" cy="968375"/>
          </a:xfrm>
        </p:spPr>
        <p:txBody>
          <a:bodyPr/>
          <a:lstStyle/>
          <a:p>
            <a:pPr eaLnBrk="1" hangingPunct="1"/>
            <a:r>
              <a:rPr lang="zh-CN" altLang="en-US" b="1"/>
              <a:t>系统设计与实现</a:t>
            </a:r>
          </a:p>
        </p:txBody>
      </p:sp>
      <p:sp>
        <p:nvSpPr>
          <p:cNvPr id="5" name="矩形 4"/>
          <p:cNvSpPr/>
          <p:nvPr/>
        </p:nvSpPr>
        <p:spPr>
          <a:xfrm>
            <a:off x="838200" y="1258888"/>
            <a:ext cx="9661525" cy="1231106"/>
          </a:xfrm>
          <a:prstGeom prst="rect">
            <a:avLst/>
          </a:prstGeom>
        </p:spPr>
        <p:txBody>
          <a:bodyPr>
            <a:spAutoFit/>
          </a:bodyPr>
          <a:lstStyle>
            <a:lvl1pPr marL="285750" indent="-285750">
              <a:defRPr>
                <a:solidFill>
                  <a:schemeClr val="tx1"/>
                </a:solidFill>
                <a:latin typeface="Calibri" charset="0"/>
                <a:ea typeface="宋体" charset="0"/>
              </a:defRPr>
            </a:lvl1pPr>
            <a:lvl2pPr marL="914400" indent="-45720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a:buFont typeface="Wingdings" charset="2"/>
              <a:buChar char="Ø"/>
            </a:pPr>
            <a:r>
              <a:rPr lang="en-US" altLang="zh-CN" sz="3000" dirty="0" smtClean="0">
                <a:solidFill>
                  <a:srgbClr val="404040"/>
                </a:solidFill>
                <a:latin typeface="楷体" charset="0"/>
                <a:ea typeface="楷体" charset="0"/>
                <a:cs typeface="Khmer UI" charset="0"/>
              </a:rPr>
              <a:t>UDF</a:t>
            </a:r>
            <a:r>
              <a:rPr lang="zh-CN" altLang="en-US" sz="3000" dirty="0" smtClean="0">
                <a:solidFill>
                  <a:srgbClr val="404040"/>
                </a:solidFill>
                <a:latin typeface="楷体" charset="0"/>
                <a:ea typeface="楷体" charset="0"/>
                <a:cs typeface="Khmer UI" charset="0"/>
              </a:rPr>
              <a:t>融合</a:t>
            </a:r>
            <a:endParaRPr lang="zh-CN" altLang="en-US" sz="3000" dirty="0">
              <a:solidFill>
                <a:srgbClr val="404040"/>
              </a:solidFill>
              <a:latin typeface="楷体" charset="0"/>
              <a:ea typeface="楷体" charset="0"/>
              <a:cs typeface="Khmer UI" charset="0"/>
            </a:endParaRPr>
          </a:p>
          <a:p>
            <a:pPr lvl="1">
              <a:buFont typeface="Wingdings" charset="2"/>
              <a:buChar char="l"/>
            </a:pPr>
            <a:r>
              <a:rPr lang="zh-CN" altLang="en-US" sz="2200" dirty="0" smtClean="0">
                <a:latin typeface="Times New Roman" charset="0"/>
                <a:ea typeface="楷体" charset="0"/>
                <a:cs typeface="Times New Roman" charset="0"/>
              </a:rPr>
              <a:t>避免过程间调用分析</a:t>
            </a:r>
          </a:p>
          <a:p>
            <a:pPr lvl="1">
              <a:buFont typeface="Wingdings" charset="2"/>
              <a:buChar char="l"/>
            </a:pPr>
            <a:r>
              <a:rPr lang="zh-CN" altLang="en-US" sz="2200" dirty="0" smtClean="0">
                <a:latin typeface="Times New Roman" charset="0"/>
                <a:ea typeface="楷体" charset="0"/>
                <a:cs typeface="Times New Roman" charset="0"/>
              </a:rPr>
              <a:t>抽取出核心代码，从而避免分析框架代码</a:t>
            </a:r>
            <a:endParaRPr lang="zh-CN" altLang="en-US" sz="2200" dirty="0">
              <a:latin typeface="Times New Roman" charset="0"/>
              <a:ea typeface="楷体" charset="0"/>
              <a:cs typeface="Times New Roman" charset="0"/>
            </a:endParaRPr>
          </a:p>
        </p:txBody>
      </p:sp>
      <p:grpSp>
        <p:nvGrpSpPr>
          <p:cNvPr id="34" name="组 33"/>
          <p:cNvGrpSpPr/>
          <p:nvPr/>
        </p:nvGrpSpPr>
        <p:grpSpPr>
          <a:xfrm>
            <a:off x="1484498" y="2908733"/>
            <a:ext cx="6805268" cy="2776343"/>
            <a:chOff x="1915064" y="3012975"/>
            <a:chExt cx="6966701" cy="3075911"/>
          </a:xfrm>
        </p:grpSpPr>
        <p:grpSp>
          <p:nvGrpSpPr>
            <p:cNvPr id="36" name="组 35"/>
            <p:cNvGrpSpPr/>
            <p:nvPr/>
          </p:nvGrpSpPr>
          <p:grpSpPr>
            <a:xfrm>
              <a:off x="2206817" y="3012975"/>
              <a:ext cx="6674948" cy="3075911"/>
              <a:chOff x="2210958" y="1866657"/>
              <a:chExt cx="9489742" cy="4222230"/>
            </a:xfrm>
          </p:grpSpPr>
          <p:grpSp>
            <p:nvGrpSpPr>
              <p:cNvPr id="38" name="组 37"/>
              <p:cNvGrpSpPr/>
              <p:nvPr/>
            </p:nvGrpSpPr>
            <p:grpSpPr>
              <a:xfrm>
                <a:off x="2210958" y="1866657"/>
                <a:ext cx="9489742" cy="4222230"/>
                <a:chOff x="2124715" y="3748575"/>
                <a:chExt cx="6438692" cy="2340312"/>
              </a:xfrm>
            </p:grpSpPr>
            <p:sp>
              <p:nvSpPr>
                <p:cNvPr id="40" name="圆角矩形 39"/>
                <p:cNvSpPr/>
                <p:nvPr/>
              </p:nvSpPr>
              <p:spPr>
                <a:xfrm>
                  <a:off x="2294627" y="4001294"/>
                  <a:ext cx="793630" cy="208759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is-IS" altLang="zh-CN" dirty="0" smtClean="0"/>
                    <a:t>…</a:t>
                  </a:r>
                </a:p>
                <a:p>
                  <a:pPr algn="ctr"/>
                  <a:endParaRPr kumimoji="1" lang="zh-CN" altLang="en-US" dirty="0"/>
                </a:p>
              </p:txBody>
            </p:sp>
            <p:sp>
              <p:nvSpPr>
                <p:cNvPr id="41" name="椭圆 40"/>
                <p:cNvSpPr/>
                <p:nvPr/>
              </p:nvSpPr>
              <p:spPr>
                <a:xfrm>
                  <a:off x="2527539" y="4379494"/>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42" name="椭圆 41"/>
                <p:cNvSpPr/>
                <p:nvPr/>
              </p:nvSpPr>
              <p:spPr>
                <a:xfrm>
                  <a:off x="2527538" y="5337707"/>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43" name="菱形 42"/>
                <p:cNvSpPr/>
                <p:nvPr/>
              </p:nvSpPr>
              <p:spPr>
                <a:xfrm>
                  <a:off x="3830128" y="4536132"/>
                  <a:ext cx="707367" cy="41406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44" name="菱形 43"/>
                <p:cNvSpPr/>
                <p:nvPr/>
              </p:nvSpPr>
              <p:spPr>
                <a:xfrm>
                  <a:off x="4925682" y="4536132"/>
                  <a:ext cx="707367" cy="41406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45" name="菱形 44"/>
                <p:cNvSpPr/>
                <p:nvPr/>
              </p:nvSpPr>
              <p:spPr>
                <a:xfrm>
                  <a:off x="6047115" y="4536132"/>
                  <a:ext cx="707367" cy="41406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46" name="椭圆 45"/>
                <p:cNvSpPr/>
                <p:nvPr/>
              </p:nvSpPr>
              <p:spPr>
                <a:xfrm>
                  <a:off x="7401464" y="4001294"/>
                  <a:ext cx="828136" cy="208759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kumimoji="1" lang="zh-CN" altLang="en-US"/>
                </a:p>
              </p:txBody>
            </p:sp>
            <p:cxnSp>
              <p:nvCxnSpPr>
                <p:cNvPr id="47" name="直线箭头连接符 46"/>
                <p:cNvCxnSpPr/>
                <p:nvPr/>
              </p:nvCxnSpPr>
              <p:spPr>
                <a:xfrm>
                  <a:off x="2872596" y="4552023"/>
                  <a:ext cx="957532" cy="1911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p:cNvCxnSpPr/>
                <p:nvPr/>
              </p:nvCxnSpPr>
              <p:spPr>
                <a:xfrm>
                  <a:off x="4537495" y="4743166"/>
                  <a:ext cx="38818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p:nvPr/>
              </p:nvCxnSpPr>
              <p:spPr>
                <a:xfrm>
                  <a:off x="5633049" y="4743166"/>
                  <a:ext cx="41406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线箭头连接符 49"/>
                <p:cNvCxnSpPr/>
                <p:nvPr/>
              </p:nvCxnSpPr>
              <p:spPr>
                <a:xfrm>
                  <a:off x="6754482" y="4743166"/>
                  <a:ext cx="1061048" cy="20703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2124715" y="3748575"/>
                  <a:ext cx="1495757" cy="311328"/>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en-US" altLang="zh-CN" dirty="0" smtClean="0"/>
                    <a:t>Data</a:t>
                  </a:r>
                  <a:r>
                    <a:rPr kumimoji="1" lang="zh-CN" altLang="en-US" dirty="0" smtClean="0"/>
                    <a:t> </a:t>
                  </a:r>
                  <a:r>
                    <a:rPr kumimoji="1" lang="en-US" altLang="zh-CN" dirty="0" smtClean="0"/>
                    <a:t>Collector</a:t>
                  </a:r>
                  <a:endParaRPr kumimoji="1" lang="zh-CN" altLang="en-US" dirty="0"/>
                </a:p>
              </p:txBody>
            </p:sp>
            <p:sp>
              <p:nvSpPr>
                <p:cNvPr id="52" name="文本框 51"/>
                <p:cNvSpPr txBox="1"/>
                <p:nvPr/>
              </p:nvSpPr>
              <p:spPr>
                <a:xfrm>
                  <a:off x="7067650" y="3748575"/>
                  <a:ext cx="1495757" cy="311328"/>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en-US" altLang="zh-CN" dirty="0" smtClean="0"/>
                    <a:t>Data</a:t>
                  </a:r>
                  <a:r>
                    <a:rPr kumimoji="1" lang="zh-CN" altLang="en-US" dirty="0" smtClean="0"/>
                    <a:t> </a:t>
                  </a:r>
                  <a:r>
                    <a:rPr kumimoji="1" lang="en-US" altLang="zh-CN" dirty="0" smtClean="0"/>
                    <a:t>Collector</a:t>
                  </a:r>
                  <a:endParaRPr kumimoji="1" lang="zh-CN" altLang="en-US" dirty="0"/>
                </a:p>
              </p:txBody>
            </p:sp>
            <p:sp>
              <p:nvSpPr>
                <p:cNvPr id="53" name="文本框 52"/>
                <p:cNvSpPr txBox="1"/>
                <p:nvPr/>
              </p:nvSpPr>
              <p:spPr>
                <a:xfrm>
                  <a:off x="3834442" y="4194828"/>
                  <a:ext cx="704728" cy="311328"/>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en-US" altLang="zh-CN" dirty="0" smtClean="0"/>
                    <a:t>func1</a:t>
                  </a:r>
                  <a:endParaRPr kumimoji="1" lang="zh-CN" altLang="en-US" dirty="0"/>
                </a:p>
              </p:txBody>
            </p:sp>
            <p:sp>
              <p:nvSpPr>
                <p:cNvPr id="54" name="文本框 53"/>
                <p:cNvSpPr txBox="1"/>
                <p:nvPr/>
              </p:nvSpPr>
              <p:spPr>
                <a:xfrm>
                  <a:off x="4888183" y="4181328"/>
                  <a:ext cx="704728" cy="311328"/>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en-US" altLang="zh-CN" dirty="0" smtClean="0"/>
                    <a:t>func2</a:t>
                  </a:r>
                  <a:endParaRPr kumimoji="1" lang="zh-CN" altLang="en-US" dirty="0"/>
                </a:p>
              </p:txBody>
            </p:sp>
            <p:sp>
              <p:nvSpPr>
                <p:cNvPr id="55" name="文本框 54"/>
                <p:cNvSpPr txBox="1"/>
                <p:nvPr/>
              </p:nvSpPr>
              <p:spPr>
                <a:xfrm>
                  <a:off x="6044121" y="4202334"/>
                  <a:ext cx="704728" cy="311328"/>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en-US" altLang="zh-CN" dirty="0" smtClean="0"/>
                    <a:t>func3</a:t>
                  </a:r>
                  <a:endParaRPr kumimoji="1" lang="zh-CN" altLang="en-US" dirty="0"/>
                </a:p>
              </p:txBody>
            </p:sp>
          </p:grpSp>
          <p:sp>
            <p:nvSpPr>
              <p:cNvPr id="39" name="文本框 38"/>
              <p:cNvSpPr txBox="1"/>
              <p:nvPr/>
            </p:nvSpPr>
            <p:spPr>
              <a:xfrm>
                <a:off x="2397200" y="2573334"/>
                <a:ext cx="1344207" cy="42125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en-US" altLang="zh-CN" sz="1200" dirty="0" smtClean="0"/>
                  <a:t>Data</a:t>
                </a:r>
                <a:r>
                  <a:rPr kumimoji="1" lang="zh-CN" altLang="en-US" sz="1200" dirty="0" smtClean="0"/>
                  <a:t> </a:t>
                </a:r>
                <a:r>
                  <a:rPr kumimoji="1" lang="en-US" altLang="zh-CN" sz="1200" dirty="0" smtClean="0"/>
                  <a:t>Object</a:t>
                </a:r>
                <a:endParaRPr kumimoji="1" lang="zh-CN" altLang="en-US" sz="1200" dirty="0"/>
              </a:p>
            </p:txBody>
          </p:sp>
        </p:grpSp>
        <p:sp>
          <p:nvSpPr>
            <p:cNvPr id="37" name="右弧形箭头 36"/>
            <p:cNvSpPr/>
            <p:nvPr/>
          </p:nvSpPr>
          <p:spPr>
            <a:xfrm>
              <a:off x="1915064" y="3842202"/>
              <a:ext cx="433708" cy="171291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solidFill>
                  <a:schemeClr val="tx1"/>
                </a:solidFill>
              </a:endParaRPr>
            </a:p>
          </p:txBody>
        </p:sp>
      </p:grpSp>
      <p:sp>
        <p:nvSpPr>
          <p:cNvPr id="2" name="文本框 1"/>
          <p:cNvSpPr txBox="1"/>
          <p:nvPr/>
        </p:nvSpPr>
        <p:spPr>
          <a:xfrm>
            <a:off x="1193369" y="2619214"/>
            <a:ext cx="184731" cy="369332"/>
          </a:xfrm>
          <a:prstGeom prst="rect">
            <a:avLst/>
          </a:prstGeom>
          <a:noFill/>
        </p:spPr>
        <p:txBody>
          <a:bodyPr wrap="none" rtlCol="0">
            <a:spAutoFit/>
          </a:bodyPr>
          <a:lstStyle/>
          <a:p>
            <a:endParaRPr kumimoji="1" lang="zh-CN" altLang="en-US" dirty="0"/>
          </a:p>
        </p:txBody>
      </p:sp>
    </p:spTree>
  </p:cSld>
  <p:clrMapOvr>
    <a:masterClrMapping/>
  </p:clrMapOvr>
  <p:transition spd="slow" advTm="29155"/>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1096963" y="287338"/>
            <a:ext cx="10058400" cy="968375"/>
          </a:xfrm>
        </p:spPr>
        <p:txBody>
          <a:bodyPr/>
          <a:lstStyle/>
          <a:p>
            <a:pPr eaLnBrk="1" hangingPunct="1"/>
            <a:r>
              <a:rPr lang="zh-CN" altLang="en-US" b="1"/>
              <a:t>系统设计与实现</a:t>
            </a:r>
          </a:p>
        </p:txBody>
      </p:sp>
      <p:sp>
        <p:nvSpPr>
          <p:cNvPr id="9" name="矩形 8"/>
          <p:cNvSpPr/>
          <p:nvPr/>
        </p:nvSpPr>
        <p:spPr>
          <a:xfrm>
            <a:off x="838200" y="1258888"/>
            <a:ext cx="10796588" cy="1908215"/>
          </a:xfrm>
          <a:prstGeom prst="rect">
            <a:avLst/>
          </a:prstGeom>
        </p:spPr>
        <p:txBody>
          <a:bodyPr>
            <a:spAutoFit/>
          </a:bodyPr>
          <a:lstStyle>
            <a:lvl1pPr marL="285750" indent="-285750">
              <a:defRPr>
                <a:solidFill>
                  <a:schemeClr val="tx1"/>
                </a:solidFill>
                <a:latin typeface="Calibri" charset="0"/>
                <a:ea typeface="宋体" charset="0"/>
              </a:defRPr>
            </a:lvl1pPr>
            <a:lvl2pPr marL="914400" indent="-45720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a:buFont typeface="Wingdings" charset="2"/>
              <a:buChar char="Ø"/>
            </a:pPr>
            <a:r>
              <a:rPr lang="zh-CN" altLang="en-US" sz="3000" dirty="0" smtClean="0">
                <a:solidFill>
                  <a:srgbClr val="404040"/>
                </a:solidFill>
                <a:latin typeface="楷体" charset="0"/>
                <a:ea typeface="楷体" charset="0"/>
                <a:cs typeface="Khmer UI" charset="0"/>
              </a:rPr>
              <a:t>对每个</a:t>
            </a:r>
            <a:r>
              <a:rPr lang="en-US" altLang="zh-CN" sz="3000" dirty="0" smtClean="0">
                <a:solidFill>
                  <a:srgbClr val="404040"/>
                </a:solidFill>
                <a:latin typeface="楷体" charset="0"/>
                <a:ea typeface="楷体" charset="0"/>
                <a:cs typeface="Khmer UI" charset="0"/>
              </a:rPr>
              <a:t>Phase</a:t>
            </a:r>
            <a:r>
              <a:rPr lang="zh-CN" altLang="en-US" sz="3000" dirty="0" smtClean="0">
                <a:solidFill>
                  <a:srgbClr val="404040"/>
                </a:solidFill>
                <a:latin typeface="楷体" charset="0"/>
                <a:ea typeface="楷体" charset="0"/>
                <a:cs typeface="Khmer UI" charset="0"/>
              </a:rPr>
              <a:t>中的</a:t>
            </a:r>
            <a:r>
              <a:rPr lang="en-US" altLang="zh-CN" sz="3000" dirty="0" smtClean="0">
                <a:solidFill>
                  <a:srgbClr val="404040"/>
                </a:solidFill>
                <a:latin typeface="楷体" charset="0"/>
                <a:ea typeface="楷体" charset="0"/>
                <a:cs typeface="Khmer UI" charset="0"/>
              </a:rPr>
              <a:t>UDFs</a:t>
            </a:r>
            <a:r>
              <a:rPr lang="zh-CN" altLang="en-US" sz="3000" dirty="0" smtClean="0">
                <a:solidFill>
                  <a:srgbClr val="404040"/>
                </a:solidFill>
                <a:latin typeface="楷体" charset="0"/>
                <a:ea typeface="楷体" charset="0"/>
                <a:cs typeface="Khmer UI" charset="0"/>
              </a:rPr>
              <a:t>融合</a:t>
            </a:r>
            <a:endParaRPr lang="zh-CN" altLang="en-US" sz="3000" dirty="0">
              <a:solidFill>
                <a:srgbClr val="404040"/>
              </a:solidFill>
              <a:latin typeface="楷体" charset="0"/>
              <a:ea typeface="楷体" charset="0"/>
              <a:cs typeface="Khmer UI" charset="0"/>
            </a:endParaRPr>
          </a:p>
          <a:p>
            <a:pPr lvl="1">
              <a:buFont typeface="Wingdings" charset="2"/>
              <a:buChar char="l"/>
            </a:pPr>
            <a:r>
              <a:rPr lang="zh-CN" altLang="en-US" sz="2200" dirty="0" smtClean="0">
                <a:latin typeface="Times New Roman" charset="0"/>
                <a:ea typeface="楷体" charset="0"/>
                <a:cs typeface="Times New Roman" charset="0"/>
              </a:rPr>
              <a:t>获取当前</a:t>
            </a:r>
            <a:r>
              <a:rPr lang="en-US" altLang="zh-CN" sz="2200" dirty="0" smtClean="0">
                <a:latin typeface="Times New Roman" charset="0"/>
                <a:ea typeface="楷体" charset="0"/>
                <a:cs typeface="Times New Roman" charset="0"/>
              </a:rPr>
              <a:t>phase</a:t>
            </a:r>
            <a:r>
              <a:rPr lang="zh-CN" altLang="en-US" sz="2200" dirty="0" smtClean="0">
                <a:latin typeface="Times New Roman" charset="0"/>
                <a:ea typeface="楷体" charset="0"/>
                <a:cs typeface="Times New Roman" charset="0"/>
              </a:rPr>
              <a:t>最后一个</a:t>
            </a:r>
            <a:r>
              <a:rPr lang="en-US" altLang="zh-CN" sz="2200" dirty="0" smtClean="0">
                <a:latin typeface="Times New Roman" charset="0"/>
                <a:ea typeface="楷体" charset="0"/>
                <a:cs typeface="Times New Roman" charset="0"/>
              </a:rPr>
              <a:t>RDD</a:t>
            </a:r>
            <a:endParaRPr lang="zh-CN" altLang="en-US" sz="2200" dirty="0">
              <a:latin typeface="Times New Roman" charset="0"/>
              <a:ea typeface="楷体" charset="0"/>
              <a:cs typeface="Times New Roman" charset="0"/>
            </a:endParaRPr>
          </a:p>
          <a:p>
            <a:pPr lvl="1">
              <a:buFont typeface="Wingdings" charset="2"/>
              <a:buChar char="l"/>
            </a:pPr>
            <a:r>
              <a:rPr lang="zh-CN" altLang="en-US" sz="2200" dirty="0" smtClean="0">
                <a:latin typeface="Times New Roman" charset="0"/>
                <a:ea typeface="楷体" charset="0"/>
                <a:cs typeface="Times New Roman" charset="0"/>
              </a:rPr>
              <a:t>获得完整的</a:t>
            </a:r>
            <a:r>
              <a:rPr lang="en-US" altLang="zh-CN" sz="2200" dirty="0" smtClean="0">
                <a:latin typeface="Times New Roman" charset="0"/>
                <a:ea typeface="楷体" charset="0"/>
                <a:cs typeface="Times New Roman" charset="0"/>
              </a:rPr>
              <a:t>RDD</a:t>
            </a:r>
            <a:r>
              <a:rPr lang="zh-CN" altLang="en-US" sz="2200" dirty="0" smtClean="0">
                <a:latin typeface="Times New Roman" charset="0"/>
                <a:ea typeface="楷体" charset="0"/>
                <a:cs typeface="Times New Roman" charset="0"/>
              </a:rPr>
              <a:t>链</a:t>
            </a:r>
          </a:p>
          <a:p>
            <a:pPr lvl="1">
              <a:buFont typeface="Wingdings" charset="2"/>
              <a:buChar char="l"/>
            </a:pPr>
            <a:r>
              <a:rPr lang="zh-CN" altLang="en-US" sz="2200" dirty="0" smtClean="0">
                <a:latin typeface="Times New Roman" charset="0"/>
                <a:ea typeface="楷体" charset="0"/>
                <a:cs typeface="Times New Roman" charset="0"/>
              </a:rPr>
              <a:t>通过</a:t>
            </a:r>
            <a:r>
              <a:rPr lang="en-US" altLang="zh-CN" sz="2200" dirty="0" smtClean="0">
                <a:latin typeface="Times New Roman" charset="0"/>
                <a:ea typeface="楷体" charset="0"/>
                <a:cs typeface="Times New Roman" charset="0"/>
              </a:rPr>
              <a:t>Java</a:t>
            </a:r>
            <a:r>
              <a:rPr lang="zh-CN" altLang="en-US" sz="2200" dirty="0" smtClean="0">
                <a:latin typeface="Times New Roman" charset="0"/>
                <a:ea typeface="楷体" charset="0"/>
                <a:cs typeface="Times New Roman" charset="0"/>
              </a:rPr>
              <a:t>的反射机制抽取出每个</a:t>
            </a:r>
            <a:r>
              <a:rPr lang="en-US" altLang="zh-CN" sz="2200" dirty="0" smtClean="0">
                <a:latin typeface="Times New Roman" charset="0"/>
                <a:ea typeface="楷体" charset="0"/>
                <a:cs typeface="Times New Roman" charset="0"/>
              </a:rPr>
              <a:t>RDD</a:t>
            </a:r>
            <a:r>
              <a:rPr lang="zh-CN" altLang="en-US" sz="2200" dirty="0" smtClean="0">
                <a:latin typeface="Times New Roman" charset="0"/>
                <a:ea typeface="楷体" charset="0"/>
                <a:cs typeface="Times New Roman" charset="0"/>
              </a:rPr>
              <a:t>中的</a:t>
            </a:r>
            <a:r>
              <a:rPr lang="en-US" altLang="zh-CN" sz="2200" dirty="0" smtClean="0">
                <a:latin typeface="Times New Roman" charset="0"/>
                <a:ea typeface="楷体" charset="0"/>
                <a:cs typeface="Times New Roman" charset="0"/>
              </a:rPr>
              <a:t>UDF</a:t>
            </a:r>
            <a:endParaRPr lang="zh-CN" altLang="en-US" sz="2200" dirty="0" smtClean="0">
              <a:latin typeface="Times New Roman" charset="0"/>
              <a:ea typeface="楷体" charset="0"/>
              <a:cs typeface="Times New Roman" charset="0"/>
            </a:endParaRPr>
          </a:p>
          <a:p>
            <a:pPr lvl="1">
              <a:buFont typeface="Wingdings" charset="2"/>
              <a:buChar char="l"/>
            </a:pPr>
            <a:r>
              <a:rPr lang="zh-CN" altLang="en-US" sz="2200" dirty="0" smtClean="0">
                <a:latin typeface="Times New Roman" charset="0"/>
                <a:ea typeface="楷体" charset="0"/>
                <a:cs typeface="Times New Roman" charset="0"/>
              </a:rPr>
              <a:t>将每个</a:t>
            </a:r>
            <a:r>
              <a:rPr lang="en-US" altLang="zh-CN" sz="2200" dirty="0" smtClean="0">
                <a:latin typeface="Times New Roman" charset="0"/>
                <a:ea typeface="楷体" charset="0"/>
                <a:cs typeface="Times New Roman" charset="0"/>
              </a:rPr>
              <a:t>UDF</a:t>
            </a:r>
            <a:r>
              <a:rPr lang="zh-CN" altLang="en-US" sz="2200" dirty="0" smtClean="0">
                <a:latin typeface="Times New Roman" charset="0"/>
                <a:ea typeface="楷体" charset="0"/>
                <a:cs typeface="Times New Roman" charset="0"/>
              </a:rPr>
              <a:t>的输入输出相连接</a:t>
            </a:r>
            <a:endParaRPr lang="zh-CN" altLang="en-US" sz="2200" dirty="0">
              <a:latin typeface="Times New Roman" charset="0"/>
              <a:ea typeface="楷体" charset="0"/>
              <a:cs typeface="Times New Roman" charset="0"/>
            </a:endParaRPr>
          </a:p>
        </p:txBody>
      </p:sp>
      <p:sp>
        <p:nvSpPr>
          <p:cNvPr id="3" name="文本框 2"/>
          <p:cNvSpPr txBox="1"/>
          <p:nvPr/>
        </p:nvSpPr>
        <p:spPr>
          <a:xfrm>
            <a:off x="933061" y="3452327"/>
            <a:ext cx="10701727" cy="2154436"/>
          </a:xfrm>
          <a:prstGeom prst="rect">
            <a:avLst/>
          </a:prstGeom>
          <a:noFill/>
        </p:spPr>
        <p:txBody>
          <a:bodyPr wrap="square" rtlCol="0">
            <a:spAutoFit/>
          </a:bodyPr>
          <a:lstStyle/>
          <a:p>
            <a:pPr marL="285750" indent="-285750">
              <a:buFont typeface="Wingdings" charset="2"/>
              <a:buChar char="Ø"/>
            </a:pPr>
            <a:r>
              <a:rPr lang="zh-CN" altLang="en-US" sz="3000" dirty="0">
                <a:solidFill>
                  <a:srgbClr val="404040"/>
                </a:solidFill>
                <a:latin typeface="楷体" charset="0"/>
                <a:ea typeface="楷体" charset="0"/>
                <a:cs typeface="Khmer UI" charset="0"/>
              </a:rPr>
              <a:t> 融合</a:t>
            </a:r>
            <a:r>
              <a:rPr lang="zh-CN" altLang="en-US" sz="3000" dirty="0" smtClean="0">
                <a:solidFill>
                  <a:srgbClr val="404040"/>
                </a:solidFill>
                <a:latin typeface="楷体" charset="0"/>
                <a:ea typeface="楷体" charset="0"/>
                <a:cs typeface="Khmer UI" charset="0"/>
              </a:rPr>
              <a:t>工具</a:t>
            </a:r>
            <a:r>
              <a:rPr lang="en-US" altLang="zh-CN" sz="3000" dirty="0" smtClean="0">
                <a:solidFill>
                  <a:srgbClr val="404040"/>
                </a:solidFill>
                <a:latin typeface="楷体" charset="0"/>
                <a:ea typeface="楷体" charset="0"/>
                <a:cs typeface="Khmer UI" charset="0"/>
              </a:rPr>
              <a:t>Soot</a:t>
            </a:r>
            <a:endParaRPr lang="zh-CN" altLang="en-US" sz="3000" dirty="0" smtClean="0">
              <a:solidFill>
                <a:srgbClr val="404040"/>
              </a:solidFill>
              <a:latin typeface="楷体" charset="0"/>
              <a:ea typeface="楷体" charset="0"/>
              <a:cs typeface="Khmer UI" charset="0"/>
            </a:endParaRPr>
          </a:p>
          <a:p>
            <a:pPr marL="914400" lvl="1" indent="-457200">
              <a:buFont typeface="Wingdings" charset="2"/>
              <a:buChar char="l"/>
            </a:pPr>
            <a:r>
              <a:rPr lang="zh-CN" altLang="en-US" sz="2200" dirty="0" smtClean="0">
                <a:solidFill>
                  <a:srgbClr val="404040"/>
                </a:solidFill>
                <a:latin typeface="楷体" charset="0"/>
                <a:ea typeface="楷体" charset="0"/>
                <a:cs typeface="Khmer UI" charset="0"/>
              </a:rPr>
              <a:t>处理</a:t>
            </a:r>
            <a:r>
              <a:rPr lang="en-US" altLang="zh-CN" sz="2200" dirty="0" smtClean="0">
                <a:solidFill>
                  <a:srgbClr val="404040"/>
                </a:solidFill>
                <a:latin typeface="楷体" charset="0"/>
                <a:ea typeface="楷体" charset="0"/>
                <a:cs typeface="Khmer UI" charset="0"/>
              </a:rPr>
              <a:t>Java</a:t>
            </a:r>
            <a:r>
              <a:rPr lang="zh-CN" altLang="en-US" sz="2200" dirty="0" smtClean="0">
                <a:solidFill>
                  <a:srgbClr val="404040"/>
                </a:solidFill>
                <a:latin typeface="楷体" charset="0"/>
                <a:ea typeface="楷体" charset="0"/>
                <a:cs typeface="Khmer UI" charset="0"/>
              </a:rPr>
              <a:t>语言</a:t>
            </a:r>
          </a:p>
          <a:p>
            <a:pPr marL="914400" lvl="1" indent="-457200">
              <a:buFont typeface="Wingdings" charset="2"/>
              <a:buChar char="l"/>
            </a:pPr>
            <a:r>
              <a:rPr lang="en-US" altLang="zh-CN" sz="2200" dirty="0" err="1" smtClean="0">
                <a:solidFill>
                  <a:srgbClr val="404040"/>
                </a:solidFill>
                <a:latin typeface="楷体" charset="0"/>
                <a:ea typeface="楷体" charset="0"/>
                <a:cs typeface="Khmer UI" charset="0"/>
              </a:rPr>
              <a:t>Jimple</a:t>
            </a:r>
            <a:r>
              <a:rPr lang="zh-CN" altLang="en-US" sz="2200" dirty="0" smtClean="0">
                <a:solidFill>
                  <a:srgbClr val="404040"/>
                </a:solidFill>
                <a:latin typeface="楷体" charset="0"/>
                <a:ea typeface="楷体" charset="0"/>
                <a:cs typeface="Khmer UI" charset="0"/>
              </a:rPr>
              <a:t>：由</a:t>
            </a:r>
            <a:r>
              <a:rPr lang="en-US" altLang="zh-CN" sz="2200" dirty="0" smtClean="0">
                <a:solidFill>
                  <a:srgbClr val="404040"/>
                </a:solidFill>
                <a:latin typeface="楷体" charset="0"/>
                <a:ea typeface="楷体" charset="0"/>
                <a:cs typeface="Khmer UI" charset="0"/>
              </a:rPr>
              <a:t>soot</a:t>
            </a:r>
            <a:r>
              <a:rPr lang="zh-CN" altLang="en-US" sz="2200" dirty="0" smtClean="0">
                <a:solidFill>
                  <a:srgbClr val="404040"/>
                </a:solidFill>
                <a:latin typeface="楷体" charset="0"/>
                <a:ea typeface="楷体" charset="0"/>
                <a:cs typeface="Khmer UI" charset="0"/>
              </a:rPr>
              <a:t>生成的中间语言，比字节码容易理解并操作程序</a:t>
            </a:r>
          </a:p>
          <a:p>
            <a:pPr marL="914400" lvl="1" indent="-457200">
              <a:buFont typeface="Wingdings" charset="2"/>
              <a:buChar char="l"/>
            </a:pPr>
            <a:endParaRPr lang="zh-CN" altLang="en-US" sz="3000" dirty="0" smtClean="0">
              <a:solidFill>
                <a:srgbClr val="404040"/>
              </a:solidFill>
              <a:latin typeface="楷体" charset="0"/>
              <a:ea typeface="楷体" charset="0"/>
              <a:cs typeface="Khmer UI" charset="0"/>
            </a:endParaRPr>
          </a:p>
          <a:p>
            <a:pPr marL="914400" lvl="1" indent="-457200">
              <a:buFont typeface="Wingdings" charset="2"/>
              <a:buChar char="l"/>
            </a:pPr>
            <a:endParaRPr lang="zh-CN" altLang="en-US" sz="3000" dirty="0">
              <a:solidFill>
                <a:srgbClr val="404040"/>
              </a:solidFill>
              <a:latin typeface="楷体" charset="0"/>
              <a:ea typeface="楷体" charset="0"/>
              <a:cs typeface="Khmer UI" charset="0"/>
            </a:endParaRPr>
          </a:p>
        </p:txBody>
      </p:sp>
    </p:spTree>
  </p:cSld>
  <p:clrMapOvr>
    <a:masterClrMapping/>
  </p:clrMapOvr>
  <p:transition spd="slow" advTm="35146"/>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1096963" y="287338"/>
            <a:ext cx="10058400" cy="968375"/>
          </a:xfrm>
        </p:spPr>
        <p:txBody>
          <a:bodyPr/>
          <a:lstStyle/>
          <a:p>
            <a:pPr eaLnBrk="1" hangingPunct="1"/>
            <a:r>
              <a:rPr lang="zh-CN" altLang="en-US" b="1"/>
              <a:t>系统设计与实现</a:t>
            </a:r>
          </a:p>
        </p:txBody>
      </p:sp>
      <p:sp>
        <p:nvSpPr>
          <p:cNvPr id="6" name="矩形 5"/>
          <p:cNvSpPr/>
          <p:nvPr/>
        </p:nvSpPr>
        <p:spPr>
          <a:xfrm>
            <a:off x="838200" y="1258888"/>
            <a:ext cx="10796588" cy="4955203"/>
          </a:xfrm>
          <a:prstGeom prst="rect">
            <a:avLst/>
          </a:prstGeom>
        </p:spPr>
        <p:txBody>
          <a:bodyPr>
            <a:spAutoFit/>
          </a:bodyPr>
          <a:lstStyle>
            <a:lvl1pPr marL="285750" indent="-285750">
              <a:defRPr>
                <a:solidFill>
                  <a:schemeClr val="tx1"/>
                </a:solidFill>
                <a:latin typeface="Calibri" charset="0"/>
                <a:ea typeface="宋体" charset="0"/>
              </a:defRPr>
            </a:lvl1pPr>
            <a:lvl2pPr marL="914400" indent="-45720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marL="0" indent="0"/>
            <a:r>
              <a:rPr lang="en-US" altLang="zh-CN" sz="3000" dirty="0" smtClean="0">
                <a:solidFill>
                  <a:srgbClr val="404040"/>
                </a:solidFill>
                <a:latin typeface="楷体" charset="0"/>
                <a:ea typeface="楷体" charset="0"/>
                <a:cs typeface="Khmer UI" charset="0"/>
              </a:rPr>
              <a:t>UDFs</a:t>
            </a:r>
            <a:r>
              <a:rPr lang="zh-CN" altLang="en-US" sz="3000" dirty="0" smtClean="0">
                <a:solidFill>
                  <a:srgbClr val="404040"/>
                </a:solidFill>
                <a:latin typeface="楷体" charset="0"/>
                <a:ea typeface="楷体" charset="0"/>
                <a:cs typeface="Khmer UI" charset="0"/>
              </a:rPr>
              <a:t>融合</a:t>
            </a:r>
          </a:p>
          <a:p>
            <a:pPr marL="342900" indent="-342900">
              <a:buFont typeface="Wingdings" charset="2"/>
              <a:buChar char="Ø"/>
            </a:pPr>
            <a:r>
              <a:rPr lang="zh-CN" altLang="en-US" sz="2200" dirty="0" smtClean="0">
                <a:latin typeface="Times New Roman" charset="0"/>
                <a:ea typeface="楷体" charset="0"/>
                <a:cs typeface="Times New Roman" charset="0"/>
              </a:rPr>
              <a:t>使用</a:t>
            </a:r>
            <a:r>
              <a:rPr lang="en-US" altLang="zh-CN" sz="2200" dirty="0" smtClean="0">
                <a:latin typeface="Times New Roman" charset="0"/>
                <a:ea typeface="楷体" charset="0"/>
                <a:cs typeface="Times New Roman" charset="0"/>
              </a:rPr>
              <a:t>Soot</a:t>
            </a:r>
            <a:r>
              <a:rPr lang="zh-CN" altLang="en-US" sz="2200" dirty="0" smtClean="0">
                <a:latin typeface="Times New Roman" charset="0"/>
                <a:ea typeface="楷体" charset="0"/>
                <a:cs typeface="Times New Roman" charset="0"/>
              </a:rPr>
              <a:t>生成一个</a:t>
            </a:r>
            <a:r>
              <a:rPr lang="en-US" altLang="zh-CN" sz="2200" dirty="0" smtClean="0">
                <a:latin typeface="Times New Roman" charset="0"/>
                <a:ea typeface="楷体" charset="0"/>
                <a:cs typeface="Times New Roman" charset="0"/>
              </a:rPr>
              <a:t>Loop</a:t>
            </a:r>
            <a:r>
              <a:rPr lang="zh-CN" altLang="en-US" sz="2200" dirty="0" smtClean="0">
                <a:latin typeface="Times New Roman" charset="0"/>
                <a:ea typeface="楷体" charset="0"/>
                <a:cs typeface="Times New Roman" charset="0"/>
              </a:rPr>
              <a:t>，并且声明一个变量</a:t>
            </a:r>
            <a:r>
              <a:rPr lang="en-US" altLang="zh-CN" sz="2200" dirty="0" smtClean="0">
                <a:latin typeface="Times New Roman" charset="0"/>
                <a:ea typeface="楷体" charset="0"/>
                <a:cs typeface="Times New Roman" charset="0"/>
              </a:rPr>
              <a:t>local</a:t>
            </a:r>
            <a:r>
              <a:rPr lang="zh-CN" altLang="en-US" sz="2200" dirty="0" smtClean="0">
                <a:latin typeface="Times New Roman" charset="0"/>
                <a:ea typeface="楷体" charset="0"/>
                <a:cs typeface="Times New Roman" charset="0"/>
              </a:rPr>
              <a:t>来代表数据源中的数据对象</a:t>
            </a:r>
          </a:p>
          <a:p>
            <a:pPr marL="342900" indent="-342900">
              <a:buFont typeface="Wingdings" charset="2"/>
              <a:buChar char="Ø"/>
            </a:pPr>
            <a:endParaRPr lang="zh-CN" altLang="en-US" sz="2200" dirty="0">
              <a:latin typeface="Times New Roman" charset="0"/>
              <a:ea typeface="楷体" charset="0"/>
              <a:cs typeface="Times New Roman" charset="0"/>
            </a:endParaRPr>
          </a:p>
          <a:p>
            <a:pPr marL="342900" indent="-342900">
              <a:buFont typeface="Wingdings" charset="2"/>
              <a:buChar char="Ø"/>
            </a:pPr>
            <a:r>
              <a:rPr lang="zh-CN" altLang="en-US" sz="2200" dirty="0" smtClean="0">
                <a:latin typeface="Times New Roman" charset="0"/>
                <a:ea typeface="楷体" charset="0"/>
                <a:cs typeface="Times New Roman" charset="0"/>
              </a:rPr>
              <a:t>针对每个算子，根据其语义进行处理</a:t>
            </a:r>
          </a:p>
          <a:p>
            <a:pPr marL="971550" lvl="1" indent="-342900">
              <a:buFont typeface="Wingdings" charset="2"/>
              <a:buChar char="l"/>
            </a:pPr>
            <a:r>
              <a:rPr lang="en-US" altLang="zh-CN" sz="2200" dirty="0" smtClean="0">
                <a:latin typeface="Times New Roman" charset="0"/>
                <a:ea typeface="楷体" charset="0"/>
                <a:cs typeface="Times New Roman" charset="0"/>
              </a:rPr>
              <a:t>Map</a:t>
            </a:r>
            <a:r>
              <a:rPr lang="zh-CN" altLang="en-US" sz="2200" dirty="0" smtClean="0">
                <a:latin typeface="Times New Roman" charset="0"/>
                <a:ea typeface="楷体" charset="0"/>
                <a:cs typeface="Times New Roman" charset="0"/>
              </a:rPr>
              <a:t>算子是针对（键，值</a:t>
            </a:r>
            <a:r>
              <a:rPr lang="en-US" altLang="zh-CN" sz="2200" dirty="0" smtClean="0">
                <a:latin typeface="Times New Roman" charset="0"/>
                <a:ea typeface="楷体" charset="0"/>
                <a:cs typeface="Times New Roman" charset="0"/>
              </a:rPr>
              <a:t>)</a:t>
            </a:r>
            <a:r>
              <a:rPr lang="zh-CN" altLang="en-US" sz="2200" dirty="0" smtClean="0">
                <a:latin typeface="Times New Roman" charset="0"/>
                <a:ea typeface="楷体" charset="0"/>
                <a:cs typeface="Times New Roman" charset="0"/>
              </a:rPr>
              <a:t>对进行操作</a:t>
            </a:r>
          </a:p>
          <a:p>
            <a:pPr marL="971550" lvl="1" indent="-342900">
              <a:buFont typeface="Wingdings" charset="2"/>
              <a:buChar char="l"/>
            </a:pPr>
            <a:r>
              <a:rPr lang="en-US" altLang="zh-CN" sz="2200" dirty="0" err="1" smtClean="0">
                <a:latin typeface="Times New Roman" charset="0"/>
                <a:ea typeface="楷体" charset="0"/>
                <a:cs typeface="Times New Roman" charset="0"/>
              </a:rPr>
              <a:t>mapValues</a:t>
            </a:r>
            <a:r>
              <a:rPr lang="zh-CN" altLang="en-US" sz="2200" dirty="0" smtClean="0">
                <a:latin typeface="Times New Roman" charset="0"/>
                <a:ea typeface="楷体" charset="0"/>
                <a:cs typeface="Times New Roman" charset="0"/>
              </a:rPr>
              <a:t>是只针对值（不针对键）进行操作</a:t>
            </a:r>
          </a:p>
          <a:p>
            <a:pPr marL="971550" lvl="1" indent="-342900">
              <a:buFont typeface="Wingdings" charset="2"/>
              <a:buChar char="l"/>
            </a:pPr>
            <a:r>
              <a:rPr lang="en-US" altLang="zh-CN" sz="2200" dirty="0" smtClean="0">
                <a:latin typeface="Times New Roman" charset="0"/>
                <a:ea typeface="楷体" charset="0"/>
                <a:cs typeface="Times New Roman" charset="0"/>
              </a:rPr>
              <a:t>Filter</a:t>
            </a:r>
            <a:r>
              <a:rPr lang="zh-CN" altLang="en-US" sz="2200" dirty="0" smtClean="0">
                <a:latin typeface="Times New Roman" charset="0"/>
                <a:ea typeface="楷体" charset="0"/>
                <a:cs typeface="Times New Roman" charset="0"/>
              </a:rPr>
              <a:t>算子是返回符合条件的数据子集，因此在处理</a:t>
            </a:r>
            <a:r>
              <a:rPr lang="en-US" altLang="zh-CN" sz="2200" dirty="0" smtClean="0">
                <a:latin typeface="Times New Roman" charset="0"/>
                <a:ea typeface="楷体" charset="0"/>
                <a:cs typeface="Times New Roman" charset="0"/>
              </a:rPr>
              <a:t>filter</a:t>
            </a:r>
            <a:r>
              <a:rPr lang="zh-CN" altLang="en-US" sz="2200" dirty="0" smtClean="0">
                <a:latin typeface="Times New Roman" charset="0"/>
                <a:ea typeface="楷体" charset="0"/>
                <a:cs typeface="Times New Roman" charset="0"/>
              </a:rPr>
              <a:t>算子时添加判断语句</a:t>
            </a:r>
          </a:p>
          <a:p>
            <a:pPr marL="971550" lvl="1" indent="-342900">
              <a:buFont typeface="Wingdings" charset="2"/>
              <a:buChar char="l"/>
            </a:pPr>
            <a:r>
              <a:rPr lang="en-US" altLang="zh-CN" sz="2200" dirty="0" err="1" smtClean="0">
                <a:latin typeface="Times New Roman" charset="0"/>
                <a:ea typeface="楷体" charset="0"/>
                <a:cs typeface="Times New Roman" charset="0"/>
              </a:rPr>
              <a:t>flatMap</a:t>
            </a:r>
            <a:r>
              <a:rPr lang="zh-CN" altLang="en-US" sz="2200" dirty="0" smtClean="0">
                <a:latin typeface="Times New Roman" charset="0"/>
                <a:ea typeface="楷体" charset="0"/>
                <a:cs typeface="Times New Roman" charset="0"/>
              </a:rPr>
              <a:t>算子是将集合类型的基本元素平展，</a:t>
            </a:r>
            <a:r>
              <a:rPr lang="en-US" altLang="zh-CN" sz="2200" dirty="0" err="1" smtClean="0">
                <a:latin typeface="Times New Roman" charset="0"/>
                <a:ea typeface="楷体" charset="0"/>
                <a:cs typeface="Times New Roman" charset="0"/>
              </a:rPr>
              <a:t>flatMap</a:t>
            </a:r>
            <a:r>
              <a:rPr lang="zh-CN" altLang="en-US" sz="2200" dirty="0" smtClean="0">
                <a:latin typeface="Times New Roman" charset="0"/>
                <a:ea typeface="楷体" charset="0"/>
                <a:cs typeface="Times New Roman" charset="0"/>
              </a:rPr>
              <a:t>有一个嵌套循环，我们首先判断基本元素的集合类型，比如是迭代器类型还是序列器类型，针对不同类型展开</a:t>
            </a:r>
          </a:p>
          <a:p>
            <a:pPr marL="971550" lvl="1" indent="-342900">
              <a:buFont typeface="Wingdings" charset="2"/>
              <a:buChar char="l"/>
            </a:pPr>
            <a:r>
              <a:rPr lang="zh-CN" altLang="en-US" sz="2200" dirty="0">
                <a:latin typeface="Times New Roman" charset="0"/>
                <a:ea typeface="楷体" charset="0"/>
                <a:cs typeface="Times New Roman" charset="0"/>
              </a:rPr>
              <a:t> </a:t>
            </a:r>
            <a:r>
              <a:rPr lang="is-IS" altLang="zh-CN" sz="2200" dirty="0">
                <a:latin typeface="Times New Roman" charset="0"/>
                <a:ea typeface="楷体" charset="0"/>
                <a:cs typeface="Times New Roman" charset="0"/>
              </a:rPr>
              <a:t>……</a:t>
            </a:r>
            <a:r>
              <a:rPr lang="en-US" altLang="zh-CN" sz="2200" dirty="0">
                <a:latin typeface="Times New Roman" charset="0"/>
                <a:ea typeface="楷体" charset="0"/>
                <a:cs typeface="Times New Roman" charset="0"/>
              </a:rPr>
              <a:t>.</a:t>
            </a:r>
            <a:endParaRPr lang="zh-CN" altLang="en-US" sz="2200" dirty="0">
              <a:latin typeface="Times New Roman" charset="0"/>
              <a:ea typeface="楷体" charset="0"/>
              <a:cs typeface="Times New Roman" charset="0"/>
            </a:endParaRPr>
          </a:p>
          <a:p>
            <a:pPr marL="342900" lvl="1" indent="-342900">
              <a:buFont typeface="Wingdings" charset="2"/>
              <a:buChar char="Ø"/>
            </a:pPr>
            <a:r>
              <a:rPr lang="zh-CN" altLang="en-US" sz="2200" dirty="0">
                <a:latin typeface="Times New Roman" charset="0"/>
                <a:ea typeface="楷体" charset="0"/>
                <a:cs typeface="Times New Roman" charset="0"/>
              </a:rPr>
              <a:t>一个</a:t>
            </a:r>
            <a:r>
              <a:rPr lang="en-US" altLang="zh-CN" sz="2200" dirty="0">
                <a:latin typeface="Times New Roman" charset="0"/>
                <a:ea typeface="楷体" charset="0"/>
                <a:cs typeface="Times New Roman" charset="0"/>
              </a:rPr>
              <a:t>UDF</a:t>
            </a:r>
            <a:r>
              <a:rPr lang="zh-CN" altLang="en-US" sz="2200" dirty="0">
                <a:latin typeface="Times New Roman" charset="0"/>
                <a:ea typeface="楷体" charset="0"/>
                <a:cs typeface="Times New Roman" charset="0"/>
              </a:rPr>
              <a:t>的输出作为下一个</a:t>
            </a:r>
            <a:r>
              <a:rPr lang="en-US" altLang="zh-CN" sz="2200" dirty="0">
                <a:latin typeface="Times New Roman" charset="0"/>
                <a:ea typeface="楷体" charset="0"/>
                <a:cs typeface="Times New Roman" charset="0"/>
              </a:rPr>
              <a:t>UDF</a:t>
            </a:r>
            <a:r>
              <a:rPr lang="zh-CN" altLang="en-US" sz="2200" dirty="0">
                <a:latin typeface="Times New Roman" charset="0"/>
                <a:ea typeface="楷体" charset="0"/>
                <a:cs typeface="Times New Roman" charset="0"/>
              </a:rPr>
              <a:t>的</a:t>
            </a:r>
            <a:r>
              <a:rPr lang="zh-CN" altLang="en-US" sz="2200" dirty="0" smtClean="0">
                <a:latin typeface="Times New Roman" charset="0"/>
                <a:ea typeface="楷体" charset="0"/>
                <a:cs typeface="Times New Roman" charset="0"/>
              </a:rPr>
              <a:t>输入</a:t>
            </a:r>
          </a:p>
          <a:p>
            <a:pPr marL="342900" lvl="1" indent="-342900">
              <a:buFont typeface="Wingdings" charset="2"/>
              <a:buChar char="Ø"/>
            </a:pPr>
            <a:r>
              <a:rPr lang="zh-CN" altLang="en-US" sz="2200" dirty="0" smtClean="0">
                <a:latin typeface="Times New Roman" charset="0"/>
                <a:ea typeface="楷体" charset="0"/>
                <a:cs typeface="Times New Roman" charset="0"/>
              </a:rPr>
              <a:t>生成一个</a:t>
            </a:r>
            <a:r>
              <a:rPr lang="en-US" altLang="zh-CN" sz="2200" dirty="0" smtClean="0">
                <a:latin typeface="Times New Roman" charset="0"/>
                <a:ea typeface="楷体" charset="0"/>
                <a:cs typeface="Times New Roman" charset="0"/>
              </a:rPr>
              <a:t>Phase-Function-Class</a:t>
            </a:r>
            <a:r>
              <a:rPr lang="zh-CN" altLang="en-US" sz="2200" dirty="0" smtClean="0">
                <a:latin typeface="Times New Roman" charset="0"/>
                <a:ea typeface="楷体" charset="0"/>
                <a:cs typeface="Times New Roman" charset="0"/>
              </a:rPr>
              <a:t>，然后将生成的</a:t>
            </a:r>
            <a:r>
              <a:rPr lang="en-US" altLang="zh-CN" sz="2200" dirty="0" smtClean="0">
                <a:latin typeface="Times New Roman" charset="0"/>
                <a:ea typeface="楷体" charset="0"/>
                <a:cs typeface="Times New Roman" charset="0"/>
              </a:rPr>
              <a:t>Loop</a:t>
            </a:r>
            <a:r>
              <a:rPr lang="zh-CN" altLang="en-US" sz="2200" dirty="0" smtClean="0">
                <a:latin typeface="Times New Roman" charset="0"/>
                <a:ea typeface="楷体" charset="0"/>
                <a:cs typeface="Times New Roman" charset="0"/>
              </a:rPr>
              <a:t>放入这个类中</a:t>
            </a:r>
            <a:endParaRPr lang="zh-CN" altLang="en-US" sz="2200" dirty="0">
              <a:latin typeface="Times New Roman" charset="0"/>
              <a:ea typeface="楷体" charset="0"/>
              <a:cs typeface="Times New Roman" charset="0"/>
            </a:endParaRPr>
          </a:p>
          <a:p>
            <a:pPr marL="971550" lvl="1" indent="-342900">
              <a:buFont typeface="Wingdings" charset="2"/>
              <a:buChar char="l"/>
            </a:pPr>
            <a:endParaRPr lang="zh-CN" altLang="en-US" sz="2200" dirty="0" smtClean="0">
              <a:latin typeface="Times New Roman" charset="0"/>
              <a:ea typeface="楷体" charset="0"/>
              <a:cs typeface="Times New Roman" charset="0"/>
            </a:endParaRPr>
          </a:p>
        </p:txBody>
      </p:sp>
    </p:spTree>
  </p:cSld>
  <p:clrMapOvr>
    <a:masterClrMapping/>
  </p:clrMapOvr>
  <p:transition spd="slow" advTm="12334"/>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1096963" y="287338"/>
            <a:ext cx="10058400" cy="968375"/>
          </a:xfrm>
        </p:spPr>
        <p:txBody>
          <a:bodyPr/>
          <a:lstStyle/>
          <a:p>
            <a:pPr eaLnBrk="1" hangingPunct="1"/>
            <a:r>
              <a:rPr lang="zh-CN" altLang="en-US" b="1"/>
              <a:t>系统设计与实现</a:t>
            </a:r>
          </a:p>
        </p:txBody>
      </p:sp>
      <p:sp>
        <p:nvSpPr>
          <p:cNvPr id="6" name="矩形 5"/>
          <p:cNvSpPr/>
          <p:nvPr/>
        </p:nvSpPr>
        <p:spPr>
          <a:xfrm>
            <a:off x="838200" y="1258888"/>
            <a:ext cx="10796588" cy="2123658"/>
          </a:xfrm>
          <a:prstGeom prst="rect">
            <a:avLst/>
          </a:prstGeom>
        </p:spPr>
        <p:txBody>
          <a:bodyPr>
            <a:spAutoFit/>
          </a:bodyPr>
          <a:lstStyle>
            <a:lvl1pPr marL="285750" indent="-285750">
              <a:defRPr>
                <a:solidFill>
                  <a:schemeClr val="tx1"/>
                </a:solidFill>
                <a:latin typeface="Calibri" charset="0"/>
                <a:ea typeface="宋体" charset="0"/>
              </a:defRPr>
            </a:lvl1pPr>
            <a:lvl2pPr marL="914400" indent="-45720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marL="342900" indent="-342900">
              <a:buFont typeface="Wingdings" charset="2"/>
              <a:buChar char="Ø"/>
            </a:pPr>
            <a:r>
              <a:rPr lang="zh-CN" altLang="en-US" sz="2200" dirty="0" smtClean="0">
                <a:latin typeface="Times New Roman" charset="0"/>
                <a:ea typeface="楷体" charset="0"/>
                <a:cs typeface="Times New Roman" charset="0"/>
              </a:rPr>
              <a:t>处理闭包</a:t>
            </a:r>
            <a:endParaRPr lang="zh-CN" altLang="en-US" sz="2200" dirty="0">
              <a:latin typeface="Times New Roman" charset="0"/>
              <a:ea typeface="楷体" charset="0"/>
              <a:cs typeface="Times New Roman" charset="0"/>
            </a:endParaRPr>
          </a:p>
          <a:p>
            <a:pPr marL="971550" lvl="1" indent="-342900">
              <a:buFont typeface="Wingdings" charset="2"/>
              <a:buChar char="l"/>
            </a:pPr>
            <a:r>
              <a:rPr lang="zh-CN" altLang="en-US" sz="2200" dirty="0" smtClean="0">
                <a:latin typeface="Times New Roman" charset="0"/>
                <a:ea typeface="楷体" charset="0"/>
                <a:cs typeface="Times New Roman" charset="0"/>
              </a:rPr>
              <a:t>闭包变量是创建在</a:t>
            </a:r>
            <a:r>
              <a:rPr lang="en-US" altLang="zh-CN" sz="2200" dirty="0" smtClean="0">
                <a:latin typeface="Times New Roman" charset="0"/>
                <a:ea typeface="楷体" charset="0"/>
                <a:cs typeface="Times New Roman" charset="0"/>
              </a:rPr>
              <a:t>driver</a:t>
            </a:r>
            <a:r>
              <a:rPr lang="zh-CN" altLang="en-US" sz="2200" dirty="0" smtClean="0">
                <a:latin typeface="Times New Roman" charset="0"/>
                <a:ea typeface="楷体" charset="0"/>
                <a:cs typeface="Times New Roman" charset="0"/>
              </a:rPr>
              <a:t>节点</a:t>
            </a:r>
          </a:p>
          <a:p>
            <a:pPr marL="971550" lvl="1" indent="-342900">
              <a:buFont typeface="Wingdings" charset="2"/>
              <a:buChar char="l"/>
            </a:pPr>
            <a:r>
              <a:rPr lang="zh-CN" altLang="en-US" sz="2200" dirty="0" smtClean="0">
                <a:latin typeface="Times New Roman" charset="0"/>
                <a:ea typeface="楷体" charset="0"/>
                <a:cs typeface="Times New Roman" charset="0"/>
              </a:rPr>
              <a:t>然后分发到每个</a:t>
            </a:r>
            <a:r>
              <a:rPr lang="en-US" altLang="zh-CN" sz="2200" dirty="0" smtClean="0">
                <a:latin typeface="Times New Roman" charset="0"/>
                <a:ea typeface="楷体" charset="0"/>
                <a:cs typeface="Times New Roman" charset="0"/>
              </a:rPr>
              <a:t>executor</a:t>
            </a:r>
            <a:r>
              <a:rPr lang="zh-CN" altLang="en-US" sz="2200" dirty="0" smtClean="0">
                <a:latin typeface="Times New Roman" charset="0"/>
                <a:ea typeface="楷体" charset="0"/>
                <a:cs typeface="Times New Roman" charset="0"/>
              </a:rPr>
              <a:t>节点</a:t>
            </a:r>
          </a:p>
          <a:p>
            <a:pPr marL="971550" lvl="1" indent="-342900">
              <a:buFont typeface="Wingdings" charset="2"/>
              <a:buChar char="l"/>
            </a:pPr>
            <a:r>
              <a:rPr lang="zh-CN" altLang="en-US" sz="2200" dirty="0" smtClean="0">
                <a:latin typeface="Times New Roman" charset="0"/>
                <a:ea typeface="楷体" charset="0"/>
                <a:cs typeface="Times New Roman" charset="0"/>
              </a:rPr>
              <a:t>每个节点上的闭包变量都是一个拷贝</a:t>
            </a:r>
          </a:p>
          <a:p>
            <a:pPr marL="971550" lvl="1" indent="-342900">
              <a:buFont typeface="Wingdings" charset="2"/>
              <a:buChar char="l"/>
            </a:pPr>
            <a:r>
              <a:rPr lang="zh-CN" altLang="en-US" sz="2200" dirty="0" smtClean="0">
                <a:latin typeface="Times New Roman" charset="0"/>
                <a:ea typeface="楷体" charset="0"/>
                <a:cs typeface="Times New Roman" charset="0"/>
              </a:rPr>
              <a:t>通过</a:t>
            </a:r>
            <a:r>
              <a:rPr lang="en-US" altLang="zh-CN" sz="2200" dirty="0" smtClean="0">
                <a:latin typeface="Times New Roman" charset="0"/>
                <a:ea typeface="楷体" charset="0"/>
                <a:cs typeface="Times New Roman" charset="0"/>
              </a:rPr>
              <a:t>Soot</a:t>
            </a:r>
            <a:r>
              <a:rPr lang="zh-CN" altLang="en-US" sz="2200" dirty="0" smtClean="0">
                <a:latin typeface="Times New Roman" charset="0"/>
                <a:ea typeface="楷体" charset="0"/>
                <a:cs typeface="Times New Roman" charset="0"/>
              </a:rPr>
              <a:t>判断变量是否是闭包变量，如果是，将其注入到最终生成的</a:t>
            </a:r>
            <a:r>
              <a:rPr lang="en-US" altLang="zh-CN" sz="2200" dirty="0" smtClean="0">
                <a:latin typeface="Times New Roman" charset="0"/>
                <a:ea typeface="楷体" charset="0"/>
                <a:cs typeface="Times New Roman" charset="0"/>
              </a:rPr>
              <a:t>Phase-Function-class</a:t>
            </a:r>
            <a:r>
              <a:rPr lang="zh-CN" altLang="en-US" sz="2200" dirty="0" smtClean="0">
                <a:latin typeface="Times New Roman" charset="0"/>
                <a:ea typeface="楷体" charset="0"/>
                <a:cs typeface="Times New Roman" charset="0"/>
              </a:rPr>
              <a:t>中</a:t>
            </a:r>
          </a:p>
        </p:txBody>
      </p:sp>
    </p:spTree>
    <p:extLst>
      <p:ext uri="{BB962C8B-B14F-4D97-AF65-F5344CB8AC3E}">
        <p14:creationId xmlns:p14="http://schemas.microsoft.com/office/powerpoint/2010/main" val="1682431057"/>
      </p:ext>
    </p:extLst>
  </p:cSld>
  <p:clrMapOvr>
    <a:masterClrMapping/>
  </p:clrMapOvr>
  <p:transition spd="slow" advTm="12334"/>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1096963" y="287338"/>
            <a:ext cx="10058400" cy="968375"/>
          </a:xfrm>
        </p:spPr>
        <p:txBody>
          <a:bodyPr/>
          <a:lstStyle/>
          <a:p>
            <a:pPr eaLnBrk="1" hangingPunct="1"/>
            <a:r>
              <a:rPr lang="zh-CN" altLang="en-US" b="1"/>
              <a:t>系统设计与实现</a:t>
            </a:r>
          </a:p>
        </p:txBody>
      </p:sp>
      <p:sp>
        <p:nvSpPr>
          <p:cNvPr id="6" name="矩形 5"/>
          <p:cNvSpPr/>
          <p:nvPr/>
        </p:nvSpPr>
        <p:spPr>
          <a:xfrm>
            <a:off x="838200" y="1258888"/>
            <a:ext cx="10796588" cy="4062651"/>
          </a:xfrm>
          <a:prstGeom prst="rect">
            <a:avLst/>
          </a:prstGeom>
        </p:spPr>
        <p:txBody>
          <a:bodyPr>
            <a:spAutoFit/>
          </a:bodyPr>
          <a:lstStyle>
            <a:lvl1pPr marL="285750" indent="-285750">
              <a:defRPr>
                <a:solidFill>
                  <a:schemeClr val="tx1"/>
                </a:solidFill>
                <a:latin typeface="Calibri" charset="0"/>
                <a:ea typeface="宋体" charset="0"/>
              </a:defRPr>
            </a:lvl1pPr>
            <a:lvl2pPr marL="914400" indent="-45720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a:buFont typeface="Wingdings" charset="2"/>
              <a:buChar char="Ø"/>
            </a:pPr>
            <a:r>
              <a:rPr lang="zh-CN" altLang="en-US" sz="3000" dirty="0" smtClean="0">
                <a:solidFill>
                  <a:srgbClr val="404040"/>
                </a:solidFill>
                <a:latin typeface="楷体" charset="0"/>
                <a:ea typeface="楷体" charset="0"/>
                <a:cs typeface="Khmer UI" charset="0"/>
              </a:rPr>
              <a:t>程序分析</a:t>
            </a:r>
            <a:endParaRPr lang="zh-CN" altLang="en-US" sz="3000" dirty="0">
              <a:solidFill>
                <a:srgbClr val="404040"/>
              </a:solidFill>
              <a:latin typeface="楷体" charset="0"/>
              <a:ea typeface="楷体" charset="0"/>
              <a:cs typeface="Khmer UI" charset="0"/>
            </a:endParaRPr>
          </a:p>
          <a:p>
            <a:pPr lvl="1">
              <a:buFont typeface="Wingdings" charset="2"/>
              <a:buChar char="l"/>
            </a:pPr>
            <a:r>
              <a:rPr lang="zh-CN" altLang="en-US" sz="2200" dirty="0" smtClean="0">
                <a:latin typeface="Times New Roman" charset="0"/>
                <a:ea typeface="楷体" charset="0"/>
                <a:cs typeface="Times New Roman" charset="0"/>
              </a:rPr>
              <a:t>使用</a:t>
            </a:r>
            <a:r>
              <a:rPr lang="en-US" altLang="zh-CN" sz="2200" dirty="0" smtClean="0">
                <a:latin typeface="Times New Roman" charset="0"/>
                <a:ea typeface="楷体" charset="0"/>
                <a:cs typeface="Times New Roman" charset="0"/>
              </a:rPr>
              <a:t>Soot-SPARK</a:t>
            </a:r>
            <a:r>
              <a:rPr lang="zh-CN" altLang="en-US" sz="2200" dirty="0" smtClean="0">
                <a:latin typeface="Times New Roman" charset="0"/>
                <a:ea typeface="楷体" charset="0"/>
                <a:cs typeface="Times New Roman" charset="0"/>
              </a:rPr>
              <a:t>对其进行程序分析</a:t>
            </a:r>
            <a:endParaRPr lang="zh-CN" altLang="en-US" sz="2200" dirty="0">
              <a:latin typeface="Times New Roman" charset="0"/>
              <a:ea typeface="楷体" charset="0"/>
              <a:cs typeface="Times New Roman" charset="0"/>
            </a:endParaRPr>
          </a:p>
          <a:p>
            <a:pPr lvl="1">
              <a:buFont typeface="Wingdings" charset="2"/>
              <a:buChar char="l"/>
            </a:pPr>
            <a:r>
              <a:rPr lang="zh-CN" altLang="en-US" sz="2200" dirty="0" smtClean="0">
                <a:latin typeface="Times New Roman" charset="0"/>
                <a:ea typeface="楷体" charset="0"/>
                <a:cs typeface="Times New Roman" charset="0"/>
              </a:rPr>
              <a:t>使生成的</a:t>
            </a:r>
            <a:r>
              <a:rPr lang="en-US" altLang="zh-CN" sz="2200" dirty="0" smtClean="0">
                <a:latin typeface="Times New Roman" charset="0"/>
                <a:ea typeface="楷体" charset="0"/>
                <a:cs typeface="Times New Roman" charset="0"/>
              </a:rPr>
              <a:t>Phase-Function-class</a:t>
            </a:r>
            <a:r>
              <a:rPr lang="zh-CN" altLang="en-US" sz="2200" dirty="0" smtClean="0">
                <a:latin typeface="Times New Roman" charset="0"/>
                <a:ea typeface="楷体" charset="0"/>
                <a:cs typeface="Times New Roman" charset="0"/>
              </a:rPr>
              <a:t>完整，生成一个入口方法和入口类使得程序分析可以进行</a:t>
            </a:r>
          </a:p>
          <a:p>
            <a:pPr lvl="1">
              <a:buFont typeface="Wingdings" charset="2"/>
              <a:buChar char="l"/>
            </a:pPr>
            <a:endParaRPr lang="zh-CN" altLang="en-US" sz="2200" dirty="0">
              <a:latin typeface="Times New Roman" charset="0"/>
              <a:ea typeface="楷体" charset="0"/>
              <a:cs typeface="Times New Roman" charset="0"/>
            </a:endParaRPr>
          </a:p>
          <a:p>
            <a:pPr lvl="1">
              <a:buFont typeface="Wingdings" charset="2"/>
              <a:buChar char="l"/>
            </a:pPr>
            <a:endParaRPr lang="zh-CN" altLang="en-US" sz="2200" dirty="0" smtClean="0">
              <a:latin typeface="Times New Roman" charset="0"/>
              <a:ea typeface="楷体" charset="0"/>
              <a:cs typeface="Times New Roman" charset="0"/>
            </a:endParaRPr>
          </a:p>
          <a:p>
            <a:pPr>
              <a:buFont typeface="Wingdings" charset="2"/>
              <a:buChar char="Ø"/>
            </a:pPr>
            <a:r>
              <a:rPr lang="zh-CN" altLang="en-US" sz="3000" dirty="0" smtClean="0">
                <a:solidFill>
                  <a:srgbClr val="404040"/>
                </a:solidFill>
                <a:latin typeface="楷体" charset="0"/>
                <a:ea typeface="楷体" charset="0"/>
                <a:cs typeface="Khmer UI" charset="0"/>
              </a:rPr>
              <a:t>增量加载</a:t>
            </a:r>
          </a:p>
          <a:p>
            <a:pPr lvl="1">
              <a:buFont typeface="Wingdings" charset="2"/>
              <a:buChar char="l"/>
            </a:pPr>
            <a:r>
              <a:rPr lang="en-US" altLang="zh-CN" sz="2200" dirty="0" smtClean="0">
                <a:latin typeface="Times New Roman" charset="0"/>
                <a:ea typeface="楷体" charset="0"/>
                <a:cs typeface="Times New Roman" charset="0"/>
              </a:rPr>
              <a:t>Soot-SPARK</a:t>
            </a:r>
            <a:r>
              <a:rPr lang="zh-CN" altLang="en-US" sz="2200" dirty="0" smtClean="0">
                <a:latin typeface="Times New Roman" charset="0"/>
                <a:ea typeface="楷体" charset="0"/>
                <a:cs typeface="Times New Roman" charset="0"/>
              </a:rPr>
              <a:t>加载所有的类，很多无关的类且浪费大量时间</a:t>
            </a:r>
          </a:p>
          <a:p>
            <a:pPr lvl="1">
              <a:buFont typeface="Wingdings" charset="2"/>
              <a:buChar char="l"/>
            </a:pPr>
            <a:r>
              <a:rPr lang="zh-CN" altLang="en-US" sz="2200" dirty="0" smtClean="0">
                <a:latin typeface="Times New Roman" charset="0"/>
                <a:ea typeface="楷体" charset="0"/>
                <a:cs typeface="Times New Roman" charset="0"/>
              </a:rPr>
              <a:t>本系统通过在构建</a:t>
            </a:r>
            <a:r>
              <a:rPr lang="en-US" altLang="zh-CN" sz="2200" dirty="0" smtClean="0">
                <a:latin typeface="Times New Roman" charset="0"/>
                <a:ea typeface="楷体" charset="0"/>
                <a:cs typeface="Times New Roman" charset="0"/>
              </a:rPr>
              <a:t>on-fly</a:t>
            </a:r>
            <a:r>
              <a:rPr lang="zh-CN" altLang="en-US" sz="2200" dirty="0" smtClean="0">
                <a:latin typeface="Times New Roman" charset="0"/>
                <a:ea typeface="楷体" charset="0"/>
                <a:cs typeface="Times New Roman" charset="0"/>
              </a:rPr>
              <a:t> </a:t>
            </a:r>
            <a:r>
              <a:rPr lang="en-US" altLang="zh-CN" sz="2200" dirty="0" smtClean="0">
                <a:latin typeface="Times New Roman" charset="0"/>
                <a:ea typeface="楷体" charset="0"/>
                <a:cs typeface="Times New Roman" charset="0"/>
              </a:rPr>
              <a:t>call-graph</a:t>
            </a:r>
            <a:r>
              <a:rPr lang="zh-CN" altLang="en-US" sz="2200" dirty="0" smtClean="0">
                <a:latin typeface="Times New Roman" charset="0"/>
                <a:ea typeface="楷体" charset="0"/>
                <a:cs typeface="Times New Roman" charset="0"/>
              </a:rPr>
              <a:t>时，同时判定一个类是否是</a:t>
            </a:r>
            <a:r>
              <a:rPr lang="en-US" altLang="zh-CN" sz="2200" dirty="0" smtClean="0">
                <a:latin typeface="Times New Roman" charset="0"/>
                <a:ea typeface="楷体" charset="0"/>
                <a:cs typeface="Times New Roman" charset="0"/>
              </a:rPr>
              <a:t>call-graph</a:t>
            </a:r>
            <a:r>
              <a:rPr lang="zh-CN" altLang="en-US" sz="2200" dirty="0" smtClean="0">
                <a:latin typeface="Times New Roman" charset="0"/>
                <a:ea typeface="楷体" charset="0"/>
                <a:cs typeface="Times New Roman" charset="0"/>
              </a:rPr>
              <a:t>可达来加载和同时完善</a:t>
            </a:r>
            <a:r>
              <a:rPr lang="en-US" altLang="zh-CN" sz="2200" dirty="0" smtClean="0">
                <a:latin typeface="Times New Roman" charset="0"/>
                <a:ea typeface="楷体" charset="0"/>
                <a:cs typeface="Times New Roman" charset="0"/>
              </a:rPr>
              <a:t>call-graph</a:t>
            </a:r>
          </a:p>
          <a:p>
            <a:pPr marL="457200" lvl="1" indent="0"/>
            <a:endParaRPr lang="en-US" altLang="zh-CN" sz="2200" dirty="0">
              <a:latin typeface="Times New Roman" charset="0"/>
              <a:ea typeface="楷体" charset="0"/>
              <a:cs typeface="Times New Roman" charset="0"/>
            </a:endParaRPr>
          </a:p>
        </p:txBody>
      </p:sp>
    </p:spTree>
  </p:cSld>
  <p:clrMapOvr>
    <a:masterClrMapping/>
  </p:clrMapOvr>
  <p:transition spd="slow" advTm="12334"/>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1096963" y="287338"/>
            <a:ext cx="10058400" cy="968375"/>
          </a:xfrm>
        </p:spPr>
        <p:txBody>
          <a:bodyPr/>
          <a:lstStyle/>
          <a:p>
            <a:pPr eaLnBrk="1" hangingPunct="1"/>
            <a:r>
              <a:rPr lang="zh-CN" altLang="en-US" b="1"/>
              <a:t>系统设计与实现</a:t>
            </a:r>
          </a:p>
        </p:txBody>
      </p:sp>
      <p:sp>
        <p:nvSpPr>
          <p:cNvPr id="6" name="矩形 5"/>
          <p:cNvSpPr/>
          <p:nvPr/>
        </p:nvSpPr>
        <p:spPr>
          <a:xfrm>
            <a:off x="838200" y="1258888"/>
            <a:ext cx="10796588" cy="4893647"/>
          </a:xfrm>
          <a:prstGeom prst="rect">
            <a:avLst/>
          </a:prstGeom>
        </p:spPr>
        <p:txBody>
          <a:bodyPr>
            <a:spAutoFit/>
          </a:bodyPr>
          <a:lstStyle>
            <a:lvl1pPr marL="285750" indent="-285750">
              <a:defRPr>
                <a:solidFill>
                  <a:schemeClr val="tx1"/>
                </a:solidFill>
                <a:latin typeface="Calibri" charset="0"/>
                <a:ea typeface="宋体" charset="0"/>
              </a:defRPr>
            </a:lvl1pPr>
            <a:lvl2pPr marL="914400" indent="-45720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marL="0" indent="0"/>
            <a:r>
              <a:rPr lang="zh-CN" altLang="en-US" sz="3000" b="1" dirty="0" smtClean="0">
                <a:solidFill>
                  <a:srgbClr val="404040"/>
                </a:solidFill>
                <a:latin typeface="楷体" charset="0"/>
                <a:ea typeface="楷体" charset="0"/>
                <a:cs typeface="Khmer UI" charset="0"/>
              </a:rPr>
              <a:t>分析结果缓存</a:t>
            </a:r>
            <a:endParaRPr lang="zh-CN" altLang="en-US" sz="3000" b="1" dirty="0">
              <a:solidFill>
                <a:srgbClr val="404040"/>
              </a:solidFill>
              <a:latin typeface="楷体" charset="0"/>
              <a:ea typeface="楷体" charset="0"/>
              <a:cs typeface="Khmer UI" charset="0"/>
            </a:endParaRPr>
          </a:p>
          <a:p>
            <a:pPr>
              <a:buFont typeface="Wingdings" charset="2"/>
              <a:buChar char="Ø"/>
            </a:pPr>
            <a:r>
              <a:rPr lang="zh-CN" altLang="en-US" sz="3000" dirty="0" smtClean="0">
                <a:solidFill>
                  <a:srgbClr val="404040"/>
                </a:solidFill>
                <a:latin typeface="楷体" charset="0"/>
                <a:ea typeface="楷体" charset="0"/>
                <a:cs typeface="Khmer UI" charset="0"/>
              </a:rPr>
              <a:t>迭代性应用</a:t>
            </a:r>
            <a:endParaRPr lang="zh-CN" altLang="en-US" sz="3000" dirty="0">
              <a:solidFill>
                <a:srgbClr val="404040"/>
              </a:solidFill>
              <a:latin typeface="楷体" charset="0"/>
              <a:ea typeface="楷体" charset="0"/>
              <a:cs typeface="Khmer UI" charset="0"/>
            </a:endParaRPr>
          </a:p>
          <a:p>
            <a:pPr lvl="1">
              <a:buFont typeface="Wingdings" charset="2"/>
              <a:buChar char="l"/>
            </a:pPr>
            <a:r>
              <a:rPr lang="zh-CN" altLang="en-US" sz="2200" dirty="0" smtClean="0">
                <a:latin typeface="Times New Roman" charset="0"/>
                <a:ea typeface="楷体" charset="0"/>
                <a:cs typeface="Times New Roman" charset="0"/>
              </a:rPr>
              <a:t>图处理，日志挖掘和机器学习应用</a:t>
            </a:r>
          </a:p>
          <a:p>
            <a:pPr lvl="1">
              <a:buFont typeface="Wingdings" charset="2"/>
              <a:buChar char="l"/>
            </a:pPr>
            <a:r>
              <a:rPr lang="zh-CN" altLang="en-US" sz="2200" dirty="0" smtClean="0">
                <a:latin typeface="Times New Roman" charset="0"/>
                <a:ea typeface="楷体" charset="0"/>
                <a:cs typeface="Times New Roman" charset="0"/>
              </a:rPr>
              <a:t>每个应用拥有大量的</a:t>
            </a:r>
            <a:r>
              <a:rPr lang="en-US" altLang="zh-CN" sz="2200" dirty="0" smtClean="0">
                <a:latin typeface="Times New Roman" charset="0"/>
                <a:ea typeface="楷体" charset="0"/>
                <a:cs typeface="Times New Roman" charset="0"/>
              </a:rPr>
              <a:t>Job</a:t>
            </a:r>
            <a:endParaRPr lang="zh-CN" altLang="en-US" sz="2200" dirty="0">
              <a:latin typeface="Times New Roman" charset="0"/>
              <a:ea typeface="楷体" charset="0"/>
              <a:cs typeface="Times New Roman" charset="0"/>
            </a:endParaRPr>
          </a:p>
          <a:p>
            <a:pPr lvl="1">
              <a:buFont typeface="Wingdings" charset="2"/>
              <a:buChar char="l"/>
            </a:pPr>
            <a:r>
              <a:rPr lang="zh-CN" altLang="en-US" sz="2200" dirty="0" smtClean="0">
                <a:latin typeface="Times New Roman" charset="0"/>
                <a:ea typeface="楷体" charset="0"/>
                <a:cs typeface="Times New Roman" charset="0"/>
              </a:rPr>
              <a:t>迭代部分的代码会提交多个相同的</a:t>
            </a:r>
            <a:r>
              <a:rPr lang="en-US" altLang="zh-CN" sz="2200" dirty="0" smtClean="0">
                <a:latin typeface="Times New Roman" charset="0"/>
                <a:ea typeface="楷体" charset="0"/>
                <a:cs typeface="Times New Roman" charset="0"/>
              </a:rPr>
              <a:t>job</a:t>
            </a:r>
            <a:endParaRPr lang="zh-CN" altLang="en-US" sz="2200" dirty="0" smtClean="0">
              <a:latin typeface="Times New Roman" charset="0"/>
              <a:ea typeface="楷体" charset="0"/>
              <a:cs typeface="Times New Roman" charset="0"/>
            </a:endParaRPr>
          </a:p>
          <a:p>
            <a:pPr lvl="1">
              <a:buFont typeface="Wingdings" charset="2"/>
              <a:buChar char="l"/>
            </a:pPr>
            <a:r>
              <a:rPr lang="zh-CN" altLang="en-US" sz="2200" dirty="0" smtClean="0">
                <a:latin typeface="Times New Roman" charset="0"/>
                <a:ea typeface="楷体" charset="0"/>
                <a:cs typeface="Times New Roman" charset="0"/>
              </a:rPr>
              <a:t>重复利用之前分析的结果可以避免重复分析</a:t>
            </a:r>
            <a:endParaRPr lang="zh-CN" altLang="en-US" sz="3000" dirty="0">
              <a:solidFill>
                <a:srgbClr val="404040"/>
              </a:solidFill>
              <a:latin typeface="楷体" charset="0"/>
              <a:ea typeface="楷体" charset="0"/>
              <a:cs typeface="Khmer UI" charset="0"/>
            </a:endParaRPr>
          </a:p>
          <a:p>
            <a:pPr marL="285750" lvl="1" indent="-285750">
              <a:buFont typeface="Wingdings" charset="2"/>
              <a:buChar char="Ø"/>
            </a:pPr>
            <a:r>
              <a:rPr lang="zh-CN" altLang="en-US" sz="3000" dirty="0">
                <a:solidFill>
                  <a:srgbClr val="404040"/>
                </a:solidFill>
                <a:latin typeface="楷体" charset="0"/>
                <a:ea typeface="楷体" charset="0"/>
                <a:cs typeface="Khmer UI" charset="0"/>
              </a:rPr>
              <a:t>本</a:t>
            </a:r>
            <a:r>
              <a:rPr lang="zh-CN" altLang="en-US" sz="3000" dirty="0" smtClean="0">
                <a:solidFill>
                  <a:srgbClr val="404040"/>
                </a:solidFill>
                <a:latin typeface="楷体" charset="0"/>
                <a:ea typeface="楷体" charset="0"/>
                <a:cs typeface="Khmer UI" charset="0"/>
              </a:rPr>
              <a:t>系统存储每个</a:t>
            </a:r>
            <a:r>
              <a:rPr lang="en-US" altLang="zh-CN" sz="3000" dirty="0" smtClean="0">
                <a:solidFill>
                  <a:srgbClr val="404040"/>
                </a:solidFill>
                <a:latin typeface="楷体" charset="0"/>
                <a:ea typeface="楷体" charset="0"/>
                <a:cs typeface="Khmer UI" charset="0"/>
              </a:rPr>
              <a:t>phase</a:t>
            </a:r>
            <a:r>
              <a:rPr lang="zh-CN" altLang="en-US" sz="3000" dirty="0" smtClean="0">
                <a:solidFill>
                  <a:srgbClr val="404040"/>
                </a:solidFill>
                <a:latin typeface="楷体" charset="0"/>
                <a:ea typeface="楷体" charset="0"/>
                <a:cs typeface="Khmer UI" charset="0"/>
              </a:rPr>
              <a:t>的</a:t>
            </a:r>
            <a:r>
              <a:rPr lang="en-US" altLang="zh-CN" sz="3000" dirty="0" smtClean="0">
                <a:solidFill>
                  <a:srgbClr val="404040"/>
                </a:solidFill>
                <a:latin typeface="楷体" charset="0"/>
                <a:ea typeface="楷体" charset="0"/>
                <a:cs typeface="Khmer UI" charset="0"/>
              </a:rPr>
              <a:t>RDD-DAG</a:t>
            </a:r>
            <a:r>
              <a:rPr lang="zh-CN" altLang="en-US" sz="3000" dirty="0" smtClean="0">
                <a:solidFill>
                  <a:srgbClr val="404040"/>
                </a:solidFill>
                <a:latin typeface="楷体" charset="0"/>
                <a:ea typeface="楷体" charset="0"/>
                <a:cs typeface="Khmer UI" charset="0"/>
              </a:rPr>
              <a:t>结构，</a:t>
            </a:r>
            <a:r>
              <a:rPr lang="en-US" altLang="zh-CN" sz="3000" dirty="0" smtClean="0">
                <a:solidFill>
                  <a:srgbClr val="404040"/>
                </a:solidFill>
                <a:latin typeface="楷体" charset="0"/>
                <a:ea typeface="楷体" charset="0"/>
                <a:cs typeface="Khmer UI" charset="0"/>
              </a:rPr>
              <a:t>UDF</a:t>
            </a:r>
            <a:r>
              <a:rPr lang="zh-CN" altLang="en-US" sz="3000" dirty="0" smtClean="0">
                <a:solidFill>
                  <a:srgbClr val="404040"/>
                </a:solidFill>
                <a:latin typeface="楷体" charset="0"/>
                <a:ea typeface="楷体" charset="0"/>
                <a:cs typeface="Khmer UI" charset="0"/>
              </a:rPr>
              <a:t>以及转换生成的</a:t>
            </a:r>
            <a:r>
              <a:rPr lang="en-US" altLang="zh-CN" sz="3000" dirty="0" smtClean="0">
                <a:solidFill>
                  <a:srgbClr val="404040"/>
                </a:solidFill>
                <a:latin typeface="楷体" charset="0"/>
                <a:ea typeface="楷体" charset="0"/>
                <a:cs typeface="Khmer UI" charset="0"/>
              </a:rPr>
              <a:t>Phase-Function-Class</a:t>
            </a:r>
            <a:endParaRPr lang="zh-CN" altLang="en-US" sz="3000" dirty="0" smtClean="0">
              <a:solidFill>
                <a:srgbClr val="404040"/>
              </a:solidFill>
              <a:latin typeface="楷体" charset="0"/>
              <a:ea typeface="楷体" charset="0"/>
              <a:cs typeface="Khmer UI" charset="0"/>
            </a:endParaRPr>
          </a:p>
          <a:p>
            <a:pPr marL="285750" lvl="1" indent="-285750">
              <a:buFont typeface="Wingdings" charset="2"/>
              <a:buChar char="Ø"/>
            </a:pPr>
            <a:r>
              <a:rPr lang="zh-CN" altLang="en-US" sz="3000" dirty="0" smtClean="0">
                <a:solidFill>
                  <a:srgbClr val="404040"/>
                </a:solidFill>
                <a:latin typeface="楷体" charset="0"/>
                <a:ea typeface="楷体" charset="0"/>
                <a:cs typeface="Khmer UI" charset="0"/>
              </a:rPr>
              <a:t>在针对每个</a:t>
            </a:r>
            <a:r>
              <a:rPr lang="en-US" altLang="zh-CN" sz="3000" dirty="0" smtClean="0">
                <a:solidFill>
                  <a:srgbClr val="404040"/>
                </a:solidFill>
                <a:latin typeface="楷体" charset="0"/>
                <a:ea typeface="楷体" charset="0"/>
                <a:cs typeface="Khmer UI" charset="0"/>
              </a:rPr>
              <a:t>Phase</a:t>
            </a:r>
            <a:r>
              <a:rPr lang="zh-CN" altLang="en-US" sz="3000" dirty="0" smtClean="0">
                <a:solidFill>
                  <a:srgbClr val="404040"/>
                </a:solidFill>
                <a:latin typeface="楷体" charset="0"/>
                <a:ea typeface="楷体" charset="0"/>
                <a:cs typeface="Khmer UI" charset="0"/>
              </a:rPr>
              <a:t>分析前，比较</a:t>
            </a:r>
            <a:r>
              <a:rPr lang="en-US" altLang="zh-CN" sz="3000" dirty="0" smtClean="0">
                <a:solidFill>
                  <a:srgbClr val="404040"/>
                </a:solidFill>
                <a:latin typeface="楷体" charset="0"/>
                <a:ea typeface="楷体" charset="0"/>
                <a:cs typeface="Khmer UI" charset="0"/>
              </a:rPr>
              <a:t>RDD-DAG</a:t>
            </a:r>
            <a:r>
              <a:rPr lang="zh-CN" altLang="en-US" sz="3000" dirty="0" smtClean="0">
                <a:solidFill>
                  <a:srgbClr val="404040"/>
                </a:solidFill>
                <a:latin typeface="楷体" charset="0"/>
                <a:ea typeface="楷体" charset="0"/>
                <a:cs typeface="Khmer UI" charset="0"/>
              </a:rPr>
              <a:t>与</a:t>
            </a:r>
            <a:r>
              <a:rPr lang="en-US" altLang="zh-CN" sz="3000" dirty="0" smtClean="0">
                <a:solidFill>
                  <a:srgbClr val="404040"/>
                </a:solidFill>
                <a:latin typeface="楷体" charset="0"/>
                <a:ea typeface="楷体" charset="0"/>
                <a:cs typeface="Khmer UI" charset="0"/>
              </a:rPr>
              <a:t>UDF</a:t>
            </a:r>
            <a:r>
              <a:rPr lang="zh-CN" altLang="en-US" sz="3000" dirty="0" smtClean="0">
                <a:solidFill>
                  <a:srgbClr val="404040"/>
                </a:solidFill>
                <a:latin typeface="楷体" charset="0"/>
                <a:ea typeface="楷体" charset="0"/>
                <a:cs typeface="Khmer UI" charset="0"/>
              </a:rPr>
              <a:t>，来决定是否可利用前面结果</a:t>
            </a:r>
            <a:endParaRPr lang="zh-CN" altLang="en-US" sz="3000" dirty="0">
              <a:solidFill>
                <a:srgbClr val="404040"/>
              </a:solidFill>
              <a:latin typeface="楷体" charset="0"/>
              <a:ea typeface="楷体" charset="0"/>
              <a:cs typeface="Khmer UI" charset="0"/>
            </a:endParaRPr>
          </a:p>
          <a:p>
            <a:pPr lvl="1">
              <a:buFont typeface="Wingdings" charset="2"/>
              <a:buChar char="l"/>
            </a:pPr>
            <a:endParaRPr lang="zh-CN" altLang="en-US" sz="2200" dirty="0" smtClean="0">
              <a:latin typeface="Times New Roman" charset="0"/>
              <a:ea typeface="楷体" charset="0"/>
              <a:cs typeface="Times New Roman" charset="0"/>
            </a:endParaRPr>
          </a:p>
          <a:p>
            <a:pPr marL="457200" lvl="1" indent="0"/>
            <a:endParaRPr lang="en-US" altLang="zh-CN" sz="2200" dirty="0">
              <a:latin typeface="Times New Roman" charset="0"/>
              <a:ea typeface="楷体" charset="0"/>
              <a:cs typeface="Times New Roman" charset="0"/>
            </a:endParaRPr>
          </a:p>
        </p:txBody>
      </p:sp>
    </p:spTree>
    <p:extLst>
      <p:ext uri="{BB962C8B-B14F-4D97-AF65-F5344CB8AC3E}">
        <p14:creationId xmlns:p14="http://schemas.microsoft.com/office/powerpoint/2010/main" val="1826176883"/>
      </p:ext>
    </p:extLst>
  </p:cSld>
  <p:clrMapOvr>
    <a:masterClrMapping/>
  </p:clrMapOvr>
  <p:transition spd="slow" advTm="12334"/>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8388" y="125413"/>
            <a:ext cx="10058400" cy="960437"/>
          </a:xfrm>
        </p:spPr>
        <p:txBody>
          <a:bodyPr/>
          <a:lstStyle/>
          <a:p>
            <a:pPr eaLnBrk="1" hangingPunct="1"/>
            <a:r>
              <a:rPr lang="zh-CN" altLang="en-US" dirty="0" smtClean="0"/>
              <a:t>系统测试</a:t>
            </a:r>
            <a:endParaRPr lang="zh-CN" altLang="en-US" dirty="0"/>
          </a:p>
        </p:txBody>
      </p:sp>
      <p:sp>
        <p:nvSpPr>
          <p:cNvPr id="32771" name="文本框 9"/>
          <p:cNvSpPr txBox="1">
            <a:spLocks noChangeArrowheads="1"/>
          </p:cNvSpPr>
          <p:nvPr/>
        </p:nvSpPr>
        <p:spPr bwMode="auto">
          <a:xfrm>
            <a:off x="1068388" y="1279525"/>
            <a:ext cx="1083747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marL="457200" indent="-457200">
              <a:buFont typeface="Wingdings" charset="2"/>
              <a:buChar char="Ø"/>
            </a:pPr>
            <a:r>
              <a:rPr lang="zh-CN" altLang="en-US" sz="2800" dirty="0" smtClean="0">
                <a:latin typeface="楷体" charset="0"/>
                <a:ea typeface="楷体" charset="0"/>
              </a:rPr>
              <a:t>测试环境</a:t>
            </a:r>
          </a:p>
          <a:p>
            <a:pPr marL="1200150" lvl="1" indent="-457200">
              <a:buFont typeface="Wingdings" charset="2"/>
              <a:buChar char="l"/>
            </a:pPr>
            <a:r>
              <a:rPr lang="zh-CN" altLang="en-US" sz="2400" dirty="0" smtClean="0">
                <a:latin typeface="楷体" charset="0"/>
                <a:ea typeface="楷体" charset="0"/>
              </a:rPr>
              <a:t>至强</a:t>
            </a:r>
            <a:r>
              <a:rPr lang="en-US" altLang="zh-CN" sz="2400" dirty="0" smtClean="0">
                <a:latin typeface="楷体" charset="0"/>
                <a:ea typeface="楷体" charset="0"/>
              </a:rPr>
              <a:t>E5-6270CPU</a:t>
            </a:r>
            <a:r>
              <a:rPr lang="zh-CN" altLang="en-US" sz="2400" dirty="0" smtClean="0">
                <a:latin typeface="楷体" charset="0"/>
                <a:ea typeface="楷体" charset="0"/>
              </a:rPr>
              <a:t>  </a:t>
            </a:r>
            <a:r>
              <a:rPr lang="en-US" altLang="zh-CN" sz="2400" dirty="0" smtClean="0">
                <a:latin typeface="楷体" charset="0"/>
                <a:ea typeface="楷体" charset="0"/>
              </a:rPr>
              <a:t>64GB</a:t>
            </a:r>
            <a:r>
              <a:rPr lang="zh-CN" altLang="en-US" sz="2400" dirty="0" smtClean="0">
                <a:latin typeface="楷体" charset="0"/>
                <a:ea typeface="楷体" charset="0"/>
              </a:rPr>
              <a:t>内存</a:t>
            </a:r>
          </a:p>
          <a:p>
            <a:pPr marL="1200150" lvl="1" indent="-457200">
              <a:buFont typeface="Wingdings" charset="2"/>
              <a:buChar char="l"/>
            </a:pPr>
            <a:r>
              <a:rPr lang="en-US" altLang="zh-CN" sz="2400" dirty="0" smtClean="0">
                <a:latin typeface="楷体" charset="0"/>
                <a:ea typeface="楷体" charset="0"/>
              </a:rPr>
              <a:t>Scala</a:t>
            </a:r>
            <a:r>
              <a:rPr lang="zh-CN" altLang="en-US" sz="2400" dirty="0" smtClean="0">
                <a:latin typeface="楷体" charset="0"/>
                <a:ea typeface="楷体" charset="0"/>
              </a:rPr>
              <a:t> </a:t>
            </a:r>
            <a:r>
              <a:rPr lang="en-US" altLang="zh-CN" sz="2400" dirty="0" smtClean="0">
                <a:latin typeface="楷体" charset="0"/>
                <a:ea typeface="楷体" charset="0"/>
              </a:rPr>
              <a:t>SDK</a:t>
            </a:r>
            <a:r>
              <a:rPr lang="zh-CN" altLang="en-US" sz="2400" dirty="0">
                <a:latin typeface="楷体" charset="0"/>
                <a:ea typeface="楷体" charset="0"/>
              </a:rPr>
              <a:t> </a:t>
            </a:r>
            <a:r>
              <a:rPr lang="en-US" altLang="zh-CN" sz="2400" dirty="0" smtClean="0">
                <a:latin typeface="楷体" charset="0"/>
                <a:ea typeface="楷体" charset="0"/>
              </a:rPr>
              <a:t>2.10.4</a:t>
            </a:r>
            <a:r>
              <a:rPr lang="zh-CN" altLang="en-US" sz="2400" dirty="0" smtClean="0">
                <a:latin typeface="楷体" charset="0"/>
                <a:ea typeface="楷体" charset="0"/>
              </a:rPr>
              <a:t>与</a:t>
            </a:r>
            <a:r>
              <a:rPr lang="en-US" altLang="zh-CN" sz="2400" dirty="0" smtClean="0">
                <a:latin typeface="楷体" charset="0"/>
                <a:ea typeface="楷体" charset="0"/>
              </a:rPr>
              <a:t>JDK1.8.0</a:t>
            </a:r>
            <a:endParaRPr lang="zh-CN" altLang="en-US" sz="2400" dirty="0" smtClean="0">
              <a:latin typeface="楷体" charset="0"/>
              <a:ea typeface="楷体" charset="0"/>
            </a:endParaRPr>
          </a:p>
          <a:p>
            <a:pPr marL="1200150" lvl="1" indent="-457200">
              <a:buFont typeface="Wingdings" charset="2"/>
              <a:buChar char="l"/>
            </a:pPr>
            <a:r>
              <a:rPr lang="en-US" altLang="zh-CN" sz="2400" dirty="0" smtClean="0">
                <a:latin typeface="楷体" charset="0"/>
                <a:ea typeface="楷体" charset="0"/>
              </a:rPr>
              <a:t>Spark2.2.0</a:t>
            </a:r>
            <a:endParaRPr lang="zh-CN" altLang="en-US" sz="2400" dirty="0" smtClean="0">
              <a:latin typeface="楷体" charset="0"/>
              <a:ea typeface="楷体" charset="0"/>
            </a:endParaRPr>
          </a:p>
          <a:p>
            <a:pPr marL="457200" lvl="1" indent="-457200">
              <a:buFont typeface="Wingdings" charset="2"/>
              <a:buChar char="Ø"/>
            </a:pPr>
            <a:r>
              <a:rPr lang="zh-CN" altLang="en-US" sz="2800" dirty="0">
                <a:latin typeface="楷体" charset="0"/>
                <a:ea typeface="楷体" charset="0"/>
              </a:rPr>
              <a:t>测试</a:t>
            </a:r>
            <a:r>
              <a:rPr lang="zh-CN" altLang="en-US" sz="2800" dirty="0" smtClean="0">
                <a:latin typeface="楷体" charset="0"/>
                <a:ea typeface="楷体" charset="0"/>
              </a:rPr>
              <a:t>应用</a:t>
            </a:r>
          </a:p>
          <a:p>
            <a:pPr marL="1200150" lvl="1" indent="-457200">
              <a:buFont typeface="Wingdings" charset="2"/>
              <a:buChar char="l"/>
            </a:pPr>
            <a:r>
              <a:rPr lang="zh-CN" altLang="en-US" sz="2400" dirty="0">
                <a:latin typeface="楷体" charset="0"/>
                <a:ea typeface="楷体" charset="0"/>
              </a:rPr>
              <a:t>基准测试</a:t>
            </a:r>
            <a:r>
              <a:rPr lang="zh-CN" altLang="en-US" sz="2400" dirty="0" smtClean="0">
                <a:latin typeface="楷体" charset="0"/>
                <a:ea typeface="楷体" charset="0"/>
              </a:rPr>
              <a:t>应用：</a:t>
            </a:r>
            <a:r>
              <a:rPr lang="en-US" altLang="zh-CN" sz="2400" dirty="0" smtClean="0">
                <a:latin typeface="楷体" charset="0"/>
                <a:ea typeface="楷体" charset="0"/>
              </a:rPr>
              <a:t>PageRank,</a:t>
            </a:r>
            <a:r>
              <a:rPr lang="zh-CN" altLang="en-US" sz="2400" dirty="0" smtClean="0">
                <a:latin typeface="楷体" charset="0"/>
                <a:ea typeface="楷体" charset="0"/>
              </a:rPr>
              <a:t>逻辑回归，</a:t>
            </a:r>
            <a:r>
              <a:rPr lang="en-US" altLang="zh-CN" sz="2400" dirty="0" err="1" smtClean="0">
                <a:latin typeface="楷体" charset="0"/>
                <a:ea typeface="楷体" charset="0"/>
              </a:rPr>
              <a:t>WordCount</a:t>
            </a:r>
            <a:r>
              <a:rPr lang="zh-CN" altLang="en-US" sz="2400" dirty="0" smtClean="0">
                <a:latin typeface="楷体" charset="0"/>
                <a:ea typeface="楷体" charset="0"/>
              </a:rPr>
              <a:t>，</a:t>
            </a:r>
            <a:r>
              <a:rPr lang="en-US" altLang="zh-CN" sz="2400" dirty="0" smtClean="0">
                <a:latin typeface="楷体" charset="0"/>
                <a:ea typeface="楷体" charset="0"/>
              </a:rPr>
              <a:t>k-Means</a:t>
            </a:r>
            <a:r>
              <a:rPr lang="zh-CN" altLang="en-US" sz="2400" dirty="0" smtClean="0">
                <a:latin typeface="楷体" charset="0"/>
                <a:ea typeface="楷体" charset="0"/>
              </a:rPr>
              <a:t>和联通子图</a:t>
            </a:r>
          </a:p>
          <a:p>
            <a:pPr marL="1200150" lvl="1" indent="-457200">
              <a:buFont typeface="Wingdings" charset="2"/>
              <a:buChar char="l"/>
            </a:pPr>
            <a:r>
              <a:rPr lang="zh-CN" altLang="en-US" sz="2400" dirty="0" smtClean="0">
                <a:latin typeface="楷体" charset="0"/>
                <a:ea typeface="楷体" charset="0"/>
              </a:rPr>
              <a:t>真实应用：选自</a:t>
            </a:r>
            <a:r>
              <a:rPr lang="en-US" altLang="zh-CN" sz="2400" dirty="0" smtClean="0">
                <a:latin typeface="楷体" charset="0"/>
                <a:ea typeface="楷体" charset="0"/>
              </a:rPr>
              <a:t>Spark</a:t>
            </a:r>
            <a:r>
              <a:rPr lang="zh-CN" altLang="en-US" sz="2400" dirty="0" smtClean="0">
                <a:latin typeface="楷体" charset="0"/>
                <a:ea typeface="楷体" charset="0"/>
              </a:rPr>
              <a:t>机器学习库的真实应用</a:t>
            </a:r>
            <a:endParaRPr lang="zh-CN" altLang="en-US" sz="2400" dirty="0">
              <a:latin typeface="楷体" charset="0"/>
              <a:ea typeface="楷体" charset="0"/>
            </a:endParaRPr>
          </a:p>
          <a:p>
            <a:pPr marL="457200" indent="-457200">
              <a:buFont typeface="Wingdings" charset="2"/>
              <a:buChar char="l"/>
            </a:pPr>
            <a:endParaRPr lang="zh-CN" altLang="en-US" sz="3200" dirty="0">
              <a:latin typeface="楷体" charset="0"/>
              <a:ea typeface="楷体" charset="0"/>
            </a:endParaRPr>
          </a:p>
        </p:txBody>
      </p:sp>
    </p:spTree>
  </p:cSld>
  <p:clrMapOvr>
    <a:masterClrMapping/>
  </p:clrMapOvr>
  <p:transition spd="slow" advTm="3541"/>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8388" y="125413"/>
            <a:ext cx="10058400" cy="960437"/>
          </a:xfrm>
        </p:spPr>
        <p:txBody>
          <a:bodyPr/>
          <a:lstStyle/>
          <a:p>
            <a:pPr eaLnBrk="1" hangingPunct="1"/>
            <a:r>
              <a:rPr lang="zh-CN" altLang="en-US" dirty="0" smtClean="0"/>
              <a:t>系统测试</a:t>
            </a:r>
            <a:endParaRPr lang="zh-CN" altLang="en-US" dirty="0"/>
          </a:p>
        </p:txBody>
      </p:sp>
      <p:sp>
        <p:nvSpPr>
          <p:cNvPr id="33795" name="文本框 9"/>
          <p:cNvSpPr txBox="1">
            <a:spLocks noChangeArrowheads="1"/>
          </p:cNvSpPr>
          <p:nvPr/>
        </p:nvSpPr>
        <p:spPr bwMode="auto">
          <a:xfrm>
            <a:off x="1068388" y="1279525"/>
            <a:ext cx="104219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r>
              <a:rPr lang="zh-CN" altLang="en-US" sz="2800" dirty="0" smtClean="0">
                <a:latin typeface="楷体" charset="0"/>
                <a:ea typeface="楷体" charset="0"/>
              </a:rPr>
              <a:t>系统整体性能</a:t>
            </a:r>
            <a:endParaRPr lang="zh-CN" altLang="en-US" sz="2800" dirty="0">
              <a:latin typeface="楷体" charset="0"/>
              <a:ea typeface="楷体" charset="0"/>
            </a:endParaRPr>
          </a:p>
        </p:txBody>
      </p:sp>
      <p:sp>
        <p:nvSpPr>
          <p:cNvPr id="3379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endParaRPr lang="zh-CN" altLang="en-US"/>
          </a:p>
        </p:txBody>
      </p:sp>
      <p:sp>
        <p:nvSpPr>
          <p:cNvPr id="33798" name="Rectangle 3"/>
          <p:cNvSpPr>
            <a:spLocks noChangeArrowheads="1"/>
          </p:cNvSpPr>
          <p:nvPr/>
        </p:nvSpPr>
        <p:spPr bwMode="auto">
          <a:xfrm>
            <a:off x="0" y="3267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endParaRPr lang="zh-CN" altLang="en-US"/>
          </a:p>
        </p:txBody>
      </p:sp>
      <p:sp>
        <p:nvSpPr>
          <p:cNvPr id="33799"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endParaRPr lang="zh-CN" altLang="en-US"/>
          </a:p>
        </p:txBody>
      </p:sp>
      <p:sp>
        <p:nvSpPr>
          <p:cNvPr id="33801" name="Rectangle 6"/>
          <p:cNvSpPr>
            <a:spLocks noChangeArrowheads="1"/>
          </p:cNvSpPr>
          <p:nvPr/>
        </p:nvSpPr>
        <p:spPr bwMode="auto">
          <a:xfrm>
            <a:off x="0" y="31813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endParaRPr lang="zh-CN" altLang="en-US"/>
          </a:p>
        </p:txBody>
      </p:sp>
      <p:pic>
        <p:nvPicPr>
          <p:cNvPr id="3" name="图片 2"/>
          <p:cNvPicPr>
            <a:picLocks noChangeAspect="1"/>
          </p:cNvPicPr>
          <p:nvPr/>
        </p:nvPicPr>
        <p:blipFill>
          <a:blip r:embed="rId3"/>
          <a:stretch>
            <a:fillRect/>
          </a:stretch>
        </p:blipFill>
        <p:spPr>
          <a:xfrm>
            <a:off x="859615" y="1859258"/>
            <a:ext cx="5419741" cy="4067238"/>
          </a:xfrm>
          <a:prstGeom prst="rect">
            <a:avLst/>
          </a:prstGeom>
        </p:spPr>
      </p:pic>
      <p:sp>
        <p:nvSpPr>
          <p:cNvPr id="4" name="文本框 3"/>
          <p:cNvSpPr txBox="1"/>
          <p:nvPr/>
        </p:nvSpPr>
        <p:spPr>
          <a:xfrm>
            <a:off x="2139634" y="5926496"/>
            <a:ext cx="2492990" cy="369332"/>
          </a:xfrm>
          <a:prstGeom prst="rect">
            <a:avLst/>
          </a:prstGeom>
          <a:noFill/>
        </p:spPr>
        <p:txBody>
          <a:bodyPr wrap="none" rtlCol="0">
            <a:spAutoFit/>
          </a:bodyPr>
          <a:lstStyle/>
          <a:p>
            <a:r>
              <a:rPr kumimoji="1" lang="zh-CN" altLang="en-US" dirty="0" smtClean="0"/>
              <a:t>总体时间与可</a:t>
            </a:r>
            <a:r>
              <a:rPr kumimoji="1" lang="zh-CN" altLang="en-US" smtClean="0"/>
              <a:t>达方法数</a:t>
            </a:r>
            <a:endParaRPr kumimoji="1" lang="zh-CN" altLang="en-US"/>
          </a:p>
        </p:txBody>
      </p:sp>
      <p:pic>
        <p:nvPicPr>
          <p:cNvPr id="5" name="图片 4"/>
          <p:cNvPicPr>
            <a:picLocks noChangeAspect="1"/>
          </p:cNvPicPr>
          <p:nvPr/>
        </p:nvPicPr>
        <p:blipFill>
          <a:blip r:embed="rId4"/>
          <a:stretch>
            <a:fillRect/>
          </a:stretch>
        </p:blipFill>
        <p:spPr>
          <a:xfrm>
            <a:off x="5912643" y="1768212"/>
            <a:ext cx="5506173" cy="4249329"/>
          </a:xfrm>
          <a:prstGeom prst="rect">
            <a:avLst/>
          </a:prstGeom>
        </p:spPr>
      </p:pic>
      <p:sp>
        <p:nvSpPr>
          <p:cNvPr id="6" name="文本框 5"/>
          <p:cNvSpPr txBox="1"/>
          <p:nvPr/>
        </p:nvSpPr>
        <p:spPr>
          <a:xfrm>
            <a:off x="7295157" y="5926496"/>
            <a:ext cx="2492990" cy="369332"/>
          </a:xfrm>
          <a:prstGeom prst="rect">
            <a:avLst/>
          </a:prstGeom>
          <a:noFill/>
        </p:spPr>
        <p:txBody>
          <a:bodyPr wrap="none" rtlCol="0">
            <a:spAutoFit/>
          </a:bodyPr>
          <a:lstStyle/>
          <a:p>
            <a:r>
              <a:rPr kumimoji="1" lang="zh-CN" altLang="en-US" dirty="0" smtClean="0"/>
              <a:t>预处理</a:t>
            </a:r>
            <a:r>
              <a:rPr kumimoji="1" lang="zh-CN" altLang="en-US" smtClean="0"/>
              <a:t>时间与分析时间</a:t>
            </a:r>
            <a:endParaRPr kumimoji="1" lang="zh-CN" altLang="en-US"/>
          </a:p>
        </p:txBody>
      </p:sp>
    </p:spTree>
  </p:cSld>
  <p:clrMapOvr>
    <a:masterClrMapping/>
  </p:clrMapOvr>
  <p:transition spd="slow" advTm="3541"/>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93763" y="144463"/>
            <a:ext cx="10058400" cy="939800"/>
          </a:xfrm>
        </p:spPr>
        <p:txBody>
          <a:bodyPr/>
          <a:lstStyle/>
          <a:p>
            <a:pPr eaLnBrk="1" hangingPunct="1"/>
            <a:r>
              <a:rPr lang="zh-CN" altLang="en-US" dirty="0"/>
              <a:t>提纲</a:t>
            </a:r>
          </a:p>
        </p:txBody>
      </p:sp>
      <p:graphicFrame>
        <p:nvGraphicFramePr>
          <p:cNvPr id="3" name="图表 2"/>
          <p:cNvGraphicFramePr/>
          <p:nvPr>
            <p:extLst>
              <p:ext uri="{D42A27DB-BD31-4B8C-83A1-F6EECF244321}">
                <p14:modId xmlns:p14="http://schemas.microsoft.com/office/powerpoint/2010/main" val="1310216654"/>
              </p:ext>
            </p:extLst>
          </p:nvPr>
        </p:nvGraphicFramePr>
        <p:xfrm>
          <a:off x="1175657" y="1436914"/>
          <a:ext cx="9601199" cy="41801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advTm="9743"/>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系统测试</a:t>
            </a:r>
            <a:endParaRPr kumimoji="1" lang="zh-CN" altLang="en-US" dirty="0"/>
          </a:p>
        </p:txBody>
      </p:sp>
      <p:sp>
        <p:nvSpPr>
          <p:cNvPr id="5" name="文本框 9"/>
          <p:cNvSpPr txBox="1">
            <a:spLocks noChangeArrowheads="1"/>
          </p:cNvSpPr>
          <p:nvPr/>
        </p:nvSpPr>
        <p:spPr bwMode="auto">
          <a:xfrm>
            <a:off x="678851" y="1298186"/>
            <a:ext cx="10837473"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r>
              <a:rPr lang="zh-CN" altLang="en-US" sz="2800" dirty="0">
                <a:latin typeface="楷体" charset="0"/>
                <a:ea typeface="楷体" charset="0"/>
              </a:rPr>
              <a:t> </a:t>
            </a:r>
            <a:r>
              <a:rPr lang="zh-CN" altLang="en-US" sz="2800" dirty="0" smtClean="0">
                <a:latin typeface="楷体" charset="0"/>
                <a:ea typeface="楷体" charset="0"/>
              </a:rPr>
              <a:t> 针对不同敏感度程序分析性能</a:t>
            </a:r>
          </a:p>
          <a:p>
            <a:pPr marL="1200150" lvl="1" indent="-457200">
              <a:buFont typeface="Wingdings" charset="2"/>
              <a:buChar char="l"/>
            </a:pPr>
            <a:r>
              <a:rPr lang="zh-CN" altLang="en-US" sz="2400" dirty="0" smtClean="0">
                <a:latin typeface="楷体" charset="0"/>
                <a:ea typeface="楷体" charset="0"/>
              </a:rPr>
              <a:t>上下文敏感的指针分析</a:t>
            </a:r>
          </a:p>
          <a:p>
            <a:pPr marL="1200150" lvl="1" indent="-457200">
              <a:buFont typeface="Wingdings" charset="2"/>
              <a:buChar char="l"/>
            </a:pPr>
            <a:r>
              <a:rPr lang="zh-CN" altLang="en-US" sz="2400" dirty="0" smtClean="0">
                <a:latin typeface="楷体" charset="0"/>
                <a:ea typeface="楷体" charset="0"/>
              </a:rPr>
              <a:t>字段敏感的指针分析</a:t>
            </a:r>
          </a:p>
          <a:p>
            <a:pPr marL="1200150" lvl="1" indent="-457200">
              <a:buFont typeface="Wingdings" charset="2"/>
              <a:buChar char="l"/>
            </a:pPr>
            <a:r>
              <a:rPr lang="zh-CN" altLang="en-US" sz="2400" dirty="0" smtClean="0">
                <a:latin typeface="楷体" charset="0"/>
                <a:ea typeface="楷体" charset="0"/>
              </a:rPr>
              <a:t>混合敏感度的指针分析（上下文和字段敏感度</a:t>
            </a:r>
            <a:r>
              <a:rPr lang="en-US" altLang="zh-CN" sz="2400" dirty="0">
                <a:latin typeface="楷体" charset="0"/>
                <a:ea typeface="楷体" charset="0"/>
              </a:rPr>
              <a:t>)</a:t>
            </a:r>
            <a:endParaRPr lang="zh-CN" altLang="en-US" sz="2400" dirty="0" smtClean="0">
              <a:latin typeface="楷体" charset="0"/>
              <a:ea typeface="楷体" charset="0"/>
            </a:endParaRPr>
          </a:p>
          <a:p>
            <a:pPr marL="457200" indent="-457200">
              <a:buFont typeface="Wingdings" charset="2"/>
              <a:buChar char="l"/>
            </a:pPr>
            <a:endParaRPr lang="zh-CN" altLang="en-US" sz="3200" dirty="0">
              <a:latin typeface="楷体" charset="0"/>
              <a:ea typeface="楷体" charset="0"/>
            </a:endParaRPr>
          </a:p>
        </p:txBody>
      </p:sp>
      <p:pic>
        <p:nvPicPr>
          <p:cNvPr id="6" name="图片 5" descr="../../Library/Containers/com.tencent.qq/Data/Library/Application%20Support/QQ/Users/275254920/QQ/Temp.db/FCA531AB-D921-403A-A1B7-C85B981F9888.png"/>
          <p:cNvPicPr/>
          <p:nvPr/>
        </p:nvPicPr>
        <p:blipFill>
          <a:blip r:embed="rId3">
            <a:extLst>
              <a:ext uri="{28A0092B-C50C-407E-A947-70E740481C1C}">
                <a14:useLocalDpi xmlns:a14="http://schemas.microsoft.com/office/drawing/2010/main" val="0"/>
              </a:ext>
            </a:extLst>
          </a:blip>
          <a:srcRect/>
          <a:stretch>
            <a:fillRect/>
          </a:stretch>
        </p:blipFill>
        <p:spPr bwMode="auto">
          <a:xfrm>
            <a:off x="1341236" y="3079103"/>
            <a:ext cx="7616152" cy="3004456"/>
          </a:xfrm>
          <a:prstGeom prst="rect">
            <a:avLst/>
          </a:prstGeom>
          <a:noFill/>
          <a:ln>
            <a:noFill/>
          </a:ln>
        </p:spPr>
      </p:pic>
    </p:spTree>
    <p:extLst>
      <p:ext uri="{BB962C8B-B14F-4D97-AF65-F5344CB8AC3E}">
        <p14:creationId xmlns:p14="http://schemas.microsoft.com/office/powerpoint/2010/main" val="4257143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系统测试</a:t>
            </a:r>
            <a:endParaRPr kumimoji="1" lang="zh-CN" altLang="en-US" dirty="0"/>
          </a:p>
        </p:txBody>
      </p:sp>
      <p:sp>
        <p:nvSpPr>
          <p:cNvPr id="5" name="文本框 9"/>
          <p:cNvSpPr txBox="1">
            <a:spLocks noChangeArrowheads="1"/>
          </p:cNvSpPr>
          <p:nvPr/>
        </p:nvSpPr>
        <p:spPr bwMode="auto">
          <a:xfrm>
            <a:off x="678851" y="1298186"/>
            <a:ext cx="108374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r>
              <a:rPr lang="zh-CN" altLang="en-US" sz="2800" dirty="0">
                <a:latin typeface="楷体" charset="0"/>
                <a:ea typeface="楷体" charset="0"/>
              </a:rPr>
              <a:t> </a:t>
            </a:r>
            <a:r>
              <a:rPr lang="zh-CN" altLang="en-US" sz="2800" dirty="0" smtClean="0">
                <a:latin typeface="楷体" charset="0"/>
                <a:ea typeface="楷体" charset="0"/>
              </a:rPr>
              <a:t>针对真实应用</a:t>
            </a:r>
            <a:r>
              <a:rPr lang="en-US" altLang="zh-CN" sz="2800" dirty="0" smtClean="0">
                <a:latin typeface="楷体" charset="0"/>
                <a:ea typeface="楷体" charset="0"/>
              </a:rPr>
              <a:t>(</a:t>
            </a:r>
            <a:r>
              <a:rPr lang="zh-CN" altLang="en-US" sz="2800" dirty="0" smtClean="0">
                <a:latin typeface="楷体" charset="0"/>
                <a:ea typeface="楷体" charset="0"/>
              </a:rPr>
              <a:t>机器学习应用</a:t>
            </a:r>
            <a:r>
              <a:rPr lang="en-US" altLang="zh-CN" sz="2800" dirty="0" smtClean="0">
                <a:latin typeface="楷体" charset="0"/>
                <a:ea typeface="楷体" charset="0"/>
              </a:rPr>
              <a:t>)</a:t>
            </a:r>
            <a:r>
              <a:rPr lang="zh-CN" altLang="en-US" sz="2800" dirty="0" smtClean="0">
                <a:latin typeface="楷体" charset="0"/>
                <a:ea typeface="楷体" charset="0"/>
              </a:rPr>
              <a:t>的覆盖程度</a:t>
            </a:r>
          </a:p>
        </p:txBody>
      </p:sp>
      <p:pic>
        <p:nvPicPr>
          <p:cNvPr id="3" name="图片 2"/>
          <p:cNvPicPr>
            <a:picLocks noChangeAspect="1"/>
          </p:cNvPicPr>
          <p:nvPr/>
        </p:nvPicPr>
        <p:blipFill>
          <a:blip r:embed="rId3"/>
          <a:stretch>
            <a:fillRect/>
          </a:stretch>
        </p:blipFill>
        <p:spPr>
          <a:xfrm>
            <a:off x="501261" y="1882961"/>
            <a:ext cx="5740400" cy="4470400"/>
          </a:xfrm>
          <a:prstGeom prst="rect">
            <a:avLst/>
          </a:prstGeom>
        </p:spPr>
      </p:pic>
      <p:pic>
        <p:nvPicPr>
          <p:cNvPr id="4" name="图片 3"/>
          <p:cNvPicPr>
            <a:picLocks noChangeAspect="1"/>
          </p:cNvPicPr>
          <p:nvPr/>
        </p:nvPicPr>
        <p:blipFill>
          <a:blip r:embed="rId4"/>
          <a:stretch>
            <a:fillRect/>
          </a:stretch>
        </p:blipFill>
        <p:spPr>
          <a:xfrm>
            <a:off x="6148145" y="1882961"/>
            <a:ext cx="5499100" cy="4400550"/>
          </a:xfrm>
          <a:prstGeom prst="rect">
            <a:avLst/>
          </a:prstGeom>
        </p:spPr>
      </p:pic>
    </p:spTree>
    <p:extLst>
      <p:ext uri="{BB962C8B-B14F-4D97-AF65-F5344CB8AC3E}">
        <p14:creationId xmlns:p14="http://schemas.microsoft.com/office/powerpoint/2010/main" val="19120950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系统测试</a:t>
            </a:r>
            <a:endParaRPr kumimoji="1" lang="zh-CN" altLang="en-US" dirty="0"/>
          </a:p>
        </p:txBody>
      </p:sp>
      <p:sp>
        <p:nvSpPr>
          <p:cNvPr id="5" name="文本框 9"/>
          <p:cNvSpPr txBox="1">
            <a:spLocks noChangeArrowheads="1"/>
          </p:cNvSpPr>
          <p:nvPr/>
        </p:nvSpPr>
        <p:spPr bwMode="auto">
          <a:xfrm>
            <a:off x="678851" y="1298186"/>
            <a:ext cx="10837473"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r>
              <a:rPr lang="zh-CN" altLang="en-US" sz="3200" b="1" dirty="0" smtClean="0">
                <a:latin typeface="楷体" charset="0"/>
                <a:ea typeface="楷体" charset="0"/>
              </a:rPr>
              <a:t>针对真实应用</a:t>
            </a:r>
            <a:r>
              <a:rPr lang="en-US" altLang="zh-CN" sz="3200" b="1" dirty="0" smtClean="0">
                <a:latin typeface="楷体" charset="0"/>
                <a:ea typeface="楷体" charset="0"/>
              </a:rPr>
              <a:t>(</a:t>
            </a:r>
            <a:r>
              <a:rPr lang="zh-CN" altLang="en-US" sz="3200" b="1" dirty="0" smtClean="0">
                <a:latin typeface="楷体" charset="0"/>
                <a:ea typeface="楷体" charset="0"/>
              </a:rPr>
              <a:t>机器学习应用</a:t>
            </a:r>
            <a:r>
              <a:rPr lang="en-US" altLang="zh-CN" sz="3200" b="1" dirty="0" smtClean="0">
                <a:latin typeface="楷体" charset="0"/>
                <a:ea typeface="楷体" charset="0"/>
              </a:rPr>
              <a:t>)</a:t>
            </a:r>
            <a:r>
              <a:rPr lang="zh-CN" altLang="en-US" sz="3200" b="1" dirty="0" smtClean="0">
                <a:latin typeface="楷体" charset="0"/>
                <a:ea typeface="楷体" charset="0"/>
              </a:rPr>
              <a:t>的覆盖程度</a:t>
            </a:r>
            <a:endParaRPr lang="zh-CN" altLang="en-US" sz="3200" b="1" dirty="0">
              <a:latin typeface="楷体" charset="0"/>
              <a:ea typeface="楷体" charset="0"/>
            </a:endParaRPr>
          </a:p>
          <a:p>
            <a:pPr marL="457200" indent="-457200">
              <a:buFont typeface="Wingdings" charset="2"/>
              <a:buChar char="Ø"/>
            </a:pPr>
            <a:r>
              <a:rPr lang="zh-CN" altLang="en-US" sz="3200" dirty="0" smtClean="0">
                <a:latin typeface="楷体" charset="0"/>
                <a:ea typeface="楷体" charset="0"/>
              </a:rPr>
              <a:t>存在几个应用无法分析</a:t>
            </a:r>
          </a:p>
          <a:p>
            <a:pPr marL="1200150" lvl="1" indent="-457200">
              <a:buFont typeface="Wingdings" charset="2"/>
              <a:buChar char="l"/>
            </a:pPr>
            <a:r>
              <a:rPr kumimoji="1" lang="en-US" altLang="zh-CN" sz="2400" dirty="0" err="1" smtClean="0"/>
              <a:t>BinaryClassficationMetricsExample</a:t>
            </a:r>
            <a:r>
              <a:rPr kumimoji="1" lang="en-US" altLang="zh-CN" sz="2400" dirty="0" smtClean="0"/>
              <a:t>, Word2VecExample</a:t>
            </a:r>
            <a:endParaRPr kumimoji="1" lang="zh-CN" altLang="en-US" sz="2400" dirty="0" smtClean="0"/>
          </a:p>
          <a:p>
            <a:pPr marL="1200150" lvl="1" indent="-457200">
              <a:buFont typeface="Wingdings" charset="2"/>
              <a:buChar char="l"/>
            </a:pPr>
            <a:r>
              <a:rPr lang="zh-CN" altLang="en-US" sz="2400" dirty="0" smtClean="0">
                <a:latin typeface="楷体" charset="0"/>
                <a:ea typeface="楷体" charset="0"/>
              </a:rPr>
              <a:t>这些应用拥有用户自定义</a:t>
            </a:r>
            <a:r>
              <a:rPr lang="en-US" altLang="zh-CN" sz="2400" dirty="0" smtClean="0">
                <a:latin typeface="楷体" charset="0"/>
                <a:ea typeface="楷体" charset="0"/>
              </a:rPr>
              <a:t>RDD(UDR)</a:t>
            </a:r>
            <a:endParaRPr lang="zh-CN" altLang="en-US" sz="2400" dirty="0" smtClean="0">
              <a:latin typeface="楷体" charset="0"/>
              <a:ea typeface="楷体" charset="0"/>
            </a:endParaRPr>
          </a:p>
          <a:p>
            <a:pPr marL="1200150" lvl="1" indent="-457200">
              <a:buFont typeface="Wingdings" charset="2"/>
              <a:buChar char="l"/>
            </a:pPr>
            <a:r>
              <a:rPr lang="zh-CN" altLang="en-US" sz="2400" dirty="0" smtClean="0">
                <a:latin typeface="楷体" charset="0"/>
                <a:ea typeface="楷体" charset="0"/>
              </a:rPr>
              <a:t>系统无法在预处理阶段识别这些</a:t>
            </a:r>
            <a:r>
              <a:rPr lang="en-US" altLang="zh-CN" sz="2400" dirty="0" smtClean="0">
                <a:latin typeface="楷体" charset="0"/>
                <a:ea typeface="楷体" charset="0"/>
              </a:rPr>
              <a:t>RDD</a:t>
            </a:r>
            <a:r>
              <a:rPr lang="zh-CN" altLang="en-US" sz="2400" dirty="0" smtClean="0">
                <a:latin typeface="楷体" charset="0"/>
                <a:ea typeface="楷体" charset="0"/>
              </a:rPr>
              <a:t>类型，从而抽取出</a:t>
            </a:r>
            <a:r>
              <a:rPr lang="en-US" altLang="zh-CN" sz="2400" dirty="0" smtClean="0">
                <a:latin typeface="楷体" charset="0"/>
                <a:ea typeface="楷体" charset="0"/>
              </a:rPr>
              <a:t>UDF(</a:t>
            </a:r>
            <a:r>
              <a:rPr lang="zh-CN" altLang="en-US" sz="2400" dirty="0" smtClean="0">
                <a:latin typeface="楷体" charset="0"/>
                <a:ea typeface="楷体" charset="0"/>
              </a:rPr>
              <a:t>目前系统只能识别系统中自带的</a:t>
            </a:r>
            <a:r>
              <a:rPr lang="en-US" altLang="zh-CN" sz="2400" dirty="0" smtClean="0">
                <a:latin typeface="楷体" charset="0"/>
                <a:ea typeface="楷体" charset="0"/>
              </a:rPr>
              <a:t>RDD</a:t>
            </a:r>
            <a:r>
              <a:rPr lang="zh-CN" altLang="en-US" sz="2400" dirty="0" smtClean="0">
                <a:latin typeface="楷体" charset="0"/>
                <a:ea typeface="楷体" charset="0"/>
              </a:rPr>
              <a:t>类型</a:t>
            </a:r>
            <a:r>
              <a:rPr lang="en-US" altLang="zh-CN" sz="2400" dirty="0" smtClean="0">
                <a:latin typeface="楷体" charset="0"/>
                <a:ea typeface="楷体" charset="0"/>
              </a:rPr>
              <a:t>)</a:t>
            </a:r>
            <a:endParaRPr lang="zh-CN" altLang="en-US" sz="2400" dirty="0" smtClean="0">
              <a:latin typeface="楷体" charset="0"/>
              <a:ea typeface="楷体" charset="0"/>
            </a:endParaRPr>
          </a:p>
          <a:p>
            <a:pPr marL="457200" lvl="1" indent="-457200">
              <a:buFont typeface="Wingdings" charset="2"/>
              <a:buChar char="Ø"/>
            </a:pPr>
            <a:r>
              <a:rPr lang="zh-CN" altLang="en-US" sz="3200" dirty="0">
                <a:latin typeface="楷体" charset="0"/>
                <a:ea typeface="楷体" charset="0"/>
              </a:rPr>
              <a:t>解决</a:t>
            </a:r>
            <a:r>
              <a:rPr lang="zh-CN" altLang="en-US" sz="3200" dirty="0" smtClean="0">
                <a:latin typeface="楷体" charset="0"/>
                <a:ea typeface="楷体" charset="0"/>
              </a:rPr>
              <a:t>方案</a:t>
            </a:r>
          </a:p>
          <a:p>
            <a:pPr marL="857250" lvl="2" indent="-457200">
              <a:buFont typeface="Wingdings" charset="2"/>
              <a:buChar char="l"/>
            </a:pPr>
            <a:r>
              <a:rPr lang="zh-CN" altLang="en-US" sz="2400" dirty="0" smtClean="0">
                <a:latin typeface="楷体" charset="0"/>
                <a:ea typeface="楷体" charset="0"/>
              </a:rPr>
              <a:t>将</a:t>
            </a:r>
            <a:r>
              <a:rPr lang="en-US" altLang="zh-CN" sz="2400" dirty="0" smtClean="0">
                <a:latin typeface="楷体" charset="0"/>
                <a:ea typeface="楷体" charset="0"/>
              </a:rPr>
              <a:t>RDD</a:t>
            </a:r>
            <a:r>
              <a:rPr lang="zh-CN" altLang="en-US" sz="2400" dirty="0" smtClean="0">
                <a:latin typeface="楷体" charset="0"/>
                <a:ea typeface="楷体" charset="0"/>
              </a:rPr>
              <a:t>中的迭代器进行串联，从而在</a:t>
            </a:r>
            <a:r>
              <a:rPr lang="en-US" altLang="zh-CN" sz="2400" dirty="0" smtClean="0">
                <a:latin typeface="楷体" charset="0"/>
                <a:ea typeface="楷体" charset="0"/>
              </a:rPr>
              <a:t>UDF</a:t>
            </a:r>
            <a:r>
              <a:rPr lang="zh-CN" altLang="en-US" sz="2400" dirty="0" smtClean="0">
                <a:latin typeface="楷体" charset="0"/>
                <a:ea typeface="楷体" charset="0"/>
              </a:rPr>
              <a:t>融合阶段操作这些迭代器进行</a:t>
            </a:r>
            <a:r>
              <a:rPr lang="en-US" altLang="zh-CN" sz="2400" dirty="0" smtClean="0">
                <a:latin typeface="楷体" charset="0"/>
                <a:ea typeface="楷体" charset="0"/>
              </a:rPr>
              <a:t>UDF</a:t>
            </a:r>
            <a:r>
              <a:rPr lang="zh-CN" altLang="en-US" sz="2400" dirty="0" smtClean="0">
                <a:latin typeface="楷体" charset="0"/>
                <a:ea typeface="楷体" charset="0"/>
              </a:rPr>
              <a:t>融合</a:t>
            </a:r>
          </a:p>
          <a:p>
            <a:pPr marL="857250" lvl="2" indent="-457200">
              <a:buFont typeface="Wingdings" charset="2"/>
              <a:buChar char="l"/>
            </a:pPr>
            <a:r>
              <a:rPr lang="zh-CN" altLang="en-US" sz="2400" dirty="0" smtClean="0">
                <a:latin typeface="楷体" charset="0"/>
                <a:ea typeface="楷体" charset="0"/>
              </a:rPr>
              <a:t>这样可以直接操作迭代器而不用知道</a:t>
            </a:r>
            <a:r>
              <a:rPr lang="en-US" altLang="zh-CN" sz="2400" dirty="0" smtClean="0">
                <a:latin typeface="楷体" charset="0"/>
                <a:ea typeface="楷体" charset="0"/>
              </a:rPr>
              <a:t>RDD</a:t>
            </a:r>
            <a:r>
              <a:rPr lang="zh-CN" altLang="en-US" sz="2400" dirty="0" smtClean="0">
                <a:latin typeface="楷体" charset="0"/>
                <a:ea typeface="楷体" charset="0"/>
              </a:rPr>
              <a:t>的类型</a:t>
            </a:r>
            <a:endParaRPr lang="zh-CN" altLang="en-US" sz="2400" dirty="0">
              <a:latin typeface="楷体" charset="0"/>
              <a:ea typeface="楷体" charset="0"/>
            </a:endParaRPr>
          </a:p>
        </p:txBody>
      </p:sp>
    </p:spTree>
    <p:extLst>
      <p:ext uri="{BB962C8B-B14F-4D97-AF65-F5344CB8AC3E}">
        <p14:creationId xmlns:p14="http://schemas.microsoft.com/office/powerpoint/2010/main" val="2493933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p:cNvSpPr>
            <a:spLocks noGrp="1"/>
          </p:cNvSpPr>
          <p:nvPr>
            <p:ph idx="4294967295"/>
          </p:nvPr>
        </p:nvSpPr>
        <p:spPr>
          <a:xfrm>
            <a:off x="0" y="638175"/>
            <a:ext cx="10874375" cy="5538788"/>
          </a:xfrm>
        </p:spPr>
        <p:txBody>
          <a:bodyPr/>
          <a:lstStyle/>
          <a:p>
            <a:pPr marL="0" indent="0" eaLnBrk="1" hangingPunct="1">
              <a:buFont typeface="Calibri" charset="0"/>
              <a:buNone/>
            </a:pPr>
            <a:endParaRPr lang="en-US" altLang="zh-CN" dirty="0">
              <a:latin typeface="Gungsuh" charset="0"/>
              <a:ea typeface="Gungsuh" charset="0"/>
            </a:endParaRPr>
          </a:p>
          <a:p>
            <a:pPr marL="0" indent="0" eaLnBrk="1" hangingPunct="1">
              <a:buFont typeface="Calibri" charset="0"/>
              <a:buNone/>
            </a:pPr>
            <a:endParaRPr lang="en-US" altLang="zh-CN" dirty="0">
              <a:latin typeface="Gungsuh" charset="0"/>
              <a:ea typeface="Gungsuh" charset="0"/>
            </a:endParaRPr>
          </a:p>
          <a:p>
            <a:pPr marL="0" indent="0" eaLnBrk="1" hangingPunct="1">
              <a:buFont typeface="Calibri" charset="0"/>
              <a:buNone/>
            </a:pPr>
            <a:endParaRPr lang="en-US" altLang="zh-CN" dirty="0">
              <a:latin typeface="Gungsuh" charset="0"/>
              <a:ea typeface="Gungsuh" charset="0"/>
            </a:endParaRPr>
          </a:p>
          <a:p>
            <a:pPr marL="0" indent="0" algn="ctr" eaLnBrk="1" hangingPunct="1">
              <a:buFont typeface="Calibri" charset="0"/>
              <a:buNone/>
            </a:pPr>
            <a:endParaRPr lang="en-US" altLang="zh-CN" dirty="0">
              <a:latin typeface="Gungsuh" charset="0"/>
              <a:ea typeface="Gungsuh" charset="0"/>
            </a:endParaRPr>
          </a:p>
          <a:p>
            <a:pPr marL="0" indent="0" algn="ctr" eaLnBrk="1" hangingPunct="1">
              <a:buFont typeface="Calibri" charset="0"/>
              <a:buNone/>
            </a:pPr>
            <a:r>
              <a:rPr lang="zh-CN" altLang="en-US" sz="4000" dirty="0">
                <a:latin typeface="楷体" charset="0"/>
                <a:ea typeface="楷体" charset="0"/>
              </a:rPr>
              <a:t>请各位老师指正！</a:t>
            </a:r>
            <a:endParaRPr lang="en-US" altLang="zh-CN" sz="4000" dirty="0">
              <a:latin typeface="楷体" charset="0"/>
              <a:ea typeface="楷体" charset="0"/>
            </a:endParaRPr>
          </a:p>
          <a:p>
            <a:pPr marL="0" indent="0" algn="ctr" eaLnBrk="1" hangingPunct="1">
              <a:buFont typeface="Calibri" charset="0"/>
              <a:buNone/>
            </a:pPr>
            <a:r>
              <a:rPr lang="zh-CN" altLang="en-US" sz="4000" dirty="0">
                <a:latin typeface="楷体" charset="0"/>
                <a:ea typeface="楷体" charset="0"/>
              </a:rPr>
              <a:t>谢谢！</a:t>
            </a:r>
            <a:endParaRPr lang="zh-CN" altLang="en-US" dirty="0">
              <a:latin typeface="楷体" charset="0"/>
              <a:ea typeface="楷体" charset="0"/>
            </a:endParaRPr>
          </a:p>
        </p:txBody>
      </p:sp>
      <p:pic>
        <p:nvPicPr>
          <p:cNvPr id="389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2763" y="0"/>
            <a:ext cx="277495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907"/>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组 80"/>
          <p:cNvGrpSpPr/>
          <p:nvPr/>
        </p:nvGrpSpPr>
        <p:grpSpPr>
          <a:xfrm>
            <a:off x="422983" y="1730326"/>
            <a:ext cx="10702217" cy="3877733"/>
            <a:chOff x="422983" y="1730326"/>
            <a:chExt cx="10702217" cy="3877733"/>
          </a:xfrm>
        </p:grpSpPr>
        <p:sp>
          <p:nvSpPr>
            <p:cNvPr id="73" name="圆角矩形 72"/>
            <p:cNvSpPr/>
            <p:nvPr/>
          </p:nvSpPr>
          <p:spPr>
            <a:xfrm>
              <a:off x="7690529" y="2519853"/>
              <a:ext cx="3434671" cy="3088206"/>
            </a:xfrm>
            <a:prstGeom prst="roundRect">
              <a:avLst/>
            </a:prstGeom>
            <a:solidFill>
              <a:schemeClr val="bg1"/>
            </a:solidFill>
            <a:ln>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圆角矩形 71"/>
            <p:cNvSpPr/>
            <p:nvPr/>
          </p:nvSpPr>
          <p:spPr>
            <a:xfrm>
              <a:off x="1763185" y="2519853"/>
              <a:ext cx="5520687" cy="3088206"/>
            </a:xfrm>
            <a:prstGeom prst="roundRect">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p:nvSpPr>
          <p:spPr>
            <a:xfrm>
              <a:off x="422983" y="3137344"/>
              <a:ext cx="1001386" cy="1628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text</a:t>
              </a:r>
              <a:endParaRPr kumimoji="1" lang="zh-CN" altLang="en-US" dirty="0"/>
            </a:p>
          </p:txBody>
        </p:sp>
        <p:sp>
          <p:nvSpPr>
            <p:cNvPr id="4" name="圆角矩形 3"/>
            <p:cNvSpPr/>
            <p:nvPr/>
          </p:nvSpPr>
          <p:spPr>
            <a:xfrm>
              <a:off x="3947797" y="2813360"/>
              <a:ext cx="1323978" cy="2396353"/>
            </a:xfrm>
            <a:prstGeom prst="roundRect">
              <a:avLst/>
            </a:prstGeom>
            <a:ln w="41275">
              <a:solidFill>
                <a:srgbClr val="0070C0"/>
              </a:solidFill>
            </a:ln>
          </p:spPr>
          <p:style>
            <a:lnRef idx="2">
              <a:schemeClr val="accent6"/>
            </a:lnRef>
            <a:fillRef idx="1">
              <a:schemeClr val="lt1"/>
            </a:fillRef>
            <a:effectRef idx="0">
              <a:schemeClr val="accent6"/>
            </a:effectRef>
            <a:fontRef idx="minor">
              <a:schemeClr val="dk1"/>
            </a:fontRef>
          </p:style>
          <p:txBody>
            <a:bodyPr rtlCol="0" anchor="t"/>
            <a:lstStyle/>
            <a:p>
              <a:pPr algn="ctr"/>
              <a:endParaRPr kumimoji="1" lang="zh-CN" altLang="en-US" sz="1600" dirty="0"/>
            </a:p>
          </p:txBody>
        </p:sp>
        <p:sp>
          <p:nvSpPr>
            <p:cNvPr id="5" name="矩形 4"/>
            <p:cNvSpPr/>
            <p:nvPr/>
          </p:nvSpPr>
          <p:spPr>
            <a:xfrm>
              <a:off x="4116820" y="3046435"/>
              <a:ext cx="991340" cy="50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4116820" y="3816533"/>
              <a:ext cx="991340" cy="50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4116820" y="4601608"/>
              <a:ext cx="991340" cy="50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圆角矩形 8"/>
            <p:cNvSpPr/>
            <p:nvPr/>
          </p:nvSpPr>
          <p:spPr>
            <a:xfrm>
              <a:off x="5774103" y="2813361"/>
              <a:ext cx="1312195" cy="2396353"/>
            </a:xfrm>
            <a:prstGeom prst="roundRect">
              <a:avLst/>
            </a:prstGeom>
            <a:ln w="41275">
              <a:solidFill>
                <a:srgbClr val="0070C0"/>
              </a:solidFill>
            </a:ln>
          </p:spPr>
          <p:style>
            <a:lnRef idx="2">
              <a:schemeClr val="accent6"/>
            </a:lnRef>
            <a:fillRef idx="1">
              <a:schemeClr val="lt1"/>
            </a:fillRef>
            <a:effectRef idx="0">
              <a:schemeClr val="accent6"/>
            </a:effectRef>
            <a:fontRef idx="minor">
              <a:schemeClr val="dk1"/>
            </a:fontRef>
          </p:style>
          <p:txBody>
            <a:bodyPr rtlCol="0" anchor="t"/>
            <a:lstStyle/>
            <a:p>
              <a:pPr algn="ctr"/>
              <a:endParaRPr kumimoji="1" lang="zh-CN" altLang="en-US" sz="1600" dirty="0"/>
            </a:p>
          </p:txBody>
        </p:sp>
        <p:sp>
          <p:nvSpPr>
            <p:cNvPr id="10" name="矩形 9"/>
            <p:cNvSpPr/>
            <p:nvPr/>
          </p:nvSpPr>
          <p:spPr>
            <a:xfrm>
              <a:off x="5943127" y="3046436"/>
              <a:ext cx="991340" cy="50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5943127" y="3816534"/>
              <a:ext cx="991340" cy="50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5943127" y="4601609"/>
              <a:ext cx="991340" cy="50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 name="直线箭头连接符 14"/>
            <p:cNvCxnSpPr>
              <a:stCxn id="5" idx="3"/>
              <a:endCxn id="10" idx="1"/>
            </p:cNvCxnSpPr>
            <p:nvPr/>
          </p:nvCxnSpPr>
          <p:spPr>
            <a:xfrm>
              <a:off x="5108160" y="3300077"/>
              <a:ext cx="834967"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p:cNvCxnSpPr>
              <a:stCxn id="6" idx="3"/>
              <a:endCxn id="11" idx="1"/>
            </p:cNvCxnSpPr>
            <p:nvPr/>
          </p:nvCxnSpPr>
          <p:spPr>
            <a:xfrm>
              <a:off x="5108160" y="4070175"/>
              <a:ext cx="834967"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a:stCxn id="7" idx="3"/>
              <a:endCxn id="12" idx="1"/>
            </p:cNvCxnSpPr>
            <p:nvPr/>
          </p:nvCxnSpPr>
          <p:spPr>
            <a:xfrm>
              <a:off x="5108160" y="4855250"/>
              <a:ext cx="834967"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7925808" y="2813361"/>
              <a:ext cx="1312195" cy="2396353"/>
            </a:xfrm>
            <a:prstGeom prst="roundRect">
              <a:avLst/>
            </a:prstGeom>
            <a:ln w="41275">
              <a:solidFill>
                <a:srgbClr val="0070C0"/>
              </a:solidFill>
            </a:ln>
          </p:spPr>
          <p:style>
            <a:lnRef idx="2">
              <a:schemeClr val="accent6"/>
            </a:lnRef>
            <a:fillRef idx="1">
              <a:schemeClr val="lt1"/>
            </a:fillRef>
            <a:effectRef idx="0">
              <a:schemeClr val="accent6"/>
            </a:effectRef>
            <a:fontRef idx="minor">
              <a:schemeClr val="dk1"/>
            </a:fontRef>
          </p:style>
          <p:txBody>
            <a:bodyPr rtlCol="0" anchor="t"/>
            <a:lstStyle/>
            <a:p>
              <a:pPr algn="ctr"/>
              <a:endParaRPr kumimoji="1" lang="zh-CN" altLang="en-US" sz="1600" dirty="0"/>
            </a:p>
          </p:txBody>
        </p:sp>
        <p:sp>
          <p:nvSpPr>
            <p:cNvPr id="27" name="矩形 26"/>
            <p:cNvSpPr/>
            <p:nvPr/>
          </p:nvSpPr>
          <p:spPr>
            <a:xfrm>
              <a:off x="8077639" y="3046436"/>
              <a:ext cx="991340" cy="50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8077639" y="3816534"/>
              <a:ext cx="991340" cy="50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8077638" y="4601609"/>
              <a:ext cx="991340" cy="50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6" name="直线箭头连接符 35"/>
            <p:cNvCxnSpPr>
              <a:stCxn id="10" idx="3"/>
              <a:endCxn id="27" idx="1"/>
            </p:cNvCxnSpPr>
            <p:nvPr/>
          </p:nvCxnSpPr>
          <p:spPr>
            <a:xfrm>
              <a:off x="6934467" y="3300077"/>
              <a:ext cx="1143171"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stCxn id="10" idx="3"/>
              <a:endCxn id="28" idx="1"/>
            </p:cNvCxnSpPr>
            <p:nvPr/>
          </p:nvCxnSpPr>
          <p:spPr>
            <a:xfrm>
              <a:off x="6934467" y="3300077"/>
              <a:ext cx="1143171" cy="77009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0" idx="3"/>
              <a:endCxn id="29" idx="1"/>
            </p:cNvCxnSpPr>
            <p:nvPr/>
          </p:nvCxnSpPr>
          <p:spPr>
            <a:xfrm>
              <a:off x="6934467" y="3300077"/>
              <a:ext cx="1143171" cy="15551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1" idx="3"/>
              <a:endCxn id="27" idx="1"/>
            </p:cNvCxnSpPr>
            <p:nvPr/>
          </p:nvCxnSpPr>
          <p:spPr>
            <a:xfrm flipV="1">
              <a:off x="6934467" y="3300077"/>
              <a:ext cx="1143171" cy="77009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12" idx="3"/>
              <a:endCxn id="27" idx="1"/>
            </p:cNvCxnSpPr>
            <p:nvPr/>
          </p:nvCxnSpPr>
          <p:spPr>
            <a:xfrm flipV="1">
              <a:off x="6934467" y="3300077"/>
              <a:ext cx="1143172" cy="15551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p:cNvCxnSpPr>
              <a:stCxn id="11" idx="3"/>
              <a:endCxn id="28" idx="1"/>
            </p:cNvCxnSpPr>
            <p:nvPr/>
          </p:nvCxnSpPr>
          <p:spPr>
            <a:xfrm>
              <a:off x="6934467" y="4070175"/>
              <a:ext cx="1143171"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56" name="直线箭头连接符 55"/>
            <p:cNvCxnSpPr>
              <a:stCxn id="11" idx="3"/>
              <a:endCxn id="29" idx="1"/>
            </p:cNvCxnSpPr>
            <p:nvPr/>
          </p:nvCxnSpPr>
          <p:spPr>
            <a:xfrm>
              <a:off x="6934467" y="4070175"/>
              <a:ext cx="1143171" cy="78507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59" name="直线箭头连接符 58"/>
            <p:cNvCxnSpPr>
              <a:stCxn id="12" idx="3"/>
              <a:endCxn id="29" idx="1"/>
            </p:cNvCxnSpPr>
            <p:nvPr/>
          </p:nvCxnSpPr>
          <p:spPr>
            <a:xfrm>
              <a:off x="6934467" y="4855250"/>
              <a:ext cx="1143171"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2" name="右箭头 61"/>
            <p:cNvSpPr/>
            <p:nvPr/>
          </p:nvSpPr>
          <p:spPr>
            <a:xfrm>
              <a:off x="1449796" y="3827607"/>
              <a:ext cx="705452" cy="3678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椭圆 62"/>
            <p:cNvSpPr/>
            <p:nvPr/>
          </p:nvSpPr>
          <p:spPr>
            <a:xfrm>
              <a:off x="9985759" y="3197144"/>
              <a:ext cx="1001386" cy="1628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text</a:t>
              </a:r>
              <a:endParaRPr kumimoji="1" lang="zh-CN" altLang="en-US" dirty="0"/>
            </a:p>
          </p:txBody>
        </p:sp>
        <p:sp>
          <p:nvSpPr>
            <p:cNvPr id="64" name="右箭头 63"/>
            <p:cNvSpPr/>
            <p:nvPr/>
          </p:nvSpPr>
          <p:spPr>
            <a:xfrm>
              <a:off x="9280307" y="3767808"/>
              <a:ext cx="705452" cy="3678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文本框 65"/>
            <p:cNvSpPr txBox="1"/>
            <p:nvPr/>
          </p:nvSpPr>
          <p:spPr>
            <a:xfrm>
              <a:off x="1135542" y="2535027"/>
              <a:ext cx="725376" cy="278333"/>
            </a:xfrm>
            <a:prstGeom prst="rect">
              <a:avLst/>
            </a:prstGeom>
            <a:noFill/>
          </p:spPr>
          <p:txBody>
            <a:bodyPr wrap="none" rtlCol="0">
              <a:spAutoFit/>
            </a:bodyPr>
            <a:lstStyle/>
            <a:p>
              <a:r>
                <a:rPr kumimoji="1" lang="en-US" altLang="zh-CN" dirty="0" err="1" smtClean="0"/>
                <a:t>textFile</a:t>
              </a:r>
              <a:endParaRPr kumimoji="1" lang="zh-CN" altLang="en-US" dirty="0"/>
            </a:p>
          </p:txBody>
        </p:sp>
        <p:sp>
          <p:nvSpPr>
            <p:cNvPr id="67" name="文本框 66"/>
            <p:cNvSpPr txBox="1"/>
            <p:nvPr/>
          </p:nvSpPr>
          <p:spPr>
            <a:xfrm>
              <a:off x="3213895" y="2535027"/>
              <a:ext cx="765293" cy="278333"/>
            </a:xfrm>
            <a:prstGeom prst="rect">
              <a:avLst/>
            </a:prstGeom>
            <a:noFill/>
          </p:spPr>
          <p:txBody>
            <a:bodyPr wrap="none" rtlCol="0">
              <a:spAutoFit/>
            </a:bodyPr>
            <a:lstStyle/>
            <a:p>
              <a:r>
                <a:rPr kumimoji="1" lang="en-US" altLang="zh-CN" dirty="0" err="1" smtClean="0"/>
                <a:t>flatMap</a:t>
              </a:r>
              <a:endParaRPr kumimoji="1" lang="zh-CN" altLang="en-US" dirty="0"/>
            </a:p>
          </p:txBody>
        </p:sp>
        <p:sp>
          <p:nvSpPr>
            <p:cNvPr id="68" name="文本框 67"/>
            <p:cNvSpPr txBox="1"/>
            <p:nvPr/>
          </p:nvSpPr>
          <p:spPr>
            <a:xfrm>
              <a:off x="6936767" y="2535027"/>
              <a:ext cx="1140871" cy="278333"/>
            </a:xfrm>
            <a:prstGeom prst="rect">
              <a:avLst/>
            </a:prstGeom>
            <a:noFill/>
          </p:spPr>
          <p:txBody>
            <a:bodyPr wrap="none" rtlCol="0">
              <a:spAutoFit/>
            </a:bodyPr>
            <a:lstStyle/>
            <a:p>
              <a:r>
                <a:rPr kumimoji="1" lang="en-US" altLang="zh-CN" smtClean="0"/>
                <a:t>reduceBykey</a:t>
              </a:r>
              <a:endParaRPr kumimoji="1" lang="zh-CN" altLang="en-US" dirty="0"/>
            </a:p>
          </p:txBody>
        </p:sp>
        <p:sp>
          <p:nvSpPr>
            <p:cNvPr id="69" name="文本框 68"/>
            <p:cNvSpPr txBox="1"/>
            <p:nvPr/>
          </p:nvSpPr>
          <p:spPr>
            <a:xfrm>
              <a:off x="9238003" y="2952528"/>
              <a:ext cx="1267747" cy="278333"/>
            </a:xfrm>
            <a:prstGeom prst="rect">
              <a:avLst/>
            </a:prstGeom>
            <a:noFill/>
          </p:spPr>
          <p:txBody>
            <a:bodyPr wrap="none" rtlCol="0">
              <a:spAutoFit/>
            </a:bodyPr>
            <a:lstStyle/>
            <a:p>
              <a:r>
                <a:rPr kumimoji="1" lang="en-US" altLang="zh-CN" smtClean="0"/>
                <a:t>saveAsTextFile</a:t>
              </a:r>
              <a:endParaRPr kumimoji="1" lang="zh-CN" altLang="en-US" dirty="0"/>
            </a:p>
          </p:txBody>
        </p:sp>
        <p:sp>
          <p:nvSpPr>
            <p:cNvPr id="70" name="闪电形 69"/>
            <p:cNvSpPr/>
            <p:nvPr/>
          </p:nvSpPr>
          <p:spPr>
            <a:xfrm>
              <a:off x="9576819" y="2202490"/>
              <a:ext cx="500693" cy="726182"/>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椭圆 70"/>
            <p:cNvSpPr/>
            <p:nvPr/>
          </p:nvSpPr>
          <p:spPr>
            <a:xfrm>
              <a:off x="9127874" y="1730326"/>
              <a:ext cx="1225948" cy="4721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smtClean="0"/>
                <a:t>runJob</a:t>
              </a:r>
              <a:endParaRPr kumimoji="1" lang="zh-CN" altLang="en-US" dirty="0"/>
            </a:p>
          </p:txBody>
        </p:sp>
        <p:sp>
          <p:nvSpPr>
            <p:cNvPr id="74" name="文本框 73"/>
            <p:cNvSpPr txBox="1"/>
            <p:nvPr/>
          </p:nvSpPr>
          <p:spPr>
            <a:xfrm>
              <a:off x="5134255" y="5316429"/>
              <a:ext cx="675465" cy="278333"/>
            </a:xfrm>
            <a:prstGeom prst="rect">
              <a:avLst/>
            </a:prstGeom>
            <a:noFill/>
          </p:spPr>
          <p:txBody>
            <a:bodyPr wrap="none" rtlCol="0">
              <a:spAutoFit/>
            </a:bodyPr>
            <a:lstStyle/>
            <a:p>
              <a:r>
                <a:rPr kumimoji="1" lang="en-US" altLang="zh-CN" smtClean="0"/>
                <a:t>Stage0</a:t>
              </a:r>
              <a:endParaRPr kumimoji="1" lang="zh-CN" altLang="en-US" dirty="0"/>
            </a:p>
          </p:txBody>
        </p:sp>
        <p:sp>
          <p:nvSpPr>
            <p:cNvPr id="75" name="文本框 74"/>
            <p:cNvSpPr txBox="1"/>
            <p:nvPr/>
          </p:nvSpPr>
          <p:spPr>
            <a:xfrm>
              <a:off x="9068979" y="5316429"/>
              <a:ext cx="675465" cy="278333"/>
            </a:xfrm>
            <a:prstGeom prst="rect">
              <a:avLst/>
            </a:prstGeom>
            <a:noFill/>
          </p:spPr>
          <p:txBody>
            <a:bodyPr wrap="none" rtlCol="0">
              <a:spAutoFit/>
            </a:bodyPr>
            <a:lstStyle/>
            <a:p>
              <a:r>
                <a:rPr kumimoji="1" lang="en-US" altLang="zh-CN" dirty="0" smtClean="0"/>
                <a:t>Stage1</a:t>
              </a:r>
              <a:endParaRPr kumimoji="1" lang="zh-CN" altLang="en-US" dirty="0"/>
            </a:p>
          </p:txBody>
        </p:sp>
        <p:sp>
          <p:nvSpPr>
            <p:cNvPr id="47" name="圆角矩形 46"/>
            <p:cNvSpPr/>
            <p:nvPr/>
          </p:nvSpPr>
          <p:spPr>
            <a:xfrm>
              <a:off x="2137228" y="2813361"/>
              <a:ext cx="1323978" cy="2396353"/>
            </a:xfrm>
            <a:prstGeom prst="roundRect">
              <a:avLst/>
            </a:prstGeom>
            <a:ln w="41275">
              <a:solidFill>
                <a:srgbClr val="0070C0"/>
              </a:solidFill>
            </a:ln>
          </p:spPr>
          <p:style>
            <a:lnRef idx="2">
              <a:schemeClr val="accent6"/>
            </a:lnRef>
            <a:fillRef idx="1">
              <a:schemeClr val="lt1"/>
            </a:fillRef>
            <a:effectRef idx="0">
              <a:schemeClr val="accent6"/>
            </a:effectRef>
            <a:fontRef idx="minor">
              <a:schemeClr val="dk1"/>
            </a:fontRef>
          </p:style>
          <p:txBody>
            <a:bodyPr rtlCol="0" anchor="t"/>
            <a:lstStyle/>
            <a:p>
              <a:pPr algn="ctr"/>
              <a:endParaRPr kumimoji="1" lang="zh-CN" altLang="en-US" sz="1600" dirty="0"/>
            </a:p>
          </p:txBody>
        </p:sp>
        <p:sp>
          <p:nvSpPr>
            <p:cNvPr id="48" name="矩形 47"/>
            <p:cNvSpPr/>
            <p:nvPr/>
          </p:nvSpPr>
          <p:spPr>
            <a:xfrm>
              <a:off x="2306251" y="3046436"/>
              <a:ext cx="991340" cy="50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矩形 49"/>
            <p:cNvSpPr/>
            <p:nvPr/>
          </p:nvSpPr>
          <p:spPr>
            <a:xfrm>
              <a:off x="2306251" y="3816534"/>
              <a:ext cx="991340" cy="50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矩形 50"/>
            <p:cNvSpPr/>
            <p:nvPr/>
          </p:nvSpPr>
          <p:spPr>
            <a:xfrm>
              <a:off x="2306251" y="4601609"/>
              <a:ext cx="991340" cy="50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3" name="直线箭头连接符 52"/>
            <p:cNvCxnSpPr>
              <a:stCxn id="48" idx="3"/>
              <a:endCxn id="5" idx="1"/>
            </p:cNvCxnSpPr>
            <p:nvPr/>
          </p:nvCxnSpPr>
          <p:spPr>
            <a:xfrm flipV="1">
              <a:off x="3297591" y="3300077"/>
              <a:ext cx="819229"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55" name="直线箭头连接符 54"/>
            <p:cNvCxnSpPr>
              <a:stCxn id="50" idx="3"/>
              <a:endCxn id="6" idx="1"/>
            </p:cNvCxnSpPr>
            <p:nvPr/>
          </p:nvCxnSpPr>
          <p:spPr>
            <a:xfrm flipV="1">
              <a:off x="3297591" y="4070175"/>
              <a:ext cx="819229"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58" name="直线箭头连接符 57"/>
            <p:cNvCxnSpPr>
              <a:stCxn id="51" idx="3"/>
              <a:endCxn id="7" idx="1"/>
            </p:cNvCxnSpPr>
            <p:nvPr/>
          </p:nvCxnSpPr>
          <p:spPr>
            <a:xfrm flipV="1">
              <a:off x="3297591" y="4855250"/>
              <a:ext cx="819229"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77" name="文本框 76"/>
            <p:cNvSpPr txBox="1"/>
            <p:nvPr/>
          </p:nvSpPr>
          <p:spPr>
            <a:xfrm>
              <a:off x="5058675" y="2535027"/>
              <a:ext cx="614271" cy="369332"/>
            </a:xfrm>
            <a:prstGeom prst="rect">
              <a:avLst/>
            </a:prstGeom>
            <a:noFill/>
          </p:spPr>
          <p:txBody>
            <a:bodyPr wrap="none" rtlCol="0">
              <a:spAutoFit/>
            </a:bodyPr>
            <a:lstStyle/>
            <a:p>
              <a:r>
                <a:rPr kumimoji="1" lang="en-US" altLang="zh-CN" dirty="0" smtClean="0"/>
                <a:t>Map</a:t>
              </a:r>
              <a:endParaRPr kumimoji="1" lang="zh-CN" altLang="en-US" dirty="0"/>
            </a:p>
          </p:txBody>
        </p:sp>
      </p:grpSp>
    </p:spTree>
    <p:extLst>
      <p:ext uri="{BB962C8B-B14F-4D97-AF65-F5344CB8AC3E}">
        <p14:creationId xmlns:p14="http://schemas.microsoft.com/office/powerpoint/2010/main" val="17294097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 6"/>
          <p:cNvGrpSpPr/>
          <p:nvPr/>
        </p:nvGrpSpPr>
        <p:grpSpPr>
          <a:xfrm>
            <a:off x="3318933" y="1913465"/>
            <a:ext cx="6705600" cy="3251202"/>
            <a:chOff x="3318933" y="1913465"/>
            <a:chExt cx="6705600" cy="3251202"/>
          </a:xfrm>
        </p:grpSpPr>
        <p:sp>
          <p:nvSpPr>
            <p:cNvPr id="2" name="圆角矩形 1"/>
            <p:cNvSpPr/>
            <p:nvPr/>
          </p:nvSpPr>
          <p:spPr>
            <a:xfrm>
              <a:off x="3318933" y="3793067"/>
              <a:ext cx="67056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smtClean="0"/>
                <a:t>Spark</a:t>
              </a:r>
              <a:r>
                <a:rPr kumimoji="1" lang="zh-CN" altLang="en-US" sz="2800" dirty="0" smtClean="0"/>
                <a:t> </a:t>
              </a:r>
              <a:r>
                <a:rPr kumimoji="1" lang="en-US" altLang="zh-CN" sz="2800" dirty="0" smtClean="0"/>
                <a:t>Core</a:t>
              </a:r>
              <a:endParaRPr kumimoji="1" lang="zh-CN" altLang="en-US" sz="2800" dirty="0"/>
            </a:p>
          </p:txBody>
        </p:sp>
        <p:sp>
          <p:nvSpPr>
            <p:cNvPr id="3" name="圆角矩形 2"/>
            <p:cNvSpPr/>
            <p:nvPr/>
          </p:nvSpPr>
          <p:spPr>
            <a:xfrm>
              <a:off x="3318933" y="1913467"/>
              <a:ext cx="1507067" cy="1744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Spark</a:t>
              </a:r>
              <a:endParaRPr kumimoji="1" lang="zh-CN" altLang="en-US" dirty="0" smtClean="0"/>
            </a:p>
            <a:p>
              <a:pPr algn="ctr"/>
              <a:r>
                <a:rPr kumimoji="1" lang="en-US" altLang="zh-CN" dirty="0" smtClean="0"/>
                <a:t>SQL</a:t>
              </a:r>
              <a:endParaRPr kumimoji="1" lang="zh-CN" altLang="en-US" dirty="0"/>
            </a:p>
          </p:txBody>
        </p:sp>
        <p:sp>
          <p:nvSpPr>
            <p:cNvPr id="4" name="圆角矩形 3"/>
            <p:cNvSpPr/>
            <p:nvPr/>
          </p:nvSpPr>
          <p:spPr>
            <a:xfrm>
              <a:off x="4978400" y="1913466"/>
              <a:ext cx="1507067" cy="1744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Spark</a:t>
              </a:r>
              <a:endParaRPr kumimoji="1" lang="zh-CN" altLang="en-US" dirty="0" smtClean="0"/>
            </a:p>
            <a:p>
              <a:pPr algn="ctr"/>
              <a:r>
                <a:rPr kumimoji="1" lang="en-US" altLang="zh-CN" dirty="0" smtClean="0"/>
                <a:t>Streaming</a:t>
              </a:r>
              <a:endParaRPr kumimoji="1" lang="zh-CN" altLang="en-US" dirty="0"/>
            </a:p>
          </p:txBody>
        </p:sp>
        <p:sp>
          <p:nvSpPr>
            <p:cNvPr id="5" name="圆角矩形 4"/>
            <p:cNvSpPr/>
            <p:nvPr/>
          </p:nvSpPr>
          <p:spPr>
            <a:xfrm>
              <a:off x="6790266" y="1913466"/>
              <a:ext cx="1507067" cy="1744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smtClean="0"/>
                <a:t>MLlib</a:t>
              </a:r>
              <a:endParaRPr kumimoji="1" lang="zh-CN" altLang="en-US" dirty="0"/>
            </a:p>
            <a:p>
              <a:pPr algn="ctr"/>
              <a:r>
                <a:rPr kumimoji="1" lang="zh-CN" altLang="en-US" dirty="0" smtClean="0"/>
                <a:t>（</a:t>
              </a:r>
              <a:r>
                <a:rPr kumimoji="1" lang="en-US" altLang="zh-CN" dirty="0" smtClean="0"/>
                <a:t>machine</a:t>
              </a:r>
              <a:r>
                <a:rPr kumimoji="1" lang="zh-CN" altLang="en-US" dirty="0" smtClean="0"/>
                <a:t> </a:t>
              </a:r>
              <a:r>
                <a:rPr kumimoji="1" lang="en-US" altLang="zh-CN" dirty="0" smtClean="0"/>
                <a:t>learning)</a:t>
              </a:r>
              <a:endParaRPr kumimoji="1" lang="zh-CN" altLang="en-US" dirty="0" smtClean="0"/>
            </a:p>
          </p:txBody>
        </p:sp>
        <p:sp>
          <p:nvSpPr>
            <p:cNvPr id="6" name="圆角矩形 5"/>
            <p:cNvSpPr/>
            <p:nvPr/>
          </p:nvSpPr>
          <p:spPr>
            <a:xfrm>
              <a:off x="8517466" y="1913465"/>
              <a:ext cx="1507067" cy="1744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smtClean="0"/>
                <a:t>GraphX</a:t>
              </a:r>
              <a:endParaRPr kumimoji="1" lang="zh-CN" altLang="en-US" dirty="0" smtClean="0"/>
            </a:p>
            <a:p>
              <a:pPr algn="ctr"/>
              <a:r>
                <a:rPr kumimoji="1" lang="en-US" altLang="zh-CN" dirty="0" smtClean="0"/>
                <a:t>(graph)</a:t>
              </a:r>
              <a:endParaRPr kumimoji="1" lang="zh-CN" altLang="en-US" dirty="0"/>
            </a:p>
          </p:txBody>
        </p:sp>
      </p:grpSp>
    </p:spTree>
    <p:extLst>
      <p:ext uri="{BB962C8B-B14F-4D97-AF65-F5344CB8AC3E}">
        <p14:creationId xmlns:p14="http://schemas.microsoft.com/office/powerpoint/2010/main" val="405426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048934" y="999066"/>
            <a:ext cx="1925422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000762637"/>
              </p:ext>
            </p:extLst>
          </p:nvPr>
        </p:nvGraphicFramePr>
        <p:xfrm>
          <a:off x="2827867" y="1286933"/>
          <a:ext cx="7185345" cy="3623733"/>
        </p:xfrm>
        <a:graphic>
          <a:graphicData uri="http://schemas.openxmlformats.org/presentationml/2006/ole">
            <mc:AlternateContent xmlns:mc="http://schemas.openxmlformats.org/markup-compatibility/2006">
              <mc:Choice xmlns:v="urn:schemas-microsoft-com:vml" Requires="v">
                <p:oleObj spid="_x0000_s4107" r:id="rId3" imgW="8191500" imgH="4127500" progId="Visio.Drawing.15">
                  <p:embed/>
                </p:oleObj>
              </mc:Choice>
              <mc:Fallback>
                <p:oleObj r:id="rId3" imgW="8191500" imgH="412750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7867" y="1286933"/>
                        <a:ext cx="7185345" cy="3623733"/>
                      </a:xfrm>
                      <a:prstGeom prst="rect">
                        <a:avLst/>
                      </a:prstGeom>
                      <a:noFill/>
                    </p:spPr>
                  </p:pic>
                </p:oleObj>
              </mc:Fallback>
            </mc:AlternateContent>
          </a:graphicData>
        </a:graphic>
      </p:graphicFrame>
    </p:spTree>
    <p:extLst>
      <p:ext uri="{BB962C8B-B14F-4D97-AF65-F5344CB8AC3E}">
        <p14:creationId xmlns:p14="http://schemas.microsoft.com/office/powerpoint/2010/main" val="1702184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181686" y="1710267"/>
            <a:ext cx="1406769" cy="2889868"/>
          </a:xfrm>
          <a:prstGeom prst="round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1335909" y="2013631"/>
            <a:ext cx="1098322" cy="609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p:nvSpPr>
        <p:spPr>
          <a:xfrm>
            <a:off x="1335909" y="2875799"/>
            <a:ext cx="1098322" cy="609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1335909" y="3737967"/>
            <a:ext cx="1098322" cy="609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561869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组 59"/>
          <p:cNvGrpSpPr/>
          <p:nvPr/>
        </p:nvGrpSpPr>
        <p:grpSpPr>
          <a:xfrm>
            <a:off x="822960" y="874067"/>
            <a:ext cx="10195560" cy="4680913"/>
            <a:chOff x="822960" y="874067"/>
            <a:chExt cx="10195560" cy="4680913"/>
          </a:xfrm>
        </p:grpSpPr>
        <p:sp>
          <p:nvSpPr>
            <p:cNvPr id="7" name="圆角矩形 6"/>
            <p:cNvSpPr/>
            <p:nvPr/>
          </p:nvSpPr>
          <p:spPr>
            <a:xfrm>
              <a:off x="1507717" y="3194488"/>
              <a:ext cx="1204071" cy="23604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is-IS" altLang="zh-CN" dirty="0" smtClean="0"/>
                <a:t>…</a:t>
              </a:r>
            </a:p>
            <a:p>
              <a:pPr algn="ctr"/>
              <a:endParaRPr kumimoji="1" lang="zh-CN" altLang="en-US" dirty="0"/>
            </a:p>
          </p:txBody>
        </p:sp>
        <p:sp>
          <p:nvSpPr>
            <p:cNvPr id="8" name="椭圆 7"/>
            <p:cNvSpPr/>
            <p:nvPr/>
          </p:nvSpPr>
          <p:spPr>
            <a:xfrm>
              <a:off x="1861084" y="3622128"/>
              <a:ext cx="523510" cy="3901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9" name="椭圆 8"/>
            <p:cNvSpPr/>
            <p:nvPr/>
          </p:nvSpPr>
          <p:spPr>
            <a:xfrm>
              <a:off x="1861083" y="4705603"/>
              <a:ext cx="523510" cy="3901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10" name="菱形 9"/>
            <p:cNvSpPr/>
            <p:nvPr/>
          </p:nvSpPr>
          <p:spPr>
            <a:xfrm>
              <a:off x="3243842" y="3750083"/>
              <a:ext cx="1073196" cy="46819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11" name="菱形 10"/>
            <p:cNvSpPr/>
            <p:nvPr/>
          </p:nvSpPr>
          <p:spPr>
            <a:xfrm>
              <a:off x="5260856" y="3799243"/>
              <a:ext cx="1073196" cy="46819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12" name="菱形 11"/>
            <p:cNvSpPr/>
            <p:nvPr/>
          </p:nvSpPr>
          <p:spPr>
            <a:xfrm>
              <a:off x="7401161" y="3825491"/>
              <a:ext cx="1073196" cy="46819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13" name="椭圆 12"/>
            <p:cNvSpPr/>
            <p:nvPr/>
          </p:nvSpPr>
          <p:spPr>
            <a:xfrm>
              <a:off x="9255655" y="3194488"/>
              <a:ext cx="1256423" cy="236049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kumimoji="1" lang="zh-CN" altLang="en-US"/>
            </a:p>
          </p:txBody>
        </p:sp>
        <p:cxnSp>
          <p:nvCxnSpPr>
            <p:cNvPr id="14" name="直线箭头连接符 13"/>
            <p:cNvCxnSpPr>
              <a:stCxn id="8" idx="6"/>
              <a:endCxn id="10" idx="1"/>
            </p:cNvCxnSpPr>
            <p:nvPr/>
          </p:nvCxnSpPr>
          <p:spPr>
            <a:xfrm>
              <a:off x="2384594" y="3817210"/>
              <a:ext cx="859248" cy="1669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p:cNvCxnSpPr>
              <a:stCxn id="10" idx="3"/>
              <a:endCxn id="11" idx="1"/>
            </p:cNvCxnSpPr>
            <p:nvPr/>
          </p:nvCxnSpPr>
          <p:spPr>
            <a:xfrm>
              <a:off x="4317038" y="3984182"/>
              <a:ext cx="943818" cy="491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p:cNvCxnSpPr>
              <a:stCxn id="11" idx="3"/>
              <a:endCxn id="12" idx="1"/>
            </p:cNvCxnSpPr>
            <p:nvPr/>
          </p:nvCxnSpPr>
          <p:spPr>
            <a:xfrm>
              <a:off x="6334052" y="4033342"/>
              <a:ext cx="1067109" cy="2624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p:cNvCxnSpPr>
              <a:stCxn id="12" idx="3"/>
            </p:cNvCxnSpPr>
            <p:nvPr/>
          </p:nvCxnSpPr>
          <p:spPr>
            <a:xfrm>
              <a:off x="8474357" y="4059590"/>
              <a:ext cx="1609790" cy="2340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249932" y="2908733"/>
              <a:ext cx="2269317" cy="352026"/>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en-US" altLang="zh-CN" dirty="0" smtClean="0"/>
                <a:t>Data</a:t>
              </a:r>
              <a:r>
                <a:rPr kumimoji="1" lang="zh-CN" altLang="en-US" dirty="0" smtClean="0"/>
                <a:t> </a:t>
              </a:r>
              <a:r>
                <a:rPr kumimoji="1" lang="en-US" altLang="zh-CN" dirty="0" smtClean="0"/>
                <a:t>Collector</a:t>
              </a:r>
              <a:endParaRPr kumimoji="1" lang="zh-CN" altLang="en-US" dirty="0"/>
            </a:p>
          </p:txBody>
        </p:sp>
        <p:sp>
          <p:nvSpPr>
            <p:cNvPr id="19" name="文本框 18"/>
            <p:cNvSpPr txBox="1"/>
            <p:nvPr/>
          </p:nvSpPr>
          <p:spPr>
            <a:xfrm>
              <a:off x="8749203" y="2908733"/>
              <a:ext cx="2269317" cy="352026"/>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en-US" altLang="zh-CN" dirty="0" smtClean="0"/>
                <a:t>Data</a:t>
              </a:r>
              <a:r>
                <a:rPr kumimoji="1" lang="zh-CN" altLang="en-US" dirty="0" smtClean="0"/>
                <a:t> </a:t>
              </a:r>
              <a:r>
                <a:rPr kumimoji="1" lang="en-US" altLang="zh-CN" dirty="0" smtClean="0"/>
                <a:t>Collector</a:t>
              </a:r>
              <a:endParaRPr kumimoji="1" lang="zh-CN" altLang="en-US" dirty="0"/>
            </a:p>
          </p:txBody>
        </p:sp>
        <p:sp>
          <p:nvSpPr>
            <p:cNvPr id="20" name="文本框 19"/>
            <p:cNvSpPr txBox="1"/>
            <p:nvPr/>
          </p:nvSpPr>
          <p:spPr>
            <a:xfrm>
              <a:off x="3273598" y="3370944"/>
              <a:ext cx="1069192" cy="352026"/>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en-US" altLang="zh-CN" dirty="0" smtClean="0"/>
                <a:t>func1</a:t>
              </a:r>
              <a:endParaRPr kumimoji="1" lang="zh-CN" altLang="en-US" dirty="0"/>
            </a:p>
          </p:txBody>
        </p:sp>
        <p:sp>
          <p:nvSpPr>
            <p:cNvPr id="21" name="文本框 20"/>
            <p:cNvSpPr txBox="1"/>
            <p:nvPr/>
          </p:nvSpPr>
          <p:spPr>
            <a:xfrm>
              <a:off x="5234967" y="3398057"/>
              <a:ext cx="1069192" cy="352026"/>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en-US" altLang="zh-CN" dirty="0" smtClean="0"/>
                <a:t>func2</a:t>
              </a:r>
              <a:endParaRPr kumimoji="1" lang="zh-CN" altLang="en-US" dirty="0"/>
            </a:p>
          </p:txBody>
        </p:sp>
        <p:sp>
          <p:nvSpPr>
            <p:cNvPr id="22" name="文本框 21"/>
            <p:cNvSpPr txBox="1"/>
            <p:nvPr/>
          </p:nvSpPr>
          <p:spPr>
            <a:xfrm>
              <a:off x="7401161" y="3508045"/>
              <a:ext cx="1069192" cy="352026"/>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en-US" altLang="zh-CN" dirty="0" smtClean="0"/>
                <a:t>func3</a:t>
              </a:r>
              <a:endParaRPr kumimoji="1" lang="zh-CN" altLang="en-US" dirty="0"/>
            </a:p>
          </p:txBody>
        </p:sp>
        <p:sp>
          <p:nvSpPr>
            <p:cNvPr id="6" name="文本框 5"/>
            <p:cNvSpPr txBox="1"/>
            <p:nvPr/>
          </p:nvSpPr>
          <p:spPr>
            <a:xfrm>
              <a:off x="1441647" y="3351637"/>
              <a:ext cx="1383705" cy="26401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en-US" altLang="zh-CN" sz="1200" dirty="0" smtClean="0"/>
                <a:t>Data</a:t>
              </a:r>
              <a:r>
                <a:rPr kumimoji="1" lang="zh-CN" altLang="en-US" sz="1200" dirty="0" smtClean="0"/>
                <a:t> </a:t>
              </a:r>
              <a:r>
                <a:rPr kumimoji="1" lang="en-US" altLang="zh-CN" sz="1200" dirty="0" smtClean="0"/>
                <a:t>Object</a:t>
              </a:r>
              <a:endParaRPr kumimoji="1" lang="zh-CN" altLang="en-US" sz="1200" dirty="0"/>
            </a:p>
          </p:txBody>
        </p:sp>
        <p:sp>
          <p:nvSpPr>
            <p:cNvPr id="4" name="右弧形箭头 3"/>
            <p:cNvSpPr/>
            <p:nvPr/>
          </p:nvSpPr>
          <p:spPr>
            <a:xfrm>
              <a:off x="822960" y="3622128"/>
              <a:ext cx="634719" cy="147363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solidFill>
                  <a:schemeClr val="tx1"/>
                </a:solidFill>
              </a:endParaRPr>
            </a:p>
          </p:txBody>
        </p:sp>
        <p:grpSp>
          <p:nvGrpSpPr>
            <p:cNvPr id="46" name="组 45"/>
            <p:cNvGrpSpPr/>
            <p:nvPr/>
          </p:nvGrpSpPr>
          <p:grpSpPr>
            <a:xfrm>
              <a:off x="1484498" y="874067"/>
              <a:ext cx="8848222" cy="1391359"/>
              <a:chOff x="716437" y="1160554"/>
              <a:chExt cx="8840995" cy="1186260"/>
            </a:xfrm>
          </p:grpSpPr>
          <p:sp>
            <p:nvSpPr>
              <p:cNvPr id="23" name="矩形 22"/>
              <p:cNvSpPr/>
              <p:nvPr/>
            </p:nvSpPr>
            <p:spPr>
              <a:xfrm>
                <a:off x="2445514" y="1169870"/>
                <a:ext cx="1305075" cy="1011469"/>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dirty="0" smtClean="0">
                    <a:solidFill>
                      <a:schemeClr val="tx1"/>
                    </a:solidFill>
                  </a:rPr>
                  <a:t>Partition</a:t>
                </a:r>
                <a:endParaRPr kumimoji="1" lang="zh-CN" altLang="en-US" dirty="0">
                  <a:solidFill>
                    <a:schemeClr val="tx1"/>
                  </a:solidFill>
                </a:endParaRPr>
              </a:p>
            </p:txBody>
          </p:sp>
          <p:sp>
            <p:nvSpPr>
              <p:cNvPr id="26" name="圆角矩形 25"/>
              <p:cNvSpPr/>
              <p:nvPr/>
            </p:nvSpPr>
            <p:spPr>
              <a:xfrm>
                <a:off x="2576997" y="1612090"/>
                <a:ext cx="969666" cy="4486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iterator</a:t>
                </a:r>
                <a:endParaRPr kumimoji="1" lang="zh-CN" altLang="en-US" dirty="0"/>
              </a:p>
            </p:txBody>
          </p:sp>
          <p:sp>
            <p:nvSpPr>
              <p:cNvPr id="27" name="矩形 26"/>
              <p:cNvSpPr/>
              <p:nvPr/>
            </p:nvSpPr>
            <p:spPr>
              <a:xfrm>
                <a:off x="4409555" y="1169870"/>
                <a:ext cx="1305075" cy="1011469"/>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dirty="0" smtClean="0">
                    <a:solidFill>
                      <a:schemeClr val="tx1"/>
                    </a:solidFill>
                  </a:rPr>
                  <a:t>Partition</a:t>
                </a:r>
                <a:endParaRPr kumimoji="1" lang="zh-CN" altLang="en-US" dirty="0">
                  <a:solidFill>
                    <a:schemeClr val="tx1"/>
                  </a:solidFill>
                </a:endParaRPr>
              </a:p>
            </p:txBody>
          </p:sp>
          <p:sp>
            <p:nvSpPr>
              <p:cNvPr id="28" name="圆角矩形 27"/>
              <p:cNvSpPr/>
              <p:nvPr/>
            </p:nvSpPr>
            <p:spPr>
              <a:xfrm>
                <a:off x="4541038" y="1612090"/>
                <a:ext cx="969666" cy="4486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iterator</a:t>
                </a:r>
                <a:endParaRPr kumimoji="1" lang="zh-CN" altLang="en-US" dirty="0"/>
              </a:p>
            </p:txBody>
          </p:sp>
          <p:sp>
            <p:nvSpPr>
              <p:cNvPr id="29" name="矩形 28"/>
              <p:cNvSpPr/>
              <p:nvPr/>
            </p:nvSpPr>
            <p:spPr>
              <a:xfrm>
                <a:off x="6496784" y="1160554"/>
                <a:ext cx="1305075" cy="1011469"/>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dirty="0" smtClean="0">
                    <a:solidFill>
                      <a:schemeClr val="tx1"/>
                    </a:solidFill>
                  </a:rPr>
                  <a:t>Partition</a:t>
                </a:r>
                <a:endParaRPr kumimoji="1" lang="zh-CN" altLang="en-US" dirty="0">
                  <a:solidFill>
                    <a:schemeClr val="tx1"/>
                  </a:solidFill>
                </a:endParaRPr>
              </a:p>
            </p:txBody>
          </p:sp>
          <p:sp>
            <p:nvSpPr>
              <p:cNvPr id="30" name="圆角矩形 29"/>
              <p:cNvSpPr/>
              <p:nvPr/>
            </p:nvSpPr>
            <p:spPr>
              <a:xfrm>
                <a:off x="6628267" y="1602774"/>
                <a:ext cx="969666" cy="4486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iterator</a:t>
                </a:r>
                <a:endParaRPr kumimoji="1" lang="zh-CN" altLang="en-US" dirty="0"/>
              </a:p>
            </p:txBody>
          </p:sp>
          <p:cxnSp>
            <p:nvCxnSpPr>
              <p:cNvPr id="32" name="直线箭头连接符 31"/>
              <p:cNvCxnSpPr>
                <a:stCxn id="26" idx="3"/>
                <a:endCxn id="28" idx="1"/>
              </p:cNvCxnSpPr>
              <p:nvPr/>
            </p:nvCxnSpPr>
            <p:spPr>
              <a:xfrm>
                <a:off x="3546663" y="1836422"/>
                <a:ext cx="99437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a:stCxn id="28" idx="3"/>
                <a:endCxn id="30" idx="1"/>
              </p:cNvCxnSpPr>
              <p:nvPr/>
            </p:nvCxnSpPr>
            <p:spPr>
              <a:xfrm flipV="1">
                <a:off x="5510704" y="1827106"/>
                <a:ext cx="1117563" cy="93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716437" y="1316713"/>
                <a:ext cx="946923" cy="1020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mtClean="0"/>
                  <a:t>Data</a:t>
                </a:r>
                <a:endParaRPr kumimoji="1" lang="zh-CN" altLang="en-US" dirty="0"/>
              </a:p>
            </p:txBody>
          </p:sp>
          <p:sp>
            <p:nvSpPr>
              <p:cNvPr id="38" name="椭圆 37"/>
              <p:cNvSpPr/>
              <p:nvPr/>
            </p:nvSpPr>
            <p:spPr>
              <a:xfrm>
                <a:off x="8610509" y="1326029"/>
                <a:ext cx="946923" cy="1020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mtClean="0"/>
                  <a:t>Data</a:t>
                </a:r>
                <a:endParaRPr kumimoji="1" lang="zh-CN" altLang="en-US" dirty="0"/>
              </a:p>
            </p:txBody>
          </p:sp>
          <p:cxnSp>
            <p:nvCxnSpPr>
              <p:cNvPr id="39" name="直线箭头连接符 38"/>
              <p:cNvCxnSpPr>
                <a:stCxn id="37" idx="6"/>
                <a:endCxn id="26" idx="1"/>
              </p:cNvCxnSpPr>
              <p:nvPr/>
            </p:nvCxnSpPr>
            <p:spPr>
              <a:xfrm>
                <a:off x="1663360" y="1827106"/>
                <a:ext cx="913637" cy="93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30" idx="3"/>
              </p:cNvCxnSpPr>
              <p:nvPr/>
            </p:nvCxnSpPr>
            <p:spPr>
              <a:xfrm>
                <a:off x="7597933" y="1827106"/>
                <a:ext cx="122602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884266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 12"/>
          <p:cNvGrpSpPr/>
          <p:nvPr/>
        </p:nvGrpSpPr>
        <p:grpSpPr>
          <a:xfrm>
            <a:off x="749083" y="2773209"/>
            <a:ext cx="9693546" cy="1200329"/>
            <a:chOff x="749083" y="2773209"/>
            <a:chExt cx="9693546" cy="1200329"/>
          </a:xfrm>
        </p:grpSpPr>
        <p:sp>
          <p:nvSpPr>
            <p:cNvPr id="2" name="文本框 1"/>
            <p:cNvSpPr txBox="1"/>
            <p:nvPr/>
          </p:nvSpPr>
          <p:spPr>
            <a:xfrm>
              <a:off x="749083" y="2773209"/>
              <a:ext cx="1549831" cy="369332"/>
            </a:xfrm>
            <a:prstGeom prst="rect">
              <a:avLst/>
            </a:prstGeom>
            <a:noFill/>
          </p:spPr>
          <p:txBody>
            <a:bodyPr wrap="square" rtlCol="0">
              <a:spAutoFit/>
            </a:bodyPr>
            <a:lstStyle/>
            <a:p>
              <a:r>
                <a:rPr kumimoji="1" lang="en-US" altLang="zh-CN" dirty="0" err="1" smtClean="0"/>
                <a:t>Mammut.txt</a:t>
              </a:r>
              <a:endParaRPr kumimoji="1" lang="zh-CN" altLang="en-US" dirty="0"/>
            </a:p>
          </p:txBody>
        </p:sp>
        <p:sp>
          <p:nvSpPr>
            <p:cNvPr id="3" name="文本框 2"/>
            <p:cNvSpPr txBox="1"/>
            <p:nvPr/>
          </p:nvSpPr>
          <p:spPr>
            <a:xfrm>
              <a:off x="2946290" y="2773209"/>
              <a:ext cx="1745176" cy="646331"/>
            </a:xfrm>
            <a:prstGeom prst="rect">
              <a:avLst/>
            </a:prstGeom>
            <a:noFill/>
          </p:spPr>
          <p:txBody>
            <a:bodyPr wrap="square" rtlCol="0">
              <a:spAutoFit/>
            </a:bodyPr>
            <a:lstStyle/>
            <a:p>
              <a:r>
                <a:rPr kumimoji="1" lang="en-US" altLang="zh-CN" dirty="0" smtClean="0"/>
                <a:t>hello </a:t>
              </a:r>
              <a:r>
                <a:rPr kumimoji="1" lang="en-US" altLang="zh-CN" dirty="0"/>
                <a:t>world </a:t>
              </a:r>
              <a:endParaRPr kumimoji="1" lang="zh-CN" altLang="en-US" dirty="0" smtClean="0"/>
            </a:p>
            <a:p>
              <a:r>
                <a:rPr kumimoji="1" lang="en-US" altLang="zh-CN" dirty="0" smtClean="0"/>
                <a:t>hello </a:t>
              </a:r>
              <a:r>
                <a:rPr kumimoji="1" lang="en-US" altLang="zh-CN" dirty="0" err="1"/>
                <a:t>mammut</a:t>
              </a:r>
              <a:endParaRPr kumimoji="1" lang="zh-CN" altLang="en-US" dirty="0"/>
            </a:p>
          </p:txBody>
        </p:sp>
        <p:sp>
          <p:nvSpPr>
            <p:cNvPr id="4" name="文本框 3"/>
            <p:cNvSpPr txBox="1"/>
            <p:nvPr/>
          </p:nvSpPr>
          <p:spPr>
            <a:xfrm>
              <a:off x="5211306" y="2773209"/>
              <a:ext cx="1549831" cy="1200329"/>
            </a:xfrm>
            <a:prstGeom prst="rect">
              <a:avLst/>
            </a:prstGeom>
            <a:noFill/>
          </p:spPr>
          <p:txBody>
            <a:bodyPr wrap="square" rtlCol="0">
              <a:spAutoFit/>
            </a:bodyPr>
            <a:lstStyle/>
            <a:p>
              <a:r>
                <a:rPr kumimoji="1" lang="en-US" altLang="zh-CN" dirty="0" smtClean="0"/>
                <a:t>hello </a:t>
              </a:r>
              <a:endParaRPr kumimoji="1" lang="zh-CN" altLang="en-US" dirty="0" smtClean="0"/>
            </a:p>
            <a:p>
              <a:r>
                <a:rPr kumimoji="1" lang="en-US" altLang="zh-CN" dirty="0" smtClean="0"/>
                <a:t>world </a:t>
              </a:r>
              <a:endParaRPr kumimoji="1" lang="zh-CN" altLang="en-US" dirty="0" smtClean="0"/>
            </a:p>
            <a:p>
              <a:r>
                <a:rPr kumimoji="1" lang="en-US" altLang="zh-CN" dirty="0" smtClean="0"/>
                <a:t>hello </a:t>
              </a:r>
              <a:endParaRPr kumimoji="1" lang="zh-CN" altLang="en-US" dirty="0" smtClean="0"/>
            </a:p>
            <a:p>
              <a:r>
                <a:rPr kumimoji="1" lang="en-US" altLang="zh-CN" dirty="0" err="1" smtClean="0"/>
                <a:t>mammut</a:t>
              </a:r>
              <a:endParaRPr kumimoji="1" lang="zh-CN" altLang="en-US" dirty="0"/>
            </a:p>
          </p:txBody>
        </p:sp>
        <p:sp>
          <p:nvSpPr>
            <p:cNvPr id="5" name="文本框 4"/>
            <p:cNvSpPr txBox="1"/>
            <p:nvPr/>
          </p:nvSpPr>
          <p:spPr>
            <a:xfrm>
              <a:off x="6792132" y="2773209"/>
              <a:ext cx="1549831" cy="1200329"/>
            </a:xfrm>
            <a:prstGeom prst="rect">
              <a:avLst/>
            </a:prstGeom>
            <a:noFill/>
          </p:spPr>
          <p:txBody>
            <a:bodyPr wrap="square" rtlCol="0">
              <a:spAutoFit/>
            </a:bodyPr>
            <a:lstStyle/>
            <a:p>
              <a:r>
                <a:rPr kumimoji="1" lang="en-US" altLang="zh-CN" dirty="0"/>
                <a:t>(hello,1</a:t>
              </a:r>
              <a:r>
                <a:rPr kumimoji="1" lang="en-US" altLang="zh-CN" dirty="0" smtClean="0"/>
                <a:t>)</a:t>
              </a:r>
              <a:endParaRPr kumimoji="1" lang="zh-CN" altLang="en-US" dirty="0" smtClean="0"/>
            </a:p>
            <a:p>
              <a:r>
                <a:rPr kumimoji="1" lang="en-US" altLang="zh-CN" dirty="0" smtClean="0"/>
                <a:t>(</a:t>
              </a:r>
              <a:r>
                <a:rPr kumimoji="1" lang="en-US" altLang="zh-CN" dirty="0"/>
                <a:t>world,1</a:t>
              </a:r>
              <a:r>
                <a:rPr kumimoji="1" lang="en-US" altLang="zh-CN" dirty="0" smtClean="0"/>
                <a:t>)</a:t>
              </a:r>
              <a:endParaRPr kumimoji="1" lang="zh-CN" altLang="en-US" dirty="0" smtClean="0"/>
            </a:p>
            <a:p>
              <a:r>
                <a:rPr kumimoji="1" lang="en-US" altLang="zh-CN" dirty="0" smtClean="0"/>
                <a:t>(</a:t>
              </a:r>
              <a:r>
                <a:rPr kumimoji="1" lang="en-US" altLang="zh-CN" dirty="0"/>
                <a:t>hello,1</a:t>
              </a:r>
              <a:r>
                <a:rPr kumimoji="1" lang="en-US" altLang="zh-CN" dirty="0" smtClean="0"/>
                <a:t>)</a:t>
              </a:r>
              <a:endParaRPr kumimoji="1" lang="zh-CN" altLang="en-US" dirty="0" smtClean="0"/>
            </a:p>
            <a:p>
              <a:r>
                <a:rPr kumimoji="1" lang="en-US" altLang="zh-CN" dirty="0" smtClean="0"/>
                <a:t>(</a:t>
              </a:r>
              <a:r>
                <a:rPr kumimoji="1" lang="en-US" altLang="zh-CN" dirty="0"/>
                <a:t>mammut,1)</a:t>
              </a:r>
              <a:endParaRPr kumimoji="1" lang="zh-CN" altLang="en-US" dirty="0"/>
            </a:p>
          </p:txBody>
        </p:sp>
        <p:sp>
          <p:nvSpPr>
            <p:cNvPr id="6" name="文本框 5"/>
            <p:cNvSpPr txBox="1"/>
            <p:nvPr/>
          </p:nvSpPr>
          <p:spPr>
            <a:xfrm>
              <a:off x="8892798" y="2773209"/>
              <a:ext cx="1549831" cy="923330"/>
            </a:xfrm>
            <a:prstGeom prst="rect">
              <a:avLst/>
            </a:prstGeom>
            <a:noFill/>
          </p:spPr>
          <p:txBody>
            <a:bodyPr wrap="square" rtlCol="0">
              <a:spAutoFit/>
            </a:bodyPr>
            <a:lstStyle/>
            <a:p>
              <a:r>
                <a:rPr kumimoji="1" lang="en-US" altLang="zh-CN" dirty="0"/>
                <a:t>(</a:t>
              </a:r>
              <a:r>
                <a:rPr kumimoji="1" lang="en-US" altLang="zh-CN" dirty="0" smtClean="0"/>
                <a:t>hello,2)</a:t>
              </a:r>
              <a:endParaRPr kumimoji="1" lang="zh-CN" altLang="en-US" dirty="0" smtClean="0"/>
            </a:p>
            <a:p>
              <a:r>
                <a:rPr kumimoji="1" lang="en-US" altLang="zh-CN" dirty="0" smtClean="0"/>
                <a:t>(</a:t>
              </a:r>
              <a:r>
                <a:rPr kumimoji="1" lang="en-US" altLang="zh-CN" dirty="0"/>
                <a:t>world,1</a:t>
              </a:r>
              <a:r>
                <a:rPr kumimoji="1" lang="en-US" altLang="zh-CN" dirty="0" smtClean="0"/>
                <a:t>)</a:t>
              </a:r>
              <a:endParaRPr kumimoji="1" lang="zh-CN" altLang="en-US" dirty="0" smtClean="0"/>
            </a:p>
            <a:p>
              <a:r>
                <a:rPr kumimoji="1" lang="en-US" altLang="zh-CN" dirty="0" smtClean="0"/>
                <a:t>(</a:t>
              </a:r>
              <a:r>
                <a:rPr kumimoji="1" lang="en-US" altLang="zh-CN" dirty="0"/>
                <a:t>mammut,1)</a:t>
              </a:r>
              <a:endParaRPr kumimoji="1" lang="zh-CN" altLang="en-US" dirty="0"/>
            </a:p>
          </p:txBody>
        </p:sp>
        <p:sp>
          <p:nvSpPr>
            <p:cNvPr id="7" name="右箭头 6"/>
            <p:cNvSpPr/>
            <p:nvPr/>
          </p:nvSpPr>
          <p:spPr>
            <a:xfrm>
              <a:off x="2200110" y="2911052"/>
              <a:ext cx="634138" cy="154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右箭头 8"/>
            <p:cNvSpPr/>
            <p:nvPr/>
          </p:nvSpPr>
          <p:spPr>
            <a:xfrm>
              <a:off x="4608163" y="2988215"/>
              <a:ext cx="634138" cy="154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右箭头 9"/>
            <p:cNvSpPr/>
            <p:nvPr/>
          </p:nvSpPr>
          <p:spPr>
            <a:xfrm>
              <a:off x="6157994" y="2972057"/>
              <a:ext cx="634138" cy="154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右箭头 10"/>
            <p:cNvSpPr/>
            <p:nvPr/>
          </p:nvSpPr>
          <p:spPr>
            <a:xfrm>
              <a:off x="8258660" y="2942049"/>
              <a:ext cx="634138" cy="154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348738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8388" y="125413"/>
            <a:ext cx="10058400" cy="960437"/>
          </a:xfrm>
        </p:spPr>
        <p:txBody>
          <a:bodyPr/>
          <a:lstStyle/>
          <a:p>
            <a:pPr eaLnBrk="1" hangingPunct="1"/>
            <a:r>
              <a:rPr lang="zh-CN" altLang="en-US" dirty="0"/>
              <a:t>研究生期间的主要工作</a:t>
            </a:r>
          </a:p>
        </p:txBody>
      </p:sp>
      <p:sp>
        <p:nvSpPr>
          <p:cNvPr id="17411" name="内容占位符 2"/>
          <p:cNvSpPr>
            <a:spLocks noGrp="1"/>
          </p:cNvSpPr>
          <p:nvPr>
            <p:ph idx="1"/>
          </p:nvPr>
        </p:nvSpPr>
        <p:spPr>
          <a:xfrm>
            <a:off x="805101" y="1636713"/>
            <a:ext cx="10863943" cy="5221287"/>
          </a:xfrm>
        </p:spPr>
        <p:txBody>
          <a:bodyPr/>
          <a:lstStyle/>
          <a:p>
            <a:pPr marL="285750" indent="-285750" fontAlgn="auto">
              <a:lnSpc>
                <a:spcPct val="125000"/>
              </a:lnSpc>
              <a:spcBef>
                <a:spcPts val="0"/>
              </a:spcBef>
              <a:spcAft>
                <a:spcPts val="0"/>
              </a:spcAft>
              <a:buFont typeface="Wingdings" panose="05000000000000000000" pitchFamily="2" charset="2"/>
              <a:buChar char="Ø"/>
            </a:pPr>
            <a:r>
              <a:rPr lang="zh-CN" altLang="en-US" sz="2000" dirty="0">
                <a:solidFill>
                  <a:prstClr val="black"/>
                </a:solidFill>
                <a:latin typeface="Times New Roman"/>
                <a:ea typeface="微软雅黑"/>
              </a:rPr>
              <a:t>科学大数据处理优化理论与关键技术研究（国家自然科学基金面上项目，</a:t>
            </a:r>
            <a:r>
              <a:rPr lang="en-US" altLang="zh-CN" sz="2000" dirty="0">
                <a:solidFill>
                  <a:prstClr val="black"/>
                </a:solidFill>
                <a:latin typeface="Times New Roman"/>
                <a:ea typeface="微软雅黑"/>
              </a:rPr>
              <a:t>2014.1-</a:t>
            </a:r>
            <a:r>
              <a:rPr lang="zh-CN" altLang="en-US" sz="2000" dirty="0">
                <a:solidFill>
                  <a:prstClr val="black"/>
                </a:solidFill>
                <a:latin typeface="Times New Roman"/>
                <a:ea typeface="微软雅黑"/>
              </a:rPr>
              <a:t>至今）、面向大数据的高时效并行体系结构与技术（国家自然科学基金重点项目，</a:t>
            </a:r>
            <a:r>
              <a:rPr lang="en-US" altLang="zh-CN" sz="2000" dirty="0">
                <a:solidFill>
                  <a:prstClr val="black"/>
                </a:solidFill>
                <a:latin typeface="Times New Roman"/>
                <a:ea typeface="微软雅黑"/>
              </a:rPr>
              <a:t>2014.1-</a:t>
            </a:r>
            <a:r>
              <a:rPr lang="zh-CN" altLang="en-US" sz="2000" dirty="0">
                <a:solidFill>
                  <a:prstClr val="black"/>
                </a:solidFill>
                <a:latin typeface="Times New Roman"/>
                <a:ea typeface="微软雅黑"/>
              </a:rPr>
              <a:t>至今）的主要参与人员</a:t>
            </a:r>
            <a:r>
              <a:rPr lang="zh-CN" altLang="en-US" sz="2000" dirty="0" smtClean="0">
                <a:solidFill>
                  <a:prstClr val="black"/>
                </a:solidFill>
                <a:latin typeface="Times New Roman"/>
                <a:ea typeface="微软雅黑"/>
              </a:rPr>
              <a:t>。</a:t>
            </a:r>
          </a:p>
          <a:p>
            <a:pPr marL="285750" indent="-285750" fontAlgn="auto">
              <a:lnSpc>
                <a:spcPct val="125000"/>
              </a:lnSpc>
              <a:spcBef>
                <a:spcPts val="0"/>
              </a:spcBef>
              <a:spcAft>
                <a:spcPts val="0"/>
              </a:spcAft>
              <a:buFont typeface="Wingdings" panose="05000000000000000000" pitchFamily="2" charset="2"/>
              <a:buChar char="Ø"/>
            </a:pPr>
            <a:endParaRPr lang="en-US" altLang="zh-CN" sz="2000" dirty="0">
              <a:solidFill>
                <a:prstClr val="black"/>
              </a:solidFill>
              <a:latin typeface="Times New Roman"/>
              <a:ea typeface="微软雅黑"/>
            </a:endParaRPr>
          </a:p>
          <a:p>
            <a:pPr marL="285750" indent="-285750" fontAlgn="auto">
              <a:lnSpc>
                <a:spcPct val="125000"/>
              </a:lnSpc>
              <a:spcBef>
                <a:spcPts val="0"/>
              </a:spcBef>
              <a:spcAft>
                <a:spcPts val="0"/>
              </a:spcAft>
              <a:buFont typeface="Wingdings" panose="05000000000000000000" pitchFamily="2" charset="2"/>
              <a:buChar char="Ø"/>
            </a:pPr>
            <a:r>
              <a:rPr lang="zh-CN" altLang="en-US" sz="2000" dirty="0" smtClean="0">
                <a:solidFill>
                  <a:prstClr val="black"/>
                </a:solidFill>
                <a:latin typeface="Times New Roman"/>
                <a:ea typeface="微软雅黑"/>
              </a:rPr>
              <a:t>以学生一</a:t>
            </a:r>
            <a:r>
              <a:rPr lang="zh-CN" altLang="en-US" sz="2000" dirty="0">
                <a:solidFill>
                  <a:prstClr val="black"/>
                </a:solidFill>
                <a:latin typeface="Times New Roman"/>
                <a:ea typeface="微软雅黑"/>
              </a:rPr>
              <a:t>作身份，</a:t>
            </a:r>
            <a:r>
              <a:rPr lang="zh-CN" altLang="en-US" sz="2000" dirty="0" smtClean="0">
                <a:solidFill>
                  <a:prstClr val="black"/>
                </a:solidFill>
                <a:latin typeface="Times New Roman"/>
                <a:ea typeface="微软雅黑"/>
              </a:rPr>
              <a:t>投稿 </a:t>
            </a:r>
            <a:r>
              <a:rPr lang="en-US" altLang="zh-CN" sz="2000" dirty="0" smtClean="0">
                <a:solidFill>
                  <a:prstClr val="black"/>
                </a:solidFill>
                <a:latin typeface="Times New Roman"/>
                <a:ea typeface="微软雅黑"/>
              </a:rPr>
              <a:t>IEEE</a:t>
            </a:r>
            <a:r>
              <a:rPr lang="zh-CN" altLang="en-US" sz="2000" dirty="0" smtClean="0">
                <a:solidFill>
                  <a:prstClr val="black"/>
                </a:solidFill>
                <a:latin typeface="Times New Roman"/>
                <a:ea typeface="微软雅黑"/>
              </a:rPr>
              <a:t> </a:t>
            </a:r>
            <a:r>
              <a:rPr lang="en-US" altLang="zh-CN" sz="2000" dirty="0" smtClean="0">
                <a:solidFill>
                  <a:prstClr val="black"/>
                </a:solidFill>
                <a:latin typeface="Times New Roman"/>
                <a:ea typeface="微软雅黑"/>
              </a:rPr>
              <a:t>HPCC</a:t>
            </a:r>
            <a:r>
              <a:rPr lang="en-US" altLang="zh-CN" sz="2000" dirty="0">
                <a:solidFill>
                  <a:prstClr val="black"/>
                </a:solidFill>
                <a:latin typeface="Times New Roman"/>
                <a:ea typeface="微软雅黑"/>
              </a:rPr>
              <a:t>-</a:t>
            </a:r>
            <a:r>
              <a:rPr lang="en-US" altLang="zh-CN" sz="2000" dirty="0" smtClean="0">
                <a:solidFill>
                  <a:prstClr val="black"/>
                </a:solidFill>
                <a:latin typeface="Times New Roman"/>
                <a:ea typeface="微软雅黑"/>
              </a:rPr>
              <a:t>2018</a:t>
            </a:r>
            <a:r>
              <a:rPr lang="zh-CN" altLang="en-US" sz="2000" dirty="0">
                <a:solidFill>
                  <a:prstClr val="black"/>
                </a:solidFill>
                <a:latin typeface="Times New Roman"/>
                <a:ea typeface="微软雅黑"/>
              </a:rPr>
              <a:t>：</a:t>
            </a:r>
            <a:r>
              <a:rPr lang="en-US" altLang="zh-CN" sz="2000" i="1" dirty="0">
                <a:solidFill>
                  <a:prstClr val="black"/>
                </a:solidFill>
                <a:latin typeface="Times New Roman"/>
                <a:ea typeface="微软雅黑"/>
              </a:rPr>
              <a:t>SDPA: An Optimizer for Program Analysis of Data-Parallel Applications.</a:t>
            </a:r>
            <a:r>
              <a:rPr lang="en-US" altLang="zh-CN" sz="2000" dirty="0">
                <a:solidFill>
                  <a:prstClr val="black"/>
                </a:solidFill>
                <a:latin typeface="Times New Roman"/>
                <a:ea typeface="微软雅黑"/>
              </a:rPr>
              <a:t>(Accept)</a:t>
            </a:r>
          </a:p>
          <a:p>
            <a:pPr marL="285750" indent="-285750" fontAlgn="auto">
              <a:lnSpc>
                <a:spcPct val="125000"/>
              </a:lnSpc>
              <a:spcBef>
                <a:spcPts val="0"/>
              </a:spcBef>
              <a:spcAft>
                <a:spcPts val="0"/>
              </a:spcAft>
              <a:buFont typeface="Wingdings" panose="05000000000000000000" pitchFamily="2" charset="2"/>
              <a:buChar char="Ø"/>
            </a:pPr>
            <a:r>
              <a:rPr lang="zh-CN" altLang="en-US" sz="2000" dirty="0">
                <a:solidFill>
                  <a:prstClr val="black"/>
                </a:solidFill>
                <a:latin typeface="Times New Roman"/>
                <a:ea typeface="微软雅黑"/>
              </a:rPr>
              <a:t>以</a:t>
            </a:r>
            <a:r>
              <a:rPr lang="zh-CN" altLang="en-US" sz="2000" dirty="0" smtClean="0">
                <a:solidFill>
                  <a:prstClr val="black"/>
                </a:solidFill>
                <a:latin typeface="Times New Roman"/>
                <a:ea typeface="微软雅黑"/>
              </a:rPr>
              <a:t>学生四作</a:t>
            </a:r>
            <a:r>
              <a:rPr lang="zh-CN" altLang="en-US" sz="2000" dirty="0">
                <a:solidFill>
                  <a:prstClr val="black"/>
                </a:solidFill>
                <a:latin typeface="Times New Roman"/>
                <a:ea typeface="微软雅黑"/>
              </a:rPr>
              <a:t>身份，投稿</a:t>
            </a:r>
            <a:r>
              <a:rPr lang="en-US" altLang="zh-CN" sz="2000" dirty="0">
                <a:solidFill>
                  <a:prstClr val="black"/>
                </a:solidFill>
                <a:latin typeface="Times New Roman"/>
                <a:ea typeface="微软雅黑"/>
              </a:rPr>
              <a:t>ACM TOCS</a:t>
            </a:r>
            <a:r>
              <a:rPr lang="zh-CN" altLang="en-US" sz="2000" dirty="0">
                <a:solidFill>
                  <a:prstClr val="black"/>
                </a:solidFill>
                <a:latin typeface="Times New Roman"/>
                <a:ea typeface="微软雅黑"/>
              </a:rPr>
              <a:t>：</a:t>
            </a:r>
            <a:r>
              <a:rPr lang="en-US" altLang="zh-CN" sz="2000" i="1" dirty="0" err="1">
                <a:solidFill>
                  <a:prstClr val="black"/>
                </a:solidFill>
                <a:latin typeface="Times New Roman"/>
                <a:ea typeface="微软雅黑"/>
              </a:rPr>
              <a:t>Deca</a:t>
            </a:r>
            <a:r>
              <a:rPr lang="en-US" altLang="zh-CN" sz="2000" i="1" dirty="0">
                <a:solidFill>
                  <a:prstClr val="black"/>
                </a:solidFill>
                <a:latin typeface="Times New Roman"/>
                <a:ea typeface="微软雅黑"/>
              </a:rPr>
              <a:t>: a Garbage Collection Optimizer for In-memory Data Processing.</a:t>
            </a:r>
            <a:endParaRPr lang="zh-CN" altLang="en-US" sz="2000" i="1" dirty="0">
              <a:solidFill>
                <a:prstClr val="black"/>
              </a:solidFill>
              <a:latin typeface="Times New Roman"/>
              <a:ea typeface="微软雅黑"/>
            </a:endParaRPr>
          </a:p>
          <a:p>
            <a:pPr marL="285750" indent="-285750" fontAlgn="auto">
              <a:lnSpc>
                <a:spcPct val="125000"/>
              </a:lnSpc>
              <a:spcBef>
                <a:spcPts val="0"/>
              </a:spcBef>
              <a:spcAft>
                <a:spcPts val="0"/>
              </a:spcAft>
              <a:buFont typeface="Wingdings" panose="05000000000000000000" pitchFamily="2" charset="2"/>
              <a:buChar char="Ø"/>
            </a:pPr>
            <a:r>
              <a:rPr lang="zh-CN" altLang="en-US" sz="2000" dirty="0">
                <a:solidFill>
                  <a:prstClr val="black"/>
                </a:solidFill>
                <a:latin typeface="Times New Roman"/>
                <a:ea typeface="微软雅黑"/>
              </a:rPr>
              <a:t>以学生三作身份，投稿中国科学 信息科学</a:t>
            </a:r>
            <a:r>
              <a:rPr lang="en-US" altLang="zh-CN" sz="2000" dirty="0">
                <a:solidFill>
                  <a:prstClr val="black"/>
                </a:solidFill>
                <a:latin typeface="Times New Roman"/>
                <a:ea typeface="微软雅黑"/>
              </a:rPr>
              <a:t>:</a:t>
            </a:r>
            <a:r>
              <a:rPr lang="zh-CN" altLang="en-US" sz="2000" dirty="0">
                <a:solidFill>
                  <a:prstClr val="black"/>
                </a:solidFill>
                <a:latin typeface="Times New Roman"/>
                <a:ea typeface="微软雅黑"/>
              </a:rPr>
              <a:t> 基于程序分析的大数据应用内存预估方法</a:t>
            </a:r>
            <a:r>
              <a:rPr lang="en-US" altLang="zh-CN" sz="2000" i="1" dirty="0" smtClean="0">
                <a:solidFill>
                  <a:prstClr val="black"/>
                </a:solidFill>
                <a:latin typeface="Times New Roman"/>
                <a:ea typeface="微软雅黑"/>
              </a:rPr>
              <a:t>.</a:t>
            </a:r>
            <a:endParaRPr lang="zh-CN" altLang="en-US" sz="2000" i="1" dirty="0" smtClean="0">
              <a:solidFill>
                <a:prstClr val="black"/>
              </a:solidFill>
              <a:latin typeface="Times New Roman"/>
              <a:ea typeface="微软雅黑"/>
            </a:endParaRPr>
          </a:p>
          <a:p>
            <a:pPr marL="285750" indent="-285750" fontAlgn="auto">
              <a:lnSpc>
                <a:spcPct val="125000"/>
              </a:lnSpc>
              <a:spcBef>
                <a:spcPts val="0"/>
              </a:spcBef>
              <a:spcAft>
                <a:spcPts val="0"/>
              </a:spcAft>
              <a:buFont typeface="Wingdings" panose="05000000000000000000" pitchFamily="2" charset="2"/>
              <a:buChar char="Ø"/>
            </a:pPr>
            <a:endParaRPr lang="en-US" altLang="zh-CN" sz="2000" i="1" dirty="0">
              <a:solidFill>
                <a:prstClr val="black"/>
              </a:solidFill>
              <a:latin typeface="Times New Roman"/>
              <a:ea typeface="微软雅黑"/>
            </a:endParaRPr>
          </a:p>
          <a:p>
            <a:pPr marL="285750" indent="-285750" fontAlgn="auto">
              <a:lnSpc>
                <a:spcPct val="125000"/>
              </a:lnSpc>
              <a:spcBef>
                <a:spcPts val="0"/>
              </a:spcBef>
              <a:spcAft>
                <a:spcPts val="0"/>
              </a:spcAft>
              <a:buFont typeface="Wingdings" panose="05000000000000000000" pitchFamily="2" charset="2"/>
              <a:buChar char="Ø"/>
            </a:pPr>
            <a:r>
              <a:rPr lang="zh-CN" altLang="en-US" sz="2000" dirty="0">
                <a:solidFill>
                  <a:prstClr val="black"/>
                </a:solidFill>
                <a:latin typeface="Times New Roman"/>
                <a:ea typeface="微软雅黑"/>
              </a:rPr>
              <a:t>申请一项发明专利：</a:t>
            </a:r>
            <a:r>
              <a:rPr lang="en-US" altLang="zh-CN" sz="2000" dirty="0">
                <a:solidFill>
                  <a:prstClr val="black"/>
                </a:solidFill>
                <a:latin typeface="Times New Roman"/>
                <a:ea typeface="微软雅黑"/>
              </a:rPr>
              <a:t>《</a:t>
            </a:r>
            <a:r>
              <a:rPr lang="zh-CN" altLang="en-US" sz="2000" dirty="0">
                <a:solidFill>
                  <a:prstClr val="black"/>
                </a:solidFill>
                <a:latin typeface="Times New Roman"/>
                <a:ea typeface="微软雅黑"/>
              </a:rPr>
              <a:t>一种基于程序分析和机器学习的分布式</a:t>
            </a:r>
            <a:r>
              <a:rPr lang="en-US" altLang="zh-CN" sz="2000" dirty="0">
                <a:solidFill>
                  <a:prstClr val="black"/>
                </a:solidFill>
                <a:latin typeface="Times New Roman"/>
                <a:ea typeface="微软雅黑"/>
              </a:rPr>
              <a:t>SQL</a:t>
            </a:r>
            <a:r>
              <a:rPr lang="zh-CN" altLang="en-US" sz="2000" dirty="0">
                <a:solidFill>
                  <a:prstClr val="black"/>
                </a:solidFill>
                <a:latin typeface="Times New Roman"/>
                <a:ea typeface="微软雅黑"/>
              </a:rPr>
              <a:t>处理</a:t>
            </a:r>
            <a:r>
              <a:rPr lang="zh-CN" altLang="en-US" sz="2000" dirty="0" smtClean="0">
                <a:solidFill>
                  <a:prstClr val="black"/>
                </a:solidFill>
                <a:latin typeface="Times New Roman"/>
                <a:ea typeface="微软雅黑"/>
              </a:rPr>
              <a:t>系统</a:t>
            </a:r>
            <a:r>
              <a:rPr lang="en-US" altLang="zh-CN" sz="2000" dirty="0" smtClean="0">
                <a:solidFill>
                  <a:prstClr val="black"/>
                </a:solidFill>
                <a:latin typeface="Times New Roman"/>
                <a:ea typeface="微软雅黑"/>
              </a:rPr>
              <a:t>》</a:t>
            </a:r>
            <a:r>
              <a:rPr lang="zh-CN" altLang="en-US" sz="2000" dirty="0" smtClean="0">
                <a:solidFill>
                  <a:prstClr val="black"/>
                </a:solidFill>
                <a:latin typeface="Times New Roman"/>
                <a:ea typeface="微软雅黑"/>
              </a:rPr>
              <a:t>，专利申请号：</a:t>
            </a:r>
            <a:r>
              <a:rPr lang="en-US" altLang="zh-CN" sz="2000" dirty="0" smtClean="0">
                <a:solidFill>
                  <a:prstClr val="black"/>
                </a:solidFill>
                <a:latin typeface="Times New Roman"/>
                <a:ea typeface="微软雅黑"/>
              </a:rPr>
              <a:t>201711260747.0</a:t>
            </a:r>
            <a:r>
              <a:rPr lang="zh-CN" altLang="en-US" sz="2000" dirty="0" smtClean="0">
                <a:solidFill>
                  <a:prstClr val="black"/>
                </a:solidFill>
                <a:latin typeface="Times New Roman"/>
                <a:ea typeface="微软雅黑"/>
              </a:rPr>
              <a:t>，申请日：</a:t>
            </a:r>
            <a:r>
              <a:rPr lang="en-US" altLang="zh-CN" sz="2000" dirty="0" smtClean="0">
                <a:solidFill>
                  <a:prstClr val="black"/>
                </a:solidFill>
                <a:latin typeface="Times New Roman"/>
                <a:ea typeface="微软雅黑"/>
              </a:rPr>
              <a:t>2017</a:t>
            </a:r>
            <a:r>
              <a:rPr lang="zh-CN" altLang="en-US" sz="2000" dirty="0" smtClean="0">
                <a:solidFill>
                  <a:prstClr val="black"/>
                </a:solidFill>
                <a:latin typeface="Times New Roman"/>
                <a:ea typeface="微软雅黑"/>
              </a:rPr>
              <a:t>年</a:t>
            </a:r>
            <a:r>
              <a:rPr lang="en-US" altLang="zh-CN" sz="2000" dirty="0" smtClean="0">
                <a:solidFill>
                  <a:prstClr val="black"/>
                </a:solidFill>
                <a:latin typeface="Times New Roman"/>
                <a:ea typeface="微软雅黑"/>
              </a:rPr>
              <a:t>12</a:t>
            </a:r>
            <a:r>
              <a:rPr lang="zh-CN" altLang="en-US" sz="2000" dirty="0" smtClean="0">
                <a:solidFill>
                  <a:prstClr val="black"/>
                </a:solidFill>
                <a:latin typeface="Times New Roman"/>
                <a:ea typeface="微软雅黑"/>
              </a:rPr>
              <a:t>月</a:t>
            </a:r>
            <a:r>
              <a:rPr lang="en-US" altLang="zh-CN" sz="2000" dirty="0" smtClean="0">
                <a:solidFill>
                  <a:prstClr val="black"/>
                </a:solidFill>
                <a:latin typeface="Times New Roman"/>
                <a:ea typeface="微软雅黑"/>
              </a:rPr>
              <a:t>04</a:t>
            </a:r>
            <a:r>
              <a:rPr lang="zh-CN" altLang="en-US" sz="2000" dirty="0" smtClean="0">
                <a:solidFill>
                  <a:prstClr val="black"/>
                </a:solidFill>
                <a:latin typeface="Times New Roman"/>
                <a:ea typeface="微软雅黑"/>
              </a:rPr>
              <a:t>日，申请单位：华中科技大学</a:t>
            </a:r>
            <a:endParaRPr lang="zh-CN" altLang="en-US" sz="2000" dirty="0">
              <a:solidFill>
                <a:prstClr val="black"/>
              </a:solidFill>
              <a:latin typeface="Times New Roman"/>
              <a:ea typeface="微软雅黑"/>
            </a:endParaRPr>
          </a:p>
        </p:txBody>
      </p:sp>
    </p:spTree>
    <p:extLst>
      <p:ext uri="{BB962C8B-B14F-4D97-AF65-F5344CB8AC3E}">
        <p14:creationId xmlns:p14="http://schemas.microsoft.com/office/powerpoint/2010/main" val="330503697"/>
      </p:ext>
    </p:extLst>
  </p:cSld>
  <p:clrMapOvr>
    <a:masterClrMapping/>
  </p:clrMapOvr>
  <p:transition spd="slow" advTm="2729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8388" y="125413"/>
            <a:ext cx="10058400" cy="960437"/>
          </a:xfrm>
        </p:spPr>
        <p:txBody>
          <a:bodyPr rtlCol="0"/>
          <a:lstStyle/>
          <a:p>
            <a:pPr>
              <a:defRPr/>
            </a:pPr>
            <a:r>
              <a:rPr lang="zh-CN" altLang="en-US" dirty="0" smtClean="0"/>
              <a:t>研究背景</a:t>
            </a:r>
            <a:endParaRPr lang="zh-CN" altLang="en-US" dirty="0"/>
          </a:p>
        </p:txBody>
      </p:sp>
      <p:sp>
        <p:nvSpPr>
          <p:cNvPr id="18435" name="内容占位符 2"/>
          <p:cNvSpPr>
            <a:spLocks noGrp="1"/>
          </p:cNvSpPr>
          <p:nvPr>
            <p:ph idx="1"/>
          </p:nvPr>
        </p:nvSpPr>
        <p:spPr>
          <a:xfrm>
            <a:off x="881063" y="1322388"/>
            <a:ext cx="10490200" cy="5157787"/>
          </a:xfrm>
        </p:spPr>
        <p:txBody>
          <a:bodyPr/>
          <a:lstStyle/>
          <a:p>
            <a:pPr eaLnBrk="1" hangingPunct="1">
              <a:buFont typeface="Wingdings" charset="2"/>
              <a:buChar char="Ø"/>
            </a:pPr>
            <a:r>
              <a:rPr lang="zh-CN" altLang="en-US" dirty="0" smtClean="0">
                <a:latin typeface="Times New Roman" charset="0"/>
                <a:ea typeface="楷体" charset="0"/>
                <a:cs typeface="Times New Roman" charset="0"/>
              </a:rPr>
              <a:t> 数据快速增长与高效挖掘数据的需求</a:t>
            </a:r>
          </a:p>
          <a:p>
            <a:pPr lvl="1" eaLnBrk="1" hangingPunct="1">
              <a:buFont typeface="Wingdings" charset="2"/>
              <a:buChar char="l"/>
            </a:pPr>
            <a:r>
              <a:rPr lang="en-US" altLang="zh-CN" sz="2400" dirty="0" smtClean="0">
                <a:latin typeface="楷体" charset="0"/>
                <a:ea typeface="楷体" charset="0"/>
                <a:cs typeface="Times New Roman" charset="0"/>
              </a:rPr>
              <a:t> Spark</a:t>
            </a:r>
            <a:r>
              <a:rPr lang="zh-CN" altLang="en-US" sz="2400" dirty="0" smtClean="0">
                <a:latin typeface="楷体" charset="0"/>
                <a:ea typeface="楷体" charset="0"/>
                <a:cs typeface="Times New Roman" charset="0"/>
              </a:rPr>
              <a:t>、</a:t>
            </a:r>
            <a:r>
              <a:rPr lang="en-US" altLang="zh-CN" sz="2400" dirty="0" err="1" smtClean="0">
                <a:latin typeface="楷体" charset="0"/>
                <a:ea typeface="楷体" charset="0"/>
                <a:cs typeface="Times New Roman" charset="0"/>
              </a:rPr>
              <a:t>Flink</a:t>
            </a:r>
            <a:r>
              <a:rPr lang="zh-CN" altLang="en-US" sz="2400" dirty="0" smtClean="0">
                <a:latin typeface="楷体" charset="0"/>
                <a:ea typeface="楷体" charset="0"/>
                <a:cs typeface="Times New Roman" charset="0"/>
              </a:rPr>
              <a:t>、</a:t>
            </a:r>
            <a:r>
              <a:rPr lang="en-US" altLang="zh-CN" sz="2400" dirty="0" smtClean="0">
                <a:latin typeface="楷体" charset="0"/>
                <a:ea typeface="楷体" charset="0"/>
                <a:cs typeface="Times New Roman" charset="0"/>
              </a:rPr>
              <a:t>Hadoop</a:t>
            </a:r>
            <a:r>
              <a:rPr lang="zh-CN" altLang="en-US" sz="2400" dirty="0" smtClean="0">
                <a:latin typeface="楷体" charset="0"/>
                <a:ea typeface="楷体" charset="0"/>
                <a:cs typeface="Times New Roman" charset="0"/>
              </a:rPr>
              <a:t>等系统的产生</a:t>
            </a:r>
          </a:p>
          <a:p>
            <a:pPr lvl="1" eaLnBrk="1" hangingPunct="1">
              <a:buFont typeface="Wingdings" charset="2"/>
              <a:buChar char="l"/>
            </a:pPr>
            <a:r>
              <a:rPr lang="en-US" altLang="zh-CN" sz="2200" dirty="0" smtClean="0">
                <a:latin typeface="楷体" charset="0"/>
                <a:ea typeface="楷体" charset="0"/>
                <a:cs typeface="Times New Roman" charset="0"/>
              </a:rPr>
              <a:t> </a:t>
            </a:r>
            <a:r>
              <a:rPr lang="zh-CN" altLang="en-US" sz="2200" dirty="0" smtClean="0">
                <a:latin typeface="楷体" charset="0"/>
                <a:ea typeface="楷体" charset="0"/>
                <a:cs typeface="Times New Roman" charset="0"/>
              </a:rPr>
              <a:t>日志挖掘，图处理，机器学习应用</a:t>
            </a:r>
          </a:p>
          <a:p>
            <a:pPr lvl="1" eaLnBrk="1" hangingPunct="1">
              <a:buFont typeface="Wingdings" charset="2"/>
              <a:buChar char="l"/>
            </a:pPr>
            <a:r>
              <a:rPr lang="zh-CN" altLang="en-US" sz="2200" dirty="0" smtClean="0">
                <a:latin typeface="楷体" charset="0"/>
                <a:ea typeface="楷体" charset="0"/>
                <a:cs typeface="Times New Roman" charset="0"/>
              </a:rPr>
              <a:t> 准确性与时效性</a:t>
            </a:r>
          </a:p>
          <a:p>
            <a:pPr lvl="1" eaLnBrk="1" hangingPunct="1">
              <a:buFont typeface="Wingdings" charset="2"/>
              <a:buChar char="l"/>
            </a:pPr>
            <a:endParaRPr lang="en-US" altLang="zh-CN" sz="2200" dirty="0" smtClean="0">
              <a:latin typeface="楷体" charset="0"/>
              <a:ea typeface="楷体" charset="0"/>
              <a:cs typeface="Times New Roman" charset="0"/>
            </a:endParaRPr>
          </a:p>
          <a:p>
            <a:pPr eaLnBrk="1" hangingPunct="1">
              <a:buFont typeface="Wingdings" charset="2"/>
              <a:buChar char="Ø"/>
            </a:pPr>
            <a:r>
              <a:rPr lang="zh-CN" altLang="en-US" dirty="0" smtClean="0">
                <a:latin typeface="Times New Roman" charset="0"/>
                <a:ea typeface="楷体" charset="0"/>
                <a:cs typeface="Times New Roman" charset="0"/>
              </a:rPr>
              <a:t>程序分析</a:t>
            </a:r>
          </a:p>
          <a:p>
            <a:pPr lvl="1" eaLnBrk="1" hangingPunct="1">
              <a:buFont typeface="Wingdings" charset="2"/>
              <a:buChar char="l"/>
            </a:pPr>
            <a:r>
              <a:rPr lang="zh-CN" altLang="en-US" sz="2200" dirty="0" smtClean="0">
                <a:latin typeface="楷体" charset="0"/>
                <a:ea typeface="楷体" charset="0"/>
                <a:cs typeface="Times New Roman" charset="0"/>
              </a:rPr>
              <a:t>程序正确性、程序优化</a:t>
            </a:r>
          </a:p>
          <a:p>
            <a:pPr lvl="1" eaLnBrk="1" hangingPunct="1">
              <a:buFont typeface="Wingdings" charset="2"/>
              <a:buChar char="l"/>
            </a:pPr>
            <a:endParaRPr lang="zh-CN" altLang="en-US" sz="2200" dirty="0" smtClean="0">
              <a:latin typeface="楷体" charset="0"/>
              <a:ea typeface="楷体" charset="0"/>
              <a:cs typeface="Times New Roman" charset="0"/>
            </a:endParaRPr>
          </a:p>
          <a:p>
            <a:pPr lvl="1" eaLnBrk="1" hangingPunct="1">
              <a:buFont typeface="Wingdings" charset="2"/>
              <a:buChar char="l"/>
            </a:pPr>
            <a:endParaRPr lang="zh-CN" altLang="en-US" sz="2200" dirty="0" smtClean="0">
              <a:latin typeface="楷体" charset="0"/>
              <a:ea typeface="楷体" charset="0"/>
              <a:cs typeface="Times New Roman" charset="0"/>
            </a:endParaRPr>
          </a:p>
          <a:p>
            <a:pPr eaLnBrk="1" hangingPunct="1"/>
            <a:endParaRPr lang="zh-CN" altLang="en-US" dirty="0">
              <a:ea typeface="楷体" charset="0"/>
              <a:cs typeface="Times New Roman" charset="0"/>
            </a:endParaRPr>
          </a:p>
        </p:txBody>
      </p:sp>
      <p:sp>
        <p:nvSpPr>
          <p:cNvPr id="3" name="AutoShape 6" descr="pache Flink"/>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8" descr="pache Flink"/>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10" descr="pache Flink"/>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12" descr="http://flink.apache.org/img/flink-home-graphic-update.svg"/>
          <p:cNvSpPr>
            <a:spLocks noChangeAspect="1" noChangeArrowheads="1"/>
          </p:cNvSpPr>
          <p:nvPr/>
        </p:nvSpPr>
        <p:spPr bwMode="auto">
          <a:xfrm>
            <a:off x="457200" y="457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8446" name="Picture 14" descr="https://timgsa.baidu.com/timg?image&amp;quality=80&amp;size=b9999_10000&amp;sec=1526623416916&amp;di=8aa320bfcdae05b2b697787554c8ec89&amp;imgtype=0&amp;src=http%3A%2F%2Fstatic.open-open.com%2Fnews%2FuploadImg%2F20160525%2F20160525214903_13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8100" cy="76200"/>
          </a:xfrm>
          <a:prstGeom prst="rect">
            <a:avLst/>
          </a:prstGeom>
          <a:noFill/>
          <a:extLst>
            <a:ext uri="{909E8E84-426E-40DD-AFC4-6F175D3DCCD1}">
              <a14:hiddenFill xmlns:a14="http://schemas.microsoft.com/office/drawing/2010/main">
                <a:solidFill>
                  <a:srgbClr val="FFFFFF"/>
                </a:solidFill>
              </a14:hiddenFill>
            </a:ext>
          </a:extLst>
        </p:spPr>
      </p:pic>
      <p:pic>
        <p:nvPicPr>
          <p:cNvPr id="18448" name="Picture 16" descr="https://timgsa.baidu.com/timg?image&amp;quality=80&amp;size=b9999_10000&amp;sec=1526623416916&amp;di=8aa320bfcdae05b2b697787554c8ec89&amp;imgtype=0&amp;src=http%3A%2F%2Fstatic.open-open.com%2Fnews%2FuploadImg%2F20160525%2F20160525214903_13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38100" cy="76200"/>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0976" y="2746876"/>
            <a:ext cx="1035131" cy="1154405"/>
          </a:xfrm>
          <a:prstGeom prst="rect">
            <a:avLst/>
          </a:prstGeom>
        </p:spPr>
      </p:pic>
      <p:pic>
        <p:nvPicPr>
          <p:cNvPr id="18450" name="Picture 18" descr="https://ss0.bdstatic.com/70cFvHSh_Q1YnxGkpoWK1HF6hhy/it/u=580755219,3053198451&amp;fm=27&amp;g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18672" y="1720131"/>
            <a:ext cx="1872565" cy="1026745"/>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06112" y="4137819"/>
            <a:ext cx="1697683" cy="1215541"/>
          </a:xfrm>
          <a:prstGeom prst="rect">
            <a:avLst/>
          </a:prstGeom>
        </p:spPr>
      </p:pic>
    </p:spTree>
  </p:cSld>
  <p:clrMapOvr>
    <a:masterClrMapping/>
  </p:clrMapOvr>
  <p:transition spd="slow" advTm="58148"/>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研究背景</a:t>
            </a:r>
            <a:endParaRPr kumimoji="1" lang="zh-CN" altLang="en-US" dirty="0"/>
          </a:p>
        </p:txBody>
      </p:sp>
      <p:pic>
        <p:nvPicPr>
          <p:cNvPr id="4" name="内容占位符 3" descr="MapReduce.png"/>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084107" y="1870381"/>
            <a:ext cx="7021939" cy="3587381"/>
          </a:xfrm>
          <a:prstGeom prst="rect">
            <a:avLst/>
          </a:prstGeom>
          <a:noFill/>
          <a:ln>
            <a:noFill/>
          </a:ln>
        </p:spPr>
      </p:pic>
      <p:sp>
        <p:nvSpPr>
          <p:cNvPr id="5" name="文本框 4"/>
          <p:cNvSpPr txBox="1"/>
          <p:nvPr/>
        </p:nvSpPr>
        <p:spPr>
          <a:xfrm>
            <a:off x="913405" y="1408716"/>
            <a:ext cx="4171848" cy="461665"/>
          </a:xfrm>
          <a:prstGeom prst="rect">
            <a:avLst/>
          </a:prstGeom>
          <a:noFill/>
        </p:spPr>
        <p:txBody>
          <a:bodyPr wrap="none" rtlCol="0">
            <a:spAutoFit/>
          </a:bodyPr>
          <a:lstStyle/>
          <a:p>
            <a:r>
              <a:rPr kumimoji="1" lang="en-US" altLang="zh-CN" sz="2400" b="1" dirty="0" err="1" smtClean="0"/>
              <a:t>MapReduce</a:t>
            </a:r>
            <a:r>
              <a:rPr kumimoji="1" lang="zh-CN" altLang="en-US" sz="2400" b="1" dirty="0" smtClean="0"/>
              <a:t>编程模型计算流程</a:t>
            </a:r>
            <a:endParaRPr kumimoji="1" lang="zh-CN" altLang="en-US" sz="2400" b="1" dirty="0"/>
          </a:p>
        </p:txBody>
      </p:sp>
    </p:spTree>
    <p:extLst>
      <p:ext uri="{BB962C8B-B14F-4D97-AF65-F5344CB8AC3E}">
        <p14:creationId xmlns:p14="http://schemas.microsoft.com/office/powerpoint/2010/main" val="869399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8388" y="125413"/>
            <a:ext cx="10058400" cy="960437"/>
          </a:xfrm>
        </p:spPr>
        <p:txBody>
          <a:bodyPr rtlCol="0"/>
          <a:lstStyle/>
          <a:p>
            <a:pPr>
              <a:defRPr/>
            </a:pPr>
            <a:r>
              <a:rPr lang="zh-CN" altLang="en-US" dirty="0" smtClean="0"/>
              <a:t>研究背景</a:t>
            </a:r>
            <a:endParaRPr lang="zh-CN" altLang="en-US" dirty="0"/>
          </a:p>
        </p:txBody>
      </p:sp>
      <p:sp>
        <p:nvSpPr>
          <p:cNvPr id="4" name="矩形 3"/>
          <p:cNvSpPr/>
          <p:nvPr/>
        </p:nvSpPr>
        <p:spPr>
          <a:xfrm>
            <a:off x="838200" y="1258888"/>
            <a:ext cx="10072607" cy="4185761"/>
          </a:xfrm>
          <a:prstGeom prst="rect">
            <a:avLst/>
          </a:prstGeom>
        </p:spPr>
        <p:txBody>
          <a:bodyPr wrap="square">
            <a:spAutoFit/>
          </a:bodyPr>
          <a:lstStyle>
            <a:lvl1pPr marL="285750" indent="-285750">
              <a:defRPr>
                <a:solidFill>
                  <a:schemeClr val="tx1"/>
                </a:solidFill>
                <a:latin typeface="Calibri" charset="0"/>
                <a:ea typeface="宋体" charset="0"/>
              </a:defRPr>
            </a:lvl1pPr>
            <a:lvl2pPr marL="914400" indent="-45720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a:buFont typeface="Wingdings" charset="2"/>
              <a:buChar char="Ø"/>
            </a:pPr>
            <a:r>
              <a:rPr lang="zh-CN" altLang="en-US" sz="3000" dirty="0" smtClean="0">
                <a:solidFill>
                  <a:srgbClr val="404040"/>
                </a:solidFill>
                <a:latin typeface="楷体" charset="0"/>
                <a:ea typeface="楷体" charset="0"/>
                <a:cs typeface="Khmer UI" charset="0"/>
              </a:rPr>
              <a:t>目前使用程序分析优化数据并行应用的相关工作都是在于优化用户定义聚合函数</a:t>
            </a:r>
            <a:r>
              <a:rPr lang="en-US" altLang="zh-CN" sz="3000" dirty="0" smtClean="0">
                <a:solidFill>
                  <a:srgbClr val="404040"/>
                </a:solidFill>
                <a:latin typeface="楷体" charset="0"/>
                <a:ea typeface="楷体" charset="0"/>
                <a:cs typeface="Khmer UI" charset="0"/>
              </a:rPr>
              <a:t>(UDA)</a:t>
            </a:r>
            <a:endParaRPr lang="zh-CN" altLang="en-US" sz="3000" dirty="0" smtClean="0">
              <a:solidFill>
                <a:srgbClr val="404040"/>
              </a:solidFill>
              <a:latin typeface="楷体" charset="0"/>
              <a:ea typeface="楷体" charset="0"/>
              <a:cs typeface="Khmer UI" charset="0"/>
            </a:endParaRPr>
          </a:p>
          <a:p>
            <a:pPr marL="1085850" lvl="1">
              <a:buFont typeface="Wingdings" charset="2"/>
              <a:buChar char="l"/>
            </a:pPr>
            <a:r>
              <a:rPr lang="zh-CN" altLang="en-US" sz="2800" dirty="0" smtClean="0">
                <a:solidFill>
                  <a:srgbClr val="404040"/>
                </a:solidFill>
                <a:latin typeface="楷体" charset="0"/>
                <a:ea typeface="楷体" charset="0"/>
                <a:cs typeface="Khmer UI" charset="0"/>
              </a:rPr>
              <a:t>分析数据并行应用是否可以进行局部聚合优化，如果符合就进行局部聚合优化，减少</a:t>
            </a:r>
            <a:r>
              <a:rPr lang="en-US" altLang="zh-CN" sz="2800" dirty="0" smtClean="0">
                <a:solidFill>
                  <a:srgbClr val="404040"/>
                </a:solidFill>
                <a:latin typeface="楷体" charset="0"/>
                <a:ea typeface="楷体" charset="0"/>
                <a:cs typeface="Khmer UI" charset="0"/>
              </a:rPr>
              <a:t>shuffle</a:t>
            </a:r>
            <a:r>
              <a:rPr lang="zh-CN" altLang="en-US" sz="2800" dirty="0" smtClean="0">
                <a:solidFill>
                  <a:srgbClr val="404040"/>
                </a:solidFill>
                <a:latin typeface="楷体" charset="0"/>
                <a:ea typeface="楷体" charset="0"/>
                <a:cs typeface="Khmer UI" charset="0"/>
              </a:rPr>
              <a:t>阶段的数据量</a:t>
            </a:r>
          </a:p>
          <a:p>
            <a:pPr marL="1085850" lvl="1">
              <a:buFont typeface="Wingdings" charset="2"/>
              <a:buChar char="l"/>
            </a:pPr>
            <a:r>
              <a:rPr lang="zh-CN" altLang="en-US" sz="2800" dirty="0" smtClean="0">
                <a:solidFill>
                  <a:srgbClr val="404040"/>
                </a:solidFill>
                <a:latin typeface="楷体" charset="0"/>
                <a:ea typeface="楷体" charset="0"/>
                <a:cs typeface="Khmer UI" charset="0"/>
              </a:rPr>
              <a:t>使用符号执行来分析和优化</a:t>
            </a:r>
            <a:r>
              <a:rPr lang="en-US" altLang="zh-CN" sz="2800" dirty="0" smtClean="0">
                <a:solidFill>
                  <a:srgbClr val="404040"/>
                </a:solidFill>
                <a:latin typeface="楷体" charset="0"/>
                <a:ea typeface="楷体" charset="0"/>
                <a:cs typeface="Khmer UI" charset="0"/>
              </a:rPr>
              <a:t>UDA</a:t>
            </a:r>
            <a:r>
              <a:rPr lang="zh-CN" altLang="en-US" sz="2800" dirty="0" smtClean="0">
                <a:solidFill>
                  <a:srgbClr val="404040"/>
                </a:solidFill>
                <a:latin typeface="楷体" charset="0"/>
                <a:ea typeface="楷体" charset="0"/>
                <a:cs typeface="Khmer UI" charset="0"/>
              </a:rPr>
              <a:t>，对数据重新编码，减少</a:t>
            </a:r>
            <a:r>
              <a:rPr lang="en-US" altLang="zh-CN" sz="2800" dirty="0" smtClean="0">
                <a:solidFill>
                  <a:srgbClr val="404040"/>
                </a:solidFill>
                <a:latin typeface="楷体" charset="0"/>
                <a:ea typeface="楷体" charset="0"/>
                <a:cs typeface="Khmer UI" charset="0"/>
              </a:rPr>
              <a:t>shuffle</a:t>
            </a:r>
            <a:r>
              <a:rPr lang="zh-CN" altLang="en-US" sz="2800" dirty="0" smtClean="0">
                <a:solidFill>
                  <a:srgbClr val="404040"/>
                </a:solidFill>
                <a:latin typeface="楷体" charset="0"/>
                <a:ea typeface="楷体" charset="0"/>
                <a:cs typeface="Khmer UI" charset="0"/>
              </a:rPr>
              <a:t>通信量</a:t>
            </a:r>
          </a:p>
          <a:p>
            <a:pPr marL="1085850" lvl="1">
              <a:buFont typeface="Wingdings" charset="2"/>
              <a:buChar char="l"/>
            </a:pPr>
            <a:endParaRPr lang="zh-CN" altLang="en-US" sz="3000" dirty="0">
              <a:solidFill>
                <a:srgbClr val="404040"/>
              </a:solidFill>
              <a:latin typeface="楷体" charset="0"/>
              <a:ea typeface="楷体" charset="0"/>
              <a:cs typeface="Khmer UI" charset="0"/>
            </a:endParaRPr>
          </a:p>
          <a:p>
            <a:pPr marL="285750" lvl="1" indent="-285750">
              <a:buFont typeface="Wingdings" charset="2"/>
              <a:buChar char="Ø"/>
            </a:pPr>
            <a:r>
              <a:rPr lang="zh-CN" altLang="en-US" sz="3000" dirty="0">
                <a:solidFill>
                  <a:srgbClr val="404040"/>
                </a:solidFill>
                <a:latin typeface="楷体" charset="0"/>
                <a:ea typeface="楷体" charset="0"/>
                <a:cs typeface="Khmer UI" charset="0"/>
              </a:rPr>
              <a:t>这些工作都</a:t>
            </a:r>
            <a:r>
              <a:rPr lang="zh-CN" altLang="en-US" sz="3000" dirty="0" smtClean="0">
                <a:solidFill>
                  <a:srgbClr val="404040"/>
                </a:solidFill>
                <a:latin typeface="楷体" charset="0"/>
                <a:ea typeface="楷体" charset="0"/>
                <a:cs typeface="Khmer UI" charset="0"/>
              </a:rPr>
              <a:t>是优化数据并行应用的某个算子，没有提出对数据并行应用进行程序分析的方法</a:t>
            </a:r>
            <a:endParaRPr lang="zh-CN" altLang="en-US" sz="3000" dirty="0">
              <a:solidFill>
                <a:srgbClr val="404040"/>
              </a:solidFill>
              <a:latin typeface="楷体" charset="0"/>
              <a:ea typeface="楷体" charset="0"/>
              <a:cs typeface="Khmer UI" charset="0"/>
            </a:endParaRPr>
          </a:p>
        </p:txBody>
      </p:sp>
    </p:spTree>
  </p:cSld>
  <p:clrMapOvr>
    <a:masterClrMapping/>
  </p:clrMapOvr>
  <p:transition spd="slow" advTm="58148"/>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8388" y="125413"/>
            <a:ext cx="10058400" cy="960437"/>
          </a:xfrm>
        </p:spPr>
        <p:txBody>
          <a:bodyPr/>
          <a:lstStyle/>
          <a:p>
            <a:r>
              <a:rPr lang="zh-CN" altLang="en-US" dirty="0"/>
              <a:t>问题分析</a:t>
            </a:r>
          </a:p>
        </p:txBody>
      </p:sp>
      <p:sp>
        <p:nvSpPr>
          <p:cNvPr id="4" name="矩形 3"/>
          <p:cNvSpPr/>
          <p:nvPr/>
        </p:nvSpPr>
        <p:spPr>
          <a:xfrm>
            <a:off x="838200" y="1150065"/>
            <a:ext cx="9853980" cy="1569660"/>
          </a:xfrm>
          <a:prstGeom prst="rect">
            <a:avLst/>
          </a:prstGeom>
        </p:spPr>
        <p:txBody>
          <a:bodyPr wrap="none">
            <a:spAutoFit/>
          </a:bodyPr>
          <a:lstStyle>
            <a:lvl1pPr marL="285750" indent="-285750">
              <a:defRPr>
                <a:solidFill>
                  <a:schemeClr val="tx1"/>
                </a:solidFill>
                <a:latin typeface="Calibri" charset="0"/>
                <a:ea typeface="宋体" charset="0"/>
              </a:defRPr>
            </a:lvl1pPr>
            <a:lvl2pPr marL="914400" indent="-45720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a:buFont typeface="Wingdings" charset="2"/>
              <a:buChar char="Ø"/>
            </a:pPr>
            <a:r>
              <a:rPr lang="zh-CN" altLang="en-US" sz="3000" dirty="0" smtClean="0">
                <a:solidFill>
                  <a:srgbClr val="404040"/>
                </a:solidFill>
                <a:latin typeface="楷体" charset="0"/>
                <a:ea typeface="楷体" charset="0"/>
                <a:cs typeface="Khmer UI" charset="0"/>
              </a:rPr>
              <a:t>数据并行框架提供一系列高度抽象的算子</a:t>
            </a:r>
          </a:p>
          <a:p>
            <a:pPr lvl="1">
              <a:buFont typeface="Wingdings" charset="2"/>
              <a:buChar char="l"/>
            </a:pPr>
            <a:r>
              <a:rPr lang="zh-CN" altLang="en-US" sz="2200" dirty="0" smtClean="0">
                <a:latin typeface="Times New Roman" charset="0"/>
                <a:ea typeface="楷体" charset="0"/>
                <a:cs typeface="Times New Roman" charset="0"/>
              </a:rPr>
              <a:t>隐藏复杂的操作比如：数据划分、数据分布、并行化以及容错细节代码</a:t>
            </a:r>
          </a:p>
          <a:p>
            <a:pPr lvl="1">
              <a:buFont typeface="Wingdings" charset="2"/>
              <a:buChar char="l"/>
            </a:pPr>
            <a:r>
              <a:rPr lang="zh-CN" altLang="en-US" sz="2200" dirty="0" smtClean="0">
                <a:latin typeface="Times New Roman" charset="0"/>
                <a:ea typeface="楷体" charset="0"/>
                <a:cs typeface="Times New Roman" charset="0"/>
              </a:rPr>
              <a:t>每个算子都涉及大量复杂的框架代码</a:t>
            </a:r>
          </a:p>
          <a:p>
            <a:pPr marL="457200" lvl="1" indent="0"/>
            <a:endParaRPr lang="zh-CN" altLang="en-US" sz="2200" dirty="0">
              <a:latin typeface="Times New Roman" charset="0"/>
              <a:ea typeface="楷体" charset="0"/>
              <a:cs typeface="Times New Roman" charset="0"/>
            </a:endParaRPr>
          </a:p>
        </p:txBody>
      </p:sp>
      <p:sp>
        <p:nvSpPr>
          <p:cNvPr id="9" name="文本框 8"/>
          <p:cNvSpPr txBox="1"/>
          <p:nvPr/>
        </p:nvSpPr>
        <p:spPr>
          <a:xfrm>
            <a:off x="838200" y="2404738"/>
            <a:ext cx="7848623" cy="1815882"/>
          </a:xfrm>
          <a:prstGeom prst="rect">
            <a:avLst/>
          </a:prstGeom>
          <a:noFill/>
        </p:spPr>
        <p:txBody>
          <a:bodyPr wrap="none" rtlCol="0">
            <a:spAutoFit/>
          </a:bodyPr>
          <a:lstStyle/>
          <a:p>
            <a:pPr>
              <a:buFont typeface="Wingdings" charset="2"/>
              <a:buChar char="Ø"/>
            </a:pPr>
            <a:r>
              <a:rPr lang="zh-CN" altLang="en-US" sz="3000" dirty="0" smtClean="0">
                <a:solidFill>
                  <a:srgbClr val="404040"/>
                </a:solidFill>
                <a:latin typeface="楷体" charset="0"/>
                <a:ea typeface="楷体" charset="0"/>
                <a:cs typeface="Khmer UI" charset="0"/>
              </a:rPr>
              <a:t>一个简单的数据并行应用</a:t>
            </a:r>
            <a:r>
              <a:rPr lang="en-US" altLang="zh-CN" sz="3000" dirty="0" smtClean="0">
                <a:solidFill>
                  <a:srgbClr val="404040"/>
                </a:solidFill>
                <a:latin typeface="楷体" charset="0"/>
                <a:ea typeface="楷体" charset="0"/>
                <a:cs typeface="Khmer UI" charset="0"/>
              </a:rPr>
              <a:t>-</a:t>
            </a:r>
            <a:r>
              <a:rPr lang="en-US" altLang="zh-CN" sz="3000" dirty="0" err="1" smtClean="0">
                <a:solidFill>
                  <a:srgbClr val="404040"/>
                </a:solidFill>
                <a:latin typeface="楷体" charset="0"/>
                <a:ea typeface="楷体" charset="0"/>
                <a:cs typeface="Khmer UI" charset="0"/>
              </a:rPr>
              <a:t>SparkLR</a:t>
            </a:r>
            <a:endParaRPr lang="zh-CN" altLang="en-US" sz="3000" dirty="0" smtClean="0">
              <a:solidFill>
                <a:srgbClr val="404040"/>
              </a:solidFill>
              <a:latin typeface="楷体" charset="0"/>
              <a:ea typeface="楷体" charset="0"/>
              <a:cs typeface="Khmer UI" charset="0"/>
            </a:endParaRPr>
          </a:p>
          <a:p>
            <a:pPr marL="800100" lvl="2" indent="-342900">
              <a:buFont typeface="Wingdings" charset="2"/>
              <a:buChar char="l"/>
            </a:pPr>
            <a:r>
              <a:rPr lang="zh-CN" altLang="en-US" sz="2200" dirty="0" smtClean="0">
                <a:latin typeface="Times New Roman" charset="0"/>
                <a:ea typeface="楷体" charset="0"/>
                <a:cs typeface="Times New Roman" charset="0"/>
              </a:rPr>
              <a:t>使用</a:t>
            </a:r>
            <a:r>
              <a:rPr lang="en-US" altLang="zh-CN" sz="2200" dirty="0" smtClean="0">
                <a:latin typeface="Times New Roman" charset="0"/>
                <a:ea typeface="楷体" charset="0"/>
                <a:cs typeface="Times New Roman" charset="0"/>
              </a:rPr>
              <a:t>Soot-SPARK</a:t>
            </a:r>
            <a:r>
              <a:rPr lang="zh-CN" altLang="en-US" sz="2200" dirty="0" smtClean="0">
                <a:latin typeface="Times New Roman" charset="0"/>
                <a:ea typeface="楷体" charset="0"/>
                <a:cs typeface="Times New Roman" charset="0"/>
              </a:rPr>
              <a:t>对其进行上下文与字段敏感度指针分析</a:t>
            </a:r>
            <a:endParaRPr lang="zh-CN" altLang="en-US" sz="3000" dirty="0" smtClean="0">
              <a:solidFill>
                <a:srgbClr val="404040"/>
              </a:solidFill>
              <a:latin typeface="楷体" charset="0"/>
              <a:ea typeface="楷体" charset="0"/>
              <a:cs typeface="Khmer UI" charset="0"/>
            </a:endParaRPr>
          </a:p>
          <a:p>
            <a:pPr>
              <a:buFont typeface="Wingdings" charset="2"/>
              <a:buChar char="Ø"/>
            </a:pPr>
            <a:endParaRPr lang="zh-CN" altLang="en-US" sz="3000" dirty="0" smtClean="0">
              <a:solidFill>
                <a:srgbClr val="404040"/>
              </a:solidFill>
              <a:latin typeface="楷体" charset="0"/>
              <a:ea typeface="楷体" charset="0"/>
              <a:cs typeface="Khmer UI" charset="0"/>
            </a:endParaRPr>
          </a:p>
          <a:p>
            <a:endParaRPr kumimoji="1" lang="zh-CN" altLang="en-US" sz="3000" dirty="0"/>
          </a:p>
        </p:txBody>
      </p:sp>
      <p:pic>
        <p:nvPicPr>
          <p:cNvPr id="71" name="内容占位符 3"/>
          <p:cNvPicPr>
            <a:picLocks noGrp="1" noChangeAspect="1"/>
          </p:cNvPicPr>
          <p:nvPr>
            <p:ph idx="1"/>
          </p:nvPr>
        </p:nvPicPr>
        <p:blipFill>
          <a:blip r:embed="rId3"/>
          <a:stretch>
            <a:fillRect/>
          </a:stretch>
        </p:blipFill>
        <p:spPr>
          <a:xfrm>
            <a:off x="1068388" y="3210886"/>
            <a:ext cx="3480004" cy="3066794"/>
          </a:xfrm>
          <a:prstGeom prst="rect">
            <a:avLst/>
          </a:prstGeom>
        </p:spPr>
      </p:pic>
      <p:graphicFrame>
        <p:nvGraphicFramePr>
          <p:cNvPr id="75" name="表格 74"/>
          <p:cNvGraphicFramePr>
            <a:graphicFrameLocks noGrp="1"/>
          </p:cNvGraphicFramePr>
          <p:nvPr>
            <p:extLst>
              <p:ext uri="{D42A27DB-BD31-4B8C-83A1-F6EECF244321}">
                <p14:modId xmlns:p14="http://schemas.microsoft.com/office/powerpoint/2010/main" val="952099263"/>
              </p:ext>
            </p:extLst>
          </p:nvPr>
        </p:nvGraphicFramePr>
        <p:xfrm>
          <a:off x="5135857" y="5267946"/>
          <a:ext cx="5682212" cy="909575"/>
        </p:xfrm>
        <a:graphic>
          <a:graphicData uri="http://schemas.openxmlformats.org/drawingml/2006/table">
            <a:tbl>
              <a:tblPr firstRow="1" bandRow="1">
                <a:tableStyleId>{5C22544A-7EE6-4342-B048-85BDC9FD1C3A}</a:tableStyleId>
              </a:tblPr>
              <a:tblGrid>
                <a:gridCol w="1420553"/>
                <a:gridCol w="1420553"/>
                <a:gridCol w="1503203"/>
                <a:gridCol w="1337903"/>
              </a:tblGrid>
              <a:tr h="0">
                <a:tc>
                  <a:txBody>
                    <a:bodyPr/>
                    <a:lstStyle/>
                    <a:p>
                      <a:r>
                        <a:rPr lang="zh-CN" altLang="en-US" dirty="0" smtClean="0"/>
                        <a:t>加载时间</a:t>
                      </a:r>
                      <a:r>
                        <a:rPr lang="en-US" altLang="zh-CN" dirty="0" smtClean="0"/>
                        <a:t>(s)</a:t>
                      </a:r>
                      <a:endParaRPr lang="zh-CN" altLang="en-US" dirty="0"/>
                    </a:p>
                  </a:txBody>
                  <a:tcPr/>
                </a:tc>
                <a:tc>
                  <a:txBody>
                    <a:bodyPr/>
                    <a:lstStyle/>
                    <a:p>
                      <a:r>
                        <a:rPr lang="zh-CN" altLang="en-US" dirty="0" smtClean="0"/>
                        <a:t>方法总数</a:t>
                      </a:r>
                      <a:endParaRPr lang="zh-CN" altLang="en-US" dirty="0"/>
                    </a:p>
                  </a:txBody>
                  <a:tcPr/>
                </a:tc>
                <a:tc>
                  <a:txBody>
                    <a:bodyPr/>
                    <a:lstStyle/>
                    <a:p>
                      <a:r>
                        <a:rPr lang="zh-CN" altLang="en-US" dirty="0" smtClean="0"/>
                        <a:t>可达方法数</a:t>
                      </a:r>
                      <a:endParaRPr lang="zh-CN" altLang="en-US" dirty="0"/>
                    </a:p>
                  </a:txBody>
                  <a:tcPr/>
                </a:tc>
                <a:tc>
                  <a:txBody>
                    <a:bodyPr/>
                    <a:lstStyle/>
                    <a:p>
                      <a:r>
                        <a:rPr lang="zh-CN" altLang="en-US" dirty="0" smtClean="0"/>
                        <a:t>分析时间</a:t>
                      </a:r>
                      <a:r>
                        <a:rPr lang="en-US" altLang="zh-CN" dirty="0" smtClean="0"/>
                        <a:t>(s)</a:t>
                      </a:r>
                      <a:endParaRPr lang="zh-CN" altLang="en-US" dirty="0"/>
                    </a:p>
                  </a:txBody>
                  <a:tcPr/>
                </a:tc>
              </a:tr>
              <a:tr h="543815">
                <a:tc>
                  <a:txBody>
                    <a:bodyPr/>
                    <a:lstStyle/>
                    <a:p>
                      <a:r>
                        <a:rPr lang="en-US" altLang="zh-CN" dirty="0" smtClean="0"/>
                        <a:t>169</a:t>
                      </a:r>
                      <a:endParaRPr lang="zh-CN" altLang="en-US" dirty="0"/>
                    </a:p>
                  </a:txBody>
                  <a:tcPr/>
                </a:tc>
                <a:tc>
                  <a:txBody>
                    <a:bodyPr/>
                    <a:lstStyle/>
                    <a:p>
                      <a:r>
                        <a:rPr lang="en-US" altLang="zh-CN" dirty="0" smtClean="0"/>
                        <a:t>215010</a:t>
                      </a:r>
                      <a:endParaRPr lang="zh-CN" altLang="en-US" dirty="0"/>
                    </a:p>
                  </a:txBody>
                  <a:tcPr/>
                </a:tc>
                <a:tc>
                  <a:txBody>
                    <a:bodyPr/>
                    <a:lstStyle/>
                    <a:p>
                      <a:r>
                        <a:rPr lang="en-US" altLang="zh-CN" dirty="0" smtClean="0"/>
                        <a:t>32517</a:t>
                      </a:r>
                      <a:endParaRPr lang="zh-CN" altLang="en-US" dirty="0"/>
                    </a:p>
                  </a:txBody>
                  <a:tcPr/>
                </a:tc>
                <a:tc>
                  <a:txBody>
                    <a:bodyPr/>
                    <a:lstStyle/>
                    <a:p>
                      <a:r>
                        <a:rPr lang="en-US" altLang="zh-CN" dirty="0" smtClean="0"/>
                        <a:t>2373</a:t>
                      </a:r>
                      <a:endParaRPr lang="zh-CN" altLang="en-US" dirty="0"/>
                    </a:p>
                  </a:txBody>
                  <a:tcPr/>
                </a:tc>
              </a:tr>
            </a:tbl>
          </a:graphicData>
        </a:graphic>
      </p:graphicFrame>
      <p:sp>
        <p:nvSpPr>
          <p:cNvPr id="12" name="文本框 11"/>
          <p:cNvSpPr txBox="1"/>
          <p:nvPr/>
        </p:nvSpPr>
        <p:spPr>
          <a:xfrm>
            <a:off x="7192133" y="4879818"/>
            <a:ext cx="1569660" cy="369332"/>
          </a:xfrm>
          <a:prstGeom prst="rect">
            <a:avLst/>
          </a:prstGeom>
          <a:noFill/>
        </p:spPr>
        <p:txBody>
          <a:bodyPr wrap="none" rtlCol="0">
            <a:spAutoFit/>
          </a:bodyPr>
          <a:lstStyle/>
          <a:p>
            <a:r>
              <a:rPr kumimoji="1" lang="zh-CN" altLang="en-US" b="1" dirty="0" smtClean="0"/>
              <a:t>指针分析结果</a:t>
            </a:r>
            <a:endParaRPr kumimoji="1" lang="zh-CN" altLang="en-US" b="1" dirty="0"/>
          </a:p>
        </p:txBody>
      </p:sp>
    </p:spTree>
  </p:cSld>
  <p:clrMapOvr>
    <a:masterClrMapping/>
  </p:clrMapOvr>
  <p:transition spd="slow" advTm="58148"/>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1096963" y="287338"/>
            <a:ext cx="10058400" cy="968375"/>
          </a:xfrm>
        </p:spPr>
        <p:txBody>
          <a:bodyPr/>
          <a:lstStyle/>
          <a:p>
            <a:pPr eaLnBrk="1" hangingPunct="1"/>
            <a:r>
              <a:rPr lang="zh-CN" altLang="en-US" b="1" dirty="0" smtClean="0"/>
              <a:t>问题分析</a:t>
            </a:r>
            <a:endParaRPr lang="zh-CN" altLang="en-US" b="1" dirty="0"/>
          </a:p>
        </p:txBody>
      </p:sp>
      <p:sp>
        <p:nvSpPr>
          <p:cNvPr id="5" name="矩形 4"/>
          <p:cNvSpPr/>
          <p:nvPr/>
        </p:nvSpPr>
        <p:spPr>
          <a:xfrm>
            <a:off x="838200" y="1258888"/>
            <a:ext cx="9661525" cy="1231106"/>
          </a:xfrm>
          <a:prstGeom prst="rect">
            <a:avLst/>
          </a:prstGeom>
        </p:spPr>
        <p:txBody>
          <a:bodyPr>
            <a:spAutoFit/>
          </a:bodyPr>
          <a:lstStyle>
            <a:lvl1pPr marL="285750" indent="-285750">
              <a:defRPr>
                <a:solidFill>
                  <a:schemeClr val="tx1"/>
                </a:solidFill>
                <a:latin typeface="Calibri" charset="0"/>
                <a:ea typeface="宋体" charset="0"/>
              </a:defRPr>
            </a:lvl1pPr>
            <a:lvl2pPr marL="914400" indent="-45720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a:buFont typeface="Wingdings" charset="2"/>
              <a:buChar char="Ø"/>
            </a:pPr>
            <a:r>
              <a:rPr lang="zh-CN" altLang="en-US" sz="3000" dirty="0" smtClean="0">
                <a:latin typeface="Times New Roman" charset="0"/>
                <a:ea typeface="楷体" charset="0"/>
                <a:cs typeface="Times New Roman" charset="0"/>
              </a:rPr>
              <a:t>数据并行应用运行时特点</a:t>
            </a:r>
          </a:p>
          <a:p>
            <a:pPr lvl="1">
              <a:buFont typeface="Wingdings" charset="2"/>
              <a:buChar char="l"/>
            </a:pPr>
            <a:r>
              <a:rPr lang="zh-CN" altLang="en-US" sz="2200" dirty="0" smtClean="0">
                <a:latin typeface="Times New Roman" charset="0"/>
                <a:ea typeface="楷体" charset="0"/>
                <a:cs typeface="Times New Roman" charset="0"/>
              </a:rPr>
              <a:t>每个</a:t>
            </a:r>
            <a:r>
              <a:rPr lang="en-US" altLang="zh-CN" sz="2200" dirty="0" smtClean="0">
                <a:latin typeface="Times New Roman" charset="0"/>
                <a:ea typeface="楷体" charset="0"/>
                <a:cs typeface="Times New Roman" charset="0"/>
              </a:rPr>
              <a:t>Job</a:t>
            </a:r>
            <a:r>
              <a:rPr lang="zh-CN" altLang="en-US" sz="2200" dirty="0" smtClean="0">
                <a:latin typeface="Times New Roman" charset="0"/>
                <a:ea typeface="楷体" charset="0"/>
                <a:cs typeface="Times New Roman" charset="0"/>
              </a:rPr>
              <a:t>会被划分成为多个</a:t>
            </a:r>
            <a:r>
              <a:rPr lang="en-US" altLang="zh-CN" sz="2200" dirty="0" smtClean="0">
                <a:latin typeface="Times New Roman" charset="0"/>
                <a:ea typeface="楷体" charset="0"/>
                <a:cs typeface="Times New Roman" charset="0"/>
              </a:rPr>
              <a:t>stage</a:t>
            </a:r>
            <a:endParaRPr lang="zh-CN" altLang="en-US" sz="2200" dirty="0" smtClean="0">
              <a:latin typeface="Times New Roman" charset="0"/>
              <a:ea typeface="楷体" charset="0"/>
              <a:cs typeface="Times New Roman" charset="0"/>
            </a:endParaRPr>
          </a:p>
          <a:p>
            <a:pPr lvl="1">
              <a:buFont typeface="Wingdings" charset="2"/>
              <a:buChar char="l"/>
            </a:pPr>
            <a:r>
              <a:rPr lang="zh-CN" altLang="en-US" sz="2200" dirty="0" smtClean="0">
                <a:latin typeface="Times New Roman" charset="0"/>
                <a:ea typeface="楷体" charset="0"/>
                <a:cs typeface="Times New Roman" charset="0"/>
              </a:rPr>
              <a:t>在每个</a:t>
            </a:r>
            <a:r>
              <a:rPr lang="en-US" altLang="zh-CN" sz="2200" dirty="0" smtClean="0">
                <a:latin typeface="Times New Roman" charset="0"/>
                <a:ea typeface="楷体" charset="0"/>
                <a:cs typeface="Times New Roman" charset="0"/>
              </a:rPr>
              <a:t>stage</a:t>
            </a:r>
            <a:r>
              <a:rPr lang="zh-CN" altLang="en-US" sz="2200" dirty="0" smtClean="0">
                <a:latin typeface="Times New Roman" charset="0"/>
                <a:ea typeface="楷体" charset="0"/>
                <a:cs typeface="Times New Roman" charset="0"/>
              </a:rPr>
              <a:t>中，是相互独立任务的集合</a:t>
            </a:r>
            <a:endParaRPr lang="zh-CN" altLang="en-US" sz="2200" dirty="0">
              <a:latin typeface="Times New Roman" charset="0"/>
              <a:ea typeface="楷体" charset="0"/>
              <a:cs typeface="Times New Roman" charset="0"/>
            </a:endParaRPr>
          </a:p>
        </p:txBody>
      </p:sp>
      <p:sp>
        <p:nvSpPr>
          <p:cNvPr id="24580"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endParaRPr lang="zh-CN" altLang="en-US"/>
          </a:p>
        </p:txBody>
      </p:sp>
      <p:sp>
        <p:nvSpPr>
          <p:cNvPr id="2" name="文本框 1"/>
          <p:cNvSpPr txBox="1"/>
          <p:nvPr/>
        </p:nvSpPr>
        <p:spPr>
          <a:xfrm>
            <a:off x="3239146" y="5935851"/>
            <a:ext cx="2178802" cy="369332"/>
          </a:xfrm>
          <a:prstGeom prst="rect">
            <a:avLst/>
          </a:prstGeom>
          <a:noFill/>
        </p:spPr>
        <p:txBody>
          <a:bodyPr wrap="none" rtlCol="0">
            <a:spAutoFit/>
          </a:bodyPr>
          <a:lstStyle/>
          <a:p>
            <a:r>
              <a:rPr kumimoji="1" lang="en-US" altLang="zh-CN" dirty="0" smtClean="0"/>
              <a:t>Spark</a:t>
            </a:r>
            <a:r>
              <a:rPr kumimoji="1" lang="zh-CN" altLang="en-US" dirty="0" smtClean="0"/>
              <a:t>应用的一个</a:t>
            </a:r>
            <a:r>
              <a:rPr kumimoji="1" lang="en-US" altLang="zh-CN" dirty="0" smtClean="0"/>
              <a:t>Job</a:t>
            </a:r>
            <a:endParaRPr kumimoji="1" lang="zh-CN" altLang="en-US" dirty="0"/>
          </a:p>
        </p:txBody>
      </p:sp>
      <p:grpSp>
        <p:nvGrpSpPr>
          <p:cNvPr id="9" name="组 8"/>
          <p:cNvGrpSpPr/>
          <p:nvPr/>
        </p:nvGrpSpPr>
        <p:grpSpPr>
          <a:xfrm>
            <a:off x="838200" y="2514600"/>
            <a:ext cx="6587757" cy="3431614"/>
            <a:chOff x="1336431" y="2016368"/>
            <a:chExt cx="9683984" cy="4841631"/>
          </a:xfrm>
        </p:grpSpPr>
        <p:sp>
          <p:nvSpPr>
            <p:cNvPr id="10" name="圆角矩形 9"/>
            <p:cNvSpPr/>
            <p:nvPr/>
          </p:nvSpPr>
          <p:spPr>
            <a:xfrm>
              <a:off x="1336431" y="2016368"/>
              <a:ext cx="7666892" cy="4841631"/>
            </a:xfrm>
            <a:prstGeom prst="roundRect">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kumimoji="1" lang="en-US" altLang="zh-CN" dirty="0" smtClean="0">
                  <a:solidFill>
                    <a:schemeClr val="tx1"/>
                  </a:solidFill>
                </a:rPr>
                <a:t>Stage3</a:t>
              </a:r>
              <a:endParaRPr kumimoji="1" lang="zh-CN" altLang="en-US" dirty="0">
                <a:solidFill>
                  <a:schemeClr val="tx1"/>
                </a:solidFill>
              </a:endParaRPr>
            </a:p>
          </p:txBody>
        </p:sp>
        <p:sp>
          <p:nvSpPr>
            <p:cNvPr id="11" name="圆角矩形 10"/>
            <p:cNvSpPr/>
            <p:nvPr/>
          </p:nvSpPr>
          <p:spPr>
            <a:xfrm>
              <a:off x="1699843" y="2203938"/>
              <a:ext cx="3188677" cy="1594340"/>
            </a:xfrm>
            <a:prstGeom prst="roundRect">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kumimoji="1" lang="en-US" altLang="zh-CN" dirty="0" smtClean="0">
                  <a:solidFill>
                    <a:schemeClr val="tx1"/>
                  </a:solidFill>
                </a:rPr>
                <a:t>Stage1</a:t>
              </a:r>
              <a:endParaRPr kumimoji="1" lang="zh-CN" altLang="en-US" dirty="0">
                <a:solidFill>
                  <a:schemeClr val="tx1"/>
                </a:solidFill>
              </a:endParaRPr>
            </a:p>
          </p:txBody>
        </p:sp>
        <p:sp>
          <p:nvSpPr>
            <p:cNvPr id="12" name="圆角矩形 11"/>
            <p:cNvSpPr/>
            <p:nvPr/>
          </p:nvSpPr>
          <p:spPr>
            <a:xfrm>
              <a:off x="1641231" y="4352243"/>
              <a:ext cx="5275384" cy="2259572"/>
            </a:xfrm>
            <a:prstGeom prst="roundRect">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kumimoji="1" lang="en-US" altLang="zh-CN" dirty="0" smtClean="0">
                  <a:solidFill>
                    <a:schemeClr val="tx1"/>
                  </a:solidFill>
                </a:rPr>
                <a:t>Stage2</a:t>
              </a:r>
              <a:endParaRPr kumimoji="1" lang="zh-CN" altLang="en-US" dirty="0">
                <a:solidFill>
                  <a:schemeClr val="tx1"/>
                </a:solidFill>
              </a:endParaRPr>
            </a:p>
          </p:txBody>
        </p:sp>
        <p:grpSp>
          <p:nvGrpSpPr>
            <p:cNvPr id="13" name="组 12"/>
            <p:cNvGrpSpPr/>
            <p:nvPr/>
          </p:nvGrpSpPr>
          <p:grpSpPr>
            <a:xfrm>
              <a:off x="3212122" y="2438400"/>
              <a:ext cx="703385" cy="1312984"/>
              <a:chOff x="3212122" y="2438400"/>
              <a:chExt cx="703385" cy="1312984"/>
            </a:xfrm>
          </p:grpSpPr>
          <p:sp>
            <p:nvSpPr>
              <p:cNvPr id="89" name="圆角矩形 88"/>
              <p:cNvSpPr/>
              <p:nvPr/>
            </p:nvSpPr>
            <p:spPr>
              <a:xfrm>
                <a:off x="3212122" y="2438400"/>
                <a:ext cx="703385" cy="1312984"/>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0" name="圆角矩形 89"/>
              <p:cNvSpPr/>
              <p:nvPr/>
            </p:nvSpPr>
            <p:spPr>
              <a:xfrm>
                <a:off x="3294183" y="2614246"/>
                <a:ext cx="539261" cy="2813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圆角矩形 90"/>
              <p:cNvSpPr/>
              <p:nvPr/>
            </p:nvSpPr>
            <p:spPr>
              <a:xfrm>
                <a:off x="3294182" y="3006969"/>
                <a:ext cx="539261" cy="2813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2" name="圆角矩形 91"/>
              <p:cNvSpPr/>
              <p:nvPr/>
            </p:nvSpPr>
            <p:spPr>
              <a:xfrm>
                <a:off x="3294182" y="3379176"/>
                <a:ext cx="539261" cy="2813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4" name="组 13"/>
            <p:cNvGrpSpPr/>
            <p:nvPr/>
          </p:nvGrpSpPr>
          <p:grpSpPr>
            <a:xfrm>
              <a:off x="7977555" y="3716218"/>
              <a:ext cx="703385" cy="1312984"/>
              <a:chOff x="8370279" y="3807069"/>
              <a:chExt cx="703385" cy="1312984"/>
            </a:xfrm>
          </p:grpSpPr>
          <p:sp>
            <p:nvSpPr>
              <p:cNvPr id="85" name="圆角矩形 84"/>
              <p:cNvSpPr/>
              <p:nvPr/>
            </p:nvSpPr>
            <p:spPr>
              <a:xfrm>
                <a:off x="8370279" y="3807069"/>
                <a:ext cx="703385" cy="1312984"/>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86" name="圆角矩形 85"/>
              <p:cNvSpPr/>
              <p:nvPr/>
            </p:nvSpPr>
            <p:spPr>
              <a:xfrm>
                <a:off x="8452340" y="3982915"/>
                <a:ext cx="539261" cy="2813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87" name="圆角矩形 86"/>
              <p:cNvSpPr/>
              <p:nvPr/>
            </p:nvSpPr>
            <p:spPr>
              <a:xfrm>
                <a:off x="8452339" y="4375638"/>
                <a:ext cx="539261" cy="2813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88" name="圆角矩形 87"/>
              <p:cNvSpPr/>
              <p:nvPr/>
            </p:nvSpPr>
            <p:spPr>
              <a:xfrm>
                <a:off x="8452339" y="4747845"/>
                <a:ext cx="539261" cy="2813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grpSp>
        <p:grpSp>
          <p:nvGrpSpPr>
            <p:cNvPr id="15" name="组 14"/>
            <p:cNvGrpSpPr/>
            <p:nvPr/>
          </p:nvGrpSpPr>
          <p:grpSpPr>
            <a:xfrm>
              <a:off x="5801110" y="2438400"/>
              <a:ext cx="703385" cy="1312984"/>
              <a:chOff x="5632035" y="2488224"/>
              <a:chExt cx="703385" cy="1312984"/>
            </a:xfrm>
          </p:grpSpPr>
          <p:sp>
            <p:nvSpPr>
              <p:cNvPr id="81" name="圆角矩形 80"/>
              <p:cNvSpPr/>
              <p:nvPr/>
            </p:nvSpPr>
            <p:spPr>
              <a:xfrm>
                <a:off x="5632035" y="2488224"/>
                <a:ext cx="703385" cy="1312984"/>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圆角矩形 81"/>
              <p:cNvSpPr/>
              <p:nvPr/>
            </p:nvSpPr>
            <p:spPr>
              <a:xfrm>
                <a:off x="5714096" y="2664070"/>
                <a:ext cx="539261" cy="281354"/>
              </a:xfrm>
              <a:prstGeom prst="round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圆角矩形 82"/>
              <p:cNvSpPr/>
              <p:nvPr/>
            </p:nvSpPr>
            <p:spPr>
              <a:xfrm>
                <a:off x="5714095" y="3056793"/>
                <a:ext cx="539261" cy="281354"/>
              </a:xfrm>
              <a:prstGeom prst="round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圆角矩形 83"/>
              <p:cNvSpPr/>
              <p:nvPr/>
            </p:nvSpPr>
            <p:spPr>
              <a:xfrm>
                <a:off x="5714095" y="3429000"/>
                <a:ext cx="539261" cy="281354"/>
              </a:xfrm>
              <a:prstGeom prst="round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6" name="组 15"/>
            <p:cNvGrpSpPr/>
            <p:nvPr/>
          </p:nvGrpSpPr>
          <p:grpSpPr>
            <a:xfrm>
              <a:off x="5714095" y="4799139"/>
              <a:ext cx="703385" cy="1603129"/>
              <a:chOff x="5549975" y="4656992"/>
              <a:chExt cx="703385" cy="1603129"/>
            </a:xfrm>
          </p:grpSpPr>
          <p:sp>
            <p:nvSpPr>
              <p:cNvPr id="76" name="圆角矩形 75"/>
              <p:cNvSpPr/>
              <p:nvPr/>
            </p:nvSpPr>
            <p:spPr>
              <a:xfrm>
                <a:off x="5549975" y="4656992"/>
                <a:ext cx="703385" cy="1603129"/>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77" name="圆角矩形 76"/>
              <p:cNvSpPr/>
              <p:nvPr/>
            </p:nvSpPr>
            <p:spPr>
              <a:xfrm>
                <a:off x="5632036" y="4791811"/>
                <a:ext cx="539261" cy="2813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78" name="圆角矩形 77"/>
              <p:cNvSpPr/>
              <p:nvPr/>
            </p:nvSpPr>
            <p:spPr>
              <a:xfrm>
                <a:off x="5632035" y="5184534"/>
                <a:ext cx="539261" cy="2813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79" name="圆角矩形 78"/>
              <p:cNvSpPr/>
              <p:nvPr/>
            </p:nvSpPr>
            <p:spPr>
              <a:xfrm>
                <a:off x="5632035" y="5556741"/>
                <a:ext cx="539261" cy="2813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80" name="圆角矩形 79"/>
              <p:cNvSpPr/>
              <p:nvPr/>
            </p:nvSpPr>
            <p:spPr>
              <a:xfrm>
                <a:off x="5632035" y="5914249"/>
                <a:ext cx="539261" cy="2813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grpSp>
        <p:grpSp>
          <p:nvGrpSpPr>
            <p:cNvPr id="17" name="组 16"/>
            <p:cNvGrpSpPr/>
            <p:nvPr/>
          </p:nvGrpSpPr>
          <p:grpSpPr>
            <a:xfrm>
              <a:off x="4275539" y="4671646"/>
              <a:ext cx="703385" cy="808897"/>
              <a:chOff x="4275539" y="4671646"/>
              <a:chExt cx="703385" cy="808897"/>
            </a:xfrm>
          </p:grpSpPr>
          <p:sp>
            <p:nvSpPr>
              <p:cNvPr id="73" name="圆角矩形 72"/>
              <p:cNvSpPr/>
              <p:nvPr/>
            </p:nvSpPr>
            <p:spPr>
              <a:xfrm>
                <a:off x="4275539" y="4671646"/>
                <a:ext cx="703385" cy="808897"/>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74" name="圆角矩形 73"/>
              <p:cNvSpPr/>
              <p:nvPr/>
            </p:nvSpPr>
            <p:spPr>
              <a:xfrm>
                <a:off x="4357600" y="4747848"/>
                <a:ext cx="539261" cy="2813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75" name="圆角矩形 74"/>
              <p:cNvSpPr/>
              <p:nvPr/>
            </p:nvSpPr>
            <p:spPr>
              <a:xfrm>
                <a:off x="4357599" y="5140571"/>
                <a:ext cx="539261" cy="2813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grpSp>
        <p:grpSp>
          <p:nvGrpSpPr>
            <p:cNvPr id="18" name="组 17"/>
            <p:cNvGrpSpPr/>
            <p:nvPr/>
          </p:nvGrpSpPr>
          <p:grpSpPr>
            <a:xfrm>
              <a:off x="4275539" y="5600704"/>
              <a:ext cx="703385" cy="808897"/>
              <a:chOff x="4275539" y="5600704"/>
              <a:chExt cx="703385" cy="808897"/>
            </a:xfrm>
          </p:grpSpPr>
          <p:sp>
            <p:nvSpPr>
              <p:cNvPr id="70" name="圆角矩形 69"/>
              <p:cNvSpPr/>
              <p:nvPr/>
            </p:nvSpPr>
            <p:spPr>
              <a:xfrm>
                <a:off x="4275539" y="5600704"/>
                <a:ext cx="703385" cy="808897"/>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71" name="圆角矩形 70"/>
              <p:cNvSpPr/>
              <p:nvPr/>
            </p:nvSpPr>
            <p:spPr>
              <a:xfrm>
                <a:off x="4357600" y="5676906"/>
                <a:ext cx="539261" cy="2813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72" name="圆角矩形 71"/>
              <p:cNvSpPr/>
              <p:nvPr/>
            </p:nvSpPr>
            <p:spPr>
              <a:xfrm>
                <a:off x="4357599" y="6069629"/>
                <a:ext cx="539261" cy="281354"/>
              </a:xfrm>
              <a:prstGeom prst="round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grpSp>
        <p:cxnSp>
          <p:nvCxnSpPr>
            <p:cNvPr id="19" name="直线箭头连接符 18"/>
            <p:cNvCxnSpPr>
              <a:stCxn id="12" idx="3"/>
              <a:endCxn id="18" idx="1"/>
            </p:cNvCxnSpPr>
            <p:nvPr/>
          </p:nvCxnSpPr>
          <p:spPr>
            <a:xfrm>
              <a:off x="3833444" y="2754923"/>
              <a:ext cx="2049727" cy="0"/>
            </a:xfrm>
            <a:prstGeom prst="straightConnector1">
              <a:avLst/>
            </a:prstGeom>
            <a:ln>
              <a:solidFill>
                <a:schemeClr val="tx1"/>
              </a:solidFill>
              <a:headEnd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a:stCxn id="14" idx="3"/>
              <a:endCxn id="18" idx="1"/>
            </p:cNvCxnSpPr>
            <p:nvPr/>
          </p:nvCxnSpPr>
          <p:spPr>
            <a:xfrm flipV="1">
              <a:off x="3833443" y="2754923"/>
              <a:ext cx="2049728" cy="392723"/>
            </a:xfrm>
            <a:prstGeom prst="straightConnector1">
              <a:avLst/>
            </a:prstGeom>
            <a:ln>
              <a:solidFill>
                <a:schemeClr val="tx1"/>
              </a:solidFill>
              <a:headEnd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a:stCxn id="16" idx="3"/>
              <a:endCxn id="18" idx="1"/>
            </p:cNvCxnSpPr>
            <p:nvPr/>
          </p:nvCxnSpPr>
          <p:spPr>
            <a:xfrm flipV="1">
              <a:off x="3833443" y="2754923"/>
              <a:ext cx="2049728" cy="764930"/>
            </a:xfrm>
            <a:prstGeom prst="straightConnector1">
              <a:avLst/>
            </a:prstGeom>
            <a:ln>
              <a:solidFill>
                <a:schemeClr val="tx1"/>
              </a:solidFill>
              <a:headEnd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a:stCxn id="12" idx="3"/>
            </p:cNvCxnSpPr>
            <p:nvPr/>
          </p:nvCxnSpPr>
          <p:spPr>
            <a:xfrm>
              <a:off x="3833444" y="2754923"/>
              <a:ext cx="2049726" cy="392723"/>
            </a:xfrm>
            <a:prstGeom prst="straightConnector1">
              <a:avLst/>
            </a:prstGeom>
            <a:ln>
              <a:solidFill>
                <a:schemeClr val="tx1"/>
              </a:solidFill>
              <a:headEnd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a:stCxn id="14" idx="3"/>
              <a:endCxn id="19" idx="1"/>
            </p:cNvCxnSpPr>
            <p:nvPr/>
          </p:nvCxnSpPr>
          <p:spPr>
            <a:xfrm>
              <a:off x="3833443" y="3147646"/>
              <a:ext cx="2049727" cy="0"/>
            </a:xfrm>
            <a:prstGeom prst="straightConnector1">
              <a:avLst/>
            </a:prstGeom>
            <a:ln>
              <a:solidFill>
                <a:schemeClr val="tx1"/>
              </a:solidFill>
              <a:headEnd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a:stCxn id="14" idx="3"/>
              <a:endCxn id="20" idx="1"/>
            </p:cNvCxnSpPr>
            <p:nvPr/>
          </p:nvCxnSpPr>
          <p:spPr>
            <a:xfrm>
              <a:off x="3833443" y="3147646"/>
              <a:ext cx="2049727" cy="372207"/>
            </a:xfrm>
            <a:prstGeom prst="straightConnector1">
              <a:avLst/>
            </a:prstGeom>
            <a:ln>
              <a:solidFill>
                <a:schemeClr val="tx1"/>
              </a:solidFill>
              <a:headEnd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25" name="直线箭头连接符 24"/>
            <p:cNvCxnSpPr>
              <a:stCxn id="16" idx="3"/>
              <a:endCxn id="19" idx="1"/>
            </p:cNvCxnSpPr>
            <p:nvPr/>
          </p:nvCxnSpPr>
          <p:spPr>
            <a:xfrm flipV="1">
              <a:off x="3833443" y="3147646"/>
              <a:ext cx="2049727" cy="372207"/>
            </a:xfrm>
            <a:prstGeom prst="straightConnector1">
              <a:avLst/>
            </a:prstGeom>
            <a:ln>
              <a:solidFill>
                <a:schemeClr val="tx1"/>
              </a:solidFill>
              <a:headEnd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26" name="直线箭头连接符 25"/>
            <p:cNvCxnSpPr>
              <a:endCxn id="20" idx="1"/>
            </p:cNvCxnSpPr>
            <p:nvPr/>
          </p:nvCxnSpPr>
          <p:spPr>
            <a:xfrm flipV="1">
              <a:off x="3833443" y="3519853"/>
              <a:ext cx="2049727" cy="1"/>
            </a:xfrm>
            <a:prstGeom prst="straightConnector1">
              <a:avLst/>
            </a:prstGeom>
            <a:ln>
              <a:solidFill>
                <a:schemeClr val="tx1"/>
              </a:solidFill>
              <a:headEnd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27" name="直线箭头连接符 26"/>
            <p:cNvCxnSpPr>
              <a:stCxn id="12" idx="3"/>
              <a:endCxn id="20" idx="1"/>
            </p:cNvCxnSpPr>
            <p:nvPr/>
          </p:nvCxnSpPr>
          <p:spPr>
            <a:xfrm>
              <a:off x="3833444" y="2754923"/>
              <a:ext cx="2049726" cy="764930"/>
            </a:xfrm>
            <a:prstGeom prst="straightConnector1">
              <a:avLst/>
            </a:prstGeom>
            <a:ln>
              <a:solidFill>
                <a:schemeClr val="tx1"/>
              </a:solidFill>
              <a:headEnd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28" name="直线箭头连接符 27"/>
            <p:cNvCxnSpPr>
              <a:stCxn id="30" idx="3"/>
              <a:endCxn id="37" idx="1"/>
            </p:cNvCxnSpPr>
            <p:nvPr/>
          </p:nvCxnSpPr>
          <p:spPr>
            <a:xfrm>
              <a:off x="3249277" y="4874691"/>
              <a:ext cx="1108323" cy="13834"/>
            </a:xfrm>
            <a:prstGeom prst="straightConnector1">
              <a:avLst/>
            </a:prstGeom>
            <a:ln>
              <a:solidFill>
                <a:schemeClr val="tx1"/>
              </a:solidFill>
              <a:headEnd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29" name="直线箭头连接符 28"/>
            <p:cNvCxnSpPr>
              <a:stCxn id="31" idx="3"/>
              <a:endCxn id="38" idx="1"/>
            </p:cNvCxnSpPr>
            <p:nvPr/>
          </p:nvCxnSpPr>
          <p:spPr>
            <a:xfrm>
              <a:off x="3249276" y="5267414"/>
              <a:ext cx="1108323" cy="13834"/>
            </a:xfrm>
            <a:prstGeom prst="straightConnector1">
              <a:avLst/>
            </a:prstGeom>
            <a:ln>
              <a:solidFill>
                <a:schemeClr val="tx1"/>
              </a:solidFill>
              <a:headEnd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0" name="直线箭头连接符 29"/>
            <p:cNvCxnSpPr>
              <a:stCxn id="43" idx="3"/>
              <a:endCxn id="28" idx="1"/>
            </p:cNvCxnSpPr>
            <p:nvPr/>
          </p:nvCxnSpPr>
          <p:spPr>
            <a:xfrm>
              <a:off x="4896861" y="5817583"/>
              <a:ext cx="899294" cy="21982"/>
            </a:xfrm>
            <a:prstGeom prst="straightConnector1">
              <a:avLst/>
            </a:prstGeom>
            <a:ln>
              <a:solidFill>
                <a:schemeClr val="tx1"/>
              </a:solidFill>
              <a:headEnd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1" name="直线箭头连接符 30"/>
            <p:cNvCxnSpPr>
              <a:stCxn id="44" idx="3"/>
              <a:endCxn id="33" idx="1"/>
            </p:cNvCxnSpPr>
            <p:nvPr/>
          </p:nvCxnSpPr>
          <p:spPr>
            <a:xfrm flipV="1">
              <a:off x="4896860" y="6197073"/>
              <a:ext cx="899295" cy="13233"/>
            </a:xfrm>
            <a:prstGeom prst="straightConnector1">
              <a:avLst/>
            </a:prstGeom>
            <a:ln>
              <a:solidFill>
                <a:schemeClr val="tx1"/>
              </a:solidFill>
              <a:headEnd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2" name="直线箭头连接符 31"/>
            <p:cNvCxnSpPr>
              <a:stCxn id="37" idx="3"/>
              <a:endCxn id="26" idx="1"/>
            </p:cNvCxnSpPr>
            <p:nvPr/>
          </p:nvCxnSpPr>
          <p:spPr>
            <a:xfrm>
              <a:off x="4896861" y="4888525"/>
              <a:ext cx="899295" cy="186110"/>
            </a:xfrm>
            <a:prstGeom prst="straightConnector1">
              <a:avLst/>
            </a:prstGeom>
            <a:ln>
              <a:solidFill>
                <a:schemeClr val="tx1"/>
              </a:solidFill>
              <a:headEnd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a:stCxn id="38" idx="3"/>
              <a:endCxn id="27" idx="1"/>
            </p:cNvCxnSpPr>
            <p:nvPr/>
          </p:nvCxnSpPr>
          <p:spPr>
            <a:xfrm>
              <a:off x="4896860" y="5281248"/>
              <a:ext cx="899295" cy="186110"/>
            </a:xfrm>
            <a:prstGeom prst="straightConnector1">
              <a:avLst/>
            </a:prstGeom>
            <a:ln>
              <a:solidFill>
                <a:schemeClr val="tx1"/>
              </a:solidFill>
              <a:headEnd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18" idx="3"/>
              <a:endCxn id="22" idx="1"/>
            </p:cNvCxnSpPr>
            <p:nvPr/>
          </p:nvCxnSpPr>
          <p:spPr>
            <a:xfrm>
              <a:off x="6422432" y="2754923"/>
              <a:ext cx="1637184" cy="1277818"/>
            </a:xfrm>
            <a:prstGeom prst="straightConnector1">
              <a:avLst/>
            </a:prstGeom>
            <a:ln>
              <a:solidFill>
                <a:schemeClr val="tx1"/>
              </a:solidFill>
              <a:headEnd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5" name="直线箭头连接符 34"/>
            <p:cNvCxnSpPr>
              <a:stCxn id="19" idx="3"/>
              <a:endCxn id="23" idx="1"/>
            </p:cNvCxnSpPr>
            <p:nvPr/>
          </p:nvCxnSpPr>
          <p:spPr>
            <a:xfrm>
              <a:off x="6422431" y="3147646"/>
              <a:ext cx="1637184" cy="1277818"/>
            </a:xfrm>
            <a:prstGeom prst="straightConnector1">
              <a:avLst/>
            </a:prstGeom>
            <a:ln>
              <a:solidFill>
                <a:schemeClr val="tx1"/>
              </a:solidFill>
              <a:headEnd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6" name="直线箭头连接符 35"/>
            <p:cNvCxnSpPr>
              <a:stCxn id="20" idx="3"/>
              <a:endCxn id="24" idx="1"/>
            </p:cNvCxnSpPr>
            <p:nvPr/>
          </p:nvCxnSpPr>
          <p:spPr>
            <a:xfrm>
              <a:off x="6422431" y="3519853"/>
              <a:ext cx="1637184" cy="1277818"/>
            </a:xfrm>
            <a:prstGeom prst="straightConnector1">
              <a:avLst/>
            </a:prstGeom>
            <a:ln>
              <a:solidFill>
                <a:schemeClr val="tx1"/>
              </a:solidFill>
              <a:headEnd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stCxn id="26" idx="3"/>
              <a:endCxn id="22" idx="1"/>
            </p:cNvCxnSpPr>
            <p:nvPr/>
          </p:nvCxnSpPr>
          <p:spPr>
            <a:xfrm flipV="1">
              <a:off x="6335417" y="4032741"/>
              <a:ext cx="1724199" cy="1041894"/>
            </a:xfrm>
            <a:prstGeom prst="straightConnector1">
              <a:avLst/>
            </a:prstGeom>
            <a:ln>
              <a:solidFill>
                <a:schemeClr val="tx1"/>
              </a:solidFill>
              <a:headEnd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3" idx="1"/>
            </p:cNvCxnSpPr>
            <p:nvPr/>
          </p:nvCxnSpPr>
          <p:spPr>
            <a:xfrm flipV="1">
              <a:off x="6335416" y="4425464"/>
              <a:ext cx="1724199" cy="1041894"/>
            </a:xfrm>
            <a:prstGeom prst="straightConnector1">
              <a:avLst/>
            </a:prstGeom>
            <a:ln>
              <a:solidFill>
                <a:schemeClr val="tx1"/>
              </a:solidFill>
              <a:headEnd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stCxn id="28" idx="3"/>
              <a:endCxn id="24" idx="1"/>
            </p:cNvCxnSpPr>
            <p:nvPr/>
          </p:nvCxnSpPr>
          <p:spPr>
            <a:xfrm flipV="1">
              <a:off x="6335416" y="4797671"/>
              <a:ext cx="1724199" cy="1041894"/>
            </a:xfrm>
            <a:prstGeom prst="straightConnector1">
              <a:avLst/>
            </a:prstGeom>
            <a:ln>
              <a:solidFill>
                <a:schemeClr val="tx1"/>
              </a:solidFill>
              <a:headEnd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a:endCxn id="22" idx="1"/>
            </p:cNvCxnSpPr>
            <p:nvPr/>
          </p:nvCxnSpPr>
          <p:spPr>
            <a:xfrm flipV="1">
              <a:off x="6335416" y="4032741"/>
              <a:ext cx="1724200" cy="1447802"/>
            </a:xfrm>
            <a:prstGeom prst="straightConnector1">
              <a:avLst/>
            </a:prstGeom>
            <a:ln>
              <a:solidFill>
                <a:schemeClr val="tx1"/>
              </a:solidFill>
              <a:headEnd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41" name="直线箭头连接符 40"/>
            <p:cNvCxnSpPr>
              <a:stCxn id="28" idx="3"/>
              <a:endCxn id="23" idx="1"/>
            </p:cNvCxnSpPr>
            <p:nvPr/>
          </p:nvCxnSpPr>
          <p:spPr>
            <a:xfrm flipV="1">
              <a:off x="6335416" y="4425464"/>
              <a:ext cx="1724199" cy="1414101"/>
            </a:xfrm>
            <a:prstGeom prst="straightConnector1">
              <a:avLst/>
            </a:prstGeom>
            <a:ln>
              <a:solidFill>
                <a:schemeClr val="tx1"/>
              </a:solidFill>
              <a:headEnd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33" idx="3"/>
              <a:endCxn id="24" idx="1"/>
            </p:cNvCxnSpPr>
            <p:nvPr/>
          </p:nvCxnSpPr>
          <p:spPr>
            <a:xfrm flipV="1">
              <a:off x="6335416" y="4797671"/>
              <a:ext cx="1724199" cy="1399402"/>
            </a:xfrm>
            <a:prstGeom prst="straightConnector1">
              <a:avLst/>
            </a:prstGeom>
            <a:ln>
              <a:solidFill>
                <a:schemeClr val="tx1"/>
              </a:solidFill>
              <a:headEnd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43" name="直线箭头连接符 42"/>
            <p:cNvCxnSpPr>
              <a:stCxn id="26" idx="3"/>
              <a:endCxn id="23" idx="1"/>
            </p:cNvCxnSpPr>
            <p:nvPr/>
          </p:nvCxnSpPr>
          <p:spPr>
            <a:xfrm flipV="1">
              <a:off x="6335417" y="4425464"/>
              <a:ext cx="1724198" cy="649171"/>
            </a:xfrm>
            <a:prstGeom prst="straightConnector1">
              <a:avLst/>
            </a:prstGeom>
            <a:ln>
              <a:solidFill>
                <a:schemeClr val="tx1"/>
              </a:solidFill>
              <a:headEnd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44" name="直线箭头连接符 43"/>
            <p:cNvCxnSpPr>
              <a:stCxn id="27" idx="3"/>
              <a:endCxn id="24" idx="1"/>
            </p:cNvCxnSpPr>
            <p:nvPr/>
          </p:nvCxnSpPr>
          <p:spPr>
            <a:xfrm flipV="1">
              <a:off x="6335416" y="4797671"/>
              <a:ext cx="1724199" cy="669687"/>
            </a:xfrm>
            <a:prstGeom prst="straightConnector1">
              <a:avLst/>
            </a:prstGeom>
            <a:ln>
              <a:solidFill>
                <a:schemeClr val="tx1"/>
              </a:solidFill>
              <a:headEnd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26" idx="3"/>
              <a:endCxn id="24" idx="1"/>
            </p:cNvCxnSpPr>
            <p:nvPr/>
          </p:nvCxnSpPr>
          <p:spPr>
            <a:xfrm flipV="1">
              <a:off x="6335417" y="4797671"/>
              <a:ext cx="1724198" cy="276964"/>
            </a:xfrm>
            <a:prstGeom prst="straightConnector1">
              <a:avLst/>
            </a:prstGeom>
            <a:ln>
              <a:solidFill>
                <a:schemeClr val="tx1"/>
              </a:solidFill>
              <a:headEnd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46" name="直线箭头连接符 45"/>
            <p:cNvCxnSpPr>
              <a:stCxn id="28" idx="3"/>
              <a:endCxn id="22" idx="1"/>
            </p:cNvCxnSpPr>
            <p:nvPr/>
          </p:nvCxnSpPr>
          <p:spPr>
            <a:xfrm flipV="1">
              <a:off x="6335416" y="4032741"/>
              <a:ext cx="1724200" cy="1806824"/>
            </a:xfrm>
            <a:prstGeom prst="straightConnector1">
              <a:avLst/>
            </a:prstGeom>
            <a:ln>
              <a:solidFill>
                <a:schemeClr val="tx1"/>
              </a:solidFill>
              <a:headEnd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33" idx="3"/>
              <a:endCxn id="23" idx="1"/>
            </p:cNvCxnSpPr>
            <p:nvPr/>
          </p:nvCxnSpPr>
          <p:spPr>
            <a:xfrm flipV="1">
              <a:off x="6335416" y="4425464"/>
              <a:ext cx="1724199" cy="1771609"/>
            </a:xfrm>
            <a:prstGeom prst="straightConnector1">
              <a:avLst/>
            </a:prstGeom>
            <a:ln>
              <a:solidFill>
                <a:schemeClr val="tx1"/>
              </a:solidFill>
              <a:headEnd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48" name="直线箭头连接符 47"/>
            <p:cNvCxnSpPr>
              <a:stCxn id="33" idx="3"/>
              <a:endCxn id="22" idx="1"/>
            </p:cNvCxnSpPr>
            <p:nvPr/>
          </p:nvCxnSpPr>
          <p:spPr>
            <a:xfrm flipV="1">
              <a:off x="6335416" y="4032741"/>
              <a:ext cx="1724200" cy="2164332"/>
            </a:xfrm>
            <a:prstGeom prst="straightConnector1">
              <a:avLst/>
            </a:prstGeom>
            <a:ln>
              <a:solidFill>
                <a:schemeClr val="tx1"/>
              </a:solidFill>
              <a:headEnd w="lg" len="lg"/>
              <a:tailEnd type="triangle" w="lg" len="med"/>
            </a:ln>
          </p:spPr>
          <p:style>
            <a:lnRef idx="1">
              <a:schemeClr val="accent1"/>
            </a:lnRef>
            <a:fillRef idx="0">
              <a:schemeClr val="accent1"/>
            </a:fillRef>
            <a:effectRef idx="0">
              <a:schemeClr val="accent1"/>
            </a:effectRef>
            <a:fontRef idx="minor">
              <a:schemeClr val="tx1"/>
            </a:fontRef>
          </p:style>
        </p:cxnSp>
        <p:sp>
          <p:nvSpPr>
            <p:cNvPr id="49" name="圆角矩形 48"/>
            <p:cNvSpPr/>
            <p:nvPr/>
          </p:nvSpPr>
          <p:spPr>
            <a:xfrm>
              <a:off x="9366737" y="2016368"/>
              <a:ext cx="1653678" cy="4841631"/>
            </a:xfrm>
            <a:prstGeom prst="roundRect">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zh-CN" dirty="0" smtClean="0">
                  <a:solidFill>
                    <a:schemeClr val="tx1"/>
                  </a:solidFill>
                </a:rPr>
                <a:t>Stage4</a:t>
              </a:r>
              <a:endParaRPr kumimoji="1" lang="zh-CN" altLang="en-US" dirty="0">
                <a:solidFill>
                  <a:schemeClr val="tx1"/>
                </a:solidFill>
              </a:endParaRPr>
            </a:p>
          </p:txBody>
        </p:sp>
        <p:sp>
          <p:nvSpPr>
            <p:cNvPr id="50" name="椭圆 49"/>
            <p:cNvSpPr/>
            <p:nvPr/>
          </p:nvSpPr>
          <p:spPr>
            <a:xfrm>
              <a:off x="9737586" y="3916236"/>
              <a:ext cx="1030487" cy="10418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t>text</a:t>
              </a:r>
              <a:endParaRPr kumimoji="1" lang="zh-CN" altLang="en-US" sz="1400" dirty="0"/>
            </a:p>
          </p:txBody>
        </p:sp>
        <p:cxnSp>
          <p:nvCxnSpPr>
            <p:cNvPr id="51" name="直线箭头连接符 50"/>
            <p:cNvCxnSpPr>
              <a:stCxn id="22" idx="3"/>
            </p:cNvCxnSpPr>
            <p:nvPr/>
          </p:nvCxnSpPr>
          <p:spPr>
            <a:xfrm>
              <a:off x="8598877" y="4032741"/>
              <a:ext cx="1252018" cy="36077"/>
            </a:xfrm>
            <a:prstGeom prst="straightConnector1">
              <a:avLst/>
            </a:prstGeom>
            <a:ln>
              <a:solidFill>
                <a:schemeClr val="tx1"/>
              </a:solidFill>
              <a:headEnd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52" name="直线箭头连接符 51"/>
            <p:cNvCxnSpPr>
              <a:stCxn id="23" idx="3"/>
            </p:cNvCxnSpPr>
            <p:nvPr/>
          </p:nvCxnSpPr>
          <p:spPr>
            <a:xfrm>
              <a:off x="8598876" y="4425464"/>
              <a:ext cx="1138710" cy="11719"/>
            </a:xfrm>
            <a:prstGeom prst="straightConnector1">
              <a:avLst/>
            </a:prstGeom>
            <a:ln>
              <a:solidFill>
                <a:schemeClr val="tx1"/>
              </a:solidFill>
              <a:headEnd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53" name="直线箭头连接符 52"/>
            <p:cNvCxnSpPr>
              <a:stCxn id="24" idx="3"/>
            </p:cNvCxnSpPr>
            <p:nvPr/>
          </p:nvCxnSpPr>
          <p:spPr>
            <a:xfrm>
              <a:off x="8598876" y="4797671"/>
              <a:ext cx="1252019" cy="7877"/>
            </a:xfrm>
            <a:prstGeom prst="straightConnector1">
              <a:avLst/>
            </a:prstGeom>
            <a:ln>
              <a:solidFill>
                <a:schemeClr val="tx1"/>
              </a:solidFill>
              <a:headEnd w="lg" len="lg"/>
              <a:tailEnd type="triangle" w="lg" len="med"/>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4447815" y="3484631"/>
              <a:ext cx="962764" cy="369332"/>
            </a:xfrm>
            <a:prstGeom prst="rect">
              <a:avLst/>
            </a:prstGeom>
            <a:noFill/>
          </p:spPr>
          <p:txBody>
            <a:bodyPr wrap="none" rtlCol="0">
              <a:spAutoFit/>
            </a:bodyPr>
            <a:lstStyle/>
            <a:p>
              <a:r>
                <a:rPr kumimoji="1" lang="en-US" altLang="zh-CN" smtClean="0"/>
                <a:t>groupBy</a:t>
              </a:r>
              <a:endParaRPr kumimoji="1" lang="zh-CN" altLang="en-US"/>
            </a:p>
          </p:txBody>
        </p:sp>
        <p:sp>
          <p:nvSpPr>
            <p:cNvPr id="55" name="文本框 54"/>
            <p:cNvSpPr txBox="1"/>
            <p:nvPr/>
          </p:nvSpPr>
          <p:spPr>
            <a:xfrm>
              <a:off x="4838346" y="6295274"/>
              <a:ext cx="724878"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smtClean="0"/>
                <a:t>union</a:t>
              </a:r>
              <a:endParaRPr kumimoji="1" lang="zh-CN" altLang="en-US" dirty="0"/>
            </a:p>
          </p:txBody>
        </p:sp>
        <p:sp>
          <p:nvSpPr>
            <p:cNvPr id="56" name="文本框 55"/>
            <p:cNvSpPr txBox="1"/>
            <p:nvPr/>
          </p:nvSpPr>
          <p:spPr>
            <a:xfrm>
              <a:off x="6954347" y="5636453"/>
              <a:ext cx="2210535"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smtClean="0"/>
                <a:t>join</a:t>
              </a:r>
              <a:endParaRPr kumimoji="1" lang="zh-CN" altLang="en-US" dirty="0"/>
            </a:p>
          </p:txBody>
        </p:sp>
        <p:sp>
          <p:nvSpPr>
            <p:cNvPr id="57" name="文本框 56"/>
            <p:cNvSpPr txBox="1"/>
            <p:nvPr/>
          </p:nvSpPr>
          <p:spPr>
            <a:xfrm>
              <a:off x="8359478" y="4906719"/>
              <a:ext cx="1451809"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err="1" smtClean="0"/>
                <a:t>saveastextfile</a:t>
              </a:r>
              <a:endParaRPr kumimoji="1" lang="zh-CN" altLang="en-US" dirty="0"/>
            </a:p>
          </p:txBody>
        </p:sp>
        <p:sp>
          <p:nvSpPr>
            <p:cNvPr id="58" name="文本框 57"/>
            <p:cNvSpPr txBox="1"/>
            <p:nvPr/>
          </p:nvSpPr>
          <p:spPr>
            <a:xfrm>
              <a:off x="2808083" y="2438400"/>
              <a:ext cx="444352" cy="461665"/>
            </a:xfrm>
            <a:prstGeom prst="rect">
              <a:avLst/>
            </a:prstGeom>
            <a:noFill/>
          </p:spPr>
          <p:txBody>
            <a:bodyPr wrap="none" rtlCol="0">
              <a:spAutoFit/>
            </a:bodyPr>
            <a:lstStyle/>
            <a:p>
              <a:r>
                <a:rPr kumimoji="1" lang="en-US" altLang="zh-CN" sz="2400" dirty="0" smtClean="0">
                  <a:solidFill>
                    <a:schemeClr val="accent1"/>
                  </a:solidFill>
                </a:rPr>
                <a:t>A:</a:t>
              </a:r>
              <a:endParaRPr kumimoji="1" lang="zh-CN" altLang="en-US" sz="2400" dirty="0">
                <a:solidFill>
                  <a:schemeClr val="accent1"/>
                </a:solidFill>
              </a:endParaRPr>
            </a:p>
          </p:txBody>
        </p:sp>
        <p:sp>
          <p:nvSpPr>
            <p:cNvPr id="59" name="文本框 58"/>
            <p:cNvSpPr txBox="1"/>
            <p:nvPr/>
          </p:nvSpPr>
          <p:spPr>
            <a:xfrm>
              <a:off x="5351495" y="2208294"/>
              <a:ext cx="433132"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400" dirty="0" smtClean="0">
                  <a:solidFill>
                    <a:schemeClr val="accent1"/>
                  </a:solidFill>
                </a:rPr>
                <a:t>B:</a:t>
              </a:r>
              <a:endParaRPr kumimoji="1" lang="zh-CN" altLang="en-US" sz="2400" dirty="0">
                <a:solidFill>
                  <a:schemeClr val="accent1"/>
                </a:solidFill>
              </a:endParaRPr>
            </a:p>
          </p:txBody>
        </p:sp>
        <p:grpSp>
          <p:nvGrpSpPr>
            <p:cNvPr id="60" name="组 59"/>
            <p:cNvGrpSpPr/>
            <p:nvPr/>
          </p:nvGrpSpPr>
          <p:grpSpPr>
            <a:xfrm>
              <a:off x="2179587" y="4654063"/>
              <a:ext cx="1151753" cy="812646"/>
              <a:chOff x="2809740" y="4653242"/>
              <a:chExt cx="1151753" cy="812646"/>
            </a:xfrm>
          </p:grpSpPr>
          <p:grpSp>
            <p:nvGrpSpPr>
              <p:cNvPr id="65" name="组 64"/>
              <p:cNvGrpSpPr/>
              <p:nvPr/>
            </p:nvGrpSpPr>
            <p:grpSpPr>
              <a:xfrm>
                <a:off x="3258108" y="4656991"/>
                <a:ext cx="703385" cy="808897"/>
                <a:chOff x="3258108" y="4656991"/>
                <a:chExt cx="703385" cy="808897"/>
              </a:xfrm>
            </p:grpSpPr>
            <p:sp>
              <p:nvSpPr>
                <p:cNvPr id="67" name="圆角矩形 66"/>
                <p:cNvSpPr/>
                <p:nvPr/>
              </p:nvSpPr>
              <p:spPr>
                <a:xfrm>
                  <a:off x="3258108" y="4656991"/>
                  <a:ext cx="703385" cy="808897"/>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68" name="圆角矩形 67"/>
                <p:cNvSpPr/>
                <p:nvPr/>
              </p:nvSpPr>
              <p:spPr>
                <a:xfrm>
                  <a:off x="3340169" y="4733193"/>
                  <a:ext cx="539261" cy="2813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69" name="圆角矩形 68"/>
                <p:cNvSpPr/>
                <p:nvPr/>
              </p:nvSpPr>
              <p:spPr>
                <a:xfrm>
                  <a:off x="3340168" y="5125916"/>
                  <a:ext cx="539261" cy="2813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grpSp>
          <p:sp>
            <p:nvSpPr>
              <p:cNvPr id="66" name="文本框 65"/>
              <p:cNvSpPr txBox="1"/>
              <p:nvPr/>
            </p:nvSpPr>
            <p:spPr>
              <a:xfrm>
                <a:off x="2809740" y="4653242"/>
                <a:ext cx="433132"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400" dirty="0" smtClean="0">
                    <a:solidFill>
                      <a:schemeClr val="accent1"/>
                    </a:solidFill>
                  </a:rPr>
                  <a:t>C:</a:t>
                </a:r>
                <a:endParaRPr kumimoji="1" lang="zh-CN" altLang="en-US" sz="2400" dirty="0">
                  <a:solidFill>
                    <a:schemeClr val="accent1"/>
                  </a:solidFill>
                </a:endParaRPr>
              </a:p>
            </p:txBody>
          </p:sp>
        </p:grpSp>
        <p:sp>
          <p:nvSpPr>
            <p:cNvPr id="61" name="文本框 60"/>
            <p:cNvSpPr txBox="1"/>
            <p:nvPr/>
          </p:nvSpPr>
          <p:spPr>
            <a:xfrm>
              <a:off x="3910704" y="4510442"/>
              <a:ext cx="455574"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400" dirty="0" smtClean="0">
                  <a:solidFill>
                    <a:schemeClr val="accent1"/>
                  </a:solidFill>
                </a:rPr>
                <a:t>D:</a:t>
              </a:r>
              <a:endParaRPr kumimoji="1" lang="zh-CN" altLang="en-US" sz="2400" dirty="0">
                <a:solidFill>
                  <a:schemeClr val="accent1"/>
                </a:solidFill>
              </a:endParaRPr>
            </a:p>
          </p:txBody>
        </p:sp>
        <p:sp>
          <p:nvSpPr>
            <p:cNvPr id="62" name="文本框 61"/>
            <p:cNvSpPr txBox="1"/>
            <p:nvPr/>
          </p:nvSpPr>
          <p:spPr>
            <a:xfrm>
              <a:off x="3815576" y="5612437"/>
              <a:ext cx="433132"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400" dirty="0" smtClean="0">
                  <a:solidFill>
                    <a:schemeClr val="accent1"/>
                  </a:solidFill>
                </a:rPr>
                <a:t>E:</a:t>
              </a:r>
              <a:endParaRPr kumimoji="1" lang="zh-CN" altLang="en-US" sz="2400" dirty="0">
                <a:solidFill>
                  <a:schemeClr val="accent1"/>
                </a:solidFill>
              </a:endParaRPr>
            </a:p>
          </p:txBody>
        </p:sp>
        <p:sp>
          <p:nvSpPr>
            <p:cNvPr id="63" name="文本框 62"/>
            <p:cNvSpPr txBox="1"/>
            <p:nvPr/>
          </p:nvSpPr>
          <p:spPr>
            <a:xfrm>
              <a:off x="5361603" y="4581538"/>
              <a:ext cx="407484"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400" dirty="0" smtClean="0">
                  <a:solidFill>
                    <a:schemeClr val="accent1"/>
                  </a:solidFill>
                </a:rPr>
                <a:t>F:</a:t>
              </a:r>
              <a:endParaRPr kumimoji="1" lang="zh-CN" altLang="en-US" sz="2400" dirty="0">
                <a:solidFill>
                  <a:schemeClr val="accent1"/>
                </a:solidFill>
              </a:endParaRPr>
            </a:p>
          </p:txBody>
        </p:sp>
        <p:sp>
          <p:nvSpPr>
            <p:cNvPr id="64" name="文本框 63"/>
            <p:cNvSpPr txBox="1"/>
            <p:nvPr/>
          </p:nvSpPr>
          <p:spPr>
            <a:xfrm flipH="1">
              <a:off x="7882366" y="3243587"/>
              <a:ext cx="1664989"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400" dirty="0" smtClean="0">
                  <a:solidFill>
                    <a:schemeClr val="accent1"/>
                  </a:solidFill>
                </a:rPr>
                <a:t>G:</a:t>
              </a:r>
              <a:endParaRPr kumimoji="1" lang="zh-CN" altLang="en-US" sz="2400" dirty="0">
                <a:solidFill>
                  <a:schemeClr val="accent1"/>
                </a:solidFill>
              </a:endParaRPr>
            </a:p>
          </p:txBody>
        </p:sp>
      </p:grpSp>
    </p:spTree>
  </p:cSld>
  <p:clrMapOvr>
    <a:masterClrMapping/>
  </p:clrMapOvr>
  <p:transition spd="slow" advTm="46612"/>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1096963" y="287338"/>
            <a:ext cx="10058400" cy="968375"/>
          </a:xfrm>
        </p:spPr>
        <p:txBody>
          <a:bodyPr/>
          <a:lstStyle/>
          <a:p>
            <a:pPr eaLnBrk="1" hangingPunct="1"/>
            <a:r>
              <a:rPr lang="zh-CN" altLang="en-US" b="1" dirty="0"/>
              <a:t>系统设计与实现</a:t>
            </a:r>
          </a:p>
        </p:txBody>
      </p:sp>
      <p:sp>
        <p:nvSpPr>
          <p:cNvPr id="5" name="矩形 4"/>
          <p:cNvSpPr/>
          <p:nvPr/>
        </p:nvSpPr>
        <p:spPr>
          <a:xfrm>
            <a:off x="884695" y="1258888"/>
            <a:ext cx="9661525" cy="2031325"/>
          </a:xfrm>
          <a:prstGeom prst="rect">
            <a:avLst/>
          </a:prstGeom>
        </p:spPr>
        <p:txBody>
          <a:bodyPr>
            <a:spAutoFit/>
          </a:bodyPr>
          <a:lstStyle>
            <a:lvl1pPr marL="285750" indent="-285750">
              <a:defRPr>
                <a:solidFill>
                  <a:schemeClr val="tx1"/>
                </a:solidFill>
                <a:latin typeface="Calibri" charset="0"/>
                <a:ea typeface="宋体" charset="0"/>
              </a:defRPr>
            </a:lvl1pPr>
            <a:lvl2pPr marL="914400" indent="-45720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marL="0" indent="0"/>
            <a:r>
              <a:rPr lang="en-US" altLang="zh-CN" sz="3000" dirty="0" smtClean="0">
                <a:solidFill>
                  <a:srgbClr val="404040"/>
                </a:solidFill>
                <a:latin typeface="楷体" charset="0"/>
                <a:ea typeface="楷体" charset="0"/>
                <a:cs typeface="Khmer UI" charset="0"/>
              </a:rPr>
              <a:t>Phase</a:t>
            </a:r>
            <a:r>
              <a:rPr lang="zh-CN" altLang="en-US" sz="3000" dirty="0" smtClean="0">
                <a:solidFill>
                  <a:srgbClr val="404040"/>
                </a:solidFill>
                <a:latin typeface="楷体" charset="0"/>
                <a:ea typeface="楷体" charset="0"/>
                <a:cs typeface="Khmer UI" charset="0"/>
              </a:rPr>
              <a:t>定义</a:t>
            </a:r>
          </a:p>
          <a:p>
            <a:pPr marL="457200" indent="-457200">
              <a:buFont typeface="Wingdings" charset="2"/>
              <a:buChar char="Ø"/>
            </a:pPr>
            <a:r>
              <a:rPr lang="zh-CN" altLang="en-US" sz="3000" dirty="0" smtClean="0">
                <a:solidFill>
                  <a:srgbClr val="404040"/>
                </a:solidFill>
                <a:latin typeface="楷体" charset="0"/>
                <a:ea typeface="楷体" charset="0"/>
                <a:cs typeface="Khmer UI" charset="0"/>
              </a:rPr>
              <a:t>每个</a:t>
            </a:r>
            <a:r>
              <a:rPr lang="en-US" altLang="zh-CN" sz="3000" dirty="0" smtClean="0">
                <a:solidFill>
                  <a:srgbClr val="404040"/>
                </a:solidFill>
                <a:latin typeface="楷体" charset="0"/>
                <a:ea typeface="楷体" charset="0"/>
                <a:cs typeface="Khmer UI" charset="0"/>
              </a:rPr>
              <a:t>phase</a:t>
            </a:r>
            <a:r>
              <a:rPr lang="zh-CN" altLang="en-US" sz="3000" dirty="0" smtClean="0">
                <a:solidFill>
                  <a:srgbClr val="404040"/>
                </a:solidFill>
                <a:latin typeface="楷体" charset="0"/>
                <a:ea typeface="楷体" charset="0"/>
                <a:cs typeface="Khmer UI" charset="0"/>
              </a:rPr>
              <a:t>可以被分为三部分</a:t>
            </a:r>
          </a:p>
          <a:p>
            <a:pPr lvl="1">
              <a:buFont typeface="+mj-lt"/>
              <a:buAutoNum type="arabicPeriod"/>
            </a:pPr>
            <a:r>
              <a:rPr lang="zh-CN" altLang="en-US" sz="2200" dirty="0" smtClean="0">
                <a:latin typeface="Times New Roman" charset="0"/>
                <a:ea typeface="楷体" charset="0"/>
                <a:cs typeface="Times New Roman" charset="0"/>
              </a:rPr>
              <a:t>从数据源中读取数据对象</a:t>
            </a:r>
          </a:p>
          <a:p>
            <a:pPr lvl="1">
              <a:buFont typeface="+mj-lt"/>
              <a:buAutoNum type="arabicPeriod"/>
            </a:pPr>
            <a:r>
              <a:rPr lang="zh-CN" altLang="en-US" sz="2200" dirty="0" smtClean="0">
                <a:latin typeface="Times New Roman" charset="0"/>
                <a:ea typeface="楷体" charset="0"/>
                <a:cs typeface="Times New Roman" charset="0"/>
              </a:rPr>
              <a:t>对每个数据对象运用一系列用户定义函数</a:t>
            </a:r>
            <a:r>
              <a:rPr lang="en-US" altLang="zh-CN" sz="2200" dirty="0" smtClean="0">
                <a:latin typeface="Times New Roman" charset="0"/>
                <a:ea typeface="楷体" charset="0"/>
                <a:cs typeface="Times New Roman" charset="0"/>
              </a:rPr>
              <a:t>(UDF)</a:t>
            </a:r>
            <a:r>
              <a:rPr lang="zh-CN" altLang="en-US" sz="2200" dirty="0" smtClean="0">
                <a:latin typeface="Times New Roman" charset="0"/>
                <a:ea typeface="楷体" charset="0"/>
                <a:cs typeface="Times New Roman" charset="0"/>
              </a:rPr>
              <a:t>来进行计算</a:t>
            </a:r>
          </a:p>
          <a:p>
            <a:pPr lvl="1">
              <a:buFont typeface="+mj-lt"/>
              <a:buAutoNum type="arabicPeriod"/>
            </a:pPr>
            <a:r>
              <a:rPr lang="zh-CN" altLang="en-US" sz="2200" dirty="0" smtClean="0">
                <a:latin typeface="Times New Roman" charset="0"/>
                <a:ea typeface="楷体" charset="0"/>
                <a:cs typeface="Times New Roman" charset="0"/>
              </a:rPr>
              <a:t>将计算结果写入一个新的数据集合中</a:t>
            </a:r>
          </a:p>
        </p:txBody>
      </p:sp>
      <p:sp>
        <p:nvSpPr>
          <p:cNvPr id="24580"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endParaRPr lang="zh-CN" altLang="en-US"/>
          </a:p>
        </p:txBody>
      </p:sp>
      <p:pic>
        <p:nvPicPr>
          <p:cNvPr id="6" name="图片 5"/>
          <p:cNvPicPr>
            <a:picLocks noChangeAspect="1"/>
          </p:cNvPicPr>
          <p:nvPr/>
        </p:nvPicPr>
        <p:blipFill>
          <a:blip r:embed="rId3"/>
          <a:stretch>
            <a:fillRect/>
          </a:stretch>
        </p:blipFill>
        <p:spPr>
          <a:xfrm>
            <a:off x="1096963" y="3290213"/>
            <a:ext cx="3671807" cy="2852414"/>
          </a:xfrm>
          <a:prstGeom prst="rect">
            <a:avLst/>
          </a:prstGeom>
        </p:spPr>
      </p:pic>
    </p:spTree>
    <p:extLst>
      <p:ext uri="{BB962C8B-B14F-4D97-AF65-F5344CB8AC3E}">
        <p14:creationId xmlns:p14="http://schemas.microsoft.com/office/powerpoint/2010/main" val="2050072189"/>
      </p:ext>
    </p:extLst>
  </p:cSld>
  <p:clrMapOvr>
    <a:masterClrMapping/>
  </p:clrMapOvr>
  <p:transition spd="slow" advTm="46612"/>
  <p:timing>
    <p:tnLst>
      <p:par>
        <p:cTn id="1" dur="indefinite" restart="never" nodeType="tmRoot"/>
      </p:par>
    </p:tnLst>
  </p:timing>
</p:sld>
</file>

<file path=ppt/theme/theme1.xml><?xml version="1.0" encoding="utf-8"?>
<a:theme xmlns:a="http://schemas.openxmlformats.org/drawingml/2006/main" name="回顾">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6089</TotalTime>
  <Words>2745</Words>
  <Application>Microsoft Macintosh PowerPoint</Application>
  <PresentationFormat>宽屏</PresentationFormat>
  <Paragraphs>277</Paragraphs>
  <Slides>29</Slides>
  <Notes>24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42" baseType="lpstr">
      <vt:lpstr>Bradley Hand ITC</vt:lpstr>
      <vt:lpstr>Calibri</vt:lpstr>
      <vt:lpstr>Cambria</vt:lpstr>
      <vt:lpstr>Gungsuh</vt:lpstr>
      <vt:lpstr>Khmer UI</vt:lpstr>
      <vt:lpstr>Times New Roman</vt:lpstr>
      <vt:lpstr>Wingdings</vt:lpstr>
      <vt:lpstr>黑体</vt:lpstr>
      <vt:lpstr>楷体</vt:lpstr>
      <vt:lpstr>宋体</vt:lpstr>
      <vt:lpstr>微软雅黑</vt:lpstr>
      <vt:lpstr>回顾</vt:lpstr>
      <vt:lpstr>Visio.Drawing.15</vt:lpstr>
      <vt:lpstr>PowerPoint 演示文稿</vt:lpstr>
      <vt:lpstr>提纲</vt:lpstr>
      <vt:lpstr>研究生期间的主要工作</vt:lpstr>
      <vt:lpstr>研究背景</vt:lpstr>
      <vt:lpstr>研究背景</vt:lpstr>
      <vt:lpstr>研究背景</vt:lpstr>
      <vt:lpstr>问题分析</vt:lpstr>
      <vt:lpstr>问题分析</vt:lpstr>
      <vt:lpstr>系统设计与实现</vt:lpstr>
      <vt:lpstr>系统设计与实现</vt:lpstr>
      <vt:lpstr>系统设计与实现</vt:lpstr>
      <vt:lpstr>系统设计与实现</vt:lpstr>
      <vt:lpstr>系统设计与实现</vt:lpstr>
      <vt:lpstr>系统设计与实现</vt:lpstr>
      <vt:lpstr>系统设计与实现</vt:lpstr>
      <vt:lpstr>系统设计与实现</vt:lpstr>
      <vt:lpstr>系统设计与实现</vt:lpstr>
      <vt:lpstr>系统测试</vt:lpstr>
      <vt:lpstr>系统测试</vt:lpstr>
      <vt:lpstr>系统测试</vt:lpstr>
      <vt:lpstr>系统测试</vt:lpstr>
      <vt:lpstr>系统测试</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斐斐</dc:creator>
  <cp:lastModifiedBy>Microsoft Office 用户</cp:lastModifiedBy>
  <cp:revision>127</cp:revision>
  <dcterms:created xsi:type="dcterms:W3CDTF">2018-05-18T02:39:34Z</dcterms:created>
  <dcterms:modified xsi:type="dcterms:W3CDTF">2018-08-10T01:35:02Z</dcterms:modified>
</cp:coreProperties>
</file>