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308" r:id="rId4"/>
    <p:sldId id="309" r:id="rId5"/>
    <p:sldId id="310" r:id="rId6"/>
    <p:sldId id="311" r:id="rId7"/>
    <p:sldId id="257" r:id="rId8"/>
    <p:sldId id="258" r:id="rId9"/>
    <p:sldId id="259" r:id="rId10"/>
    <p:sldId id="260" r:id="rId11"/>
    <p:sldId id="261" r:id="rId12"/>
    <p:sldId id="262" r:id="rId13"/>
    <p:sldId id="266" r:id="rId15"/>
    <p:sldId id="267" r:id="rId16"/>
    <p:sldId id="268" r:id="rId17"/>
    <p:sldId id="263" r:id="rId18"/>
    <p:sldId id="264" r:id="rId19"/>
    <p:sldId id="265" r:id="rId20"/>
    <p:sldId id="270" r:id="rId21"/>
    <p:sldId id="293" r:id="rId22"/>
    <p:sldId id="271" r:id="rId23"/>
    <p:sldId id="294" r:id="rId24"/>
    <p:sldId id="272" r:id="rId25"/>
    <p:sldId id="295" r:id="rId26"/>
    <p:sldId id="273" r:id="rId27"/>
    <p:sldId id="296" r:id="rId28"/>
    <p:sldId id="274" r:id="rId29"/>
    <p:sldId id="275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HTML 标签原本被设计为用于定义文档内容，如下实例：</a:t>
            </a:r>
            <a:endParaRPr lang="zh-CN" altLang="en-US"/>
          </a:p>
          <a:p>
            <a:r>
              <a:rPr lang="zh-CN" altLang="en-US"/>
              <a:t>&lt;h1&gt;这是一个标题&lt;/h1&gt;</a:t>
            </a:r>
            <a:endParaRPr lang="zh-CN" altLang="en-US"/>
          </a:p>
          <a:p>
            <a:r>
              <a:rPr lang="zh-CN" altLang="en-US"/>
              <a:t>&lt;p&gt;这是一个段落.&lt;/p&gt;</a:t>
            </a:r>
            <a:endParaRPr lang="zh-CN" altLang="en-US"/>
          </a:p>
          <a:p>
            <a:r>
              <a:rPr lang="zh-CN" altLang="en-US"/>
              <a:t>样式表定义如何显示 HTML 元素，就像 HTML 3.2 的字体标签和颜色属性所起的作用那样。样式通常保存在外部的 .css 文件中。通过仅仅编辑一个简单的 CSS 文档，外部样式表使你有能力同时改变站点中所有页面的布局和外观。</a:t>
            </a:r>
            <a:endParaRPr lang="zh-CN" altLang="en-US"/>
          </a:p>
          <a:p>
            <a:r>
              <a:rPr lang="zh-CN" altLang="en-US"/>
              <a:t>为了解决这个问题，万维网联盟（W3C），这个非营利的标准化联盟，肩负起了 HTML 标准化的使命，并在 HTML 4.0 之外创造出样式（Style）。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字体系列</a:t>
            </a:r>
            <a:endParaRPr lang="zh-CN" altLang="en-US"/>
          </a:p>
          <a:p>
            <a:r>
              <a:rPr lang="zh-CN" altLang="en-US"/>
              <a:t>font-family 属性设置文本的字体系列。</a:t>
            </a:r>
            <a:endParaRPr lang="zh-CN" altLang="en-US"/>
          </a:p>
          <a:p>
            <a:r>
              <a:rPr lang="zh-CN" altLang="en-US"/>
              <a:t>font-family 属性应该设置几个字体名称作为一种"后备"机制，如果浏览器不支持第一种字体，他将尝试下一种字体。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29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39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45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8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0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2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PECLOGO-eff-0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33" y="45481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57" y="45227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67" y="51054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47" y="45593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78" y="51466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76" y="43513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PPECLOGO-eff-5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90" y="47498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7" y="48688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PPECLOGO-eff-5-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57" y="44465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05" y="50133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01" y="42195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PPECLOGO-eff2-1-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46" y="45085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67" y="44592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PECLOGO-eff2-1-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12" y="48244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15" y="45624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PPECLOGO-eff2-1-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0" y="49006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1200" y="4413600"/>
            <a:ext cx="7892583" cy="893763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600" y="5378333"/>
            <a:ext cx="7899098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fld id="{87E4BE33-EC1D-4BDB-8015-45DF6AF7B3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1449" y="439616"/>
            <a:ext cx="11669102" cy="56693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0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767263"/>
            <a:ext cx="5961600" cy="9443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5600" y="3784613"/>
            <a:ext cx="7314064" cy="1485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765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18"/>
            <a:ext cx="5279099" cy="4500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4327" y="1347118"/>
            <a:ext cx="5284103" cy="4500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00" y="1392406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00" y="2336633"/>
            <a:ext cx="5158032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5775" y="1392406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5775" y="2336633"/>
            <a:ext cx="5183425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4800" y="2718000"/>
            <a:ext cx="5662800" cy="1432800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13"/>
          <p:cNvSpPr>
            <a:spLocks noChangeArrowheads="1"/>
          </p:cNvSpPr>
          <p:nvPr/>
        </p:nvSpPr>
        <p:spPr bwMode="auto">
          <a:xfrm>
            <a:off x="3823293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6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417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10379" y="987426"/>
            <a:ext cx="617218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00" y="987426"/>
            <a:ext cx="4402800" cy="4873625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5722" y="195943"/>
            <a:ext cx="1102707" cy="606234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2" y="195943"/>
            <a:ext cx="9660993" cy="6062345"/>
          </a:xfrm>
        </p:spPr>
        <p:txBody>
          <a:bodyPr vert="eaVert"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356870" indent="-285750">
              <a:buFont typeface="Arial" panose="020B0604020202020204" pitchFamily="34" charset="0"/>
              <a:buChar char="•"/>
              <a:defRPr sz="2000"/>
            </a:lvl2pPr>
            <a:lvl3pPr marL="720090"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214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09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ts val="300"/>
        </a:spcAft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687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27.png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3" Type="http://schemas.openxmlformats.org/officeDocument/2006/relationships/image" Target="../media/image28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851200" y="4413600"/>
            <a:ext cx="7892583" cy="893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da-DK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WEB 进阶(HTM5,CSS,JS)</a:t>
            </a:r>
            <a:endParaRPr lang="da-DK" altLang="zh-CN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847600" y="5378333"/>
            <a:ext cx="7899098" cy="5302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eaLnBrk="1" fontAlgn="base" hangingPunct="1">
              <a:spcBef>
                <a:spcPts val="300"/>
              </a:spcBef>
              <a:spcAft>
                <a:spcPts val="300"/>
              </a:spcAft>
              <a:buFontTx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356870" indent="-28575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800" kern="1200" baseline="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44018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1800225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77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49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algn="ctr"/>
            <a:r>
              <a:rPr lang="da-DK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LOREM IPSUM DOLOR</a:t>
            </a:r>
            <a:endParaRPr 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rgbClr val="04AED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/>
          </a:bodyPr>
          <a:lstStyle>
            <a:lvl1pPr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注意：以往html开发中的一些方法已经被废弃。例如：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&lt;font&gt;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&lt;frame&gt;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&lt;frameset&gt;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AE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D3F4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AF5F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rgbClr val="04AED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/>
          </a:bodyPr>
          <a:lstStyle>
            <a:lvl1pPr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CSS 指层叠样式表 (Cascading Style Sheets)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样式定义如何显示 HTML 元素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样式通常存储在样式表中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把样式添加到 HTML 4.0 中，是为了解决内容与表现分离的问题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外部样式表可以极大提高工作效率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外部样式表通常存储在 CSS 文件中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多个样式定义可层叠为一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AE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D3F4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AF5F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mtClean="0"/>
              <a:t>CSS 简介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a-DK" altLang="zh-CN" smtClean="0">
                <a:solidFill>
                  <a:srgbClr val="04AEDA"/>
                </a:solidFill>
                <a:cs typeface="+mn-ea"/>
                <a:sym typeface="+mn-ea"/>
              </a:rPr>
              <a:t>CSS 语法</a:t>
            </a:r>
            <a:br>
              <a:rPr lang="da-DK" altLang="zh-CN" smtClean="0">
                <a:solidFill>
                  <a:srgbClr val="04AEDA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</a:b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10920" y="1173480"/>
            <a:ext cx="8945880" cy="4284345"/>
          </a:xfrm>
        </p:spPr>
        <p:txBody>
          <a:bodyPr/>
          <a:p>
            <a:pPr marL="228600" indent="-2286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ym typeface="+mn-ea"/>
              </a:rPr>
              <a:t>CSS 规则由两个主要的部分构成：选择器，以及一条或多条声明:</a:t>
            </a:r>
            <a:endParaRPr lang="en-US" altLang="zh-CN" sz="1600" dirty="0" err="1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endParaRPr lang="en-US" altLang="zh-CN" sz="1400" dirty="0" err="1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endParaRPr lang="en-US" altLang="zh-CN" sz="1200" dirty="0" err="1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endParaRPr lang="en-US" altLang="zh-CN" sz="1000" dirty="0" err="1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ym typeface="+mn-ea"/>
              </a:rPr>
              <a:t>选择器通常是您需要改变样式的 HTML 元素。</a:t>
            </a:r>
            <a:endParaRPr lang="en-US" altLang="zh-CN" sz="1600" dirty="0" err="1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ym typeface="+mn-ea"/>
              </a:rPr>
              <a:t>每条声明由一个属性和一个值组成。</a:t>
            </a:r>
            <a:endParaRPr lang="en-US" altLang="zh-CN" sz="1600" dirty="0" err="1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ym typeface="+mn-ea"/>
              </a:rPr>
              <a:t>属性（property）是您希望设置的样式属性（style attribute）。每个属性有一个值。属性和值被冒号分开</a:t>
            </a:r>
            <a:endParaRPr lang="en-US" altLang="zh-CN" sz="1600" dirty="0" err="1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ym typeface="+mn-ea"/>
              </a:rPr>
              <a:t>CSS声明总是以分号(;)结束，声明组以大括号({})括起来:</a:t>
            </a:r>
            <a:endParaRPr lang="en-US" altLang="zh-CN" sz="1600" dirty="0" err="1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endParaRPr lang="en-US" altLang="zh-CN" sz="1600" dirty="0" err="1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3794" name="任意多边形 8"/>
          <p:cNvSpPr/>
          <p:nvPr>
            <p:custDataLst>
              <p:tags r:id="rId1"/>
            </p:custDataLst>
          </p:nvPr>
        </p:nvSpPr>
        <p:spPr bwMode="auto">
          <a:xfrm>
            <a:off x="1744980" y="1714500"/>
            <a:ext cx="5434330" cy="1231900"/>
          </a:xfrm>
          <a:custGeom>
            <a:avLst/>
            <a:gdLst>
              <a:gd name="T0" fmla="*/ 0 w 9144000"/>
              <a:gd name="T1" fmla="*/ 0 h 3789040"/>
              <a:gd name="T2" fmla="*/ 9144000 w 9144000"/>
              <a:gd name="T3" fmla="*/ 0 h 3789040"/>
              <a:gd name="T4" fmla="*/ 9144000 w 9144000"/>
              <a:gd name="T5" fmla="*/ 3789040 h 3789040"/>
              <a:gd name="T6" fmla="*/ 8100519 w 9144000"/>
              <a:gd name="T7" fmla="*/ 3789040 h 3789040"/>
              <a:gd name="T8" fmla="*/ 6904850 w 9144000"/>
              <a:gd name="T9" fmla="*/ 2789312 h 3789040"/>
              <a:gd name="T10" fmla="*/ 2265806 w 9144000"/>
              <a:gd name="T11" fmla="*/ 2789312 h 3789040"/>
              <a:gd name="T12" fmla="*/ 1055903 w 9144000"/>
              <a:gd name="T13" fmla="*/ 3789040 h 3789040"/>
              <a:gd name="T14" fmla="*/ 0 w 9144000"/>
              <a:gd name="T15" fmla="*/ 3789040 h 3789040"/>
              <a:gd name="T16" fmla="*/ 0 w 9144000"/>
              <a:gd name="T17" fmla="*/ 0 h 3789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4000" h="3789040">
                <a:moveTo>
                  <a:pt x="0" y="0"/>
                </a:moveTo>
                <a:lnTo>
                  <a:pt x="9144000" y="0"/>
                </a:lnTo>
                <a:lnTo>
                  <a:pt x="9144000" y="3789040"/>
                </a:lnTo>
                <a:lnTo>
                  <a:pt x="8100519" y="3789040"/>
                </a:lnTo>
                <a:lnTo>
                  <a:pt x="6904850" y="2789312"/>
                </a:lnTo>
                <a:lnTo>
                  <a:pt x="2265806" y="2789312"/>
                </a:lnTo>
                <a:lnTo>
                  <a:pt x="1055903" y="3789040"/>
                </a:lnTo>
                <a:lnTo>
                  <a:pt x="0" y="37890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CSS 实例</a:t>
            </a:r>
            <a:endParaRPr lang="zh-CN" altLang="en-US"/>
          </a:p>
          <a:p>
            <a:pPr lvl="1"/>
            <a:r>
              <a:rPr lang="zh-CN" altLang="en-US"/>
              <a:t>p {color:red;text-align:center;}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演示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CSS 注释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1885" y="2992120"/>
            <a:ext cx="7954010" cy="22885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/*这是个注释*/</a:t>
            </a:r>
            <a:endParaRPr lang="zh-CN" altLang="en-US"/>
          </a:p>
          <a:p>
            <a:r>
              <a:rPr lang="zh-CN" altLang="en-US"/>
              <a:t>p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text-align:center;</a:t>
            </a:r>
            <a:endParaRPr lang="zh-CN" altLang="en-US"/>
          </a:p>
          <a:p>
            <a:r>
              <a:rPr lang="zh-CN" altLang="en-US"/>
              <a:t>/*这是另一个注释*/</a:t>
            </a:r>
            <a:endParaRPr lang="zh-CN" altLang="en-US"/>
          </a:p>
          <a:p>
            <a:r>
              <a:rPr lang="zh-CN" altLang="en-US"/>
              <a:t>color:black;</a:t>
            </a:r>
            <a:endParaRPr lang="zh-CN" altLang="en-US"/>
          </a:p>
          <a:p>
            <a:r>
              <a:rPr lang="zh-CN" altLang="en-US"/>
              <a:t>font-family:arial;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rgbClr val="04AED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 lnSpcReduction="10000"/>
          </a:bodyPr>
          <a:lstStyle>
            <a:lvl1pPr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id 选择器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id 选择器可以为标有特定 id 的 HTML 元素指定特定的样式。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HTML元素以id属性来设置id选择器,CSS 中 id 选择器以 "#" 来定义。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#para1{text-align:center;color:red;}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class 选择器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class 选择器用于描述一组元素的样式，class 选择器有别于id选择器，class可以在多个元素中使用。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.center {text-align:center;}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选择器组合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AE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D3F4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AF5F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mtClean="0"/>
              <a:t>CSS选择器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CSS 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如何插入样式表</a:t>
            </a:r>
            <a:endParaRPr lang="zh-CN" altLang="en-US"/>
          </a:p>
          <a:p>
            <a:pPr lvl="1"/>
            <a:r>
              <a:rPr lang="zh-CN" altLang="en-US"/>
              <a:t>外部样式表</a:t>
            </a:r>
            <a:endParaRPr lang="zh-CN" altLang="en-US"/>
          </a:p>
          <a:p>
            <a:pPr lvl="1"/>
            <a:r>
              <a:rPr lang="zh-CN" altLang="en-US"/>
              <a:t>内部样式表</a:t>
            </a:r>
            <a:endParaRPr lang="zh-CN" altLang="en-US"/>
          </a:p>
          <a:p>
            <a:pPr lvl="1"/>
            <a:r>
              <a:rPr lang="zh-CN" altLang="en-US"/>
              <a:t>内联样式</a:t>
            </a:r>
            <a:endParaRPr lang="zh-CN" altLang="en-US"/>
          </a:p>
          <a:p>
            <a:pPr lvl="0"/>
            <a:r>
              <a:rPr lang="zh-CN" altLang="en-US"/>
              <a:t>外部样式表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7290" y="3449320"/>
            <a:ext cx="6759575" cy="916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&lt;link rel="stylesheet" type="text/css" href="mystyle.css"&gt;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内部样式表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96035" y="1793240"/>
            <a:ext cx="7485380" cy="2014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&lt;style&gt;</a:t>
            </a:r>
            <a:endParaRPr lang="zh-CN" altLang="en-US"/>
          </a:p>
          <a:p>
            <a:r>
              <a:rPr lang="zh-CN" altLang="en-US"/>
              <a:t>hr {color:sienna;}</a:t>
            </a:r>
            <a:endParaRPr lang="zh-CN" altLang="en-US"/>
          </a:p>
          <a:p>
            <a:r>
              <a:rPr lang="zh-CN" altLang="en-US"/>
              <a:t>p {margin-left:20px;}</a:t>
            </a:r>
            <a:endParaRPr lang="zh-CN" altLang="en-US"/>
          </a:p>
          <a:p>
            <a:r>
              <a:rPr lang="zh-CN" altLang="en-US"/>
              <a:t>body {background-image:url("images/back40.gif");}</a:t>
            </a:r>
            <a:endParaRPr lang="zh-CN" altLang="en-US"/>
          </a:p>
          <a:p>
            <a:r>
              <a:rPr lang="zh-CN" altLang="en-US"/>
              <a:t>&lt;/style&gt;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内联样式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多重样式将层叠为一个</a:t>
            </a:r>
            <a:endParaRPr lang="zh-CN" altLang="en-US"/>
          </a:p>
          <a:p>
            <a:pPr lvl="1"/>
            <a:r>
              <a:rPr lang="zh-CN" altLang="en-US"/>
              <a:t>当同一个 HTML 元素被不止一个样式定义时，会使用哪个样式呢？</a:t>
            </a:r>
            <a:endParaRPr lang="zh-CN" altLang="en-US"/>
          </a:p>
          <a:p>
            <a:pPr lvl="1"/>
            <a:r>
              <a:rPr lang="zh-CN" altLang="en-US"/>
              <a:t>一般而言，所有的样式会根据下面的规则层叠于一个新的虚拟样式表中，其中数字 4 拥有最高的优先权。</a:t>
            </a:r>
            <a:endParaRPr lang="zh-CN" altLang="en-US"/>
          </a:p>
          <a:p>
            <a:pPr lvl="1"/>
            <a:r>
              <a:rPr lang="en-US" altLang="zh-CN"/>
              <a:t>1.</a:t>
            </a:r>
            <a:r>
              <a:rPr lang="zh-CN" altLang="en-US"/>
              <a:t>浏览器缺省设置</a:t>
            </a:r>
            <a:endParaRPr lang="zh-CN" altLang="en-US"/>
          </a:p>
          <a:p>
            <a:pPr lvl="1"/>
            <a:r>
              <a:rPr lang="en-US" altLang="zh-CN"/>
              <a:t>2.</a:t>
            </a:r>
            <a:r>
              <a:rPr lang="zh-CN" altLang="en-US"/>
              <a:t>外部样式表</a:t>
            </a:r>
            <a:endParaRPr lang="zh-CN" altLang="en-US"/>
          </a:p>
          <a:p>
            <a:pPr lvl="1"/>
            <a:r>
              <a:rPr lang="en-US" altLang="zh-CN"/>
              <a:t>3.</a:t>
            </a:r>
            <a:r>
              <a:rPr lang="zh-CN" altLang="en-US"/>
              <a:t>内部样式表（位于 &lt;head&gt; 标签内部）</a:t>
            </a:r>
            <a:endParaRPr lang="zh-CN" altLang="en-US"/>
          </a:p>
          <a:p>
            <a:pPr lvl="1"/>
            <a:r>
              <a:rPr lang="en-US" altLang="zh-CN"/>
              <a:t>4.</a:t>
            </a:r>
            <a:r>
              <a:rPr lang="zh-CN" altLang="en-US"/>
              <a:t>内联样式（在 HTML 元素内部）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51890" y="1761490"/>
            <a:ext cx="739965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&lt;p style="color:sienna;margin-left:20px"&gt;This is a paragraph.&lt;/p&gt;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da-DK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CSS 背景</a:t>
            </a:r>
            <a:endParaRPr lang="da-DK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356870" indent="-28575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000" kern="1200" baseline="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44018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1800225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77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49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CSS 背景属性用于定义HTML元素的背景。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123950" y="1658620"/>
          <a:ext cx="85331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110"/>
                <a:gridCol w="536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Property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background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简写属性，作用是将背景属性设置在一个声明中。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background-attachment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背景图像是否固定或者随着页面的其余部分滚动。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background-color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设置元素的背景颜色。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background-image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把图像设置为背景。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background-position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设置背景图像的起始位置。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background-repeat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设置背景图像是否及如何重复。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zh-CN"/>
              <a:t>背景实例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背景图像 - 水平或垂直平铺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背景颜色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1085" y="1700530"/>
            <a:ext cx="7018020" cy="1463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body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background-image:url('gradient2.png');</a:t>
            </a:r>
            <a:endParaRPr lang="zh-CN" altLang="en-US"/>
          </a:p>
          <a:p>
            <a:r>
              <a:rPr lang="zh-CN" altLang="en-US"/>
              <a:t>background-repeat:repeat-x;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0295" y="3823970"/>
            <a:ext cx="696912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h1 {background-color:#6495ed;}</a:t>
            </a:r>
            <a:endParaRPr lang="zh-CN" altLang="en-US"/>
          </a:p>
          <a:p>
            <a:r>
              <a:rPr lang="zh-CN" altLang="en-US"/>
              <a:t>p {background-color:#e0ffff;}</a:t>
            </a:r>
            <a:endParaRPr lang="zh-CN" altLang="en-US"/>
          </a:p>
          <a:p>
            <a:r>
              <a:rPr lang="zh-CN" altLang="en-US"/>
              <a:t>div {background-color:#b0c4de;}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 altLang="zh-CN"/>
              <a:t>WEB</a:t>
            </a:r>
            <a:r>
              <a:rPr lang="zh-CN" altLang="en-US"/>
              <a:t>开发知识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</a:t>
            </a:r>
            <a:r>
              <a:rPr lang="en-US" altLang="zh-CN"/>
              <a:t>Or</a:t>
            </a:r>
            <a:r>
              <a:rPr lang="zh-CN" altLang="en-US"/>
              <a:t>后端</a:t>
            </a:r>
            <a:r>
              <a:rPr lang="en-US" altLang="zh-CN"/>
              <a:t>Or</a:t>
            </a:r>
            <a:r>
              <a:rPr lang="zh-CN" altLang="en-US"/>
              <a:t>全栈</a:t>
            </a:r>
            <a:endParaRPr lang="zh-CN" altLang="en-US"/>
          </a:p>
          <a:p>
            <a:r>
              <a:rPr lang="zh-CN" altLang="en-US"/>
              <a:t>后端知识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数据库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语言</a:t>
            </a:r>
            <a:endParaRPr lang="zh-CN" altLang="en-US"/>
          </a:p>
          <a:p>
            <a:r>
              <a:rPr lang="zh-CN" altLang="en-US"/>
              <a:t>前端知识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3426460"/>
            <a:ext cx="3914775" cy="1819275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da-DK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CSS 文本格式</a:t>
            </a:r>
            <a:endParaRPr lang="da-DK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384935" y="915670"/>
          <a:ext cx="853313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75"/>
                <a:gridCol w="47199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设置文本颜色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direction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设置文本方向。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letter-spacing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设置字符间距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line-height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设置行高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text-align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对齐元素中的文本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text-decoration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向文本添加修饰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text-indent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缩进元素中文本的首行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text-shadow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设置文本阴影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text-transform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控制元素中的字母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unicode-bidi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设置或返回文本是否被重写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vertical-align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设置元素的垂直对齐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white-space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设置元素中空白的处理方式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word-spacing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设置字间距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a-DK" altLang="zh-CN" dirty="0" smtClean="0">
                <a:sym typeface="+mn-ea"/>
              </a:rPr>
              <a:t>CSS 文本</a:t>
            </a:r>
            <a:r>
              <a:rPr lang="zh-CN" altLang="da-DK" dirty="0" smtClean="0">
                <a:sym typeface="+mn-ea"/>
              </a:rPr>
              <a:t>实例</a:t>
            </a:r>
            <a:endParaRPr lang="zh-CN" altLang="da-DK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设置文本颜色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文本修饰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文本转换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04900" y="1652905"/>
            <a:ext cx="880935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body {color:blue;}</a:t>
            </a:r>
            <a:endParaRPr lang="zh-CN" altLang="en-US"/>
          </a:p>
          <a:p>
            <a:r>
              <a:rPr lang="zh-CN" altLang="en-US"/>
              <a:t>h1 {color:#00ff00;}</a:t>
            </a:r>
            <a:endParaRPr lang="zh-CN" altLang="en-US"/>
          </a:p>
          <a:p>
            <a:r>
              <a:rPr lang="zh-CN" altLang="en-US"/>
              <a:t>h2 {color:rgb(255,0,0);}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8390" y="3378835"/>
            <a:ext cx="875855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h1 {text-decoration:overline;}</a:t>
            </a:r>
            <a:endParaRPr lang="zh-CN" altLang="en-US"/>
          </a:p>
          <a:p>
            <a:r>
              <a:rPr lang="zh-CN" altLang="en-US"/>
              <a:t>h2 {text-decoration:line-through;}</a:t>
            </a:r>
            <a:endParaRPr lang="zh-CN" altLang="en-US"/>
          </a:p>
          <a:p>
            <a:r>
              <a:rPr lang="zh-CN" altLang="en-US"/>
              <a:t>h3 {text-decoration:underline;}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04900" y="5121275"/>
            <a:ext cx="860806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p.uppercase {text-transform:uppercase;}</a:t>
            </a:r>
            <a:endParaRPr lang="zh-CN" altLang="en-US"/>
          </a:p>
          <a:p>
            <a:r>
              <a:rPr lang="zh-CN" altLang="en-US"/>
              <a:t>p.lowercase {text-transform:lowercase;}</a:t>
            </a:r>
            <a:endParaRPr lang="zh-CN" altLang="en-US"/>
          </a:p>
          <a:p>
            <a:r>
              <a:rPr lang="zh-CN" altLang="en-US"/>
              <a:t>p.capitalize {text-transform:capitalize;}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CSS字体属性定义字体，加粗，大小，文字样式</a:t>
            </a:r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da-DK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CSS 字体</a:t>
            </a:r>
            <a:endParaRPr lang="da-DK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577340" y="181102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Property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在一个声明中设置所有的字体属性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font-family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指定文本的字体系列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font-size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指定文本的字体大小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font-style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指定文本的字体样式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font-variant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以小型大写字体或者正常字体显示文本。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font-weight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指定字体的粗细。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a-DK" altLang="zh-CN" dirty="0" smtClean="0">
                <a:sym typeface="+mn-ea"/>
              </a:rPr>
              <a:t>CSS </a:t>
            </a:r>
            <a:r>
              <a:rPr lang="zh-CN" altLang="zh-CN" dirty="0" smtClean="0">
                <a:sym typeface="+mn-ea"/>
              </a:rPr>
              <a:t>字体</a:t>
            </a:r>
            <a:r>
              <a:rPr lang="zh-CN" altLang="da-DK" dirty="0" smtClean="0">
                <a:sym typeface="+mn-ea"/>
              </a:rPr>
              <a:t>实例</a:t>
            </a:r>
            <a:endParaRPr lang="zh-CN" altLang="da-DK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字体系列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字体样式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字体大小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04900" y="1619885"/>
            <a:ext cx="8809355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p{font-family:"Times New Roman", Times, serif;}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8390" y="2437765"/>
            <a:ext cx="875855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p.normal {font-style:normal;}</a:t>
            </a:r>
            <a:endParaRPr lang="zh-CN" altLang="en-US"/>
          </a:p>
          <a:p>
            <a:r>
              <a:rPr lang="zh-CN" altLang="en-US"/>
              <a:t>p.italic {font-style:italic;}</a:t>
            </a:r>
            <a:endParaRPr lang="zh-CN" altLang="en-US"/>
          </a:p>
          <a:p>
            <a:r>
              <a:rPr lang="zh-CN" altLang="en-US"/>
              <a:t>p.oblique {font-style:oblique;}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8390" y="3816985"/>
            <a:ext cx="860806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h1 {font-size:40px;}</a:t>
            </a:r>
            <a:endParaRPr lang="zh-CN" altLang="en-US"/>
          </a:p>
          <a:p>
            <a:r>
              <a:rPr lang="zh-CN" altLang="en-US"/>
              <a:t>h2 {font-size:30px;}</a:t>
            </a:r>
            <a:endParaRPr lang="zh-CN" altLang="en-US"/>
          </a:p>
          <a:p>
            <a:r>
              <a:rPr lang="zh-CN" altLang="en-US"/>
              <a:t>p {font-size:14px;}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da-DK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CSS 边框</a:t>
            </a:r>
            <a:endParaRPr lang="da-DK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356870" indent="-28575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000" kern="1200" baseline="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44018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1800225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77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49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边框样式属性指定要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显示什么样的边界。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095" y="260350"/>
            <a:ext cx="6715125" cy="60559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边框实例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边框颜色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边框-单独设置各边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35095" y="1125220"/>
            <a:ext cx="7301865" cy="2834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p.one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border-style:solid;</a:t>
            </a:r>
            <a:endParaRPr lang="zh-CN" altLang="en-US"/>
          </a:p>
          <a:p>
            <a:r>
              <a:rPr lang="zh-CN" altLang="en-US"/>
              <a:t>  border-color:red;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p.two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border-style:solid;</a:t>
            </a:r>
            <a:endParaRPr lang="zh-CN" altLang="en-US"/>
          </a:p>
          <a:p>
            <a:r>
              <a:rPr lang="zh-CN" altLang="en-US"/>
              <a:t>  border-color:#98bf21;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35095" y="4299585"/>
            <a:ext cx="7301865" cy="2011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p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border-top-style:dotted;</a:t>
            </a:r>
            <a:endParaRPr lang="zh-CN" altLang="en-US"/>
          </a:p>
          <a:p>
            <a:r>
              <a:rPr lang="zh-CN" altLang="en-US"/>
              <a:t>border-right-style:solid;</a:t>
            </a:r>
            <a:endParaRPr lang="zh-CN" altLang="en-US"/>
          </a:p>
          <a:p>
            <a:r>
              <a:rPr lang="zh-CN" altLang="en-US"/>
              <a:t>border-bottom-style:dotted;</a:t>
            </a:r>
            <a:endParaRPr lang="zh-CN" altLang="en-US"/>
          </a:p>
          <a:p>
            <a:r>
              <a:rPr lang="zh-CN" altLang="en-US"/>
              <a:t>border-left-style:solid;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da-DK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CSS 伪类(Pseudo-classes)</a:t>
            </a:r>
            <a:endParaRPr lang="da-DK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356870" indent="-28575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000" kern="1200" baseline="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44018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1800225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77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49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D3F41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CSS伪类是用来添加一些选择器的特殊效果。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anchor伪类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1880" y="2089150"/>
            <a:ext cx="7586345" cy="1188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a:link {color:#FF0000;} /* 未访问的链接 */</a:t>
            </a:r>
            <a:endParaRPr lang="zh-CN" altLang="en-US"/>
          </a:p>
          <a:p>
            <a:r>
              <a:rPr lang="zh-CN" altLang="en-US"/>
              <a:t>a:visited {color:#00FF00;} /* 已访问的链接 */</a:t>
            </a:r>
            <a:endParaRPr lang="zh-CN" altLang="en-US"/>
          </a:p>
          <a:p>
            <a:r>
              <a:rPr lang="zh-CN" altLang="en-US"/>
              <a:t>a:hover {color:#FF00FF;} /* 鼠标划过链接 */</a:t>
            </a:r>
            <a:endParaRPr lang="zh-CN" altLang="en-US"/>
          </a:p>
          <a:p>
            <a:r>
              <a:rPr lang="zh-CN" altLang="en-US"/>
              <a:t>a:active {color:#0000FF;} /* 已选中的链接 */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rgbClr val="04AED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/>
          </a:bodyPr>
          <a:lstStyle>
            <a:lvl1pPr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CSS还有很多需要学习的地方，限于课程时间无法讲解。可以自行学习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CSS其余比较重要的概念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CSS 盒模型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CSS Positioning(定位)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CSS Float(浮动)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CSS3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JS自行学习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AE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D3F4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AF5F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mtClean="0"/>
              <a:t>CSS总结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6200" y="2239010"/>
            <a:ext cx="2847975" cy="1857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15" y="1371600"/>
            <a:ext cx="4285615" cy="4418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5070" y="1248410"/>
            <a:ext cx="4752975" cy="4648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89020" y="1456055"/>
            <a:ext cx="4638675" cy="4114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rgbClr val="04AED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 lnSpcReduction="20000"/>
          </a:bodyPr>
          <a:lstStyle>
            <a:lvl1pPr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学习HTML新标准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学习 CSS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CSS被用来同时控制多重网页的样式和布局。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通过使用 CSS，所有的格式化均可从 HTML 中剥离出来，并存储于一个独立的文件中。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学习 JavaScript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JavaScript 可以让你的网页更加生动。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如果你只想展示内容，静态网站是很好的展示形象，如果你想与用户进行交换或者让网页更加生动那就需要使用到Javascript。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JavaScript是互联网上最流行的脚本语言，目前所有主流浏览器都支持Javascript。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AE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D3F4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AF5F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rgbClr val="04AED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 fontScale="60000"/>
          </a:bodyPr>
          <a:lstStyle>
            <a:lvl1pPr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HTML5 简介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HTML5是HTML最新的修订版本，2014年10月由万维网联盟（W3C）完成标准制定。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HTML5的设计目的是为了在移动设备上支持多媒体。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HTML5 简单易学。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HTML5 的改进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新元素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新属性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完全支持 CSS3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Video 和 Audio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2D/3D 制图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本地存储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本地 SQL 数据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Web 应用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AE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D3F4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AF5F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mtClean="0"/>
              <a:t>HTML5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rgbClr val="04AED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 fontScale="70000"/>
          </a:bodyPr>
          <a:lstStyle>
            <a:lvl1pPr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HTML5 多媒体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使用 HTML5 你可以简单的在网页中播放 视频(video)与音频 (audio) 。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HTML5 &lt;video&gt;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HTML5 &lt;audio&gt;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HTML5 应用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使用 HTML5 你可以简单地开发应用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本地数据存储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访问本地文件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本地 SQL 数据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缓存引用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Javascript 工作者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XHTMLHttpRequest 2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AE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D3F4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AF5F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rgbClr val="04AED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 fontScale="60000"/>
          </a:bodyPr>
          <a:lstStyle>
            <a:lvl1pPr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3D3F4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HTML5 图形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使用 HTML5 你可以简单的绘制图形: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使用 &lt;canvas&gt; 元素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使用内联 SVG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使用 CSS3 2D/3D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HTML5 使用 CSS3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新选择器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新属性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动画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2D/3D 转换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圆角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阴影效果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可下载的字体</a:t>
            </a:r>
            <a:endParaRPr lang="en-US" altLang="zh-CN" sz="1800" dirty="0" err="1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AE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D3F4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AF5F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rgbClr val="04AED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4AEDA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342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342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342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b"/>
  <p:tag name="KSO_WM_UNIT_INDEX" val="1"/>
  <p:tag name="KSO_WM_UNIT_ID" val="custom160337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342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342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d"/>
  <p:tag name="KSO_WM_UNIT_INDEX" val="1"/>
  <p:tag name="KSO_WM_UNIT_ID" val="custom160337_26*d*1"/>
  <p:tag name="KSO_WM_UNIT_CLEAR" val="0"/>
  <p:tag name="KSO_WM_UNIT_LAYERLEVEL" val="1"/>
  <p:tag name="KSO_WM_UNIT_VALUE" val="1401*3384"/>
  <p:tag name="KSO_WM_UNIT_HIGHLIGHT" val="0"/>
  <p:tag name="KSO_WM_UNIT_COMPATIBLE" val="0"/>
</p:tagLst>
</file>

<file path=ppt/tags/tag27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6"/>
  <p:tag name="KSO_WM_SLIDE_INDEX" val="26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0*0"/>
  <p:tag name="KSO_WM_SLIDE_SIZE" val="960*478"/>
</p:tagLst>
</file>

<file path=ppt/tags/tag28.xml><?xml version="1.0" encoding="utf-8"?>
<p:tagLst xmlns:p="http://schemas.openxmlformats.org/presentationml/2006/main">
  <p:tag name="KSO_WM_TEMPLATE_CATEGORY" val="custom"/>
  <p:tag name="KSO_WM_TEMPLATE_INDEX" val="16033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342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EMPLATE_THUMBS_INDEX" val="1、5、9、13、17、22、23、26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32.xml><?xml version="1.0" encoding="utf-8"?>
<p:tagLst xmlns:p="http://schemas.openxmlformats.org/presentationml/2006/main">
  <p:tag name="KSO_WM_TEMPLATE_CATEGORY" val="custom"/>
  <p:tag name="KSO_WM_TEMPLATE_INDEX" val="160337"/>
</p:tagLst>
</file>

<file path=ppt/tags/tag33.xml><?xml version="1.0" encoding="utf-8"?>
<p:tagLst xmlns:p="http://schemas.openxmlformats.org/presentationml/2006/main">
  <p:tag name="KSO_WM_TEMPLATE_CATEGORY" val="custom"/>
  <p:tag name="KSO_WM_TEMPLATE_INDEX" val="160337"/>
</p:tagLst>
</file>

<file path=ppt/tags/tag34.xml><?xml version="1.0" encoding="utf-8"?>
<p:tagLst xmlns:p="http://schemas.openxmlformats.org/presentationml/2006/main">
  <p:tag name="KSO_WM_TEMPLATE_CATEGORY" val="custom"/>
  <p:tag name="KSO_WM_TEMPLATE_INDEX" val="16033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4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342"/>
  <p:tag name="KSO_WM_UNIT_HIGHLIGHT" val="0"/>
  <p:tag name="KSO_WM_UNIT_COMPATIBLE" val="0"/>
  <p:tag name="KSO_WM_UNIT_PRESET_TEXT_INDEX" val="5"/>
  <p:tag name="KSO_WM_UNIT_PRESET_TEXT_LEN" val="23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50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342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1114A22KWBG">
  <a:themeElements>
    <a:clrScheme name="自定义 132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3820</Words>
  <Application>WPS 演示</Application>
  <PresentationFormat>宽屏</PresentationFormat>
  <Paragraphs>410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幼圆</vt:lpstr>
      <vt:lpstr>Arial Unicode MS</vt:lpstr>
      <vt:lpstr>1_A000120141114A22KWBG</vt:lpstr>
      <vt:lpstr>PowerPoint 演示文稿</vt:lpstr>
      <vt:lpstr>现代WEB开发知识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CSS 语法 </vt:lpstr>
      <vt:lpstr>PowerPoint 演示文稿</vt:lpstr>
      <vt:lpstr>PowerPoint 演示文稿</vt:lpstr>
      <vt:lpstr>CSS 创建</vt:lpstr>
      <vt:lpstr>PowerPoint 演示文稿</vt:lpstr>
      <vt:lpstr>PowerPoint 演示文稿</vt:lpstr>
      <vt:lpstr>PowerPoint 演示文稿</vt:lpstr>
      <vt:lpstr>CSS背景实例</vt:lpstr>
      <vt:lpstr>PowerPoint 演示文稿</vt:lpstr>
      <vt:lpstr>CSS 文本实例</vt:lpstr>
      <vt:lpstr>PowerPoint 演示文稿</vt:lpstr>
      <vt:lpstr>CSS 字体实例</vt:lpstr>
      <vt:lpstr>PowerPoint 演示文稿</vt:lpstr>
      <vt:lpstr>CSS边框实例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2016-08-30T14:19:00Z</dcterms:created>
  <dcterms:modified xsi:type="dcterms:W3CDTF">2017-11-29T06:26:19Z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