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embeddedFontLst>
    <p:embeddedFont>
      <p:font typeface="Helvetica Neue" panose="020B0604020202020204" charset="0"/>
      <p:regular r:id="rId15"/>
      <p:bold r:id="rId16"/>
      <p:italic r:id="rId17"/>
      <p:boldItalic r:id="rId18"/>
    </p:embeddedFont>
    <p:embeddedFont>
      <p:font typeface="DFKai-SB" panose="03000509000000000000" pitchFamily="65" charset="-120"/>
      <p:regular r:id="rId19"/>
    </p:embeddedFont>
    <p:embeddedFont>
      <p:font typeface="PMingLiu" panose="02020500000000000000" pitchFamily="18" charset="-120"/>
      <p:regular r:id="rId20"/>
    </p:embeddedFont>
    <p:embeddedFont>
      <p:font typeface="Calibri" panose="020F0502020204030204" pitchFamily="34" charset="0"/>
      <p:regular r:id="rId21"/>
      <p:bold r:id="rId22"/>
      <p:italic r:id="rId23"/>
      <p:boldItalic r:id="rId24"/>
    </p:embeddedFont>
    <p:embeddedFont>
      <p:font typeface="Consolas" panose="020B0609020204030204" pitchFamily="49" charset="0"/>
      <p:regular r:id="rId25"/>
      <p:bold r:id="rId26"/>
      <p:italic r:id="rId27"/>
      <p:boldItalic r:id="rId2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9" roundtripDataSignature="AMtx7mgn30QjIBjD/M88G2g09ksPD1iL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C528B2F-09F7-4F9C-99DB-5FD87627E65C}">
  <a:tblStyle styleId="{2C528B2F-09F7-4F9C-99DB-5FD87627E65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7D03AF68-73C3-4ED5-8DAE-8701010C6FC4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1686" y="11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zh-TW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89708818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9" name="Google Shape;109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0" name="Google Shape;110;p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 altLang="zh-TW"/>
              <a:t>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49750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0" name="Google Shape;23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4357142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6" name="Google Shape;23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245897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1" name="Google Shape;241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1392676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112d72cd252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7" name="Google Shape;117;g112d72cd252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18" name="Google Shape;118;g112d72cd252_0_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559025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3" name="Google Shape;12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3934739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1274fac4f03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1274fac4f03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g1274fac4f03_0_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58059787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274fac4f0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274fac4f0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g1274fac4f03_0_2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6574357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274fac4f03_0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1274fac4f03_0_1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6" name="Google Shape;206;g1274fac4f03_0_12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835471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1274fac4f0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1274fac4f03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3" name="Google Shape;213;g1274fac4f03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0515653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8" name="Google Shape;218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3328959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11b793088b9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11b793088b9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4" name="Google Shape;224;g11b793088b9_0_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altLang="zh-TW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4539303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投影片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1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21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比對" type="twoTxTwoObj">
  <p:cSld name="TWO_OBJECTS_WITH_TEXT"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2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0" name="Google Shape;70;p2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1" name="Google Shape;71;p2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2" name="Google Shape;72;p2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73" name="Google Shape;73;p2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2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只有標題" type="titleOnly">
  <p:cSld name="TITLE_ONLY"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2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內容" type="objTx">
  <p:cSld name="OBJECT_WITH_CAPTION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84" name="Google Shape;84;p2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85" name="Google Shape;85;p2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7" name="Google Shape;87;p2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含標題的圖片" type="picTx">
  <p:cSld name="PICTURE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3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3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91" name="Google Shape;91;p3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3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3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3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直排文字" type="vertTx">
  <p:cSld name="VERTICAL_TEXT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31"/>
          <p:cNvSpPr txBox="1">
            <a:spLocks noGrp="1"/>
          </p:cNvSpPr>
          <p:nvPr>
            <p:ph type="body" idx="1"/>
          </p:nvPr>
        </p:nvSpPr>
        <p:spPr>
          <a:xfrm rot="5400000">
            <a:off x="2309018" y="-251619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3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3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3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直排標題及文字" type="vertTitleAndTx">
  <p:cSld name="VERTICAL_TITLE_AND_VERTICAL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2"/>
          <p:cNvSpPr txBox="1">
            <a:spLocks noGrp="1"/>
          </p:cNvSpPr>
          <p:nvPr>
            <p:ph type="title"/>
          </p:nvPr>
        </p:nvSpPr>
        <p:spPr>
          <a:xfrm rot="5400000">
            <a:off x="4732337" y="2171700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3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1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4" name="Google Shape;104;p3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3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3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空白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標題及物件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2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>
  <p:cSld name="Title Only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f903778e9d_0_72"/>
          <p:cNvSpPr txBox="1">
            <a:spLocks noGrp="1"/>
          </p:cNvSpPr>
          <p:nvPr>
            <p:ph type="title"/>
          </p:nvPr>
        </p:nvSpPr>
        <p:spPr>
          <a:xfrm>
            <a:off x="538753" y="406842"/>
            <a:ext cx="80727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1" i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gf903778e9d_0_72"/>
          <p:cNvSpPr txBox="1">
            <a:spLocks noGrp="1"/>
          </p:cNvSpPr>
          <p:nvPr>
            <p:ph type="ftr" idx="11"/>
          </p:nvPr>
        </p:nvSpPr>
        <p:spPr>
          <a:xfrm>
            <a:off x="3111119" y="6377939"/>
            <a:ext cx="2928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gf903778e9d_0_72"/>
          <p:cNvSpPr txBox="1">
            <a:spLocks noGrp="1"/>
          </p:cNvSpPr>
          <p:nvPr>
            <p:ph type="dt" idx="10"/>
          </p:nvPr>
        </p:nvSpPr>
        <p:spPr>
          <a:xfrm>
            <a:off x="457517" y="6377939"/>
            <a:ext cx="2104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gf903778e9d_0_72"/>
          <p:cNvSpPr txBox="1">
            <a:spLocks noGrp="1"/>
          </p:cNvSpPr>
          <p:nvPr>
            <p:ph type="sldNum" idx="12"/>
          </p:nvPr>
        </p:nvSpPr>
        <p:spPr>
          <a:xfrm>
            <a:off x="8360785" y="6297821"/>
            <a:ext cx="2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9525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5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525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525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525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525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525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>
  <p:cSld name="Title and Conten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f903778e9d_0_185"/>
          <p:cNvSpPr txBox="1">
            <a:spLocks noGrp="1"/>
          </p:cNvSpPr>
          <p:nvPr>
            <p:ph type="title"/>
          </p:nvPr>
        </p:nvSpPr>
        <p:spPr>
          <a:xfrm>
            <a:off x="538753" y="406842"/>
            <a:ext cx="8072700" cy="63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4800" b="1" i="0">
                <a:solidFill>
                  <a:srgbClr val="FF0000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gf903778e9d_0_185"/>
          <p:cNvSpPr txBox="1">
            <a:spLocks noGrp="1"/>
          </p:cNvSpPr>
          <p:nvPr>
            <p:ph type="body" idx="1"/>
          </p:nvPr>
        </p:nvSpPr>
        <p:spPr>
          <a:xfrm>
            <a:off x="536354" y="1653870"/>
            <a:ext cx="8077500" cy="41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457200" lvl="0" indent="-2286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2800" b="0" i="0">
                <a:solidFill>
                  <a:schemeClr val="hlink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marL="914400" lvl="1" indent="-2286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marL="1371600" lvl="2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marL="1828800" lvl="3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marL="2286000" lvl="4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marL="2743200" lvl="5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marL="3200400" lvl="6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marL="3657600" lvl="7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marL="4114800" lvl="8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gf903778e9d_0_185"/>
          <p:cNvSpPr txBox="1">
            <a:spLocks noGrp="1"/>
          </p:cNvSpPr>
          <p:nvPr>
            <p:ph type="ftr" idx="11"/>
          </p:nvPr>
        </p:nvSpPr>
        <p:spPr>
          <a:xfrm>
            <a:off x="3111119" y="6377939"/>
            <a:ext cx="2928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gf903778e9d_0_185"/>
          <p:cNvSpPr txBox="1">
            <a:spLocks noGrp="1"/>
          </p:cNvSpPr>
          <p:nvPr>
            <p:ph type="dt" idx="10"/>
          </p:nvPr>
        </p:nvSpPr>
        <p:spPr>
          <a:xfrm>
            <a:off x="457517" y="6377939"/>
            <a:ext cx="2104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gf903778e9d_0_185"/>
          <p:cNvSpPr txBox="1">
            <a:spLocks noGrp="1"/>
          </p:cNvSpPr>
          <p:nvPr>
            <p:ph type="sldNum" idx="12"/>
          </p:nvPr>
        </p:nvSpPr>
        <p:spPr>
          <a:xfrm>
            <a:off x="8360785" y="6297821"/>
            <a:ext cx="2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9525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5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525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525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525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525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525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OBJECT_1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f903778e9d_0_916"/>
          <p:cNvSpPr txBox="1">
            <a:spLocks noGrp="1"/>
          </p:cNvSpPr>
          <p:nvPr>
            <p:ph type="ctrTitle"/>
          </p:nvPr>
        </p:nvSpPr>
        <p:spPr>
          <a:xfrm>
            <a:off x="769488" y="2052221"/>
            <a:ext cx="7611300" cy="101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 sz="8000" b="1" i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gf903778e9d_0_916"/>
          <p:cNvSpPr txBox="1">
            <a:spLocks noGrp="1"/>
          </p:cNvSpPr>
          <p:nvPr>
            <p:ph type="subTitle" idx="1"/>
          </p:nvPr>
        </p:nvSpPr>
        <p:spPr>
          <a:xfrm>
            <a:off x="769575" y="3684318"/>
            <a:ext cx="7611300" cy="837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SzPts val="3200"/>
              <a:buNone/>
              <a:defRPr sz="6600" b="1" i="0">
                <a:solidFill>
                  <a:srgbClr val="008000"/>
                </a:solidFill>
                <a:latin typeface="DFKai-SB"/>
                <a:ea typeface="DFKai-SB"/>
                <a:cs typeface="DFKai-SB"/>
                <a:sym typeface="DFKai-SB"/>
              </a:defRPr>
            </a:lvl1pPr>
            <a:lvl2pPr lvl="1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SzPts val="2400"/>
              <a:buNone/>
              <a:defRPr/>
            </a:lvl3pPr>
            <a:lvl4pPr lvl="3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4pPr>
            <a:lvl5pPr lvl="4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5pPr>
            <a:lvl6pPr lvl="5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6pPr>
            <a:lvl7pPr lvl="6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7pPr>
            <a:lvl8pPr lvl="7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8pPr>
            <a:lvl9pPr lvl="8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gf903778e9d_0_916"/>
          <p:cNvSpPr txBox="1">
            <a:spLocks noGrp="1"/>
          </p:cNvSpPr>
          <p:nvPr>
            <p:ph type="ftr" idx="11"/>
          </p:nvPr>
        </p:nvSpPr>
        <p:spPr>
          <a:xfrm>
            <a:off x="3111119" y="6377939"/>
            <a:ext cx="29280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gf903778e9d_0_916"/>
          <p:cNvSpPr txBox="1">
            <a:spLocks noGrp="1"/>
          </p:cNvSpPr>
          <p:nvPr>
            <p:ph type="dt" idx="10"/>
          </p:nvPr>
        </p:nvSpPr>
        <p:spPr>
          <a:xfrm>
            <a:off x="457517" y="6377939"/>
            <a:ext cx="2104500" cy="34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gf903778e9d_0_916"/>
          <p:cNvSpPr txBox="1">
            <a:spLocks noGrp="1"/>
          </p:cNvSpPr>
          <p:nvPr>
            <p:ph type="sldNum" idx="12"/>
          </p:nvPr>
        </p:nvSpPr>
        <p:spPr>
          <a:xfrm>
            <a:off x="8360785" y="6297821"/>
            <a:ext cx="261600" cy="15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>
            <a:lvl1pPr marL="9525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525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525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9525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9525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9525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525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9525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9525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9525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標題投影片">
  <p:cSld name="1_標題投影片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2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區段標題" type="secHead">
  <p:cSld name="SECTION_HEADER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7" name="Google Shape;57;p2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2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兩項物件" type="twoObj">
  <p:cSld name="TWO_OBJECTS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2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3" name="Google Shape;63;p2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64" name="Google Shape;64;p2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7">
            <a:alphaModFix/>
          </a:blip>
          <a:stretch>
            <a:fillRect/>
          </a:stretch>
        </a:blip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0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20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TW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redictivehacks.com/tips-about-numpy-arrays/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hyperlink" Target="https://www.symbolab.com/solver/matrix-calculator/begin%7bpmatrix%7d2&amp;2&amp;1/end%7bpmatrix%7d/begin%7bpmatrix%7d1&amp;3/%202&amp;2/%203&amp;1/end%7bpmatrix%7d?or=input" TargetMode="External"/><Relationship Id="rId18" Type="http://schemas.openxmlformats.org/officeDocument/2006/relationships/image" Target="../media/image17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6.png"/><Relationship Id="rId2" Type="http://schemas.openxmlformats.org/officeDocument/2006/relationships/notesSlide" Target="../notesSlides/notesSlide3.xml"/><Relationship Id="rId16" Type="http://schemas.openxmlformats.org/officeDocument/2006/relationships/hyperlink" Target="https://www.symbolab.com/solver/matrix-calculator/begin%7bpmatrix%7d2&amp;2&amp;1/%203&amp;4&amp;1/end%7bpmatrix%7d/begin%7bpmatrix%7d1&amp;3/%20%20%20%202&amp;2/%20%20%20%203&amp;1/end%7bpmatrix%7d?or=input" TargetMode="External"/><Relationship Id="rId20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5.png"/><Relationship Id="rId10" Type="http://schemas.openxmlformats.org/officeDocument/2006/relationships/image" Target="../media/image11.png"/><Relationship Id="rId19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zh-yue.wikipedia.org/w/index.php?title=%E9%82%8F%E8%BC%AF%E5%87%BD%E6%95%B8&amp;action=edit&amp;redlink=1" TargetMode="External"/><Relationship Id="rId7" Type="http://schemas.openxmlformats.org/officeDocument/2006/relationships/hyperlink" Target="https://www.symbolab.com/solver/matrix-exponential-calculator/frac%7b1%7d%7b1+e%5e%7b-x%7d%7d?or=input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hyperlink" Target="https://www.symbolab.com/solver/matrix-exponential-calculator/frac%7bd%7d%7bdx%7d/left(/frac%7b1%7d%7b1+e%5e%7b-x%7d%7d/right)?or=input" TargetMode="External"/><Relationship Id="rId4" Type="http://schemas.openxmlformats.org/officeDocument/2006/relationships/image" Target="../media/image2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"/>
          <p:cNvSpPr txBox="1">
            <a:spLocks noGrp="1"/>
          </p:cNvSpPr>
          <p:nvPr>
            <p:ph type="ctrTitle"/>
          </p:nvPr>
        </p:nvSpPr>
        <p:spPr>
          <a:xfrm>
            <a:off x="2249230" y="3519989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TW" sz="31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  <a:hlinkClick r:id="rId4"/>
              </a:rPr>
              <a:t>Python Arrays</a:t>
            </a:r>
            <a:r>
              <a:rPr lang="zh-TW" sz="31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  </a:t>
            </a:r>
            <a:br>
              <a:rPr lang="zh-TW" sz="31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</a:br>
            <a:r>
              <a:rPr lang="zh-TW" sz="3150" u="sng">
                <a:solidFill>
                  <a:schemeClr val="hlink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neural networks</a:t>
            </a:r>
            <a:endParaRPr sz="3150"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p1"/>
          <p:cNvSpPr txBox="1">
            <a:spLocks noGrp="1"/>
          </p:cNvSpPr>
          <p:nvPr>
            <p:ph type="subTitle" idx="1"/>
          </p:nvPr>
        </p:nvSpPr>
        <p:spPr>
          <a:xfrm>
            <a:off x="5076056" y="6165304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rPr lang="zh-TW"/>
              <a:t>洪振聰</a:t>
            </a:r>
            <a:endParaRPr/>
          </a:p>
        </p:txBody>
      </p:sp>
      <p:sp>
        <p:nvSpPr>
          <p:cNvPr id="114" name="Google Shape;114;p1"/>
          <p:cNvSpPr/>
          <p:nvPr/>
        </p:nvSpPr>
        <p:spPr>
          <a:xfrm>
            <a:off x="3597975" y="2694107"/>
            <a:ext cx="4134465" cy="584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200"/>
              <a:buFont typeface="Arial"/>
              <a:buNone/>
            </a:pPr>
            <a:r>
              <a:rPr lang="zh-TW" sz="3200" b="0" i="0" u="none" strike="noStrike" cap="none">
                <a:solidFill>
                  <a:schemeClr val="lt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PYTHON</a:t>
            </a:r>
            <a:endParaRPr sz="32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"/>
          <p:cNvSpPr/>
          <p:nvPr/>
        </p:nvSpPr>
        <p:spPr>
          <a:xfrm>
            <a:off x="101601" y="1411955"/>
            <a:ext cx="4572000" cy="4524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vartab=[[0,10],[1,11],[2,12],[3,13],[4,14],[5,15],[6,10],[7,11],[8,12],[9,13],[10,14]]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Const_A=3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vartab.insert(0,[0,Const_A])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myfun(st,ev):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sum=0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x=st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xmax=ev</a:t>
            </a: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step=0.01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while True: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y=Const_A/(np.exp(-x)+1)-np.sin(x)+1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sum+=step*y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x+=step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if x &gt; xmax: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    break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sum;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2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x in vartab: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2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print(myfun(x[0],x[1]))</a:t>
            </a:r>
            <a:endParaRPr/>
          </a:p>
        </p:txBody>
      </p:sp>
      <p:sp>
        <p:nvSpPr>
          <p:cNvPr id="233" name="Google Shape;233;p4"/>
          <p:cNvSpPr/>
          <p:nvPr/>
        </p:nvSpPr>
        <p:spPr>
          <a:xfrm>
            <a:off x="5664200" y="2151783"/>
            <a:ext cx="2099733" cy="26776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8.10742249101133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36.116851627279026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38.561146209279435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40.915570311485446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41.788149205704194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40.77448769191489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38.97795608714274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14.237561671466672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15.289546474027617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17.02608890408746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17.854035147450556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17.013433287639646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8" name="Google Shape;238;p5"/>
          <p:cNvGraphicFramePr/>
          <p:nvPr/>
        </p:nvGraphicFramePr>
        <p:xfrm>
          <a:off x="262467" y="2066131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{7D03AF68-73C3-4ED5-8DAE-8701010C6FC4}</a:tableStyleId>
              </a:tblPr>
              <a:tblGrid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  <a:gridCol w="685800"/>
              </a:tblGrid>
              <a:tr h="2095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1.163472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3.452163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8.107422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15.6898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25.90363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405.4997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445.8478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488.6957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534.463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582.7241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17.48806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26.80246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36.11685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45.43125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54.74564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194.4616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203.776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213.0904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222.4048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231.7192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19.17033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28.86574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38.56115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48.25655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57.95196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203.3831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213.0785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222.7739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232.4693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242.1647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21.15061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31.03309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40.91557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50.79805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60.68053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208.9178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218.8002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228.6827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238.5652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248.4477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21.86579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31.82697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41.78815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51.74933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61.7105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211.1282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221.0893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231.0505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241.0117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250.9729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20.79097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30.78273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40.77449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50.76625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60.75801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210.6344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220.6262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230.6179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240.6097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250.6015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18.97145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28.9747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38.97796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48.98121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58.98446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209.0332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219.0365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229.0397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239.043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249.0462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6.222447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10.23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14.23756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18.24512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22.25268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82.36603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86.37359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90.38115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94.3887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98.39626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7.271345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11.28045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15.28955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19.29865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23.30775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83.44426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87.45336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91.46246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95.47156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99.48066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9.006751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13.01642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17.02609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21.03576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25.04543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85.19046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89.20013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93.2098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97.21947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101.2291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9.834279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13.84416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17.85404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21.86391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25.87379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86.02197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90.03184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94.04172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98.0516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102.0615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  <a:tr h="209550"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12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8.993523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13.00348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17.01343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21.02339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25.03334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200" b="0" i="0" u="none" strike="noStrike" cap="none">
                        <a:solidFill>
                          <a:srgbClr val="000000"/>
                        </a:solidFill>
                        <a:latin typeface="PMingLiu"/>
                        <a:ea typeface="PMingLiu"/>
                        <a:cs typeface="PMingLiu"/>
                        <a:sym typeface="PMingLiu"/>
                      </a:endParaRPr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85.18267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89.19263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93.20258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97.21254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200" b="0" i="0" u="none" strike="noStrike" cap="none">
                          <a:solidFill>
                            <a:srgbClr val="000000"/>
                          </a:solidFill>
                          <a:latin typeface="PMingLiu"/>
                          <a:ea typeface="PMingLiu"/>
                          <a:cs typeface="PMingLiu"/>
                          <a:sym typeface="PMingLiu"/>
                        </a:rPr>
                        <a:t>101.2225</a:t>
                      </a:r>
                      <a:endParaRPr/>
                    </a:p>
                  </a:txBody>
                  <a:tcPr marL="9525" marR="9525" marT="9525" marB="0" anchor="ctr">
                    <a:lnL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>
                          <a:alpha val="0"/>
                        </a:srgbClr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3" name="Google Shape;243;p19" descr="027_067f39dd-231c-432e-88e6-52fc4e49add4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4000" cy="6858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0" name="Google Shape;120;g112d72cd252_0_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56762" y="1494101"/>
            <a:ext cx="8030477" cy="4489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"/>
          <p:cNvSpPr txBox="1"/>
          <p:nvPr/>
        </p:nvSpPr>
        <p:spPr>
          <a:xfrm>
            <a:off x="126070" y="1167107"/>
            <a:ext cx="3099600" cy="55410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186"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26" name="Google Shape;126;p2"/>
          <p:cNvSpPr/>
          <p:nvPr/>
        </p:nvSpPr>
        <p:spPr>
          <a:xfrm>
            <a:off x="1236134" y="3937000"/>
            <a:ext cx="491066" cy="4318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"/>
          <p:cNvSpPr txBox="1"/>
          <p:nvPr/>
        </p:nvSpPr>
        <p:spPr>
          <a:xfrm>
            <a:off x="1306412" y="3999011"/>
            <a:ext cx="4169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x1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8" name="Google Shape;128;p2"/>
          <p:cNvSpPr/>
          <p:nvPr/>
        </p:nvSpPr>
        <p:spPr>
          <a:xfrm>
            <a:off x="1283100" y="4572000"/>
            <a:ext cx="491066" cy="4318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9" name="Google Shape;129;p2"/>
          <p:cNvSpPr txBox="1"/>
          <p:nvPr/>
        </p:nvSpPr>
        <p:spPr>
          <a:xfrm>
            <a:off x="1353378" y="4634011"/>
            <a:ext cx="416954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2"/>
          <p:cNvSpPr/>
          <p:nvPr/>
        </p:nvSpPr>
        <p:spPr>
          <a:xfrm>
            <a:off x="1306412" y="5253106"/>
            <a:ext cx="491066" cy="4318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2"/>
          <p:cNvSpPr txBox="1"/>
          <p:nvPr/>
        </p:nvSpPr>
        <p:spPr>
          <a:xfrm>
            <a:off x="1409919" y="5323124"/>
            <a:ext cx="284052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p2"/>
          <p:cNvSpPr/>
          <p:nvPr/>
        </p:nvSpPr>
        <p:spPr>
          <a:xfrm>
            <a:off x="3158068" y="4152900"/>
            <a:ext cx="491066" cy="4318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p2"/>
          <p:cNvSpPr/>
          <p:nvPr/>
        </p:nvSpPr>
        <p:spPr>
          <a:xfrm>
            <a:off x="3155523" y="4953336"/>
            <a:ext cx="491066" cy="431800"/>
          </a:xfrm>
          <a:prstGeom prst="ellipse">
            <a:avLst/>
          </a:prstGeom>
          <a:noFill/>
          <a:ln w="25400" cap="flat" cmpd="sng">
            <a:solidFill>
              <a:srgbClr val="395E89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p2"/>
          <p:cNvSpPr txBox="1"/>
          <p:nvPr/>
        </p:nvSpPr>
        <p:spPr>
          <a:xfrm>
            <a:off x="3155523" y="5015347"/>
            <a:ext cx="547787" cy="338554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35" name="Google Shape;135;p2"/>
          <p:cNvCxnSpPr>
            <a:stCxn id="126" idx="6"/>
            <a:endCxn id="134" idx="1"/>
          </p:cNvCxnSpPr>
          <p:nvPr/>
        </p:nvCxnSpPr>
        <p:spPr>
          <a:xfrm>
            <a:off x="1727200" y="4152900"/>
            <a:ext cx="1428300" cy="10317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6" name="Google Shape;136;p2"/>
          <p:cNvCxnSpPr>
            <a:stCxn id="126" idx="6"/>
          </p:cNvCxnSpPr>
          <p:nvPr/>
        </p:nvCxnSpPr>
        <p:spPr>
          <a:xfrm>
            <a:off x="1727200" y="4152900"/>
            <a:ext cx="1431000" cy="2160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7" name="Google Shape;137;p2"/>
          <p:cNvCxnSpPr>
            <a:stCxn id="128" idx="6"/>
            <a:endCxn id="132" idx="2"/>
          </p:cNvCxnSpPr>
          <p:nvPr/>
        </p:nvCxnSpPr>
        <p:spPr>
          <a:xfrm rot="10800000" flipH="1">
            <a:off x="1774166" y="4368800"/>
            <a:ext cx="1383900" cy="419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38" name="Google Shape;138;p2"/>
          <p:cNvCxnSpPr>
            <a:stCxn id="130" idx="6"/>
          </p:cNvCxnSpPr>
          <p:nvPr/>
        </p:nvCxnSpPr>
        <p:spPr>
          <a:xfrm rot="10800000" flipH="1">
            <a:off x="1797478" y="4368906"/>
            <a:ext cx="1360500" cy="11001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39" name="Google Shape;139;p2"/>
          <p:cNvSpPr/>
          <p:nvPr/>
        </p:nvSpPr>
        <p:spPr>
          <a:xfrm>
            <a:off x="2139438" y="3986772"/>
            <a:ext cx="515398" cy="307777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0" name="Google Shape;140;p2"/>
          <p:cNvSpPr/>
          <p:nvPr/>
        </p:nvSpPr>
        <p:spPr>
          <a:xfrm>
            <a:off x="2344751" y="4343860"/>
            <a:ext cx="515398" cy="307777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1" name="Google Shape;141;p2"/>
          <p:cNvSpPr/>
          <p:nvPr/>
        </p:nvSpPr>
        <p:spPr>
          <a:xfrm>
            <a:off x="1791862" y="5008432"/>
            <a:ext cx="515398" cy="307777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2" name="Google Shape;142;p2"/>
          <p:cNvSpPr/>
          <p:nvPr/>
        </p:nvSpPr>
        <p:spPr>
          <a:xfrm>
            <a:off x="1797478" y="4226521"/>
            <a:ext cx="519566" cy="307777"/>
          </a:xfrm>
          <a:prstGeom prst="rect">
            <a:avLst/>
          </a:prstGeom>
          <a:blipFill rotWithShape="1">
            <a:blip r:embed="rId8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cxnSp>
        <p:nvCxnSpPr>
          <p:cNvPr id="143" name="Google Shape;143;p2"/>
          <p:cNvCxnSpPr>
            <a:stCxn id="128" idx="6"/>
            <a:endCxn id="133" idx="2"/>
          </p:cNvCxnSpPr>
          <p:nvPr/>
        </p:nvCxnSpPr>
        <p:spPr>
          <a:xfrm>
            <a:off x="1774166" y="4787900"/>
            <a:ext cx="1381500" cy="3813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cxnSp>
        <p:nvCxnSpPr>
          <p:cNvPr id="144" name="Google Shape;144;p2"/>
          <p:cNvCxnSpPr>
            <a:stCxn id="130" idx="6"/>
            <a:endCxn id="134" idx="1"/>
          </p:cNvCxnSpPr>
          <p:nvPr/>
        </p:nvCxnSpPr>
        <p:spPr>
          <a:xfrm rot="10800000" flipH="1">
            <a:off x="1797478" y="5184606"/>
            <a:ext cx="1358100" cy="284400"/>
          </a:xfrm>
          <a:prstGeom prst="straightConnector1">
            <a:avLst/>
          </a:prstGeom>
          <a:noFill/>
          <a:ln w="9525" cap="flat" cmpd="sng">
            <a:solidFill>
              <a:srgbClr val="4A7DBA"/>
            </a:solidFill>
            <a:prstDash val="solid"/>
            <a:round/>
            <a:headEnd type="none" w="sm" len="sm"/>
            <a:tailEnd type="triangle" w="med" len="med"/>
          </a:ln>
        </p:spPr>
      </p:cxnSp>
      <p:sp>
        <p:nvSpPr>
          <p:cNvPr id="145" name="Google Shape;145;p2"/>
          <p:cNvSpPr/>
          <p:nvPr/>
        </p:nvSpPr>
        <p:spPr>
          <a:xfrm>
            <a:off x="1977118" y="4733725"/>
            <a:ext cx="519566" cy="307777"/>
          </a:xfrm>
          <a:prstGeom prst="rect">
            <a:avLst/>
          </a:prstGeom>
          <a:blipFill rotWithShape="1">
            <a:blip r:embed="rId9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6" name="Google Shape;146;p2"/>
          <p:cNvSpPr/>
          <p:nvPr/>
        </p:nvSpPr>
        <p:spPr>
          <a:xfrm>
            <a:off x="2271611" y="5207000"/>
            <a:ext cx="478648" cy="307777"/>
          </a:xfrm>
          <a:prstGeom prst="rect">
            <a:avLst/>
          </a:prstGeom>
          <a:blipFill rotWithShape="1">
            <a:blip r:embed="rId10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7" name="Google Shape;147;p2"/>
          <p:cNvSpPr/>
          <p:nvPr/>
        </p:nvSpPr>
        <p:spPr>
          <a:xfrm>
            <a:off x="3225801" y="4214911"/>
            <a:ext cx="405239" cy="307777"/>
          </a:xfrm>
          <a:prstGeom prst="rect">
            <a:avLst/>
          </a:prstGeom>
          <a:blipFill rotWithShape="1">
            <a:blip r:embed="rId11">
              <a:alphaModFix/>
            </a:blip>
            <a:stretch>
              <a:fillRect/>
            </a:stretch>
          </a:blip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latin typeface="Arial"/>
                <a:ea typeface="Arial"/>
                <a:cs typeface="Arial"/>
                <a:sym typeface="Arial"/>
              </a:rPr>
              <a:t> </a:t>
            </a:r>
            <a:endParaRPr/>
          </a:p>
        </p:txBody>
      </p:sp>
      <p:sp>
        <p:nvSpPr>
          <p:cNvPr id="148" name="Google Shape;148;p2"/>
          <p:cNvSpPr/>
          <p:nvPr/>
        </p:nvSpPr>
        <p:spPr>
          <a:xfrm>
            <a:off x="4539796" y="2491225"/>
            <a:ext cx="2535300" cy="24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 numpy as np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lxy=[[2,2],[3,4]]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w=[[1,2,3],[3,2,1]]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x in lxy: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  x.append(1)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print(lxy)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arxy=np.array(lxy)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wt=np.array(w)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print(arxy)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print(wt.T)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print(np.dot(arxy,wt.T))</a:t>
            </a:r>
            <a:endParaRPr/>
          </a:p>
        </p:txBody>
      </p:sp>
      <p:pic>
        <p:nvPicPr>
          <p:cNvPr id="149" name="Google Shape;149;p2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227496" y="2517464"/>
            <a:ext cx="1764104" cy="2073832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2">
            <a:hlinkClick r:id="rId13"/>
          </p:cNvPr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3420300" y="5813851"/>
            <a:ext cx="2025771" cy="718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p2">
            <a:hlinkClick r:id="rId13"/>
          </p:cNvPr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721738" y="5996200"/>
            <a:ext cx="2314575" cy="381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2" name="Google Shape;152;p2">
            <a:hlinkClick r:id="rId16"/>
          </p:cNvPr>
          <p:cNvPicPr preferRelativeResize="0"/>
          <p:nvPr/>
        </p:nvPicPr>
        <p:blipFill>
          <a:blip r:embed="rId17">
            <a:alphaModFix/>
          </a:blip>
          <a:stretch>
            <a:fillRect/>
          </a:stretch>
        </p:blipFill>
        <p:spPr>
          <a:xfrm>
            <a:off x="6020250" y="5316202"/>
            <a:ext cx="2535300" cy="72917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3" name="Google Shape;153;p2"/>
          <p:cNvPicPr preferRelativeResize="0"/>
          <p:nvPr/>
        </p:nvPicPr>
        <p:blipFill>
          <a:blip r:embed="rId18">
            <a:alphaModFix/>
          </a:blip>
          <a:stretch>
            <a:fillRect/>
          </a:stretch>
        </p:blipFill>
        <p:spPr>
          <a:xfrm>
            <a:off x="179625" y="1907825"/>
            <a:ext cx="3977106" cy="431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4" name="Google Shape;154;p2"/>
          <p:cNvPicPr preferRelativeResize="0"/>
          <p:nvPr/>
        </p:nvPicPr>
        <p:blipFill>
          <a:blip r:embed="rId19">
            <a:alphaModFix/>
          </a:blip>
          <a:stretch>
            <a:fillRect/>
          </a:stretch>
        </p:blipFill>
        <p:spPr>
          <a:xfrm>
            <a:off x="179625" y="2526250"/>
            <a:ext cx="3745811" cy="80511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5" name="Google Shape;155;p2"/>
          <p:cNvPicPr preferRelativeResize="0"/>
          <p:nvPr/>
        </p:nvPicPr>
        <p:blipFill>
          <a:blip r:embed="rId20">
            <a:alphaModFix/>
          </a:blip>
          <a:stretch>
            <a:fillRect/>
          </a:stretch>
        </p:blipFill>
        <p:spPr>
          <a:xfrm>
            <a:off x="4986446" y="1590975"/>
            <a:ext cx="4005155" cy="805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274fac4f03_0_8"/>
          <p:cNvSpPr txBox="1"/>
          <p:nvPr/>
        </p:nvSpPr>
        <p:spPr>
          <a:xfrm>
            <a:off x="3480875" y="292425"/>
            <a:ext cx="43392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3000" b="1">
                <a:solidFill>
                  <a:srgbClr val="202122"/>
                </a:solidFill>
                <a:highlight>
                  <a:srgbClr val="FFFFFF"/>
                </a:highlight>
              </a:rPr>
              <a:t>sigmoid function</a:t>
            </a:r>
            <a:endParaRPr sz="3000"/>
          </a:p>
        </p:txBody>
      </p:sp>
      <p:sp>
        <p:nvSpPr>
          <p:cNvPr id="162" name="Google Shape;162;g1274fac4f03_0_8"/>
          <p:cNvSpPr txBox="1"/>
          <p:nvPr/>
        </p:nvSpPr>
        <p:spPr>
          <a:xfrm>
            <a:off x="283000" y="1405575"/>
            <a:ext cx="87354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solidFill>
                  <a:srgbClr val="202122"/>
                </a:solidFill>
                <a:highlight>
                  <a:srgbClr val="FFFFFF"/>
                </a:highlight>
              </a:rPr>
              <a:t>Sigmoid 函數係</a:t>
            </a:r>
            <a:r>
              <a:rPr lang="zh-TW" sz="2400">
                <a:solidFill>
                  <a:srgbClr val="BA0000"/>
                </a:solidFill>
                <a:highlight>
                  <a:srgbClr val="FFFFFF"/>
                </a:highlight>
                <a:uFill>
                  <a:noFill/>
                </a:uFill>
                <a:hlinkClick r:id="rId3">
                  <a:extLst>
                    <a:ext uri="{A12FA001-AC4F-418D-AE19-62706E023703}">
                      <ahyp:hlinkClr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val="tx"/>
                    </a:ext>
                  </a:extLst>
                </a:hlinkClick>
              </a:rPr>
              <a:t>邏輯函數</a:t>
            </a:r>
            <a:r>
              <a:rPr lang="zh-TW" sz="2400">
                <a:solidFill>
                  <a:srgbClr val="202122"/>
                </a:solidFill>
                <a:highlight>
                  <a:srgbClr val="FFFFFF"/>
                </a:highlight>
              </a:rPr>
              <a:t>（logistic function）：</a:t>
            </a:r>
            <a:endParaRPr sz="2400"/>
          </a:p>
        </p:txBody>
      </p:sp>
      <p:pic>
        <p:nvPicPr>
          <p:cNvPr id="163" name="Google Shape;163;g1274fac4f03_0_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37620" y="1899438"/>
            <a:ext cx="3173717" cy="6465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4" name="Google Shape;164;g1274fac4f03_0_8">
            <a:hlinkClick r:id="rId5"/>
          </p:cNvPr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7950" y="1953300"/>
            <a:ext cx="2704200" cy="2215926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g1274fac4f03_0_8"/>
          <p:cNvSpPr txBox="1"/>
          <p:nvPr/>
        </p:nvSpPr>
        <p:spPr>
          <a:xfrm>
            <a:off x="641450" y="1953300"/>
            <a:ext cx="301800" cy="5388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300">
                <a:latin typeface="Calibri"/>
                <a:ea typeface="Calibri"/>
                <a:cs typeface="Calibri"/>
                <a:sym typeface="Calibri"/>
              </a:rPr>
              <a:t>A</a:t>
            </a:r>
            <a:endParaRPr sz="2300"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66" name="Google Shape;166;g1274fac4f03_0_8">
            <a:hlinkClick r:id="rId7"/>
          </p:cNvPr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80403" y="2793100"/>
            <a:ext cx="4339200" cy="3475687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1274fac4f03_0_8"/>
          <p:cNvSpPr txBox="1"/>
          <p:nvPr/>
        </p:nvSpPr>
        <p:spPr>
          <a:xfrm>
            <a:off x="5093975" y="4388625"/>
            <a:ext cx="3000000" cy="21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nonlin(x,deriv=False):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A=1/(1+np.exp(-x))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if(deriv==True):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(A*(1-A))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A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print(nonlin(0,0))</a:t>
            </a:r>
            <a:endParaRPr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274fac4f03_0_28"/>
          <p:cNvSpPr/>
          <p:nvPr/>
        </p:nvSpPr>
        <p:spPr>
          <a:xfrm>
            <a:off x="1178350" y="2775800"/>
            <a:ext cx="320700" cy="27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1274fac4f03_0_28"/>
          <p:cNvSpPr/>
          <p:nvPr/>
        </p:nvSpPr>
        <p:spPr>
          <a:xfrm>
            <a:off x="1178350" y="5248375"/>
            <a:ext cx="320700" cy="27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75" name="Google Shape;175;g1274fac4f0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28400" y="4952650"/>
            <a:ext cx="412125" cy="596871"/>
          </a:xfrm>
          <a:prstGeom prst="rect">
            <a:avLst/>
          </a:prstGeom>
          <a:noFill/>
          <a:ln>
            <a:noFill/>
          </a:ln>
        </p:spPr>
      </p:pic>
      <p:pic>
        <p:nvPicPr>
          <p:cNvPr id="176" name="Google Shape;176;g1274fac4f03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87363" y="2575900"/>
            <a:ext cx="412137" cy="625312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1274fac4f0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9800" y="2138888"/>
            <a:ext cx="9144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8" name="Google Shape;178;g1274fac4f0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85525" y="2650663"/>
            <a:ext cx="9144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79" name="Google Shape;179;g1274fac4f0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2675" y="3176250"/>
            <a:ext cx="800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0" name="Google Shape;180;g1274fac4f0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100" y="4642225"/>
            <a:ext cx="800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1" name="Google Shape;181;g1274fac4f0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100" y="5137525"/>
            <a:ext cx="800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2" name="Google Shape;182;g1274fac4f0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04100" y="5651000"/>
            <a:ext cx="800100" cy="495300"/>
          </a:xfrm>
          <a:prstGeom prst="rect">
            <a:avLst/>
          </a:prstGeom>
          <a:noFill/>
          <a:ln>
            <a:noFill/>
          </a:ln>
        </p:spPr>
      </p:pic>
      <p:sp>
        <p:nvSpPr>
          <p:cNvPr id="183" name="Google Shape;183;g1274fac4f03_0_28"/>
          <p:cNvSpPr/>
          <p:nvPr/>
        </p:nvSpPr>
        <p:spPr>
          <a:xfrm>
            <a:off x="3297750" y="2755663"/>
            <a:ext cx="320700" cy="27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4" name="Google Shape;184;g1274fac4f0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04925" y="2630525"/>
            <a:ext cx="9144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5" name="Google Shape;185;g1274fac4f0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62075" y="3156113"/>
            <a:ext cx="800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1274fac4f0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336900" y="2125675"/>
            <a:ext cx="800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1274fac4f03_0_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43650" y="2586665"/>
            <a:ext cx="482100" cy="698200"/>
          </a:xfrm>
          <a:prstGeom prst="rect">
            <a:avLst/>
          </a:prstGeom>
          <a:noFill/>
          <a:ln>
            <a:noFill/>
          </a:ln>
        </p:spPr>
      </p:pic>
      <p:sp>
        <p:nvSpPr>
          <p:cNvPr id="188" name="Google Shape;188;g1274fac4f03_0_28"/>
          <p:cNvSpPr/>
          <p:nvPr/>
        </p:nvSpPr>
        <p:spPr>
          <a:xfrm>
            <a:off x="3334350" y="5226763"/>
            <a:ext cx="320700" cy="27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89" name="Google Shape;189;g1274fac4f0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100" y="5115913"/>
            <a:ext cx="800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g1274fac4f0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60100" y="5629388"/>
            <a:ext cx="800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g1274fac4f0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395175" y="4573863"/>
            <a:ext cx="9144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2" name="Google Shape;192;g1274fac4f03_0_2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84388" y="4968825"/>
            <a:ext cx="412137" cy="625312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93" name="Google Shape;193;g1274fac4f03_0_28"/>
          <p:cNvCxnSpPr/>
          <p:nvPr/>
        </p:nvCxnSpPr>
        <p:spPr>
          <a:xfrm>
            <a:off x="2207650" y="2023675"/>
            <a:ext cx="20400" cy="38430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194" name="Google Shape;194;g1274fac4f03_0_28"/>
          <p:cNvCxnSpPr/>
          <p:nvPr/>
        </p:nvCxnSpPr>
        <p:spPr>
          <a:xfrm rot="10800000" flipH="1">
            <a:off x="91975" y="3919175"/>
            <a:ext cx="4497000" cy="20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195" name="Google Shape;195;g1274fac4f03_0_28"/>
          <p:cNvSpPr txBox="1"/>
          <p:nvPr/>
        </p:nvSpPr>
        <p:spPr>
          <a:xfrm>
            <a:off x="351125" y="1469575"/>
            <a:ext cx="588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0,0,1 -&gt;0               1,0,1 -&gt;1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6" name="Google Shape;196;g1274fac4f03_0_28"/>
          <p:cNvSpPr txBox="1"/>
          <p:nvPr/>
        </p:nvSpPr>
        <p:spPr>
          <a:xfrm>
            <a:off x="351125" y="3979675"/>
            <a:ext cx="58869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zh-TW" sz="2400">
                <a:latin typeface="Calibri"/>
                <a:ea typeface="Calibri"/>
                <a:cs typeface="Calibri"/>
                <a:sym typeface="Calibri"/>
              </a:rPr>
              <a:t>1,1,1 -&gt;1               0,1,1 -&gt;0</a:t>
            </a:r>
            <a:endParaRPr sz="24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g1274fac4f03_0_28"/>
          <p:cNvSpPr/>
          <p:nvPr/>
        </p:nvSpPr>
        <p:spPr>
          <a:xfrm>
            <a:off x="6628750" y="2206188"/>
            <a:ext cx="320700" cy="27360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198" name="Google Shape;198;g1274fac4f0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35925" y="2081050"/>
            <a:ext cx="9144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g1274fac4f03_0_28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667900" y="1576200"/>
            <a:ext cx="800100" cy="495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g1274fac4f03_0_2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7900" y="2646563"/>
            <a:ext cx="914400" cy="5238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g1274fac4f03_0_28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7027875" y="1670555"/>
            <a:ext cx="1499925" cy="1499900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202" name="Google Shape;202;g1274fac4f03_0_28"/>
          <p:cNvGraphicFramePr/>
          <p:nvPr/>
        </p:nvGraphicFramePr>
        <p:xfrm>
          <a:off x="4720725" y="3651425"/>
          <a:ext cx="4183100" cy="2743020"/>
        </p:xfrm>
        <a:graphic>
          <a:graphicData uri="http://schemas.openxmlformats.org/drawingml/2006/table">
            <a:tbl>
              <a:tblPr>
                <a:noFill/>
                <a:tableStyleId>{2C528B2F-09F7-4F9C-99DB-5FD87627E65C}</a:tableStyleId>
              </a:tblPr>
              <a:tblGrid>
                <a:gridCol w="1045775"/>
                <a:gridCol w="1045775"/>
                <a:gridCol w="1045775"/>
                <a:gridCol w="1045775"/>
              </a:tblGrid>
              <a:tr h="378175">
                <a:tc gridSpan="3"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Input</a:t>
                      </a:r>
                      <a:endParaRPr sz="1800"/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output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</a:t>
                      </a:r>
                      <a:endParaRPr sz="1800"/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</a:t>
                      </a:r>
                      <a:endParaRPr sz="1800"/>
                    </a:p>
                  </a:txBody>
                  <a:tcPr marL="91425" marR="91425" marT="91425" marB="91425"/>
                </a:tc>
              </a:tr>
              <a:tr h="3781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1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0</a:t>
                      </a:r>
                      <a:endParaRPr sz="1800"/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zh-TW" sz="1800"/>
                        <a:t>?</a:t>
                      </a:r>
                      <a:endParaRPr sz="1800"/>
                    </a:p>
                  </a:txBody>
                  <a:tcPr marL="91425" marR="91425" marT="91425" marB="91425"/>
                </a:tc>
              </a:tr>
            </a:tbl>
          </a:graphicData>
        </a:graphic>
      </p:graphicFrame>
      <p:sp>
        <p:nvSpPr>
          <p:cNvPr id="2" name="文字方塊 1"/>
          <p:cNvSpPr txBox="1"/>
          <p:nvPr/>
        </p:nvSpPr>
        <p:spPr>
          <a:xfrm>
            <a:off x="6628750" y="1122284"/>
            <a:ext cx="2515250" cy="307777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n-US" altLang="zh-TW" dirty="0" smtClean="0">
                <a:solidFill>
                  <a:schemeClr val="bg1"/>
                </a:solidFill>
              </a:rPr>
              <a:t>husthung.blogspot.com</a:t>
            </a:r>
            <a:endParaRPr lang="zh-TW" altLang="en-US" dirty="0">
              <a:solidFill>
                <a:schemeClr val="bg1"/>
              </a:solidFill>
            </a:endParaRPr>
          </a:p>
        </p:txBody>
      </p:sp>
      <p:sp>
        <p:nvSpPr>
          <p:cNvPr id="3" name="文字方塊 2"/>
          <p:cNvSpPr txBox="1"/>
          <p:nvPr/>
        </p:nvSpPr>
        <p:spPr>
          <a:xfrm>
            <a:off x="3162175" y="234084"/>
            <a:ext cx="43316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3200" dirty="0" err="1">
                <a:solidFill>
                  <a:schemeClr val="bg1"/>
                </a:solidFill>
              </a:rPr>
              <a:t>Atifical</a:t>
            </a:r>
            <a:r>
              <a:rPr lang="en-US" altLang="zh-TW" sz="3200" dirty="0">
                <a:solidFill>
                  <a:schemeClr val="bg1"/>
                </a:solidFill>
              </a:rPr>
              <a:t> Neural Network</a:t>
            </a:r>
            <a:endParaRPr lang="zh-TW" altLang="en-US" sz="32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1274fac4f03_0_123"/>
          <p:cNvSpPr txBox="1"/>
          <p:nvPr/>
        </p:nvSpPr>
        <p:spPr>
          <a:xfrm>
            <a:off x="361200" y="1441075"/>
            <a:ext cx="4210800" cy="517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csv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"https://raw.githubusercontent.com/husthorng/hello-world/neural/trainingdata.csv"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nonlin(x,deriv=False):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A=1/(1+np.exp(-x))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if(deriv==True):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(A*(1-A))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A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print(nonlin(0,1))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numTag=2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records = pd.read_csv(url,encoding='utf-8')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print(records.shape)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inputD=records.iloc[0:records.shape[0],0:records.shape[1]-numTag].values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targetD=records.iloc[:,list(records.shape[1]-np.arange(numTag,0,-1))].values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print(inputD)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print(targetD)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050">
              <a:solidFill>
                <a:srgbClr val="D4D4D4"/>
              </a:solidFill>
              <a:highlight>
                <a:srgbClr val="1E1E1E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9" name="Google Shape;209;g1274fac4f03_0_123"/>
          <p:cNvSpPr txBox="1"/>
          <p:nvPr/>
        </p:nvSpPr>
        <p:spPr>
          <a:xfrm>
            <a:off x="5263600" y="1655725"/>
            <a:ext cx="3689700" cy="122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np.random.seed(1)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syn0=2*np.random.random((inputD.shape[1],4))-1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syn1=2*np.random.random((4,numTag))-1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print(syn0)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105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print(syn1)</a:t>
            </a:r>
            <a:endParaRPr sz="105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g1274fac4f03_0_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1425875"/>
            <a:ext cx="8839201" cy="48808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3"/>
          <p:cNvSpPr/>
          <p:nvPr/>
        </p:nvSpPr>
        <p:spPr>
          <a:xfrm>
            <a:off x="1134534" y="1430953"/>
            <a:ext cx="4572000" cy="550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nonlin(x,deriv=False):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if(deriv==True):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return (x*(1-x))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return 1/(1+np.exp(-x))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x=np.array([[0,0,1],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[0,1,1],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[1,0,1],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[1,1,1]])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y=np.array([[0],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 [1],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 [1],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    [0]])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#seed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np.random.seed(1)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#Synapses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syn0=2*np.random.random((3,4))-1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syn1=2*np.random.random((4,1))-1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#Training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j in range(6):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#layer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l0=x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l1=nonlin(np.dot(l0,syn0))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l2=nonlin(np.dot(l1,syn1))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#backpropagation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l2_error=y-l2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if(j % 1000)==0: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    print("Error"+str(np.mean(np.abs(l2_error))))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l2_delta=l2_error*nonlin(l2,deriv=True)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l1_error=l2_delta.dot(syn1.T)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l1_delta=l1_error*nonlin(l1,deriv=True)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syn1 += l1.T.dot(l2_delta)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  syn0 += l0.T.dot(l1_delta)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#print output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print("output after Training:")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print(l2)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/>
            </a:r>
            <a:br>
              <a:rPr lang="zh-TW" sz="800" b="0" i="0" u="none" strike="noStrike" cap="non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endParaRPr sz="800" b="0" i="0" u="none" strike="noStrike" cap="non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11b793088b9_0_0"/>
          <p:cNvSpPr txBox="1"/>
          <p:nvPr/>
        </p:nvSpPr>
        <p:spPr>
          <a:xfrm>
            <a:off x="424500" y="897525"/>
            <a:ext cx="5405400" cy="616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csv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"https://raw.githubusercontent.com/husthorng/hello-world/neural/trainingdata.csv"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nonlin(x,deriv=False):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A=1/(1+np.exp(-x))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if(deriv==True):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(A*(1-A))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A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print(nonlin(0,1))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numTag=1   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hidden_node=5 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records = pd.read_csv(url,encoding='utf-8')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#print(records.shape)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inputD=records.iloc[0:records.shape[0],0:records.shape[1]-numTag].values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print(inputD.shape)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targetD=records.iloc[:,list(records.shape[1]-np.arange(numTag,0,-1))].values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#print(inputD)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#print(targetD)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np.random.seed(1)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syn0=2*np.random.random((inputD.shape[1],hidden_node))-1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syn1=2*np.random.random((hidden_node,numTag))-1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print(syn0)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print(syn1)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for j in range(60):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X=inputD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L0=nonlin(np.dot(inputD,syn0))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L1=nonlin(np.dot(L0,syn1))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#print(L1)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L1_error=targetD-L1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if(j % 10)==0: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print("Error"+str(np.mean(np.abs(L1_error))))    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#print(L1_error)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L1_delta=L1_error*nonlin(L1,deriv=True)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#print(L1_delta)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L0_error=L1_delta.dot(syn1.T)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L0_delta=L0_error*nonlin(L0,deriv=True)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syn1 += L0.T.dot(L1_delta)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syn0 += inputD.T.dot(L0_delta)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print("output after Training:")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print(L1)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pd.DataFrame(syn0)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print(df)    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df.to_csv("syn0.csv")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7" name="Google Shape;227;g11b793088b9_0_0"/>
          <p:cNvSpPr txBox="1"/>
          <p:nvPr/>
        </p:nvSpPr>
        <p:spPr>
          <a:xfrm>
            <a:off x="4688375" y="1330075"/>
            <a:ext cx="4273200" cy="51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https://github.com/husthorng/hello-world/tree/neural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csv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pandas as pd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import numpy as np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def nonlin(x,deriv=False):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A=1/(1+np.exp(-x))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if(deriv==True):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    return (A*(1-A))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return A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print(nonlin(0,1))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"https://raw.githubusercontent.com/husthorng/hello-world/neural/syn0.csv"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syn0t=pd.read_csv(url,encoding='utf-8')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syn0=syn0t.values[0:,1:]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"https://raw.githubusercontent.com/husthorng/hello-world/neural/syn1.csv"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syn1t=pd.read_csv(url,encoding='utf-8')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syn1=syn1t.values[0:,1:]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numTag=syn1.shape[1]   #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hidden_node=syn0.shape[0]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url = "https://raw.githubusercontent.com/husthorng/hello-world/neural/trainingdata.csv"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records = pd.read_csv(url,encoding='utf-8')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inputD=records.iloc[0:records.shape[0],0:records.shape[1]-numTag].values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tagetD=records.iloc[:,list(records.shape[1]-np.arange(numTag,0,-1))].values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print("\n ============input data:=========== ")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print(inputD)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print("\n ============layer 0 weight:=======")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print(syn0)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print("\n=============layer 1 weight:=======")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print(syn1)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# print(nonlin(inputD.dot(syn0)))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L0OT=nonlin(inputD.dot(syn0))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L1OT=nonlin(L0OT.dot(syn1))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 = pd.DataFrame(L1OT)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df[df&gt;0.5]=1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df[df&lt;0.5]=0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print("\n=======output value:=======")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marL="0" lvl="0" indent="0" algn="l" rtl="0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TW" sz="6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print(df.values)</a:t>
            </a:r>
            <a:endParaRPr sz="6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2235</Words>
  <Application>Microsoft Office PowerPoint</Application>
  <PresentationFormat>如螢幕大小 (4:3)</PresentationFormat>
  <Paragraphs>404</Paragraphs>
  <Slides>12</Slides>
  <Notes>12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12</vt:i4>
      </vt:variant>
    </vt:vector>
  </HeadingPairs>
  <TitlesOfParts>
    <vt:vector size="19" baseType="lpstr">
      <vt:lpstr>Helvetica Neue</vt:lpstr>
      <vt:lpstr>DFKai-SB</vt:lpstr>
      <vt:lpstr>PMingLiu</vt:lpstr>
      <vt:lpstr>Arial</vt:lpstr>
      <vt:lpstr>Calibri</vt:lpstr>
      <vt:lpstr>Consolas</vt:lpstr>
      <vt:lpstr>Office 佈景主題</vt:lpstr>
      <vt:lpstr>Python Arrays   neural networks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  <vt:lpstr>PowerPoint 簡報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Arrays   neural networks</dc:title>
  <dc:creator>user</dc:creator>
  <cp:lastModifiedBy>振聰 洪</cp:lastModifiedBy>
  <cp:revision>2</cp:revision>
  <dcterms:created xsi:type="dcterms:W3CDTF">2015-04-06T08:00:32Z</dcterms:created>
  <dcterms:modified xsi:type="dcterms:W3CDTF">2022-05-04T17:30:35Z</dcterms:modified>
</cp:coreProperties>
</file>