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57C5566-CDB2-4487-89D7-23E80453BC16}">
  <a:tblStyle styleId="{557C5566-CDB2-4487-89D7-23E80453BC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737e79289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737e79289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737e7928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737e7928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737e79289_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737e79289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871964f467_1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871964f467_1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737e7928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737e7928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8737e79289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8737e79289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71964f467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71964f467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71964f467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71964f46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71964f467_4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71964f467_4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71964f467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71964f467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71964f467_4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71964f467_4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71964f467_4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71964f467_4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737e7928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737e7928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8737e792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8737e792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46600" y="1635300"/>
            <a:ext cx="5577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Nunito"/>
                <a:ea typeface="Nunito"/>
                <a:cs typeface="Nunito"/>
                <a:sym typeface="Nunito"/>
              </a:rPr>
              <a:t>ACSE4.4 - LOGISTIC</a:t>
            </a:r>
            <a:endParaRPr sz="3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46600" y="3508200"/>
            <a:ext cx="4599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Machine Learning Mini-project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Inception V3 - 3 Inception Modules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9" name="Google Shape;409;p22"/>
          <p:cNvSpPr txBox="1"/>
          <p:nvPr>
            <p:ph idx="1" type="body"/>
          </p:nvPr>
        </p:nvSpPr>
        <p:spPr>
          <a:xfrm>
            <a:off x="1303800" y="1145250"/>
            <a:ext cx="7030500" cy="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nception_v3 uses factorising convolutions to reduce the number of connections/ parameters without decreasing the network efficiency.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288" y="1916100"/>
            <a:ext cx="6785424" cy="301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23"/>
          <p:cNvPicPr preferRelativeResize="0"/>
          <p:nvPr/>
        </p:nvPicPr>
        <p:blipFill rotWithShape="1">
          <a:blip r:embed="rId3">
            <a:alphaModFix/>
          </a:blip>
          <a:srcRect b="18052" l="0" r="0" t="0"/>
          <a:stretch/>
        </p:blipFill>
        <p:spPr>
          <a:xfrm>
            <a:off x="0" y="13"/>
            <a:ext cx="3571875" cy="23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3"/>
          <p:cNvPicPr preferRelativeResize="0"/>
          <p:nvPr/>
        </p:nvPicPr>
        <p:blipFill rotWithShape="1">
          <a:blip r:embed="rId4">
            <a:alphaModFix/>
          </a:blip>
          <a:srcRect b="18493" l="0" r="0" t="0"/>
          <a:stretch/>
        </p:blipFill>
        <p:spPr>
          <a:xfrm>
            <a:off x="2942625" y="0"/>
            <a:ext cx="3752850" cy="305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3"/>
          <p:cNvPicPr preferRelativeResize="0"/>
          <p:nvPr/>
        </p:nvPicPr>
        <p:blipFill rotWithShape="1">
          <a:blip r:embed="rId5">
            <a:alphaModFix/>
          </a:blip>
          <a:srcRect b="0" l="17010" r="13698" t="0"/>
          <a:stretch/>
        </p:blipFill>
        <p:spPr>
          <a:xfrm>
            <a:off x="6510775" y="95788"/>
            <a:ext cx="2633225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3"/>
          <p:cNvSpPr txBox="1"/>
          <p:nvPr>
            <p:ph idx="1" type="body"/>
          </p:nvPr>
        </p:nvSpPr>
        <p:spPr>
          <a:xfrm>
            <a:off x="852475" y="2561075"/>
            <a:ext cx="18669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Inception Module  A</a:t>
            </a:r>
            <a:endParaRPr/>
          </a:p>
        </p:txBody>
      </p:sp>
      <p:sp>
        <p:nvSpPr>
          <p:cNvPr id="420" name="Google Shape;420;p23"/>
          <p:cNvSpPr txBox="1"/>
          <p:nvPr>
            <p:ph idx="1" type="body"/>
          </p:nvPr>
        </p:nvSpPr>
        <p:spPr>
          <a:xfrm>
            <a:off x="3885600" y="3208350"/>
            <a:ext cx="18669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Inception Module  B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1" name="Google Shape;421;p23"/>
          <p:cNvSpPr txBox="1"/>
          <p:nvPr>
            <p:ph idx="1" type="body"/>
          </p:nvPr>
        </p:nvSpPr>
        <p:spPr>
          <a:xfrm>
            <a:off x="6918725" y="2342250"/>
            <a:ext cx="18669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Inception Module  C</a:t>
            </a:r>
            <a:endParaRPr/>
          </a:p>
        </p:txBody>
      </p:sp>
      <p:sp>
        <p:nvSpPr>
          <p:cNvPr id="422" name="Google Shape;422;p23"/>
          <p:cNvSpPr txBox="1"/>
          <p:nvPr/>
        </p:nvSpPr>
        <p:spPr>
          <a:xfrm>
            <a:off x="3510775" y="3816950"/>
            <a:ext cx="30000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Inception modules after the factorization of the n × n convolutions. n=7 is chosen.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6144000" y="2866475"/>
            <a:ext cx="3000000" cy="1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This architecture is used on the coarsest (8 × 8) grids to promote high dimensional representations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145125" y="3208350"/>
            <a:ext cx="2797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Inception modules where each   5 × 5 convolution used in GoogLeNet  is replaced by two 3 × 3 convolution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4"/>
          <p:cNvSpPr txBox="1"/>
          <p:nvPr>
            <p:ph idx="4294967295" type="title"/>
          </p:nvPr>
        </p:nvSpPr>
        <p:spPr>
          <a:xfrm>
            <a:off x="420150" y="265550"/>
            <a:ext cx="8303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nception v3 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Comparison of different hyper-parameters)</a:t>
            </a:r>
            <a:endParaRPr sz="2400"/>
          </a:p>
        </p:txBody>
      </p:sp>
      <p:pic>
        <p:nvPicPr>
          <p:cNvPr id="430" name="Google Shape;4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575" y="1142650"/>
            <a:ext cx="1950850" cy="303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6563" y="1142639"/>
            <a:ext cx="1854600" cy="3037074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4"/>
          <p:cNvSpPr txBox="1"/>
          <p:nvPr/>
        </p:nvSpPr>
        <p:spPr>
          <a:xfrm>
            <a:off x="4935825" y="4472950"/>
            <a:ext cx="24411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Momentum = 0.9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3" name="Google Shape;433;p24"/>
          <p:cNvSpPr txBox="1"/>
          <p:nvPr/>
        </p:nvSpPr>
        <p:spPr>
          <a:xfrm>
            <a:off x="587988" y="4505350"/>
            <a:ext cx="2364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Momentum = 0.1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34" name="Google Shape;43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2838" y="1074415"/>
            <a:ext cx="1854600" cy="3149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5"/>
          <p:cNvSpPr txBox="1"/>
          <p:nvPr>
            <p:ph idx="4294967295" type="title"/>
          </p:nvPr>
        </p:nvSpPr>
        <p:spPr>
          <a:xfrm>
            <a:off x="919650" y="44400"/>
            <a:ext cx="7304700" cy="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Results and hyper-parameters selection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440" name="Google Shape;440;p25"/>
          <p:cNvGraphicFramePr/>
          <p:nvPr/>
        </p:nvGraphicFramePr>
        <p:xfrm>
          <a:off x="265638" y="65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{557C5566-CDB2-4487-89D7-23E80453BC16}</a:tableStyleId>
              </a:tblPr>
              <a:tblGrid>
                <a:gridCol w="1777500"/>
                <a:gridCol w="1328425"/>
                <a:gridCol w="1120400"/>
                <a:gridCol w="1182875"/>
                <a:gridCol w="1500475"/>
                <a:gridCol w="1703050"/>
              </a:tblGrid>
              <a:tr h="41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Inception v3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ResNet50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ResNet101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WideResNet50 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WideResNet101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628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Batch Size: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64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128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64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64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32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1157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Learning Rate:</a:t>
                      </a:r>
                      <a:endParaRPr sz="13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Adaptive: Decay 0.1 </a:t>
                      </a:r>
                      <a:endParaRPr sz="12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each 2 epoches to minimum 0.0001</a:t>
                      </a:r>
                      <a:endParaRPr sz="11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0.01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(no adaptive)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0.1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0.1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0.1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0.256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628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Weight Decay: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2e-4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2e-4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1e-8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e-8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628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Momentum: 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0.1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0.9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0.9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0.9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0.2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628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Validation accuracy</a:t>
                      </a:r>
                      <a:endParaRPr sz="1300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73%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70%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76%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68%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72%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"/>
          <p:cNvSpPr txBox="1"/>
          <p:nvPr>
            <p:ph type="title"/>
          </p:nvPr>
        </p:nvSpPr>
        <p:spPr>
          <a:xfrm>
            <a:off x="1296400" y="7170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Shortcut and Future work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6" name="Google Shape;446;p26"/>
          <p:cNvSpPr txBox="1"/>
          <p:nvPr>
            <p:ph idx="1" type="body"/>
          </p:nvPr>
        </p:nvSpPr>
        <p:spPr>
          <a:xfrm>
            <a:off x="642300" y="1470700"/>
            <a:ext cx="7859400" cy="3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Dataset restriction -- Try more data augmentation methods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Experiment, GPU and time limitation -- Find better hyper-parameters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Low generalization ability --</a:t>
            </a: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Ensembling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.The idea is to obtain a prediction from a series of models, and combine those predictions to produce a final answer.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Only use existing network - Adjust the network (add more layer, changed the layers to squeeze)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Single validation approach used - Implement more sophisticated validation approach (e.g: k-fold validation, Monte-carlo validation)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7"/>
          <p:cNvSpPr txBox="1"/>
          <p:nvPr>
            <p:ph idx="4294967295" type="title"/>
          </p:nvPr>
        </p:nvSpPr>
        <p:spPr>
          <a:xfrm>
            <a:off x="1056750" y="179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Fine-tuning--still have long way to go!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2" name="Google Shape;452;p27"/>
          <p:cNvSpPr txBox="1"/>
          <p:nvPr>
            <p:ph idx="4294967295" type="body"/>
          </p:nvPr>
        </p:nvSpPr>
        <p:spPr>
          <a:xfrm>
            <a:off x="486600" y="823750"/>
            <a:ext cx="8170800" cy="3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mic Sans MS"/>
              <a:buChar char="●"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Freeze some layers(e.g. only update weight and bias on bn and fc layers), add or remove some layers of the pretrained model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mic Sans MS"/>
              <a:buChar char="●"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Find the most appropriate learning rate and use different learning rates on different layers. We can try the method below: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   Over the course of an epoch, start out with a small learning rate and increase to a higher learning rate over each mini-batch, resulting in a high rate at the end of the epoch. Calculate the loss for each rate and then, looking at a plot, pick the learning rate that gives the greatest decline.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Comic Sans MS"/>
              <a:buChar char="●"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Try diverse optimisers (e.g., RMSprop for Inception_V3, Adam for ResNet)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mic Sans MS"/>
              <a:buChar char="●"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Run random search on variant hyperparameters(batch_size, weight_decay and so on). Stage the search from coarse (wide hyperparameter ranges, training only for 1-5 epochs), to fine (narrower rangers, training for many more epochs).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739200"/>
            <a:ext cx="70305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Outline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07175"/>
            <a:ext cx="7030500" cy="31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How did you organize yourselves as a group working remotely</a:t>
            </a:r>
            <a:endParaRPr sz="155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Analysis and processing of the input data</a:t>
            </a:r>
            <a:endParaRPr sz="155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Which approach was used for validation and hyper-parameter selection </a:t>
            </a:r>
            <a:endParaRPr sz="155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4. Experiments that were tried but were not successful </a:t>
            </a:r>
            <a:endParaRPr sz="155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5. More detailed description of the approach(es) selected by the group for final submission(s) </a:t>
            </a:r>
            <a:endParaRPr sz="155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6. Conclusions and recommendations</a:t>
            </a:r>
            <a:endParaRPr sz="155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900" y="912075"/>
            <a:ext cx="6055101" cy="2568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Google Shape;290;p15"/>
          <p:cNvGrpSpPr/>
          <p:nvPr/>
        </p:nvGrpSpPr>
        <p:grpSpPr>
          <a:xfrm>
            <a:off x="303702" y="1889176"/>
            <a:ext cx="2720511" cy="2718606"/>
            <a:chOff x="2820225" y="891450"/>
            <a:chExt cx="3175200" cy="3175200"/>
          </a:xfrm>
        </p:grpSpPr>
        <p:sp>
          <p:nvSpPr>
            <p:cNvPr id="291" name="Google Shape;291;p15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fmla="val 5399801" name="adj1"/>
                <a:gd fmla="val 3012680" name="adj2"/>
                <a:gd fmla="val 6939" name="adj3"/>
              </a:avLst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92" name="Google Shape;292;p15"/>
            <p:cNvSpPr/>
            <p:nvPr/>
          </p:nvSpPr>
          <p:spPr>
            <a:xfrm rot="10800000">
              <a:off x="3175023" y="1179900"/>
              <a:ext cx="450600" cy="450600"/>
            </a:xfrm>
            <a:prstGeom prst="rtTriangl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grpSp>
        <p:nvGrpSpPr>
          <p:cNvPr id="293" name="Google Shape;293;p15"/>
          <p:cNvGrpSpPr/>
          <p:nvPr/>
        </p:nvGrpSpPr>
        <p:grpSpPr>
          <a:xfrm>
            <a:off x="2211744" y="3200203"/>
            <a:ext cx="1111949" cy="619031"/>
            <a:chOff x="5130375" y="2422675"/>
            <a:chExt cx="1332313" cy="722998"/>
          </a:xfrm>
        </p:grpSpPr>
        <p:sp>
          <p:nvSpPr>
            <p:cNvPr id="294" name="Google Shape;294;p15"/>
            <p:cNvSpPr/>
            <p:nvPr/>
          </p:nvSpPr>
          <p:spPr>
            <a:xfrm>
              <a:off x="5130388" y="2707673"/>
              <a:ext cx="1332300" cy="4380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Code sharing</a:t>
              </a:r>
              <a:endParaRPr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5130375" y="2422675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Github</a:t>
              </a:r>
              <a:endParaRPr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96" name="Google Shape;296;p15"/>
          <p:cNvGrpSpPr/>
          <p:nvPr/>
        </p:nvGrpSpPr>
        <p:grpSpPr>
          <a:xfrm>
            <a:off x="903681" y="1591138"/>
            <a:ext cx="1520554" cy="880757"/>
            <a:chOff x="3798073" y="709268"/>
            <a:chExt cx="1332300" cy="914977"/>
          </a:xfrm>
        </p:grpSpPr>
        <p:sp>
          <p:nvSpPr>
            <p:cNvPr id="297" name="Google Shape;297;p15"/>
            <p:cNvSpPr/>
            <p:nvPr/>
          </p:nvSpPr>
          <p:spPr>
            <a:xfrm>
              <a:off x="3798073" y="1147245"/>
              <a:ext cx="1332300" cy="4770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Discussions and task division</a:t>
              </a:r>
              <a:endParaRPr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3798073" y="709268"/>
              <a:ext cx="1332300" cy="4347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Microsoft Teams</a:t>
              </a:r>
              <a:endParaRPr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99" name="Google Shape;299;p15"/>
          <p:cNvGrpSpPr/>
          <p:nvPr/>
        </p:nvGrpSpPr>
        <p:grpSpPr>
          <a:xfrm>
            <a:off x="61303" y="3209856"/>
            <a:ext cx="1078230" cy="599784"/>
            <a:chOff x="2465782" y="2597701"/>
            <a:chExt cx="1332300" cy="739560"/>
          </a:xfrm>
        </p:grpSpPr>
        <p:sp>
          <p:nvSpPr>
            <p:cNvPr id="300" name="Google Shape;300;p15"/>
            <p:cNvSpPr/>
            <p:nvPr/>
          </p:nvSpPr>
          <p:spPr>
            <a:xfrm>
              <a:off x="2465782" y="2943061"/>
              <a:ext cx="1332300" cy="3942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Q&amp;A</a:t>
              </a:r>
              <a:endParaRPr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2465782" y="2597701"/>
              <a:ext cx="1332300" cy="3942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Meetings</a:t>
              </a:r>
              <a:endParaRPr sz="1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302" name="Google Shape;302;p15"/>
          <p:cNvSpPr txBox="1"/>
          <p:nvPr>
            <p:ph type="title"/>
          </p:nvPr>
        </p:nvSpPr>
        <p:spPr>
          <a:xfrm>
            <a:off x="1303800" y="764750"/>
            <a:ext cx="18414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Workflow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5"/>
          <p:cNvSpPr txBox="1"/>
          <p:nvPr/>
        </p:nvSpPr>
        <p:spPr>
          <a:xfrm>
            <a:off x="6972300" y="2787725"/>
            <a:ext cx="1928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Final submission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5"/>
          <p:cNvSpPr txBox="1"/>
          <p:nvPr/>
        </p:nvSpPr>
        <p:spPr>
          <a:xfrm>
            <a:off x="3969700" y="1663875"/>
            <a:ext cx="22764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Resnet50</a:t>
            </a:r>
            <a:endParaRPr sz="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ResNet101</a:t>
            </a:r>
            <a:endParaRPr sz="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Wide Resnet50 v2</a:t>
            </a:r>
            <a:endParaRPr sz="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Wide Resnet101 v2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5"/>
          <p:cNvSpPr txBox="1"/>
          <p:nvPr/>
        </p:nvSpPr>
        <p:spPr>
          <a:xfrm>
            <a:off x="3830200" y="996050"/>
            <a:ext cx="1374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SqueezeNet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5"/>
          <p:cNvSpPr txBox="1"/>
          <p:nvPr/>
        </p:nvSpPr>
        <p:spPr>
          <a:xfrm>
            <a:off x="3370625" y="2859925"/>
            <a:ext cx="63036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GoogleNet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5"/>
          <p:cNvSpPr txBox="1"/>
          <p:nvPr/>
        </p:nvSpPr>
        <p:spPr>
          <a:xfrm>
            <a:off x="3495050" y="4393175"/>
            <a:ext cx="17406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Choose Network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8" name="Google Shape;308;p15"/>
          <p:cNvSpPr/>
          <p:nvPr/>
        </p:nvSpPr>
        <p:spPr>
          <a:xfrm>
            <a:off x="5204200" y="4430175"/>
            <a:ext cx="960600" cy="3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5"/>
          <p:cNvSpPr txBox="1"/>
          <p:nvPr/>
        </p:nvSpPr>
        <p:spPr>
          <a:xfrm>
            <a:off x="6325625" y="4393175"/>
            <a:ext cx="519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Find better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h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yper-parameters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/>
          <p:nvPr>
            <p:ph type="title"/>
          </p:nvPr>
        </p:nvSpPr>
        <p:spPr>
          <a:xfrm>
            <a:off x="1314175" y="687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Processing input data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6"/>
          <p:cNvSpPr txBox="1"/>
          <p:nvPr>
            <p:ph idx="1" type="body"/>
          </p:nvPr>
        </p:nvSpPr>
        <p:spPr>
          <a:xfrm>
            <a:off x="381300" y="1597875"/>
            <a:ext cx="2336400" cy="31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used pretrained models, which require images at least of   size 224x224</a:t>
            </a:r>
            <a:endParaRPr b="1" sz="155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Resized input images to 224x224 in order to increase the classification accuracy </a:t>
            </a:r>
            <a:endParaRPr sz="155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6" name="Google Shape;316;p16"/>
          <p:cNvSpPr/>
          <p:nvPr/>
        </p:nvSpPr>
        <p:spPr>
          <a:xfrm>
            <a:off x="1314175" y="2867775"/>
            <a:ext cx="516000" cy="628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6"/>
          <p:cNvSpPr txBox="1"/>
          <p:nvPr/>
        </p:nvSpPr>
        <p:spPr>
          <a:xfrm>
            <a:off x="2814783" y="1597875"/>
            <a:ext cx="1854300" cy="3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latin typeface="Comic Sans MS"/>
                <a:ea typeface="Comic Sans MS"/>
                <a:cs typeface="Comic Sans MS"/>
                <a:sym typeface="Comic Sans MS"/>
              </a:rPr>
              <a:t>More than 1800 images in the training set were grayscale</a:t>
            </a:r>
            <a:endParaRPr b="1"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Made all the input sizes uniform to have 3 channels(RGB) for all images</a:t>
            </a:r>
            <a:endParaRPr sz="155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8" name="Google Shape;318;p16"/>
          <p:cNvSpPr/>
          <p:nvPr/>
        </p:nvSpPr>
        <p:spPr>
          <a:xfrm>
            <a:off x="3386850" y="2789775"/>
            <a:ext cx="516000" cy="628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6"/>
          <p:cNvSpPr txBox="1"/>
          <p:nvPr/>
        </p:nvSpPr>
        <p:spPr>
          <a:xfrm>
            <a:off x="4766167" y="1519875"/>
            <a:ext cx="1999800" cy="3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latin typeface="Comic Sans MS"/>
                <a:ea typeface="Comic Sans MS"/>
                <a:cs typeface="Comic Sans MS"/>
                <a:sym typeface="Comic Sans MS"/>
              </a:rPr>
              <a:t>Some classes corresponded to the same object/animal</a:t>
            </a:r>
            <a:endParaRPr b="1"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Applied data augmentation to enable the classifier to focus on critical features (e.g. colours)</a:t>
            </a:r>
            <a:endParaRPr sz="155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0" name="Google Shape;320;p16"/>
          <p:cNvSpPr/>
          <p:nvPr/>
        </p:nvSpPr>
        <p:spPr>
          <a:xfrm>
            <a:off x="5524025" y="2732125"/>
            <a:ext cx="516000" cy="628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6"/>
          <p:cNvSpPr txBox="1"/>
          <p:nvPr/>
        </p:nvSpPr>
        <p:spPr>
          <a:xfrm>
            <a:off x="6863050" y="1519875"/>
            <a:ext cx="1999800" cy="3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latin typeface="Comic Sans MS"/>
                <a:ea typeface="Comic Sans MS"/>
                <a:cs typeface="Comic Sans MS"/>
                <a:sym typeface="Comic Sans MS"/>
              </a:rPr>
              <a:t>We needed to split the dataset into training and validation set</a:t>
            </a:r>
            <a:endParaRPr b="1"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Comic Sans MS"/>
                <a:ea typeface="Comic Sans MS"/>
                <a:cs typeface="Comic Sans MS"/>
                <a:sym typeface="Comic Sans MS"/>
              </a:rPr>
              <a:t>Created a custom dataset where we could transform the data and apply the split</a:t>
            </a:r>
            <a:endParaRPr sz="155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2" name="Google Shape;322;p16"/>
          <p:cNvSpPr/>
          <p:nvPr/>
        </p:nvSpPr>
        <p:spPr>
          <a:xfrm>
            <a:off x="7532200" y="2789775"/>
            <a:ext cx="516000" cy="628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"/>
          <p:cNvSpPr txBox="1"/>
          <p:nvPr>
            <p:ph type="title"/>
          </p:nvPr>
        </p:nvSpPr>
        <p:spPr>
          <a:xfrm>
            <a:off x="1303800" y="687475"/>
            <a:ext cx="63663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Approaches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8" name="Google Shape;3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50" y="2013475"/>
            <a:ext cx="5053077" cy="26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7"/>
          <p:cNvSpPr txBox="1"/>
          <p:nvPr/>
        </p:nvSpPr>
        <p:spPr>
          <a:xfrm>
            <a:off x="5660700" y="2654375"/>
            <a:ext cx="34833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Learning speed equation</a:t>
            </a:r>
            <a:endParaRPr sz="155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depends on hyper - parameters:</a:t>
            </a:r>
            <a:endParaRPr sz="155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v = momentum * v </a:t>
            </a:r>
            <a:endParaRPr sz="155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- learning_rate * decay of weights</a:t>
            </a:r>
            <a:endParaRPr sz="1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0" name="Google Shape;330;p17"/>
          <p:cNvSpPr txBox="1"/>
          <p:nvPr/>
        </p:nvSpPr>
        <p:spPr>
          <a:xfrm>
            <a:off x="335475" y="1506975"/>
            <a:ext cx="31494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" sz="2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alidation data:</a:t>
            </a:r>
            <a:endParaRPr sz="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1" name="Google Shape;331;p17"/>
          <p:cNvSpPr txBox="1"/>
          <p:nvPr/>
        </p:nvSpPr>
        <p:spPr>
          <a:xfrm>
            <a:off x="5883450" y="4710375"/>
            <a:ext cx="519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2" name="Google Shape;332;p17"/>
          <p:cNvSpPr txBox="1"/>
          <p:nvPr/>
        </p:nvSpPr>
        <p:spPr>
          <a:xfrm>
            <a:off x="5660700" y="1595875"/>
            <a:ext cx="3483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Hyper parameters: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(batch size, learning rate, momentum, weight decay)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3" name="Google Shape;333;p17"/>
          <p:cNvSpPr txBox="1"/>
          <p:nvPr/>
        </p:nvSpPr>
        <p:spPr>
          <a:xfrm>
            <a:off x="5660700" y="4104075"/>
            <a:ext cx="30861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Approaches: control variables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"/>
          <p:cNvSpPr txBox="1"/>
          <p:nvPr>
            <p:ph idx="4294967295" type="title"/>
          </p:nvPr>
        </p:nvSpPr>
        <p:spPr>
          <a:xfrm>
            <a:off x="2329925" y="398775"/>
            <a:ext cx="44247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Comparison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experiments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18"/>
          <p:cNvSpPr/>
          <p:nvPr/>
        </p:nvSpPr>
        <p:spPr>
          <a:xfrm>
            <a:off x="3176984" y="1213769"/>
            <a:ext cx="1136400" cy="528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AlexNet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0" name="Google Shape;340;p18"/>
          <p:cNvSpPr/>
          <p:nvPr/>
        </p:nvSpPr>
        <p:spPr>
          <a:xfrm>
            <a:off x="4326929" y="1213769"/>
            <a:ext cx="1136400" cy="528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Resnet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1" name="Google Shape;341;p18"/>
          <p:cNvSpPr/>
          <p:nvPr/>
        </p:nvSpPr>
        <p:spPr>
          <a:xfrm>
            <a:off x="5475851" y="1213725"/>
            <a:ext cx="3191400" cy="528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Comments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2" name="Google Shape;342;p18"/>
          <p:cNvSpPr/>
          <p:nvPr/>
        </p:nvSpPr>
        <p:spPr>
          <a:xfrm>
            <a:off x="476750" y="1213769"/>
            <a:ext cx="2686800" cy="528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343" name="Google Shape;343;p18"/>
          <p:cNvGrpSpPr/>
          <p:nvPr/>
        </p:nvGrpSpPr>
        <p:grpSpPr>
          <a:xfrm>
            <a:off x="476971" y="2711160"/>
            <a:ext cx="8190076" cy="890746"/>
            <a:chOff x="943723" y="3783775"/>
            <a:chExt cx="7257489" cy="674450"/>
          </a:xfrm>
        </p:grpSpPr>
        <p:sp>
          <p:nvSpPr>
            <p:cNvPr id="344" name="Google Shape;344;p18"/>
            <p:cNvSpPr/>
            <p:nvPr/>
          </p:nvSpPr>
          <p:spPr>
            <a:xfrm>
              <a:off x="5373412" y="3783788"/>
              <a:ext cx="28278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omic Sans MS"/>
                <a:buChar char="●"/>
              </a:pPr>
              <a:r>
                <a:rPr lang="en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AlexNet’s validation accuracy stalled at 30-35%</a:t>
              </a:r>
              <a:endParaRPr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omic Sans MS"/>
                <a:buChar char="●"/>
              </a:pPr>
              <a:r>
                <a:rPr lang="en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Resnet’s at ~66%</a:t>
              </a:r>
              <a:endParaRPr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 rot="-2700000">
              <a:off x="4705031" y="4021667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Convergence stalled after a few epochs</a:t>
              </a:r>
              <a:endParaRPr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353" name="Google Shape;353;p18"/>
          <p:cNvSpPr/>
          <p:nvPr/>
        </p:nvSpPr>
        <p:spPr>
          <a:xfrm rot="-2968090">
            <a:off x="3557540" y="3084905"/>
            <a:ext cx="375767" cy="143207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" name="Google Shape;354;p18"/>
          <p:cNvGrpSpPr/>
          <p:nvPr/>
        </p:nvGrpSpPr>
        <p:grpSpPr>
          <a:xfrm>
            <a:off x="476971" y="3616203"/>
            <a:ext cx="8190076" cy="890746"/>
            <a:chOff x="943723" y="4469050"/>
            <a:chExt cx="7257489" cy="674450"/>
          </a:xfrm>
        </p:grpSpPr>
        <p:sp>
          <p:nvSpPr>
            <p:cNvPr id="355" name="Google Shape;355;p18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omic Sans MS"/>
                <a:buChar char="●"/>
              </a:pPr>
              <a:r>
                <a:rPr lang="en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Resnet’s validation loss started increasing after 5 epochs</a:t>
              </a:r>
              <a:endParaRPr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3633813" y="4601063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Encountered overfitting</a:t>
              </a:r>
              <a:endParaRPr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4" name="Google Shape;364;p18"/>
            <p:cNvSpPr/>
            <p:nvPr/>
          </p:nvSpPr>
          <p:spPr>
            <a:xfrm rot="-2700000">
              <a:off x="4705031" y="470694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65" name="Google Shape;365;p18"/>
          <p:cNvGrpSpPr/>
          <p:nvPr/>
        </p:nvGrpSpPr>
        <p:grpSpPr>
          <a:xfrm>
            <a:off x="476980" y="1756174"/>
            <a:ext cx="8190076" cy="940723"/>
            <a:chOff x="943723" y="3098500"/>
            <a:chExt cx="7257489" cy="674450"/>
          </a:xfrm>
        </p:grpSpPr>
        <p:sp>
          <p:nvSpPr>
            <p:cNvPr id="366" name="Google Shape;366;p18"/>
            <p:cNvSpPr/>
            <p:nvPr/>
          </p:nvSpPr>
          <p:spPr>
            <a:xfrm>
              <a:off x="5373412" y="3098513"/>
              <a:ext cx="28278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AlexNet could not achieve 40%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Resnet could achieve more than 65%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3" name="Google Shape;373;p18"/>
            <p:cNvSpPr/>
            <p:nvPr/>
          </p:nvSpPr>
          <p:spPr>
            <a:xfrm rot="-2700000">
              <a:off x="3686083" y="3340882"/>
              <a:ext cx="305894" cy="111157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Too low validation accuracy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4614313" y="3224749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19"/>
          <p:cNvPicPr preferRelativeResize="0"/>
          <p:nvPr/>
        </p:nvPicPr>
        <p:blipFill rotWithShape="1">
          <a:blip r:embed="rId3">
            <a:alphaModFix/>
          </a:blip>
          <a:srcRect b="0" l="0" r="0" t="3175"/>
          <a:stretch/>
        </p:blipFill>
        <p:spPr>
          <a:xfrm>
            <a:off x="403975" y="2571750"/>
            <a:ext cx="3553400" cy="208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9"/>
          <p:cNvPicPr preferRelativeResize="0"/>
          <p:nvPr/>
        </p:nvPicPr>
        <p:blipFill rotWithShape="1">
          <a:blip r:embed="rId4">
            <a:alphaModFix/>
          </a:blip>
          <a:srcRect b="2230" l="-2957" r="1311" t="-2230"/>
          <a:stretch/>
        </p:blipFill>
        <p:spPr>
          <a:xfrm>
            <a:off x="147400" y="0"/>
            <a:ext cx="3902276" cy="21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9"/>
          <p:cNvSpPr txBox="1"/>
          <p:nvPr/>
        </p:nvSpPr>
        <p:spPr>
          <a:xfrm>
            <a:off x="943802" y="2088100"/>
            <a:ext cx="25359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AlexNet (46.3%)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3" name="Google Shape;383;p19"/>
          <p:cNvSpPr txBox="1"/>
          <p:nvPr/>
        </p:nvSpPr>
        <p:spPr>
          <a:xfrm>
            <a:off x="804225" y="4633975"/>
            <a:ext cx="31299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mic Sans MS"/>
                <a:ea typeface="Comic Sans MS"/>
                <a:cs typeface="Comic Sans MS"/>
                <a:sym typeface="Comic Sans MS"/>
              </a:rPr>
              <a:t>Wide Resnet 50 (65.1%)</a:t>
            </a:r>
            <a:endParaRPr sz="1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4" name="Google Shape;384;p19"/>
          <p:cNvSpPr txBox="1"/>
          <p:nvPr/>
        </p:nvSpPr>
        <p:spPr>
          <a:xfrm>
            <a:off x="4708350" y="888000"/>
            <a:ext cx="41265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Unsuccessful 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Experiments 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and model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 choosing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5" name="Google Shape;385;p19"/>
          <p:cNvPicPr preferRelativeResize="0"/>
          <p:nvPr/>
        </p:nvPicPr>
        <p:blipFill rotWithShape="1">
          <a:blip r:embed="rId5">
            <a:alphaModFix/>
          </a:blip>
          <a:srcRect b="3241" l="0" r="0" t="0"/>
          <a:stretch/>
        </p:blipFill>
        <p:spPr>
          <a:xfrm>
            <a:off x="4329350" y="2563300"/>
            <a:ext cx="4505501" cy="21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9"/>
          <p:cNvSpPr txBox="1"/>
          <p:nvPr/>
        </p:nvSpPr>
        <p:spPr>
          <a:xfrm>
            <a:off x="5437375" y="4656000"/>
            <a:ext cx="31299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mic Sans MS"/>
                <a:ea typeface="Comic Sans MS"/>
                <a:cs typeface="Comic Sans MS"/>
                <a:sym typeface="Comic Sans MS"/>
              </a:rPr>
              <a:t>Resnet 50 (58.1%)</a:t>
            </a:r>
            <a:endParaRPr sz="1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75" y="1523250"/>
            <a:ext cx="5092025" cy="275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0"/>
          <p:cNvSpPr txBox="1"/>
          <p:nvPr/>
        </p:nvSpPr>
        <p:spPr>
          <a:xfrm>
            <a:off x="1532100" y="733225"/>
            <a:ext cx="63036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ResNet - Various residual blocks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1192825" y="4331500"/>
            <a:ext cx="3020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ResNet: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(a) (b)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Wide ResNet: (c)(d)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94" name="Google Shape;394;p20"/>
          <p:cNvPicPr preferRelativeResize="0"/>
          <p:nvPr/>
        </p:nvPicPr>
        <p:blipFill rotWithShape="1">
          <a:blip r:embed="rId4">
            <a:alphaModFix/>
          </a:blip>
          <a:srcRect b="33052" l="18265" r="19351" t="0"/>
          <a:stretch/>
        </p:blipFill>
        <p:spPr>
          <a:xfrm>
            <a:off x="5155275" y="1615225"/>
            <a:ext cx="3617125" cy="191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0"/>
          <p:cNvSpPr txBox="1"/>
          <p:nvPr/>
        </p:nvSpPr>
        <p:spPr>
          <a:xfrm>
            <a:off x="4804250" y="4497700"/>
            <a:ext cx="41475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Wide ResNet increase the network wide on k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625" y="2790625"/>
            <a:ext cx="4449850" cy="21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1"/>
          <p:cNvSpPr txBox="1"/>
          <p:nvPr/>
        </p:nvSpPr>
        <p:spPr>
          <a:xfrm>
            <a:off x="777000" y="3261200"/>
            <a:ext cx="24732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Wide Resnet 101_v2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02" name="Google Shape;402;p21"/>
          <p:cNvPicPr preferRelativeResize="0"/>
          <p:nvPr/>
        </p:nvPicPr>
        <p:blipFill rotWithShape="1">
          <a:blip r:embed="rId4">
            <a:alphaModFix/>
          </a:blip>
          <a:srcRect b="0" l="4645" r="12401" t="20540"/>
          <a:stretch/>
        </p:blipFill>
        <p:spPr>
          <a:xfrm>
            <a:off x="538550" y="470575"/>
            <a:ext cx="3882078" cy="21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1"/>
          <p:cNvSpPr txBox="1"/>
          <p:nvPr/>
        </p:nvSpPr>
        <p:spPr>
          <a:xfrm>
            <a:off x="5376250" y="1153513"/>
            <a:ext cx="27036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ResNet101 （our best result）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Training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accuracy: 85.7%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Validation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accuracy: 75.6%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Improvement: more epoches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