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1"/>
  </p:notesMasterIdLst>
  <p:sldIdLst>
    <p:sldId id="259" r:id="rId2"/>
    <p:sldId id="295" r:id="rId3"/>
    <p:sldId id="301" r:id="rId4"/>
    <p:sldId id="302" r:id="rId5"/>
    <p:sldId id="303" r:id="rId6"/>
    <p:sldId id="304" r:id="rId7"/>
    <p:sldId id="305" r:id="rId8"/>
    <p:sldId id="306" r:id="rId9"/>
    <p:sldId id="310" r:id="rId10"/>
    <p:sldId id="311" r:id="rId11"/>
    <p:sldId id="312" r:id="rId12"/>
    <p:sldId id="313" r:id="rId13"/>
    <p:sldId id="314" r:id="rId14"/>
    <p:sldId id="316" r:id="rId15"/>
    <p:sldId id="317" r:id="rId16"/>
    <p:sldId id="318" r:id="rId17"/>
    <p:sldId id="315" r:id="rId18"/>
    <p:sldId id="319" r:id="rId19"/>
    <p:sldId id="320" r:id="rId20"/>
    <p:sldId id="328" r:id="rId21"/>
    <p:sldId id="329" r:id="rId22"/>
    <p:sldId id="321" r:id="rId23"/>
    <p:sldId id="322" r:id="rId24"/>
    <p:sldId id="323" r:id="rId25"/>
    <p:sldId id="324" r:id="rId26"/>
    <p:sldId id="330" r:id="rId27"/>
    <p:sldId id="326" r:id="rId28"/>
    <p:sldId id="327" r:id="rId29"/>
    <p:sldId id="278"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56FA9-C70A-4056-B507-1D4E4596E94E}" v="17" dt="2024-02-14T04:10:55.801"/>
  </p1510:revLst>
</p1510:revInfo>
</file>

<file path=ppt/tableStyles.xml><?xml version="1.0" encoding="utf-8"?>
<a:tblStyleLst xmlns:a="http://schemas.openxmlformats.org/drawingml/2006/main" def="{1804B7A6-40A6-453F-9B92-9419AF142DBA}">
  <a:tblStyle styleId="{1804B7A6-40A6-453F-9B92-9419AF142D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4E6954-2A8C-400F-ABEC-AE3412AACCC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110" d="100"/>
          <a:sy n="110" d="100"/>
        </p:scale>
        <p:origin x="57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UDAL PATEL" userId="516241ae358d7c10" providerId="LiveId" clId="{D6E56FA9-C70A-4056-B507-1D4E4596E94E}"/>
    <pc:docChg chg="undo custSel addSld delSld modSld sldOrd">
      <pc:chgData name="MRUDAL PATEL" userId="516241ae358d7c10" providerId="LiveId" clId="{D6E56FA9-C70A-4056-B507-1D4E4596E94E}" dt="2024-02-14T04:17:19.624" v="541" actId="20577"/>
      <pc:docMkLst>
        <pc:docMk/>
      </pc:docMkLst>
      <pc:sldChg chg="modSp mod">
        <pc:chgData name="MRUDAL PATEL" userId="516241ae358d7c10" providerId="LiveId" clId="{D6E56FA9-C70A-4056-B507-1D4E4596E94E}" dt="2024-02-14T03:55:43.668" v="512" actId="20577"/>
        <pc:sldMkLst>
          <pc:docMk/>
          <pc:sldMk cId="3386252112" sldId="301"/>
        </pc:sldMkLst>
        <pc:spChg chg="mod">
          <ac:chgData name="MRUDAL PATEL" userId="516241ae358d7c10" providerId="LiveId" clId="{D6E56FA9-C70A-4056-B507-1D4E4596E94E}" dt="2024-02-14T03:55:43.668" v="512" actId="20577"/>
          <ac:spMkLst>
            <pc:docMk/>
            <pc:sldMk cId="3386252112" sldId="301"/>
            <ac:spMk id="4" creationId="{03037C87-87C5-B382-B72D-7D92C46E5435}"/>
          </ac:spMkLst>
        </pc:spChg>
      </pc:sldChg>
      <pc:sldChg chg="ord">
        <pc:chgData name="MRUDAL PATEL" userId="516241ae358d7c10" providerId="LiveId" clId="{D6E56FA9-C70A-4056-B507-1D4E4596E94E}" dt="2024-02-14T03:40:33.164" v="109"/>
        <pc:sldMkLst>
          <pc:docMk/>
          <pc:sldMk cId="3504771440" sldId="315"/>
        </pc:sldMkLst>
      </pc:sldChg>
      <pc:sldChg chg="modSp mod ord">
        <pc:chgData name="MRUDAL PATEL" userId="516241ae358d7c10" providerId="LiveId" clId="{D6E56FA9-C70A-4056-B507-1D4E4596E94E}" dt="2024-02-14T04:00:09.436" v="513" actId="1076"/>
        <pc:sldMkLst>
          <pc:docMk/>
          <pc:sldMk cId="1714933174" sldId="316"/>
        </pc:sldMkLst>
        <pc:spChg chg="mod">
          <ac:chgData name="MRUDAL PATEL" userId="516241ae358d7c10" providerId="LiveId" clId="{D6E56FA9-C70A-4056-B507-1D4E4596E94E}" dt="2024-02-14T04:00:09.436" v="513" actId="1076"/>
          <ac:spMkLst>
            <pc:docMk/>
            <pc:sldMk cId="1714933174" sldId="316"/>
            <ac:spMk id="5" creationId="{6855E1EA-24C5-CA3C-EE23-EB1DA9C3A53B}"/>
          </ac:spMkLst>
        </pc:spChg>
      </pc:sldChg>
      <pc:sldChg chg="ord">
        <pc:chgData name="MRUDAL PATEL" userId="516241ae358d7c10" providerId="LiveId" clId="{D6E56FA9-C70A-4056-B507-1D4E4596E94E}" dt="2024-02-14T03:39:38.848" v="105"/>
        <pc:sldMkLst>
          <pc:docMk/>
          <pc:sldMk cId="1819748950" sldId="317"/>
        </pc:sldMkLst>
      </pc:sldChg>
      <pc:sldChg chg="ord">
        <pc:chgData name="MRUDAL PATEL" userId="516241ae358d7c10" providerId="LiveId" clId="{D6E56FA9-C70A-4056-B507-1D4E4596E94E}" dt="2024-02-14T03:39:44.656" v="107"/>
        <pc:sldMkLst>
          <pc:docMk/>
          <pc:sldMk cId="2731252894" sldId="318"/>
        </pc:sldMkLst>
      </pc:sldChg>
      <pc:sldChg chg="modSp mod">
        <pc:chgData name="MRUDAL PATEL" userId="516241ae358d7c10" providerId="LiveId" clId="{D6E56FA9-C70A-4056-B507-1D4E4596E94E}" dt="2024-02-14T04:01:14.473" v="517" actId="1076"/>
        <pc:sldMkLst>
          <pc:docMk/>
          <pc:sldMk cId="2849916823" sldId="320"/>
        </pc:sldMkLst>
        <pc:picChg chg="mod">
          <ac:chgData name="MRUDAL PATEL" userId="516241ae358d7c10" providerId="LiveId" clId="{D6E56FA9-C70A-4056-B507-1D4E4596E94E}" dt="2024-02-14T04:01:14.473" v="517" actId="1076"/>
          <ac:picMkLst>
            <pc:docMk/>
            <pc:sldMk cId="2849916823" sldId="320"/>
            <ac:picMk id="9" creationId="{FBD7C6E3-7C56-86E5-0FEB-A1CA945E86EA}"/>
          </ac:picMkLst>
        </pc:picChg>
        <pc:picChg chg="mod">
          <ac:chgData name="MRUDAL PATEL" userId="516241ae358d7c10" providerId="LiveId" clId="{D6E56FA9-C70A-4056-B507-1D4E4596E94E}" dt="2024-02-14T04:01:10.042" v="516" actId="1076"/>
          <ac:picMkLst>
            <pc:docMk/>
            <pc:sldMk cId="2849916823" sldId="320"/>
            <ac:picMk id="11" creationId="{55B41299-067F-E3A1-C697-C094BAC6EC05}"/>
          </ac:picMkLst>
        </pc:picChg>
      </pc:sldChg>
      <pc:sldChg chg="ord">
        <pc:chgData name="MRUDAL PATEL" userId="516241ae358d7c10" providerId="LiveId" clId="{D6E56FA9-C70A-4056-B507-1D4E4596E94E}" dt="2024-02-14T03:37:21.339" v="101" actId="20578"/>
        <pc:sldMkLst>
          <pc:docMk/>
          <pc:sldMk cId="4226086347" sldId="323"/>
        </pc:sldMkLst>
      </pc:sldChg>
      <pc:sldChg chg="addSp modSp mod">
        <pc:chgData name="MRUDAL PATEL" userId="516241ae358d7c10" providerId="LiveId" clId="{D6E56FA9-C70A-4056-B507-1D4E4596E94E}" dt="2024-02-14T04:17:19.624" v="541" actId="20577"/>
        <pc:sldMkLst>
          <pc:docMk/>
          <pc:sldMk cId="310101351" sldId="326"/>
        </pc:sldMkLst>
        <pc:spChg chg="mod">
          <ac:chgData name="MRUDAL PATEL" userId="516241ae358d7c10" providerId="LiveId" clId="{D6E56FA9-C70A-4056-B507-1D4E4596E94E}" dt="2024-02-14T03:30:28.532" v="43" actId="1076"/>
          <ac:spMkLst>
            <pc:docMk/>
            <pc:sldMk cId="310101351" sldId="326"/>
            <ac:spMk id="2" creationId="{211D6E3E-0C8D-A5CD-CB9C-4DFDC80A736C}"/>
          </ac:spMkLst>
        </pc:spChg>
        <pc:spChg chg="mod">
          <ac:chgData name="MRUDAL PATEL" userId="516241ae358d7c10" providerId="LiveId" clId="{D6E56FA9-C70A-4056-B507-1D4E4596E94E}" dt="2024-02-14T03:30:19.015" v="41" actId="1076"/>
          <ac:spMkLst>
            <pc:docMk/>
            <pc:sldMk cId="310101351" sldId="326"/>
            <ac:spMk id="3" creationId="{A6AA66C2-F54A-C89A-D7AC-F6B303AE2C19}"/>
          </ac:spMkLst>
        </pc:spChg>
        <pc:spChg chg="add mod">
          <ac:chgData name="MRUDAL PATEL" userId="516241ae358d7c10" providerId="LiveId" clId="{D6E56FA9-C70A-4056-B507-1D4E4596E94E}" dt="2024-02-14T03:30:10.415" v="38" actId="1076"/>
          <ac:spMkLst>
            <pc:docMk/>
            <pc:sldMk cId="310101351" sldId="326"/>
            <ac:spMk id="4" creationId="{5EC878F6-8590-1DF9-CBD3-51D822891801}"/>
          </ac:spMkLst>
        </pc:spChg>
        <pc:spChg chg="mod">
          <ac:chgData name="MRUDAL PATEL" userId="516241ae358d7c10" providerId="LiveId" clId="{D6E56FA9-C70A-4056-B507-1D4E4596E94E}" dt="2024-02-14T03:30:14.806" v="39" actId="1076"/>
          <ac:spMkLst>
            <pc:docMk/>
            <pc:sldMk cId="310101351" sldId="326"/>
            <ac:spMk id="9" creationId="{C823FAB7-4475-F0B1-A9DB-5B256DEA8EDD}"/>
          </ac:spMkLst>
        </pc:spChg>
        <pc:spChg chg="mod">
          <ac:chgData name="MRUDAL PATEL" userId="516241ae358d7c10" providerId="LiveId" clId="{D6E56FA9-C70A-4056-B507-1D4E4596E94E}" dt="2024-02-14T03:30:07.686" v="37" actId="1076"/>
          <ac:spMkLst>
            <pc:docMk/>
            <pc:sldMk cId="310101351" sldId="326"/>
            <ac:spMk id="10" creationId="{F637FF32-F876-B3AF-1CD5-8E63FADBBC5A}"/>
          </ac:spMkLst>
        </pc:spChg>
        <pc:spChg chg="mod">
          <ac:chgData name="MRUDAL PATEL" userId="516241ae358d7c10" providerId="LiveId" clId="{D6E56FA9-C70A-4056-B507-1D4E4596E94E}" dt="2024-02-14T03:30:03.047" v="35" actId="1076"/>
          <ac:spMkLst>
            <pc:docMk/>
            <pc:sldMk cId="310101351" sldId="326"/>
            <ac:spMk id="11" creationId="{EE01ED4B-B29D-E39E-CAF6-95D24D392572}"/>
          </ac:spMkLst>
        </pc:spChg>
        <pc:spChg chg="mod">
          <ac:chgData name="MRUDAL PATEL" userId="516241ae358d7c10" providerId="LiveId" clId="{D6E56FA9-C70A-4056-B507-1D4E4596E94E}" dt="2024-02-14T03:30:05.243" v="36" actId="1076"/>
          <ac:spMkLst>
            <pc:docMk/>
            <pc:sldMk cId="310101351" sldId="326"/>
            <ac:spMk id="13" creationId="{BF90EBFA-98F7-1633-6EA3-F299A46E1137}"/>
          </ac:spMkLst>
        </pc:spChg>
        <pc:spChg chg="add mod">
          <ac:chgData name="MRUDAL PATEL" userId="516241ae358d7c10" providerId="LiveId" clId="{D6E56FA9-C70A-4056-B507-1D4E4596E94E}" dt="2024-02-14T04:17:19.624" v="541" actId="20577"/>
          <ac:spMkLst>
            <pc:docMk/>
            <pc:sldMk cId="310101351" sldId="326"/>
            <ac:spMk id="28" creationId="{9111C8A7-5921-608D-375E-AA47B2AE88F8}"/>
          </ac:spMkLst>
        </pc:spChg>
        <pc:spChg chg="mod">
          <ac:chgData name="MRUDAL PATEL" userId="516241ae358d7c10" providerId="LiveId" clId="{D6E56FA9-C70A-4056-B507-1D4E4596E94E}" dt="2024-02-14T03:30:23.401" v="42" actId="1076"/>
          <ac:spMkLst>
            <pc:docMk/>
            <pc:sldMk cId="310101351" sldId="326"/>
            <ac:spMk id="36" creationId="{F9B755C9-49FA-E322-7F7F-CB74211A1751}"/>
          </ac:spMkLst>
        </pc:spChg>
        <pc:cxnChg chg="mod">
          <ac:chgData name="MRUDAL PATEL" userId="516241ae358d7c10" providerId="LiveId" clId="{D6E56FA9-C70A-4056-B507-1D4E4596E94E}" dt="2024-02-14T03:30:07.686" v="37" actId="1076"/>
          <ac:cxnSpMkLst>
            <pc:docMk/>
            <pc:sldMk cId="310101351" sldId="326"/>
            <ac:cxnSpMk id="14" creationId="{6A8D2E15-2341-8721-5AB5-AF5FD0CEC0C1}"/>
          </ac:cxnSpMkLst>
        </pc:cxnChg>
        <pc:cxnChg chg="mod">
          <ac:chgData name="MRUDAL PATEL" userId="516241ae358d7c10" providerId="LiveId" clId="{D6E56FA9-C70A-4056-B507-1D4E4596E94E}" dt="2024-02-14T03:30:28.532" v="43" actId="1076"/>
          <ac:cxnSpMkLst>
            <pc:docMk/>
            <pc:sldMk cId="310101351" sldId="326"/>
            <ac:cxnSpMk id="16" creationId="{D031BA56-2CA3-7D88-E53D-53E217FDF958}"/>
          </ac:cxnSpMkLst>
        </pc:cxnChg>
        <pc:cxnChg chg="mod">
          <ac:chgData name="MRUDAL PATEL" userId="516241ae358d7c10" providerId="LiveId" clId="{D6E56FA9-C70A-4056-B507-1D4E4596E94E}" dt="2024-02-14T03:30:19.015" v="41" actId="1076"/>
          <ac:cxnSpMkLst>
            <pc:docMk/>
            <pc:sldMk cId="310101351" sldId="326"/>
            <ac:cxnSpMk id="17" creationId="{8194A608-2A85-9BCF-78FB-82A8758C21DE}"/>
          </ac:cxnSpMkLst>
        </pc:cxnChg>
        <pc:cxnChg chg="mod">
          <ac:chgData name="MRUDAL PATEL" userId="516241ae358d7c10" providerId="LiveId" clId="{D6E56FA9-C70A-4056-B507-1D4E4596E94E}" dt="2024-02-14T03:30:14.806" v="39" actId="1076"/>
          <ac:cxnSpMkLst>
            <pc:docMk/>
            <pc:sldMk cId="310101351" sldId="326"/>
            <ac:cxnSpMk id="19" creationId="{3DCD9C63-28F8-84BE-8439-CECE98C82C31}"/>
          </ac:cxnSpMkLst>
        </pc:cxnChg>
        <pc:cxnChg chg="mod">
          <ac:chgData name="MRUDAL PATEL" userId="516241ae358d7c10" providerId="LiveId" clId="{D6E56FA9-C70A-4056-B507-1D4E4596E94E}" dt="2024-02-14T03:30:05.243" v="36" actId="1076"/>
          <ac:cxnSpMkLst>
            <pc:docMk/>
            <pc:sldMk cId="310101351" sldId="326"/>
            <ac:cxnSpMk id="20" creationId="{337AF892-1169-36B8-6F0F-4378F967824C}"/>
          </ac:cxnSpMkLst>
        </pc:cxnChg>
        <pc:cxnChg chg="mod">
          <ac:chgData name="MRUDAL PATEL" userId="516241ae358d7c10" providerId="LiveId" clId="{D6E56FA9-C70A-4056-B507-1D4E4596E94E}" dt="2024-02-14T03:30:23.401" v="42" actId="1076"/>
          <ac:cxnSpMkLst>
            <pc:docMk/>
            <pc:sldMk cId="310101351" sldId="326"/>
            <ac:cxnSpMk id="38" creationId="{5FB2C4AE-B9C0-3860-D32F-C3198060846A}"/>
          </ac:cxnSpMkLst>
        </pc:cxnChg>
      </pc:sldChg>
      <pc:sldChg chg="addSp delSp modSp new mod">
        <pc:chgData name="MRUDAL PATEL" userId="516241ae358d7c10" providerId="LiveId" clId="{D6E56FA9-C70A-4056-B507-1D4E4596E94E}" dt="2024-02-14T03:36:52.767" v="98" actId="1076"/>
        <pc:sldMkLst>
          <pc:docMk/>
          <pc:sldMk cId="3331383287" sldId="327"/>
        </pc:sldMkLst>
        <pc:spChg chg="add del">
          <ac:chgData name="MRUDAL PATEL" userId="516241ae358d7c10" providerId="LiveId" clId="{D6E56FA9-C70A-4056-B507-1D4E4596E94E}" dt="2024-02-14T03:36:24.171" v="94" actId="478"/>
          <ac:spMkLst>
            <pc:docMk/>
            <pc:sldMk cId="3331383287" sldId="327"/>
            <ac:spMk id="3" creationId="{6122243D-D5DC-FC8F-EA72-1350A1477672}"/>
          </ac:spMkLst>
        </pc:spChg>
        <pc:spChg chg="add">
          <ac:chgData name="MRUDAL PATEL" userId="516241ae358d7c10" providerId="LiveId" clId="{D6E56FA9-C70A-4056-B507-1D4E4596E94E}" dt="2024-02-14T03:36:29.304" v="95"/>
          <ac:spMkLst>
            <pc:docMk/>
            <pc:sldMk cId="3331383287" sldId="327"/>
            <ac:spMk id="4" creationId="{A7C46AD5-A867-C7CA-6317-CECA9625AB71}"/>
          </ac:spMkLst>
        </pc:spChg>
        <pc:picChg chg="add mod">
          <ac:chgData name="MRUDAL PATEL" userId="516241ae358d7c10" providerId="LiveId" clId="{D6E56FA9-C70A-4056-B507-1D4E4596E94E}" dt="2024-02-14T03:36:52.767" v="98" actId="1076"/>
          <ac:picMkLst>
            <pc:docMk/>
            <pc:sldMk cId="3331383287" sldId="327"/>
            <ac:picMk id="5" creationId="{82D1D3F3-C73D-24CC-D275-2C01F9916659}"/>
          </ac:picMkLst>
        </pc:picChg>
      </pc:sldChg>
      <pc:sldChg chg="addSp delSp modSp add mod">
        <pc:chgData name="MRUDAL PATEL" userId="516241ae358d7c10" providerId="LiveId" clId="{D6E56FA9-C70A-4056-B507-1D4E4596E94E}" dt="2024-02-14T03:48:40.811" v="252" actId="1076"/>
        <pc:sldMkLst>
          <pc:docMk/>
          <pc:sldMk cId="1964470497" sldId="328"/>
        </pc:sldMkLst>
        <pc:spChg chg="add del">
          <ac:chgData name="MRUDAL PATEL" userId="516241ae358d7c10" providerId="LiveId" clId="{D6E56FA9-C70A-4056-B507-1D4E4596E94E}" dt="2024-02-14T03:42:29.369" v="195" actId="22"/>
          <ac:spMkLst>
            <pc:docMk/>
            <pc:sldMk cId="1964470497" sldId="328"/>
            <ac:spMk id="3" creationId="{A32A3FA9-1989-D607-0B87-375905C83AE2}"/>
          </ac:spMkLst>
        </pc:spChg>
        <pc:spChg chg="mod">
          <ac:chgData name="MRUDAL PATEL" userId="516241ae358d7c10" providerId="LiveId" clId="{D6E56FA9-C70A-4056-B507-1D4E4596E94E}" dt="2024-02-14T03:41:35.346" v="169" actId="1076"/>
          <ac:spMkLst>
            <pc:docMk/>
            <pc:sldMk cId="1964470497" sldId="328"/>
            <ac:spMk id="5" creationId="{A837FD2C-6130-1369-95BB-5B956986A8A2}"/>
          </ac:spMkLst>
        </pc:spChg>
        <pc:spChg chg="add del mod">
          <ac:chgData name="MRUDAL PATEL" userId="516241ae358d7c10" providerId="LiveId" clId="{D6E56FA9-C70A-4056-B507-1D4E4596E94E}" dt="2024-02-14T03:48:40.811" v="252" actId="1076"/>
          <ac:spMkLst>
            <pc:docMk/>
            <pc:sldMk cId="1964470497" sldId="328"/>
            <ac:spMk id="6" creationId="{119BF141-A90E-1369-6DD9-67C574474529}"/>
          </ac:spMkLst>
        </pc:spChg>
      </pc:sldChg>
      <pc:sldChg chg="add del">
        <pc:chgData name="MRUDAL PATEL" userId="516241ae358d7c10" providerId="LiveId" clId="{D6E56FA9-C70A-4056-B507-1D4E4596E94E}" dt="2024-02-14T03:45:19.564" v="212" actId="47"/>
        <pc:sldMkLst>
          <pc:docMk/>
          <pc:sldMk cId="2150661145" sldId="329"/>
        </pc:sldMkLst>
      </pc:sldChg>
      <pc:sldChg chg="modSp add mod">
        <pc:chgData name="MRUDAL PATEL" userId="516241ae358d7c10" providerId="LiveId" clId="{D6E56FA9-C70A-4056-B507-1D4E4596E94E}" dt="2024-02-14T03:49:10.738" v="258" actId="1076"/>
        <pc:sldMkLst>
          <pc:docMk/>
          <pc:sldMk cId="3049331819" sldId="329"/>
        </pc:sldMkLst>
        <pc:spChg chg="mod">
          <ac:chgData name="MRUDAL PATEL" userId="516241ae358d7c10" providerId="LiveId" clId="{D6E56FA9-C70A-4056-B507-1D4E4596E94E}" dt="2024-02-14T03:45:49.783" v="234" actId="20577"/>
          <ac:spMkLst>
            <pc:docMk/>
            <pc:sldMk cId="3049331819" sldId="329"/>
            <ac:spMk id="5" creationId="{C8B08C0C-9414-F318-C261-6DF5BB118823}"/>
          </ac:spMkLst>
        </pc:spChg>
        <pc:spChg chg="mod">
          <ac:chgData name="MRUDAL PATEL" userId="516241ae358d7c10" providerId="LiveId" clId="{D6E56FA9-C70A-4056-B507-1D4E4596E94E}" dt="2024-02-14T03:49:10.738" v="258" actId="1076"/>
          <ac:spMkLst>
            <pc:docMk/>
            <pc:sldMk cId="3049331819" sldId="329"/>
            <ac:spMk id="6" creationId="{5929D634-05CB-436F-0D45-F9B6F4FCD280}"/>
          </ac:spMkLst>
        </pc:spChg>
      </pc:sldChg>
      <pc:sldChg chg="addSp delSp modSp new mod ord">
        <pc:chgData name="MRUDAL PATEL" userId="516241ae358d7c10" providerId="LiveId" clId="{D6E56FA9-C70A-4056-B507-1D4E4596E94E}" dt="2024-02-14T04:11:10.012" v="529"/>
        <pc:sldMkLst>
          <pc:docMk/>
          <pc:sldMk cId="284105796" sldId="330"/>
        </pc:sldMkLst>
        <pc:spChg chg="add del">
          <ac:chgData name="MRUDAL PATEL" userId="516241ae358d7c10" providerId="LiveId" clId="{D6E56FA9-C70A-4056-B507-1D4E4596E94E}" dt="2024-02-14T04:10:16.517" v="520" actId="22"/>
          <ac:spMkLst>
            <pc:docMk/>
            <pc:sldMk cId="284105796" sldId="330"/>
            <ac:spMk id="4" creationId="{2178607A-7602-BAE9-E423-F7EA3FA87380}"/>
          </ac:spMkLst>
        </pc:spChg>
        <pc:spChg chg="add del">
          <ac:chgData name="MRUDAL PATEL" userId="516241ae358d7c10" providerId="LiveId" clId="{D6E56FA9-C70A-4056-B507-1D4E4596E94E}" dt="2024-02-14T04:10:29.581" v="522" actId="22"/>
          <ac:spMkLst>
            <pc:docMk/>
            <pc:sldMk cId="284105796" sldId="330"/>
            <ac:spMk id="6" creationId="{E2D405AB-7736-E8B6-4CFA-FCB582A989FB}"/>
          </ac:spMkLst>
        </pc:spChg>
        <pc:spChg chg="add">
          <ac:chgData name="MRUDAL PATEL" userId="516241ae358d7c10" providerId="LiveId" clId="{D6E56FA9-C70A-4056-B507-1D4E4596E94E}" dt="2024-02-14T04:10:44.993" v="523"/>
          <ac:spMkLst>
            <pc:docMk/>
            <pc:sldMk cId="284105796" sldId="330"/>
            <ac:spMk id="7" creationId="{0695032E-6B39-EA07-C4E5-D2F85CA2D5E5}"/>
          </ac:spMkLst>
        </pc:spChg>
        <pc:picChg chg="add mod">
          <ac:chgData name="MRUDAL PATEL" userId="516241ae358d7c10" providerId="LiveId" clId="{D6E56FA9-C70A-4056-B507-1D4E4596E94E}" dt="2024-02-14T04:11:06.445" v="527" actId="1076"/>
          <ac:picMkLst>
            <pc:docMk/>
            <pc:sldMk cId="284105796" sldId="330"/>
            <ac:picMk id="8" creationId="{D0A63EA2-CC56-4CA5-AC94-A1206F66AD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2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82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02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011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14E4D7E0-A023-5225-853D-649333BF63B1}"/>
            </a:ext>
          </a:extLst>
        </p:cNvPr>
        <p:cNvGrpSpPr/>
        <p:nvPr/>
      </p:nvGrpSpPr>
      <p:grpSpPr>
        <a:xfrm>
          <a:off x="0" y="0"/>
          <a:ext cx="0" cy="0"/>
          <a:chOff x="0" y="0"/>
          <a:chExt cx="0" cy="0"/>
        </a:xfrm>
      </p:grpSpPr>
      <p:sp>
        <p:nvSpPr>
          <p:cNvPr id="404" name="Google Shape;404;p:notes">
            <a:extLst>
              <a:ext uri="{FF2B5EF4-FFF2-40B4-BE49-F238E27FC236}">
                <a16:creationId xmlns:a16="http://schemas.microsoft.com/office/drawing/2014/main" id="{6DA81529-FD02-88BE-4C3A-D62A232AB5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a:extLst>
              <a:ext uri="{FF2B5EF4-FFF2-40B4-BE49-F238E27FC236}">
                <a16:creationId xmlns:a16="http://schemas.microsoft.com/office/drawing/2014/main" id="{6D7F42E7-75AD-138A-2765-665300FC06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57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A24AA9DC-EEBB-02A2-0F1E-52FEDF7F9612}"/>
            </a:ext>
          </a:extLst>
        </p:cNvPr>
        <p:cNvGrpSpPr/>
        <p:nvPr/>
      </p:nvGrpSpPr>
      <p:grpSpPr>
        <a:xfrm>
          <a:off x="0" y="0"/>
          <a:ext cx="0" cy="0"/>
          <a:chOff x="0" y="0"/>
          <a:chExt cx="0" cy="0"/>
        </a:xfrm>
      </p:grpSpPr>
      <p:sp>
        <p:nvSpPr>
          <p:cNvPr id="404" name="Google Shape;404;p:notes">
            <a:extLst>
              <a:ext uri="{FF2B5EF4-FFF2-40B4-BE49-F238E27FC236}">
                <a16:creationId xmlns:a16="http://schemas.microsoft.com/office/drawing/2014/main" id="{298D09FA-461B-1278-ACE2-DDC0103DA8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a:extLst>
              <a:ext uri="{FF2B5EF4-FFF2-40B4-BE49-F238E27FC236}">
                <a16:creationId xmlns:a16="http://schemas.microsoft.com/office/drawing/2014/main" id="{A0B66E9C-7AFD-747F-EC04-783DF5AD8E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944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37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73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89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83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4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2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02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09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marL="914400" lvl="1"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marL="1371600" lvl="2"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marL="1828800" lvl="3"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marL="2286000" lvl="4"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marL="2743200" lvl="5"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marL="3200400" lvl="6"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marL="3657600" lvl="7"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marL="4114800" lvl="8" indent="-3810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tmp"/><Relationship Id="rId4" Type="http://schemas.openxmlformats.org/officeDocument/2006/relationships/image" Target="../media/image2.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504092" y="1305657"/>
            <a:ext cx="8417170" cy="2532185"/>
          </a:xfrm>
          <a:prstGeom prst="rect">
            <a:avLst/>
          </a:prstGeom>
          <a:noFill/>
        </p:spPr>
        <p:txBody>
          <a:bodyPr spcFirstLastPara="1" wrap="square" lIns="0" tIns="0" rIns="0" bIns="0" anchor="b" anchorCtr="0">
            <a:noAutofit/>
          </a:bodyPr>
          <a:lstStyle/>
          <a:p>
            <a:pPr algn="ctr"/>
            <a:r>
              <a:rPr lang="en-IN" b="1" spc="400" dirty="0">
                <a:solidFill>
                  <a:schemeClr val="bg1">
                    <a:lumMod val="25000"/>
                    <a:lumOff val="75000"/>
                  </a:schemeClr>
                </a:solidFill>
                <a:latin typeface="Tahoma"/>
                <a:cs typeface="Tahoma"/>
              </a:rPr>
              <a:t>TOP </a:t>
            </a:r>
            <a:r>
              <a:rPr lang="en-IN" b="1" spc="405" dirty="0">
                <a:solidFill>
                  <a:schemeClr val="bg1">
                    <a:lumMod val="25000"/>
                    <a:lumOff val="75000"/>
                  </a:schemeClr>
                </a:solidFill>
                <a:latin typeface="Tahoma"/>
                <a:cs typeface="Tahoma"/>
              </a:rPr>
              <a:t> </a:t>
            </a:r>
            <a:r>
              <a:rPr lang="en-IN" b="1" spc="580" dirty="0">
                <a:solidFill>
                  <a:schemeClr val="bg1">
                    <a:lumMod val="25000"/>
                    <a:lumOff val="75000"/>
                  </a:schemeClr>
                </a:solidFill>
                <a:latin typeface="Tahoma"/>
                <a:cs typeface="Tahoma"/>
              </a:rPr>
              <a:t>DOWN</a:t>
            </a:r>
            <a:r>
              <a:rPr lang="en-IN" b="1" spc="-110" dirty="0">
                <a:solidFill>
                  <a:schemeClr val="bg1">
                    <a:lumMod val="25000"/>
                    <a:lumOff val="75000"/>
                  </a:schemeClr>
                </a:solidFill>
                <a:latin typeface="Tahoma"/>
                <a:cs typeface="Tahoma"/>
              </a:rPr>
              <a:t> </a:t>
            </a:r>
            <a:r>
              <a:rPr lang="en-IN" b="1" spc="250" dirty="0">
                <a:solidFill>
                  <a:schemeClr val="bg1">
                    <a:lumMod val="25000"/>
                    <a:lumOff val="75000"/>
                  </a:schemeClr>
                </a:solidFill>
                <a:latin typeface="Tahoma"/>
                <a:cs typeface="Tahoma"/>
              </a:rPr>
              <a:t>SPLAY</a:t>
            </a:r>
            <a:r>
              <a:rPr lang="en-IN" b="1" spc="-110" dirty="0">
                <a:solidFill>
                  <a:schemeClr val="bg1">
                    <a:lumMod val="25000"/>
                    <a:lumOff val="75000"/>
                  </a:schemeClr>
                </a:solidFill>
                <a:latin typeface="Tahoma"/>
                <a:cs typeface="Tahoma"/>
              </a:rPr>
              <a:t> </a:t>
            </a:r>
            <a:r>
              <a:rPr lang="en-IN" b="1" spc="140" dirty="0">
                <a:solidFill>
                  <a:schemeClr val="bg1">
                    <a:lumMod val="25000"/>
                    <a:lumOff val="75000"/>
                  </a:schemeClr>
                </a:solidFill>
                <a:latin typeface="Tahoma"/>
                <a:cs typeface="Tahoma"/>
              </a:rPr>
              <a:t>TREES,</a:t>
            </a:r>
            <a:r>
              <a:rPr lang="en-IN" b="1" spc="-110" dirty="0">
                <a:solidFill>
                  <a:schemeClr val="bg1">
                    <a:lumMod val="25000"/>
                    <a:lumOff val="75000"/>
                  </a:schemeClr>
                </a:solidFill>
                <a:latin typeface="Tahoma"/>
                <a:cs typeface="Tahoma"/>
              </a:rPr>
              <a:t> </a:t>
            </a:r>
            <a:r>
              <a:rPr lang="en-IN" b="1" spc="775" dirty="0">
                <a:solidFill>
                  <a:schemeClr val="bg1">
                    <a:lumMod val="25000"/>
                    <a:lumOff val="75000"/>
                  </a:schemeClr>
                </a:solidFill>
                <a:latin typeface="Tahoma"/>
                <a:cs typeface="Tahoma"/>
              </a:rPr>
              <a:t>AA </a:t>
            </a:r>
            <a:r>
              <a:rPr lang="en-IN" b="1" spc="-2445" dirty="0">
                <a:solidFill>
                  <a:schemeClr val="bg1">
                    <a:lumMod val="25000"/>
                    <a:lumOff val="75000"/>
                  </a:schemeClr>
                </a:solidFill>
                <a:latin typeface="Tahoma"/>
                <a:cs typeface="Tahoma"/>
              </a:rPr>
              <a:t> </a:t>
            </a:r>
            <a:r>
              <a:rPr lang="en-IN" b="1" spc="140" dirty="0">
                <a:solidFill>
                  <a:schemeClr val="bg1">
                    <a:lumMod val="25000"/>
                    <a:lumOff val="75000"/>
                  </a:schemeClr>
                </a:solidFill>
                <a:latin typeface="Tahoma"/>
                <a:cs typeface="Tahoma"/>
              </a:rPr>
              <a:t>TREES,</a:t>
            </a:r>
            <a:r>
              <a:rPr lang="en-IN" b="1" spc="-95" dirty="0">
                <a:solidFill>
                  <a:schemeClr val="bg1">
                    <a:lumMod val="25000"/>
                    <a:lumOff val="75000"/>
                  </a:schemeClr>
                </a:solidFill>
                <a:latin typeface="Tahoma"/>
                <a:cs typeface="Tahoma"/>
              </a:rPr>
              <a:t> </a:t>
            </a:r>
            <a:r>
              <a:rPr lang="en-IN" b="1" spc="525" dirty="0">
                <a:solidFill>
                  <a:schemeClr val="bg1">
                    <a:lumMod val="25000"/>
                    <a:lumOff val="75000"/>
                  </a:schemeClr>
                </a:solidFill>
                <a:latin typeface="Tahoma"/>
                <a:cs typeface="Tahoma"/>
              </a:rPr>
              <a:t>AND</a:t>
            </a:r>
            <a:r>
              <a:rPr lang="en-IN" b="1" spc="-95" dirty="0">
                <a:solidFill>
                  <a:schemeClr val="bg1">
                    <a:lumMod val="25000"/>
                    <a:lumOff val="75000"/>
                  </a:schemeClr>
                </a:solidFill>
                <a:latin typeface="Tahoma"/>
                <a:cs typeface="Tahoma"/>
              </a:rPr>
              <a:t> </a:t>
            </a:r>
            <a:r>
              <a:rPr lang="en-IN" b="1" spc="320" dirty="0">
                <a:solidFill>
                  <a:schemeClr val="bg1">
                    <a:lumMod val="25000"/>
                    <a:lumOff val="75000"/>
                  </a:schemeClr>
                </a:solidFill>
                <a:latin typeface="Tahoma"/>
                <a:cs typeface="Tahoma"/>
              </a:rPr>
              <a:t>TREAPS</a:t>
            </a:r>
            <a:endParaRPr dirty="0">
              <a:solidFill>
                <a:schemeClr val="bg1">
                  <a:lumMod val="25000"/>
                  <a:lumOff val="75000"/>
                </a:schemeClr>
              </a:solidFill>
            </a:endParaRPr>
          </a:p>
        </p:txBody>
      </p:sp>
      <p:sp>
        <p:nvSpPr>
          <p:cNvPr id="396" name="Google Shape;396;p16"/>
          <p:cNvSpPr txBox="1">
            <a:spLocks noGrp="1"/>
          </p:cNvSpPr>
          <p:nvPr>
            <p:ph type="subTitle" idx="1"/>
          </p:nvPr>
        </p:nvSpPr>
        <p:spPr>
          <a:xfrm>
            <a:off x="7021689" y="4357510"/>
            <a:ext cx="1899573" cy="560211"/>
          </a:xfrm>
          <a:prstGeom prst="rect">
            <a:avLst/>
          </a:prstGeom>
          <a:noFill/>
        </p:spPr>
        <p:txBody>
          <a:bodyPr spcFirstLastPara="1" wrap="square" lIns="0" tIns="0" rIns="0" bIns="0" anchor="t" anchorCtr="0">
            <a:noAutofit/>
          </a:bodyPr>
          <a:lstStyle/>
          <a:p>
            <a:pPr marL="0" lvl="0" indent="0" algn="l" rtl="0">
              <a:spcBef>
                <a:spcPts val="0"/>
              </a:spcBef>
              <a:spcAft>
                <a:spcPts val="600"/>
              </a:spcAft>
              <a:buNone/>
            </a:pPr>
            <a:r>
              <a:rPr lang="en-IN" sz="4000" dirty="0">
                <a:solidFill>
                  <a:srgbClr val="FFFF00"/>
                </a:solidFill>
              </a:rPr>
              <a:t>TEAM 10</a:t>
            </a:r>
            <a:endParaRPr sz="4000" dirty="0">
              <a:solidFill>
                <a:srgbClr val="FFFF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a:xfrm>
            <a:off x="1334399" y="557520"/>
            <a:ext cx="7080202" cy="593700"/>
          </a:xfrm>
        </p:spPr>
        <p:txBody>
          <a:bodyPr/>
          <a:lstStyle/>
          <a:p>
            <a:pPr algn="ctr"/>
            <a:r>
              <a:rPr lang="en-IN" sz="5400" dirty="0">
                <a:solidFill>
                  <a:srgbClr val="FFFF00"/>
                </a:solidFill>
              </a:rPr>
              <a:t>3.Splay tree :Zig-zig operation</a:t>
            </a:r>
          </a:p>
        </p:txBody>
      </p:sp>
      <p:sp>
        <p:nvSpPr>
          <p:cNvPr id="4" name="TextBox 3">
            <a:extLst>
              <a:ext uri="{FF2B5EF4-FFF2-40B4-BE49-F238E27FC236}">
                <a16:creationId xmlns:a16="http://schemas.microsoft.com/office/drawing/2014/main" id="{03037C87-87C5-B382-B72D-7D92C46E5435}"/>
              </a:ext>
            </a:extLst>
          </p:cNvPr>
          <p:cNvSpPr txBox="1"/>
          <p:nvPr/>
        </p:nvSpPr>
        <p:spPr>
          <a:xfrm>
            <a:off x="997801" y="1113933"/>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Zig-Zig” is consist of two single rotation of </a:t>
            </a:r>
            <a:r>
              <a:rPr lang="en-IN" sz="1800" b="1" dirty="0">
                <a:solidFill>
                  <a:srgbClr val="FF0000"/>
                </a:solidFill>
              </a:rPr>
              <a:t>same type</a:t>
            </a:r>
          </a:p>
          <a:p>
            <a:pPr marL="285750" indent="-285750">
              <a:buClr>
                <a:srgbClr val="FFFF00"/>
              </a:buClr>
              <a:buSzPct val="119000"/>
              <a:buFont typeface="Wingdings" panose="05000000000000000000" pitchFamily="2" charset="2"/>
              <a:buChar char="q"/>
            </a:pPr>
            <a:r>
              <a:rPr lang="en-IN" sz="1800" b="1" dirty="0">
                <a:solidFill>
                  <a:schemeClr val="tx1"/>
                </a:solidFill>
              </a:rPr>
              <a:t>Suppose 3 was the node that was accessed( e. g. using search</a:t>
            </a:r>
            <a:endParaRPr lang="en-IN" dirty="0"/>
          </a:p>
        </p:txBody>
      </p:sp>
      <p:sp>
        <p:nvSpPr>
          <p:cNvPr id="6" name="TextBox 5">
            <a:extLst>
              <a:ext uri="{FF2B5EF4-FFF2-40B4-BE49-F238E27FC236}">
                <a16:creationId xmlns:a16="http://schemas.microsoft.com/office/drawing/2014/main" id="{74748111-029C-0026-8568-A9FEC73EC461}"/>
              </a:ext>
            </a:extLst>
          </p:cNvPr>
          <p:cNvSpPr txBox="1"/>
          <p:nvPr/>
        </p:nvSpPr>
        <p:spPr>
          <a:xfrm>
            <a:off x="1335977" y="3939649"/>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Due to“ Zig- Zig” splaying 3 has bubbled to the top!</a:t>
            </a:r>
          </a:p>
          <a:p>
            <a:pPr marL="285750" indent="-285750">
              <a:buClr>
                <a:srgbClr val="FFFF00"/>
              </a:buClr>
              <a:buSzPct val="119000"/>
              <a:buFont typeface="Wingdings" panose="05000000000000000000" pitchFamily="2" charset="2"/>
              <a:buChar char="q"/>
            </a:pPr>
            <a:r>
              <a:rPr lang="en-IN" sz="1800" b="1" dirty="0">
                <a:solidFill>
                  <a:schemeClr val="tx1"/>
                </a:solidFill>
              </a:rPr>
              <a:t>Note : </a:t>
            </a:r>
            <a:r>
              <a:rPr lang="en-IN" sz="1800" b="1" u="sng" dirty="0">
                <a:solidFill>
                  <a:srgbClr val="FF0000"/>
                </a:solidFill>
              </a:rPr>
              <a:t>Parent-Grandparent is rotated first</a:t>
            </a:r>
            <a:endParaRPr lang="en-IN" b="1" u="sng" dirty="0">
              <a:solidFill>
                <a:srgbClr val="FF0000"/>
              </a:solidFill>
            </a:endParaRPr>
          </a:p>
        </p:txBody>
      </p:sp>
      <p:pic>
        <p:nvPicPr>
          <p:cNvPr id="7" name="Picture 6">
            <a:extLst>
              <a:ext uri="{FF2B5EF4-FFF2-40B4-BE49-F238E27FC236}">
                <a16:creationId xmlns:a16="http://schemas.microsoft.com/office/drawing/2014/main" id="{AA90F4BE-076F-E2E9-ECDE-BD3EBE3C5168}"/>
              </a:ext>
            </a:extLst>
          </p:cNvPr>
          <p:cNvPicPr>
            <a:picLocks noChangeAspect="1"/>
          </p:cNvPicPr>
          <p:nvPr/>
        </p:nvPicPr>
        <p:blipFill>
          <a:blip r:embed="rId3"/>
          <a:stretch>
            <a:fillRect/>
          </a:stretch>
        </p:blipFill>
        <p:spPr>
          <a:xfrm>
            <a:off x="1296531" y="1849692"/>
            <a:ext cx="6887536" cy="2000529"/>
          </a:xfrm>
          <a:prstGeom prst="rect">
            <a:avLst/>
          </a:prstGeom>
        </p:spPr>
      </p:pic>
    </p:spTree>
    <p:extLst>
      <p:ext uri="{BB962C8B-B14F-4D97-AF65-F5344CB8AC3E}">
        <p14:creationId xmlns:p14="http://schemas.microsoft.com/office/powerpoint/2010/main" val="124823957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a:xfrm>
            <a:off x="1334399" y="557520"/>
            <a:ext cx="7217978" cy="593700"/>
          </a:xfrm>
        </p:spPr>
        <p:txBody>
          <a:bodyPr/>
          <a:lstStyle/>
          <a:p>
            <a:pPr algn="ctr"/>
            <a:r>
              <a:rPr lang="en-IN" sz="5400" dirty="0">
                <a:solidFill>
                  <a:srgbClr val="FFFF00"/>
                </a:solidFill>
              </a:rPr>
              <a:t>4.Splay tree :Zig-</a:t>
            </a:r>
            <a:r>
              <a:rPr lang="en-IN" sz="5400" dirty="0" err="1">
                <a:solidFill>
                  <a:srgbClr val="FFFF00"/>
                </a:solidFill>
              </a:rPr>
              <a:t>zAg</a:t>
            </a:r>
            <a:r>
              <a:rPr lang="en-IN" sz="5400" dirty="0">
                <a:solidFill>
                  <a:srgbClr val="FFFF00"/>
                </a:solidFill>
              </a:rPr>
              <a:t> operation</a:t>
            </a:r>
          </a:p>
        </p:txBody>
      </p:sp>
      <p:sp>
        <p:nvSpPr>
          <p:cNvPr id="4" name="TextBox 3">
            <a:extLst>
              <a:ext uri="{FF2B5EF4-FFF2-40B4-BE49-F238E27FC236}">
                <a16:creationId xmlns:a16="http://schemas.microsoft.com/office/drawing/2014/main" id="{03037C87-87C5-B382-B72D-7D92C46E5435}"/>
              </a:ext>
            </a:extLst>
          </p:cNvPr>
          <p:cNvSpPr txBox="1"/>
          <p:nvPr/>
        </p:nvSpPr>
        <p:spPr>
          <a:xfrm>
            <a:off x="997801" y="1113933"/>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Zig-Zag” is consist of two rotation of </a:t>
            </a:r>
            <a:r>
              <a:rPr lang="en-IN" sz="1800" b="1" dirty="0">
                <a:solidFill>
                  <a:srgbClr val="FF0000"/>
                </a:solidFill>
              </a:rPr>
              <a:t>opposite type</a:t>
            </a:r>
          </a:p>
          <a:p>
            <a:pPr marL="285750" indent="-285750">
              <a:buClr>
                <a:srgbClr val="FFFF00"/>
              </a:buClr>
              <a:buSzPct val="119000"/>
              <a:buFont typeface="Wingdings" panose="05000000000000000000" pitchFamily="2" charset="2"/>
              <a:buChar char="q"/>
            </a:pPr>
            <a:r>
              <a:rPr lang="en-IN" sz="1800" b="1" dirty="0">
                <a:solidFill>
                  <a:schemeClr val="tx1"/>
                </a:solidFill>
              </a:rPr>
              <a:t>Suppose 12 was the node that was accessed( e. g. using search</a:t>
            </a:r>
            <a:endParaRPr lang="en-IN" dirty="0"/>
          </a:p>
        </p:txBody>
      </p:sp>
      <p:sp>
        <p:nvSpPr>
          <p:cNvPr id="6" name="TextBox 5">
            <a:extLst>
              <a:ext uri="{FF2B5EF4-FFF2-40B4-BE49-F238E27FC236}">
                <a16:creationId xmlns:a16="http://schemas.microsoft.com/office/drawing/2014/main" id="{74748111-029C-0026-8568-A9FEC73EC461}"/>
              </a:ext>
            </a:extLst>
          </p:cNvPr>
          <p:cNvSpPr txBox="1"/>
          <p:nvPr/>
        </p:nvSpPr>
        <p:spPr>
          <a:xfrm>
            <a:off x="1335977" y="3939649"/>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Due to“ Zig- Zag” splaying 12 has bubbled to the top!</a:t>
            </a:r>
          </a:p>
          <a:p>
            <a:pPr marL="285750" indent="-285750">
              <a:buClr>
                <a:srgbClr val="FFFF00"/>
              </a:buClr>
              <a:buSzPct val="119000"/>
              <a:buFont typeface="Wingdings" panose="05000000000000000000" pitchFamily="2" charset="2"/>
              <a:buChar char="q"/>
            </a:pPr>
            <a:r>
              <a:rPr lang="en-IN" sz="1800" b="1" dirty="0">
                <a:solidFill>
                  <a:schemeClr val="tx1"/>
                </a:solidFill>
              </a:rPr>
              <a:t>Note : </a:t>
            </a:r>
            <a:r>
              <a:rPr lang="en-IN" sz="1800" b="1" u="sng" dirty="0">
                <a:solidFill>
                  <a:srgbClr val="FF0000"/>
                </a:solidFill>
              </a:rPr>
              <a:t> first left rotation then a right rotation</a:t>
            </a:r>
          </a:p>
        </p:txBody>
      </p:sp>
      <p:pic>
        <p:nvPicPr>
          <p:cNvPr id="5" name="Picture 4">
            <a:extLst>
              <a:ext uri="{FF2B5EF4-FFF2-40B4-BE49-F238E27FC236}">
                <a16:creationId xmlns:a16="http://schemas.microsoft.com/office/drawing/2014/main" id="{E8CCD32A-5E7D-3DC6-B976-EE7BA83E85F3}"/>
              </a:ext>
            </a:extLst>
          </p:cNvPr>
          <p:cNvPicPr>
            <a:picLocks noChangeAspect="1"/>
          </p:cNvPicPr>
          <p:nvPr/>
        </p:nvPicPr>
        <p:blipFill>
          <a:blip r:embed="rId3"/>
          <a:stretch>
            <a:fillRect/>
          </a:stretch>
        </p:blipFill>
        <p:spPr>
          <a:xfrm>
            <a:off x="1407352" y="1760264"/>
            <a:ext cx="6329296" cy="2109765"/>
          </a:xfrm>
          <a:prstGeom prst="rect">
            <a:avLst/>
          </a:prstGeom>
        </p:spPr>
      </p:pic>
    </p:spTree>
    <p:extLst>
      <p:ext uri="{BB962C8B-B14F-4D97-AF65-F5344CB8AC3E}">
        <p14:creationId xmlns:p14="http://schemas.microsoft.com/office/powerpoint/2010/main" val="8552287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a:xfrm>
            <a:off x="1334399" y="557520"/>
            <a:ext cx="7217978" cy="593700"/>
          </a:xfrm>
        </p:spPr>
        <p:txBody>
          <a:bodyPr/>
          <a:lstStyle/>
          <a:p>
            <a:pPr algn="ctr"/>
            <a:r>
              <a:rPr lang="en-IN" sz="5400" dirty="0">
                <a:solidFill>
                  <a:srgbClr val="FFFF00"/>
                </a:solidFill>
              </a:rPr>
              <a:t>5.Splay tree : </a:t>
            </a:r>
            <a:r>
              <a:rPr lang="en-IN" sz="5400" dirty="0" err="1">
                <a:solidFill>
                  <a:srgbClr val="FFFF00"/>
                </a:solidFill>
              </a:rPr>
              <a:t>ZAg</a:t>
            </a:r>
            <a:r>
              <a:rPr lang="en-IN" sz="5400" dirty="0">
                <a:solidFill>
                  <a:srgbClr val="FFFF00"/>
                </a:solidFill>
              </a:rPr>
              <a:t>-zig operation</a:t>
            </a:r>
          </a:p>
        </p:txBody>
      </p:sp>
      <p:sp>
        <p:nvSpPr>
          <p:cNvPr id="4" name="TextBox 3">
            <a:extLst>
              <a:ext uri="{FF2B5EF4-FFF2-40B4-BE49-F238E27FC236}">
                <a16:creationId xmlns:a16="http://schemas.microsoft.com/office/drawing/2014/main" id="{03037C87-87C5-B382-B72D-7D92C46E5435}"/>
              </a:ext>
            </a:extLst>
          </p:cNvPr>
          <p:cNvSpPr txBox="1"/>
          <p:nvPr/>
        </p:nvSpPr>
        <p:spPr>
          <a:xfrm>
            <a:off x="997801" y="1113933"/>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Zig-Zig” is consist of two  rotation of </a:t>
            </a:r>
            <a:r>
              <a:rPr lang="en-IN" sz="1800" b="1" dirty="0">
                <a:solidFill>
                  <a:srgbClr val="FF0000"/>
                </a:solidFill>
              </a:rPr>
              <a:t>opposite type</a:t>
            </a:r>
          </a:p>
          <a:p>
            <a:pPr marL="285750" indent="-285750">
              <a:buClr>
                <a:srgbClr val="FFFF00"/>
              </a:buClr>
              <a:buSzPct val="119000"/>
              <a:buFont typeface="Wingdings" panose="05000000000000000000" pitchFamily="2" charset="2"/>
              <a:buChar char="q"/>
            </a:pPr>
            <a:r>
              <a:rPr lang="en-IN" sz="1800" b="1" dirty="0">
                <a:solidFill>
                  <a:schemeClr val="tx1"/>
                </a:solidFill>
              </a:rPr>
              <a:t>Suppose 17 was the node that was accessed( e. g. using search</a:t>
            </a:r>
            <a:endParaRPr lang="en-IN" dirty="0"/>
          </a:p>
        </p:txBody>
      </p:sp>
      <p:sp>
        <p:nvSpPr>
          <p:cNvPr id="6" name="TextBox 5">
            <a:extLst>
              <a:ext uri="{FF2B5EF4-FFF2-40B4-BE49-F238E27FC236}">
                <a16:creationId xmlns:a16="http://schemas.microsoft.com/office/drawing/2014/main" id="{74748111-029C-0026-8568-A9FEC73EC461}"/>
              </a:ext>
            </a:extLst>
          </p:cNvPr>
          <p:cNvSpPr txBox="1"/>
          <p:nvPr/>
        </p:nvSpPr>
        <p:spPr>
          <a:xfrm>
            <a:off x="1335977" y="3939649"/>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Due to“ Zag- Zig” splaying 17 has bubbled to the top!</a:t>
            </a:r>
          </a:p>
          <a:p>
            <a:pPr marL="285750" indent="-285750">
              <a:buClr>
                <a:srgbClr val="FFFF00"/>
              </a:buClr>
              <a:buSzPct val="119000"/>
              <a:buFont typeface="Wingdings" panose="05000000000000000000" pitchFamily="2" charset="2"/>
              <a:buChar char="q"/>
            </a:pPr>
            <a:r>
              <a:rPr lang="en-IN" sz="1800" b="1" dirty="0">
                <a:solidFill>
                  <a:schemeClr val="tx1"/>
                </a:solidFill>
              </a:rPr>
              <a:t>Note : </a:t>
            </a:r>
            <a:r>
              <a:rPr lang="en-IN" sz="1800" b="1" u="sng" dirty="0">
                <a:solidFill>
                  <a:srgbClr val="FF0000"/>
                </a:solidFill>
              </a:rPr>
              <a:t>Right rotation first then right left rotation</a:t>
            </a:r>
            <a:endParaRPr lang="en-IN" b="1" u="sng" dirty="0">
              <a:solidFill>
                <a:srgbClr val="FF0000"/>
              </a:solidFill>
            </a:endParaRPr>
          </a:p>
        </p:txBody>
      </p:sp>
      <p:pic>
        <p:nvPicPr>
          <p:cNvPr id="5" name="Picture 4">
            <a:extLst>
              <a:ext uri="{FF2B5EF4-FFF2-40B4-BE49-F238E27FC236}">
                <a16:creationId xmlns:a16="http://schemas.microsoft.com/office/drawing/2014/main" id="{688F98A7-E723-D19B-D3A5-16965C39634D}"/>
              </a:ext>
            </a:extLst>
          </p:cNvPr>
          <p:cNvPicPr>
            <a:picLocks noChangeAspect="1"/>
          </p:cNvPicPr>
          <p:nvPr/>
        </p:nvPicPr>
        <p:blipFill>
          <a:blip r:embed="rId3"/>
          <a:stretch>
            <a:fillRect/>
          </a:stretch>
        </p:blipFill>
        <p:spPr>
          <a:xfrm>
            <a:off x="1518384" y="1760264"/>
            <a:ext cx="6107232" cy="1932668"/>
          </a:xfrm>
          <a:prstGeom prst="rect">
            <a:avLst/>
          </a:prstGeom>
        </p:spPr>
      </p:pic>
    </p:spTree>
    <p:extLst>
      <p:ext uri="{BB962C8B-B14F-4D97-AF65-F5344CB8AC3E}">
        <p14:creationId xmlns:p14="http://schemas.microsoft.com/office/powerpoint/2010/main" val="70046041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a:xfrm>
            <a:off x="1334399" y="557520"/>
            <a:ext cx="7416800" cy="593700"/>
          </a:xfrm>
        </p:spPr>
        <p:txBody>
          <a:bodyPr/>
          <a:lstStyle/>
          <a:p>
            <a:pPr algn="ctr"/>
            <a:r>
              <a:rPr lang="en-IN" sz="5400" dirty="0">
                <a:solidFill>
                  <a:srgbClr val="FFFF00"/>
                </a:solidFill>
              </a:rPr>
              <a:t>6.Splay tree :Zag- </a:t>
            </a:r>
            <a:r>
              <a:rPr lang="en-IN" sz="5400" dirty="0" err="1">
                <a:solidFill>
                  <a:srgbClr val="FFFF00"/>
                </a:solidFill>
              </a:rPr>
              <a:t>zAg</a:t>
            </a:r>
            <a:r>
              <a:rPr lang="en-IN" sz="5400" dirty="0">
                <a:solidFill>
                  <a:srgbClr val="FFFF00"/>
                </a:solidFill>
              </a:rPr>
              <a:t> operation</a:t>
            </a:r>
          </a:p>
        </p:txBody>
      </p:sp>
      <p:sp>
        <p:nvSpPr>
          <p:cNvPr id="4" name="TextBox 3">
            <a:extLst>
              <a:ext uri="{FF2B5EF4-FFF2-40B4-BE49-F238E27FC236}">
                <a16:creationId xmlns:a16="http://schemas.microsoft.com/office/drawing/2014/main" id="{03037C87-87C5-B382-B72D-7D92C46E5435}"/>
              </a:ext>
            </a:extLst>
          </p:cNvPr>
          <p:cNvSpPr txBox="1"/>
          <p:nvPr/>
        </p:nvSpPr>
        <p:spPr>
          <a:xfrm>
            <a:off x="997801" y="1113933"/>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Zag-Zag” is consist of two single rotation of </a:t>
            </a:r>
            <a:r>
              <a:rPr lang="en-IN" sz="1800" b="1" dirty="0">
                <a:solidFill>
                  <a:srgbClr val="FF0000"/>
                </a:solidFill>
              </a:rPr>
              <a:t>same type</a:t>
            </a:r>
          </a:p>
          <a:p>
            <a:pPr marL="285750" indent="-285750">
              <a:buClr>
                <a:srgbClr val="FFFF00"/>
              </a:buClr>
              <a:buSzPct val="119000"/>
              <a:buFont typeface="Wingdings" panose="05000000000000000000" pitchFamily="2" charset="2"/>
              <a:buChar char="q"/>
            </a:pPr>
            <a:r>
              <a:rPr lang="en-IN" sz="1800" b="1" dirty="0">
                <a:solidFill>
                  <a:schemeClr val="tx1"/>
                </a:solidFill>
              </a:rPr>
              <a:t>Suppose 30 was the node that was accessed( e. g. using search</a:t>
            </a:r>
            <a:endParaRPr lang="en-IN" dirty="0"/>
          </a:p>
        </p:txBody>
      </p:sp>
      <p:sp>
        <p:nvSpPr>
          <p:cNvPr id="6" name="TextBox 5">
            <a:extLst>
              <a:ext uri="{FF2B5EF4-FFF2-40B4-BE49-F238E27FC236}">
                <a16:creationId xmlns:a16="http://schemas.microsoft.com/office/drawing/2014/main" id="{74748111-029C-0026-8568-A9FEC73EC461}"/>
              </a:ext>
            </a:extLst>
          </p:cNvPr>
          <p:cNvSpPr txBox="1"/>
          <p:nvPr/>
        </p:nvSpPr>
        <p:spPr>
          <a:xfrm>
            <a:off x="1335977" y="3939649"/>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Due to“ Zag- Zag” splaying 30  has bubbled to the top!</a:t>
            </a:r>
          </a:p>
          <a:p>
            <a:pPr marL="285750" indent="-285750">
              <a:buClr>
                <a:srgbClr val="FFFF00"/>
              </a:buClr>
              <a:buSzPct val="119000"/>
              <a:buFont typeface="Wingdings" panose="05000000000000000000" pitchFamily="2" charset="2"/>
              <a:buChar char="q"/>
            </a:pPr>
            <a:r>
              <a:rPr lang="en-IN" sz="1800" b="1" dirty="0">
                <a:solidFill>
                  <a:schemeClr val="tx1"/>
                </a:solidFill>
              </a:rPr>
              <a:t>Note : </a:t>
            </a:r>
            <a:r>
              <a:rPr lang="en-IN" sz="1800" b="1" u="sng" dirty="0">
                <a:solidFill>
                  <a:srgbClr val="FF0000"/>
                </a:solidFill>
              </a:rPr>
              <a:t>Parent-Grandparent is rotated first</a:t>
            </a:r>
            <a:endParaRPr lang="en-IN" b="1" u="sng" dirty="0">
              <a:solidFill>
                <a:srgbClr val="FF0000"/>
              </a:solidFill>
            </a:endParaRPr>
          </a:p>
        </p:txBody>
      </p:sp>
      <p:pic>
        <p:nvPicPr>
          <p:cNvPr id="9" name="Picture 8">
            <a:extLst>
              <a:ext uri="{FF2B5EF4-FFF2-40B4-BE49-F238E27FC236}">
                <a16:creationId xmlns:a16="http://schemas.microsoft.com/office/drawing/2014/main" id="{17271573-8C8B-61B6-A247-9AA1476A39C9}"/>
              </a:ext>
            </a:extLst>
          </p:cNvPr>
          <p:cNvPicPr>
            <a:picLocks noChangeAspect="1"/>
          </p:cNvPicPr>
          <p:nvPr/>
        </p:nvPicPr>
        <p:blipFill>
          <a:blip r:embed="rId3"/>
          <a:stretch>
            <a:fillRect/>
          </a:stretch>
        </p:blipFill>
        <p:spPr>
          <a:xfrm>
            <a:off x="1651106" y="1843384"/>
            <a:ext cx="6110190" cy="2096265"/>
          </a:xfrm>
          <a:prstGeom prst="rect">
            <a:avLst/>
          </a:prstGeom>
        </p:spPr>
      </p:pic>
    </p:spTree>
    <p:extLst>
      <p:ext uri="{BB962C8B-B14F-4D97-AF65-F5344CB8AC3E}">
        <p14:creationId xmlns:p14="http://schemas.microsoft.com/office/powerpoint/2010/main" val="25664087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9A9366-DCF0-9FA5-85DA-973405C788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TextBox 4">
            <a:extLst>
              <a:ext uri="{FF2B5EF4-FFF2-40B4-BE49-F238E27FC236}">
                <a16:creationId xmlns:a16="http://schemas.microsoft.com/office/drawing/2014/main" id="{6855E1EA-24C5-CA3C-EE23-EB1DA9C3A53B}"/>
              </a:ext>
            </a:extLst>
          </p:cNvPr>
          <p:cNvSpPr txBox="1"/>
          <p:nvPr/>
        </p:nvSpPr>
        <p:spPr>
          <a:xfrm>
            <a:off x="2201807" y="598696"/>
            <a:ext cx="5169876" cy="400110"/>
          </a:xfrm>
          <a:prstGeom prst="rect">
            <a:avLst/>
          </a:prstGeom>
          <a:noFill/>
        </p:spPr>
        <p:txBody>
          <a:bodyPr wrap="square" rtlCol="0">
            <a:spAutoFit/>
          </a:bodyPr>
          <a:lstStyle/>
          <a:p>
            <a:r>
              <a:rPr lang="en-IN" sz="2000" b="1" i="0" dirty="0">
                <a:solidFill>
                  <a:srgbClr val="FFFF00"/>
                </a:solidFill>
                <a:effectLst/>
                <a:latin typeface="inter-bold"/>
              </a:rPr>
              <a:t>Algorithm for Insertion operation</a:t>
            </a:r>
            <a:endParaRPr lang="en-IN" sz="2000" dirty="0">
              <a:solidFill>
                <a:srgbClr val="FFFF00"/>
              </a:solidFill>
            </a:endParaRPr>
          </a:p>
        </p:txBody>
      </p:sp>
      <p:sp>
        <p:nvSpPr>
          <p:cNvPr id="6" name="TextBox 5">
            <a:extLst>
              <a:ext uri="{FF2B5EF4-FFF2-40B4-BE49-F238E27FC236}">
                <a16:creationId xmlns:a16="http://schemas.microsoft.com/office/drawing/2014/main" id="{474E6F81-18D5-3F56-CD2D-9B1297E1D0D6}"/>
              </a:ext>
            </a:extLst>
          </p:cNvPr>
          <p:cNvSpPr txBox="1"/>
          <p:nvPr/>
        </p:nvSpPr>
        <p:spPr>
          <a:xfrm>
            <a:off x="1589649" y="998806"/>
            <a:ext cx="5169876" cy="3970318"/>
          </a:xfrm>
          <a:prstGeom prst="rect">
            <a:avLst/>
          </a:prstGeom>
          <a:noFill/>
        </p:spPr>
        <p:txBody>
          <a:bodyPr wrap="square" rtlCol="0">
            <a:spAutoFit/>
          </a:bodyPr>
          <a:lstStyle/>
          <a:p>
            <a:pPr marL="342900" indent="-342900" algn="just">
              <a:buClr>
                <a:srgbClr val="FFFF00"/>
              </a:buClr>
              <a:buFont typeface="+mj-lt"/>
              <a:buAutoNum type="arabicParenR"/>
            </a:pPr>
            <a:r>
              <a:rPr lang="en-IN" b="0" i="0" dirty="0">
                <a:solidFill>
                  <a:srgbClr val="E8E6E3"/>
                </a:solidFill>
                <a:effectLst/>
                <a:latin typeface="inter-regular"/>
              </a:rPr>
              <a:t>Insert(T, n)  </a:t>
            </a:r>
          </a:p>
          <a:p>
            <a:pPr marL="342900" indent="-342900" algn="just">
              <a:buClr>
                <a:srgbClr val="FFFF00"/>
              </a:buClr>
              <a:buFont typeface="+mj-lt"/>
              <a:buAutoNum type="arabicParenR"/>
            </a:pPr>
            <a:r>
              <a:rPr lang="en-IN" b="0" i="0" dirty="0">
                <a:solidFill>
                  <a:srgbClr val="E8E6E3"/>
                </a:solidFill>
                <a:effectLst/>
                <a:latin typeface="inter-regular"/>
              </a:rPr>
              <a:t>temp= </a:t>
            </a:r>
            <a:r>
              <a:rPr lang="en-IN" b="0" i="0" dirty="0" err="1">
                <a:solidFill>
                  <a:srgbClr val="E8E6E3"/>
                </a:solidFill>
                <a:effectLst/>
                <a:latin typeface="inter-regular"/>
              </a:rPr>
              <a:t>T_root</a:t>
            </a:r>
            <a:r>
              <a:rPr lang="en-IN" b="0" i="0" dirty="0">
                <a:solidFill>
                  <a:srgbClr val="E8E6E3"/>
                </a:solidFill>
                <a:effectLst/>
                <a:latin typeface="inter-regular"/>
              </a:rPr>
              <a:t>  </a:t>
            </a:r>
          </a:p>
          <a:p>
            <a:pPr marL="342900" indent="-342900" algn="just">
              <a:buClr>
                <a:srgbClr val="FFFF00"/>
              </a:buClr>
              <a:buFont typeface="+mj-lt"/>
              <a:buAutoNum type="arabicParenR"/>
            </a:pPr>
            <a:r>
              <a:rPr lang="en-IN" b="0" i="0" dirty="0">
                <a:solidFill>
                  <a:srgbClr val="E8E6E3"/>
                </a:solidFill>
                <a:effectLst/>
                <a:latin typeface="inter-regular"/>
              </a:rPr>
              <a:t>y=NULL  </a:t>
            </a:r>
          </a:p>
          <a:p>
            <a:pPr marL="342900" indent="-342900" algn="just">
              <a:buClr>
                <a:srgbClr val="FFFF00"/>
              </a:buClr>
              <a:buFont typeface="+mj-lt"/>
              <a:buAutoNum type="arabicParenR"/>
            </a:pPr>
            <a:r>
              <a:rPr lang="en-IN" b="1" i="0" dirty="0">
                <a:solidFill>
                  <a:srgbClr val="61CAFF"/>
                </a:solidFill>
                <a:effectLst/>
                <a:latin typeface="inter-regular"/>
              </a:rPr>
              <a:t>while</a:t>
            </a:r>
            <a:r>
              <a:rPr lang="en-IN" b="0" i="0" dirty="0">
                <a:solidFill>
                  <a:srgbClr val="E8E6E3"/>
                </a:solidFill>
                <a:effectLst/>
                <a:latin typeface="inter-regular"/>
              </a:rPr>
              <a:t>(temp!=NULL)  </a:t>
            </a:r>
          </a:p>
          <a:p>
            <a:pPr marL="342900" indent="-342900" algn="just">
              <a:buClr>
                <a:srgbClr val="FFFF00"/>
              </a:buClr>
              <a:buFont typeface="+mj-lt"/>
              <a:buAutoNum type="arabicParenR"/>
            </a:pPr>
            <a:r>
              <a:rPr lang="en-IN" b="0" i="0" dirty="0">
                <a:solidFill>
                  <a:srgbClr val="E8E6E3"/>
                </a:solidFill>
                <a:effectLst/>
                <a:latin typeface="inter-regular"/>
              </a:rPr>
              <a:t>y=temp  </a:t>
            </a:r>
          </a:p>
          <a:p>
            <a:pPr marL="342900" indent="-342900" algn="just">
              <a:buClr>
                <a:srgbClr val="FFFF00"/>
              </a:buClr>
              <a:buFont typeface="+mj-lt"/>
              <a:buAutoNum type="arabicParenR"/>
            </a:pPr>
            <a:r>
              <a:rPr lang="en-IN" b="1" i="0" dirty="0">
                <a:solidFill>
                  <a:srgbClr val="61CAFF"/>
                </a:solidFill>
                <a:effectLst/>
                <a:latin typeface="inter-regular"/>
              </a:rPr>
              <a:t>if</a:t>
            </a:r>
            <a:r>
              <a:rPr lang="en-IN" b="0" i="0" dirty="0">
                <a:solidFill>
                  <a:srgbClr val="E8E6E3"/>
                </a:solidFill>
                <a:effectLst/>
                <a:latin typeface="inter-regular"/>
              </a:rPr>
              <a:t>(n-&gt;data &lt;temp-&gt;data)  </a:t>
            </a:r>
          </a:p>
          <a:p>
            <a:pPr marL="342900" indent="-342900" algn="just">
              <a:buClr>
                <a:srgbClr val="FFFF00"/>
              </a:buClr>
              <a:buFont typeface="+mj-lt"/>
              <a:buAutoNum type="arabicParenR"/>
            </a:pPr>
            <a:r>
              <a:rPr lang="en-IN" b="0" i="0" dirty="0">
                <a:solidFill>
                  <a:srgbClr val="E8E6E3"/>
                </a:solidFill>
                <a:effectLst/>
                <a:latin typeface="inter-regular"/>
              </a:rPr>
              <a:t>temp=temp-&gt;left  </a:t>
            </a:r>
          </a:p>
          <a:p>
            <a:pPr marL="342900" indent="-342900" algn="just">
              <a:buClr>
                <a:srgbClr val="FFFF00"/>
              </a:buClr>
              <a:buFont typeface="+mj-lt"/>
              <a:buAutoNum type="arabicParenR"/>
            </a:pPr>
            <a:r>
              <a:rPr lang="en-IN" b="1" i="0" dirty="0">
                <a:solidFill>
                  <a:srgbClr val="61CAFF"/>
                </a:solidFill>
                <a:effectLst/>
                <a:latin typeface="inter-regular"/>
              </a:rPr>
              <a:t>else</a:t>
            </a:r>
            <a:r>
              <a:rPr lang="en-IN" b="0" i="0" dirty="0">
                <a:solidFill>
                  <a:srgbClr val="E8E6E3"/>
                </a:solidFill>
                <a:effectLst/>
                <a:latin typeface="inter-regular"/>
              </a:rPr>
              <a:t>  </a:t>
            </a:r>
          </a:p>
          <a:p>
            <a:pPr marL="342900" indent="-342900" algn="just">
              <a:buClr>
                <a:srgbClr val="FFFF00"/>
              </a:buClr>
              <a:buFont typeface="+mj-lt"/>
              <a:buAutoNum type="arabicParenR"/>
            </a:pPr>
            <a:r>
              <a:rPr lang="en-IN" b="0" i="0" dirty="0">
                <a:solidFill>
                  <a:srgbClr val="E8E6E3"/>
                </a:solidFill>
                <a:effectLst/>
                <a:latin typeface="inter-regular"/>
              </a:rPr>
              <a:t>temp=temp-&gt;right  </a:t>
            </a:r>
          </a:p>
          <a:p>
            <a:pPr marL="342900" indent="-342900" algn="just">
              <a:buClr>
                <a:srgbClr val="FFFF00"/>
              </a:buClr>
              <a:buFont typeface="+mj-lt"/>
              <a:buAutoNum type="arabicParenR"/>
            </a:pPr>
            <a:r>
              <a:rPr lang="en-IN" b="0" i="0" dirty="0" err="1">
                <a:solidFill>
                  <a:srgbClr val="E8E6E3"/>
                </a:solidFill>
                <a:effectLst/>
                <a:latin typeface="inter-regular"/>
              </a:rPr>
              <a:t>n.parent</a:t>
            </a:r>
            <a:r>
              <a:rPr lang="en-IN" b="0" i="0" dirty="0">
                <a:solidFill>
                  <a:srgbClr val="E8E6E3"/>
                </a:solidFill>
                <a:effectLst/>
                <a:latin typeface="inter-regular"/>
              </a:rPr>
              <a:t>= y  </a:t>
            </a:r>
          </a:p>
          <a:p>
            <a:pPr marL="342900" indent="-342900" algn="just">
              <a:buClr>
                <a:srgbClr val="FFFF00"/>
              </a:buClr>
              <a:buFont typeface="+mj-lt"/>
              <a:buAutoNum type="arabicParenR"/>
            </a:pPr>
            <a:r>
              <a:rPr lang="en-IN" b="1" i="0" dirty="0">
                <a:solidFill>
                  <a:srgbClr val="61CAFF"/>
                </a:solidFill>
                <a:effectLst/>
                <a:latin typeface="inter-regular"/>
              </a:rPr>
              <a:t>if</a:t>
            </a:r>
            <a:r>
              <a:rPr lang="en-IN" b="0" i="0" dirty="0">
                <a:solidFill>
                  <a:srgbClr val="E8E6E3"/>
                </a:solidFill>
                <a:effectLst/>
                <a:latin typeface="inter-regular"/>
              </a:rPr>
              <a:t>(y==NULL)  </a:t>
            </a:r>
          </a:p>
          <a:p>
            <a:pPr marL="342900" indent="-342900" algn="just">
              <a:buClr>
                <a:srgbClr val="FFFF00"/>
              </a:buClr>
              <a:buFont typeface="+mj-lt"/>
              <a:buAutoNum type="arabicParenR"/>
            </a:pPr>
            <a:r>
              <a:rPr lang="en-IN" b="0" i="0" dirty="0" err="1">
                <a:solidFill>
                  <a:srgbClr val="E8E6E3"/>
                </a:solidFill>
                <a:effectLst/>
                <a:latin typeface="inter-regular"/>
              </a:rPr>
              <a:t>T_root</a:t>
            </a:r>
            <a:r>
              <a:rPr lang="en-IN" b="0" i="0" dirty="0">
                <a:solidFill>
                  <a:srgbClr val="E8E6E3"/>
                </a:solidFill>
                <a:effectLst/>
                <a:latin typeface="inter-regular"/>
              </a:rPr>
              <a:t> = n  </a:t>
            </a:r>
          </a:p>
          <a:p>
            <a:pPr marL="342900" indent="-342900" algn="just">
              <a:buClr>
                <a:srgbClr val="FFFF00"/>
              </a:buClr>
              <a:buFont typeface="+mj-lt"/>
              <a:buAutoNum type="arabicParenR"/>
            </a:pPr>
            <a:r>
              <a:rPr lang="en-IN" b="1" i="0" dirty="0">
                <a:solidFill>
                  <a:srgbClr val="61CAFF"/>
                </a:solidFill>
                <a:effectLst/>
                <a:latin typeface="inter-regular"/>
              </a:rPr>
              <a:t>else</a:t>
            </a:r>
            <a:r>
              <a:rPr lang="en-IN" b="0" i="0" dirty="0">
                <a:solidFill>
                  <a:srgbClr val="E8E6E3"/>
                </a:solidFill>
                <a:effectLst/>
                <a:latin typeface="inter-regular"/>
              </a:rPr>
              <a:t> </a:t>
            </a:r>
            <a:r>
              <a:rPr lang="en-IN" b="1" i="0" dirty="0">
                <a:solidFill>
                  <a:srgbClr val="61CAFF"/>
                </a:solidFill>
                <a:effectLst/>
                <a:latin typeface="inter-regular"/>
              </a:rPr>
              <a:t>if</a:t>
            </a:r>
            <a:r>
              <a:rPr lang="en-IN" b="0" i="0" dirty="0">
                <a:solidFill>
                  <a:srgbClr val="E8E6E3"/>
                </a:solidFill>
                <a:effectLst/>
                <a:latin typeface="inter-regular"/>
              </a:rPr>
              <a:t> (n-&gt;data &lt; y-&gt;data)  </a:t>
            </a:r>
          </a:p>
          <a:p>
            <a:pPr marL="342900" indent="-342900" algn="just">
              <a:buClr>
                <a:srgbClr val="FFFF00"/>
              </a:buClr>
              <a:buFont typeface="+mj-lt"/>
              <a:buAutoNum type="arabicParenR"/>
            </a:pPr>
            <a:r>
              <a:rPr lang="en-IN" b="0" i="0" dirty="0">
                <a:solidFill>
                  <a:srgbClr val="E8E6E3"/>
                </a:solidFill>
                <a:effectLst/>
                <a:latin typeface="inter-regular"/>
              </a:rPr>
              <a:t>y-&gt;left = n  </a:t>
            </a:r>
          </a:p>
          <a:p>
            <a:pPr marL="342900" indent="-342900" algn="just">
              <a:buClr>
                <a:srgbClr val="FFFF00"/>
              </a:buClr>
              <a:buFont typeface="+mj-lt"/>
              <a:buAutoNum type="arabicParenR"/>
            </a:pPr>
            <a:r>
              <a:rPr lang="en-IN" b="1" i="0" dirty="0">
                <a:solidFill>
                  <a:srgbClr val="61CAFF"/>
                </a:solidFill>
                <a:effectLst/>
                <a:latin typeface="inter-regular"/>
              </a:rPr>
              <a:t>else</a:t>
            </a:r>
            <a:r>
              <a:rPr lang="en-IN" b="0" i="0" dirty="0">
                <a:solidFill>
                  <a:srgbClr val="E8E6E3"/>
                </a:solidFill>
                <a:effectLst/>
                <a:latin typeface="inter-regular"/>
              </a:rPr>
              <a:t>  </a:t>
            </a:r>
          </a:p>
          <a:p>
            <a:pPr marL="342900" indent="-342900" algn="just">
              <a:buClr>
                <a:srgbClr val="FFFF00"/>
              </a:buClr>
              <a:buFont typeface="+mj-lt"/>
              <a:buAutoNum type="arabicParenR"/>
            </a:pPr>
            <a:r>
              <a:rPr lang="en-IN" b="0" i="0" dirty="0">
                <a:solidFill>
                  <a:srgbClr val="E8E6E3"/>
                </a:solidFill>
                <a:effectLst/>
                <a:latin typeface="inter-regular"/>
              </a:rPr>
              <a:t>y-&gt;right = n  </a:t>
            </a:r>
          </a:p>
          <a:p>
            <a:pPr marL="342900" indent="-342900" algn="just">
              <a:buClr>
                <a:srgbClr val="FFFF00"/>
              </a:buClr>
              <a:buFont typeface="+mj-lt"/>
              <a:buAutoNum type="arabicParenR"/>
            </a:pPr>
            <a:r>
              <a:rPr lang="en-IN" b="0" i="0" dirty="0">
                <a:solidFill>
                  <a:srgbClr val="E8E6E3"/>
                </a:solidFill>
                <a:effectLst/>
                <a:latin typeface="inter-regular"/>
              </a:rPr>
              <a:t>Splay(T, n)  </a:t>
            </a:r>
          </a:p>
          <a:p>
            <a:endParaRPr lang="en-IN" dirty="0"/>
          </a:p>
        </p:txBody>
      </p:sp>
    </p:spTree>
    <p:extLst>
      <p:ext uri="{BB962C8B-B14F-4D97-AF65-F5344CB8AC3E}">
        <p14:creationId xmlns:p14="http://schemas.microsoft.com/office/powerpoint/2010/main" val="171493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469CC-021C-A157-54A4-B056E28E2C1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27F6EC-A8BC-6544-A41B-09A7606D64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8ED38DB3-DAE7-0330-9F1F-2576F448F284}"/>
              </a:ext>
            </a:extLst>
          </p:cNvPr>
          <p:cNvSpPr txBox="1"/>
          <p:nvPr/>
        </p:nvSpPr>
        <p:spPr>
          <a:xfrm>
            <a:off x="1987062" y="93290"/>
            <a:ext cx="5169876" cy="400110"/>
          </a:xfrm>
          <a:prstGeom prst="rect">
            <a:avLst/>
          </a:prstGeom>
          <a:noFill/>
        </p:spPr>
        <p:txBody>
          <a:bodyPr wrap="square" rtlCol="0">
            <a:spAutoFit/>
          </a:bodyPr>
          <a:lstStyle/>
          <a:p>
            <a:r>
              <a:rPr lang="en-IN" sz="2000" b="1" i="0" dirty="0">
                <a:solidFill>
                  <a:srgbClr val="FFFF00"/>
                </a:solidFill>
                <a:effectLst/>
                <a:latin typeface="inter-bold"/>
              </a:rPr>
              <a:t>Algorithm for Splaying operation</a:t>
            </a:r>
            <a:endParaRPr lang="en-IN" sz="2000" dirty="0">
              <a:solidFill>
                <a:srgbClr val="FFFF00"/>
              </a:solidFill>
            </a:endParaRPr>
          </a:p>
        </p:txBody>
      </p:sp>
      <p:sp>
        <p:nvSpPr>
          <p:cNvPr id="6" name="TextBox 5">
            <a:extLst>
              <a:ext uri="{FF2B5EF4-FFF2-40B4-BE49-F238E27FC236}">
                <a16:creationId xmlns:a16="http://schemas.microsoft.com/office/drawing/2014/main" id="{7DDF466E-6FBB-9777-9E9A-33AD43A47BBB}"/>
              </a:ext>
            </a:extLst>
          </p:cNvPr>
          <p:cNvSpPr txBox="1"/>
          <p:nvPr/>
        </p:nvSpPr>
        <p:spPr>
          <a:xfrm>
            <a:off x="331500" y="425440"/>
            <a:ext cx="4080388" cy="4185761"/>
          </a:xfrm>
          <a:prstGeom prst="rect">
            <a:avLst/>
          </a:prstGeom>
          <a:noFill/>
        </p:spPr>
        <p:txBody>
          <a:bodyPr wrap="square" rtlCol="0">
            <a:spAutoFit/>
          </a:bodyPr>
          <a:lstStyle/>
          <a:p>
            <a:pPr marL="342900" indent="-342900" algn="just">
              <a:buClr>
                <a:srgbClr val="FFFF00"/>
              </a:buClr>
              <a:buFont typeface="+mj-lt"/>
              <a:buAutoNum type="arabicParenR"/>
            </a:pPr>
            <a:r>
              <a:rPr lang="en-IN" b="0" i="0" dirty="0">
                <a:solidFill>
                  <a:srgbClr val="E8E6E3"/>
                </a:solidFill>
                <a:effectLst/>
                <a:latin typeface="inter-regular"/>
              </a:rPr>
              <a:t>Splay(T, N)  </a:t>
            </a:r>
          </a:p>
          <a:p>
            <a:pPr marL="342900" indent="-342900" algn="just">
              <a:buClr>
                <a:srgbClr val="FFFF00"/>
              </a:buClr>
              <a:buFont typeface="+mj-lt"/>
              <a:buAutoNum type="arabicParenR"/>
            </a:pPr>
            <a:r>
              <a:rPr lang="en-IN" b="1" i="0" dirty="0">
                <a:solidFill>
                  <a:srgbClr val="61CAFF"/>
                </a:solidFill>
                <a:effectLst/>
                <a:latin typeface="inter-regular"/>
              </a:rPr>
              <a:t>while</a:t>
            </a:r>
            <a:r>
              <a:rPr lang="en-IN" b="0" i="0" dirty="0">
                <a:solidFill>
                  <a:srgbClr val="E8E6E3"/>
                </a:solidFill>
                <a:effectLst/>
                <a:latin typeface="inter-regular"/>
              </a:rPr>
              <a:t>(n-&gt;parent !=Null)  </a:t>
            </a:r>
          </a:p>
          <a:p>
            <a:pPr marL="342900" indent="-342900" algn="just">
              <a:buClr>
                <a:srgbClr val="FFFF00"/>
              </a:buClr>
              <a:buFont typeface="+mj-lt"/>
              <a:buAutoNum type="arabicParenR"/>
            </a:pPr>
            <a:r>
              <a:rPr lang="en-IN" b="1" i="0" dirty="0">
                <a:solidFill>
                  <a:srgbClr val="61CAFF"/>
                </a:solidFill>
                <a:effectLst/>
                <a:latin typeface="inter-regular"/>
              </a:rPr>
              <a:t>if</a:t>
            </a:r>
            <a:r>
              <a:rPr lang="en-IN" b="0" i="0" dirty="0">
                <a:solidFill>
                  <a:srgbClr val="E8E6E3"/>
                </a:solidFill>
                <a:effectLst/>
                <a:latin typeface="inter-regular"/>
              </a:rPr>
              <a:t>(n-&gt;parent==T-&gt;root)  </a:t>
            </a:r>
          </a:p>
          <a:p>
            <a:pPr marL="342900" indent="-342900" algn="just">
              <a:buClr>
                <a:srgbClr val="FFFF00"/>
              </a:buClr>
              <a:buFont typeface="+mj-lt"/>
              <a:buAutoNum type="arabicParenR"/>
            </a:pPr>
            <a:r>
              <a:rPr lang="en-IN" b="1" i="0" dirty="0">
                <a:solidFill>
                  <a:srgbClr val="61CAFF"/>
                </a:solidFill>
                <a:effectLst/>
                <a:latin typeface="inter-regular"/>
              </a:rPr>
              <a:t>if</a:t>
            </a:r>
            <a:r>
              <a:rPr lang="en-IN" b="0" i="0" dirty="0">
                <a:solidFill>
                  <a:srgbClr val="E8E6E3"/>
                </a:solidFill>
                <a:effectLst/>
                <a:latin typeface="inter-regular"/>
              </a:rPr>
              <a:t>(n==n-&gt;parent-&gt;left)  </a:t>
            </a:r>
          </a:p>
          <a:p>
            <a:pPr marL="342900" indent="-342900" algn="just">
              <a:buClr>
                <a:srgbClr val="FFFF00"/>
              </a:buClr>
              <a:buFont typeface="+mj-lt"/>
              <a:buAutoNum type="arabicParenR"/>
            </a:pPr>
            <a:r>
              <a:rPr lang="en-IN" b="0" i="0" dirty="0" err="1">
                <a:solidFill>
                  <a:srgbClr val="E8E6E3"/>
                </a:solidFill>
                <a:effectLst/>
                <a:latin typeface="inter-regular"/>
              </a:rPr>
              <a:t>right_rotation</a:t>
            </a:r>
            <a:r>
              <a:rPr lang="en-IN" b="0" i="0" dirty="0">
                <a:solidFill>
                  <a:srgbClr val="E8E6E3"/>
                </a:solidFill>
                <a:effectLst/>
                <a:latin typeface="inter-regular"/>
              </a:rPr>
              <a:t>(T, n-&gt;parent)  </a:t>
            </a:r>
          </a:p>
          <a:p>
            <a:pPr marL="342900" indent="-342900" algn="just">
              <a:buClr>
                <a:srgbClr val="FFFF00"/>
              </a:buClr>
              <a:buFont typeface="+mj-lt"/>
              <a:buAutoNum type="arabicParenR"/>
            </a:pPr>
            <a:r>
              <a:rPr lang="en-IN" b="1" i="0" dirty="0">
                <a:solidFill>
                  <a:srgbClr val="61CAFF"/>
                </a:solidFill>
                <a:effectLst/>
                <a:latin typeface="inter-regular"/>
              </a:rPr>
              <a:t>else</a:t>
            </a:r>
            <a:r>
              <a:rPr lang="en-IN" b="0" i="0" dirty="0">
                <a:solidFill>
                  <a:srgbClr val="E8E6E3"/>
                </a:solidFill>
                <a:effectLst/>
                <a:latin typeface="inter-regular"/>
              </a:rPr>
              <a:t>  </a:t>
            </a:r>
          </a:p>
          <a:p>
            <a:pPr marL="342900" indent="-342900" algn="just">
              <a:buClr>
                <a:srgbClr val="FFFF00"/>
              </a:buClr>
              <a:buFont typeface="+mj-lt"/>
              <a:buAutoNum type="arabicParenR"/>
            </a:pPr>
            <a:r>
              <a:rPr lang="en-IN" b="0" i="0" dirty="0" err="1">
                <a:solidFill>
                  <a:srgbClr val="E8E6E3"/>
                </a:solidFill>
                <a:effectLst/>
                <a:latin typeface="inter-regular"/>
              </a:rPr>
              <a:t>left_rotation</a:t>
            </a:r>
            <a:r>
              <a:rPr lang="en-IN" b="0" i="0" dirty="0">
                <a:solidFill>
                  <a:srgbClr val="E8E6E3"/>
                </a:solidFill>
                <a:effectLst/>
                <a:latin typeface="inter-regular"/>
              </a:rPr>
              <a:t>(T, n-&gt;parent)  </a:t>
            </a:r>
          </a:p>
          <a:p>
            <a:pPr marL="342900" indent="-342900" algn="just">
              <a:buClr>
                <a:srgbClr val="FFFF00"/>
              </a:buClr>
              <a:buFont typeface="+mj-lt"/>
              <a:buAutoNum type="arabicParenR"/>
            </a:pPr>
            <a:r>
              <a:rPr lang="en-IN" b="1" i="0" dirty="0">
                <a:solidFill>
                  <a:srgbClr val="61CAFF"/>
                </a:solidFill>
                <a:effectLst/>
                <a:latin typeface="inter-regular"/>
              </a:rPr>
              <a:t>else</a:t>
            </a:r>
            <a:r>
              <a:rPr lang="en-IN" b="0" i="0" dirty="0">
                <a:solidFill>
                  <a:srgbClr val="E8E6E3"/>
                </a:solidFill>
                <a:effectLst/>
                <a:latin typeface="inter-regular"/>
              </a:rPr>
              <a:t>  </a:t>
            </a:r>
          </a:p>
          <a:p>
            <a:pPr marL="342900" indent="-342900" algn="just">
              <a:buClr>
                <a:srgbClr val="FFFF00"/>
              </a:buClr>
              <a:buFont typeface="+mj-lt"/>
              <a:buAutoNum type="arabicParenR"/>
            </a:pPr>
            <a:r>
              <a:rPr lang="en-IN" b="0" i="0" dirty="0">
                <a:solidFill>
                  <a:srgbClr val="E8E6E3"/>
                </a:solidFill>
                <a:effectLst/>
                <a:latin typeface="inter-regular"/>
              </a:rPr>
              <a:t>p= n-&gt;parent  </a:t>
            </a:r>
          </a:p>
          <a:p>
            <a:pPr marL="342900" indent="-342900" algn="just">
              <a:buClr>
                <a:srgbClr val="FFFF00"/>
              </a:buClr>
              <a:buFont typeface="+mj-lt"/>
              <a:buAutoNum type="arabicParenR"/>
            </a:pPr>
            <a:r>
              <a:rPr lang="en-IN" b="0" i="0" dirty="0">
                <a:solidFill>
                  <a:srgbClr val="E8E6E3"/>
                </a:solidFill>
                <a:effectLst/>
                <a:latin typeface="inter-regular"/>
              </a:rPr>
              <a:t>g = p-&gt;parent  </a:t>
            </a:r>
          </a:p>
          <a:p>
            <a:pPr marL="342900" indent="-342900" algn="just">
              <a:buClr>
                <a:srgbClr val="FFFF00"/>
              </a:buClr>
              <a:buFont typeface="+mj-lt"/>
              <a:buAutoNum type="arabicParenR"/>
            </a:pPr>
            <a:r>
              <a:rPr lang="en-IN" b="1" i="0" dirty="0">
                <a:solidFill>
                  <a:srgbClr val="61CAFF"/>
                </a:solidFill>
                <a:effectLst/>
                <a:latin typeface="inter-regular"/>
              </a:rPr>
              <a:t>if</a:t>
            </a:r>
            <a:r>
              <a:rPr lang="en-IN" b="0" i="0" dirty="0">
                <a:solidFill>
                  <a:srgbClr val="E8E6E3"/>
                </a:solidFill>
                <a:effectLst/>
                <a:latin typeface="inter-regular"/>
              </a:rPr>
              <a:t>(n=n-&gt;parent-&gt;left &amp;&amp; p=p-&gt;parent-&gt;left)  </a:t>
            </a:r>
          </a:p>
          <a:p>
            <a:pPr marL="342900" indent="-342900" algn="just">
              <a:buClr>
                <a:srgbClr val="FFFF00"/>
              </a:buClr>
              <a:buFont typeface="+mj-lt"/>
              <a:buAutoNum type="arabicParenR"/>
            </a:pPr>
            <a:r>
              <a:rPr lang="en-IN" b="0" i="0" dirty="0" err="1">
                <a:solidFill>
                  <a:srgbClr val="E8E6E3"/>
                </a:solidFill>
                <a:effectLst/>
                <a:latin typeface="inter-regular"/>
              </a:rPr>
              <a:t>right.rotation</a:t>
            </a:r>
            <a:r>
              <a:rPr lang="en-IN" b="0" i="0" dirty="0">
                <a:solidFill>
                  <a:srgbClr val="E8E6E3"/>
                </a:solidFill>
                <a:effectLst/>
                <a:latin typeface="inter-regular"/>
              </a:rPr>
              <a:t>(T, g), </a:t>
            </a:r>
            <a:r>
              <a:rPr lang="en-IN" b="0" i="0" dirty="0" err="1">
                <a:solidFill>
                  <a:srgbClr val="E8E6E3"/>
                </a:solidFill>
                <a:effectLst/>
                <a:latin typeface="inter-regular"/>
              </a:rPr>
              <a:t>right.rotation</a:t>
            </a:r>
            <a:r>
              <a:rPr lang="en-IN" b="0" i="0" dirty="0">
                <a:solidFill>
                  <a:srgbClr val="E8E6E3"/>
                </a:solidFill>
                <a:effectLst/>
                <a:latin typeface="inter-regular"/>
              </a:rPr>
              <a:t>(T, p)  </a:t>
            </a:r>
          </a:p>
          <a:p>
            <a:pPr marL="342900" indent="-342900" algn="just">
              <a:buClr>
                <a:srgbClr val="FFFF00"/>
              </a:buClr>
              <a:buFont typeface="+mj-lt"/>
              <a:buAutoNum type="arabicParenR"/>
            </a:pPr>
            <a:r>
              <a:rPr lang="en-IN" b="1" i="0" dirty="0">
                <a:solidFill>
                  <a:srgbClr val="61CAFF"/>
                </a:solidFill>
                <a:effectLst/>
                <a:latin typeface="inter-regular"/>
              </a:rPr>
              <a:t>else</a:t>
            </a:r>
            <a:r>
              <a:rPr lang="en-IN" b="0" i="0" dirty="0">
                <a:solidFill>
                  <a:srgbClr val="E8E6E3"/>
                </a:solidFill>
                <a:effectLst/>
                <a:latin typeface="inter-regular"/>
              </a:rPr>
              <a:t> </a:t>
            </a:r>
            <a:r>
              <a:rPr lang="en-IN" b="1" i="0" dirty="0">
                <a:solidFill>
                  <a:srgbClr val="61CAFF"/>
                </a:solidFill>
                <a:effectLst/>
                <a:latin typeface="inter-regular"/>
              </a:rPr>
              <a:t>if</a:t>
            </a:r>
            <a:r>
              <a:rPr lang="en-IN" b="0" i="0" dirty="0">
                <a:solidFill>
                  <a:srgbClr val="E8E6E3"/>
                </a:solidFill>
                <a:effectLst/>
                <a:latin typeface="inter-regular"/>
              </a:rPr>
              <a:t>(n=n-&gt;parent-&gt;right &amp;&amp; p=p-&gt;parent-&gt;right)  </a:t>
            </a:r>
          </a:p>
          <a:p>
            <a:pPr marL="342900" indent="-342900" algn="just">
              <a:buClr>
                <a:srgbClr val="FFFF00"/>
              </a:buClr>
              <a:buFont typeface="+mj-lt"/>
              <a:buAutoNum type="arabicParenR"/>
            </a:pPr>
            <a:r>
              <a:rPr lang="en-IN" b="0" i="0" dirty="0" err="1">
                <a:solidFill>
                  <a:srgbClr val="E8E6E3"/>
                </a:solidFill>
                <a:effectLst/>
                <a:latin typeface="inter-regular"/>
              </a:rPr>
              <a:t>left.rotation</a:t>
            </a:r>
            <a:r>
              <a:rPr lang="en-IN" b="0" i="0" dirty="0">
                <a:solidFill>
                  <a:srgbClr val="E8E6E3"/>
                </a:solidFill>
                <a:effectLst/>
                <a:latin typeface="inter-regular"/>
              </a:rPr>
              <a:t>(T, g), </a:t>
            </a:r>
            <a:r>
              <a:rPr lang="en-IN" b="0" i="0" dirty="0" err="1">
                <a:solidFill>
                  <a:srgbClr val="E8E6E3"/>
                </a:solidFill>
                <a:effectLst/>
                <a:latin typeface="inter-regular"/>
              </a:rPr>
              <a:t>left.rotation</a:t>
            </a:r>
            <a:r>
              <a:rPr lang="en-IN" b="0" i="0" dirty="0">
                <a:solidFill>
                  <a:srgbClr val="E8E6E3"/>
                </a:solidFill>
                <a:effectLst/>
                <a:latin typeface="inter-regular"/>
              </a:rPr>
              <a:t>(T, p)  </a:t>
            </a:r>
          </a:p>
          <a:p>
            <a:pPr marL="342900" indent="-342900" algn="just">
              <a:buClr>
                <a:srgbClr val="FFFF00"/>
              </a:buClr>
              <a:buFont typeface="+mj-lt"/>
              <a:buAutoNum type="arabicParenR"/>
            </a:pPr>
            <a:r>
              <a:rPr lang="en-IN" b="1" i="0" dirty="0">
                <a:solidFill>
                  <a:srgbClr val="61CAFF"/>
                </a:solidFill>
                <a:effectLst/>
                <a:latin typeface="inter-regular"/>
              </a:rPr>
              <a:t>else</a:t>
            </a:r>
            <a:r>
              <a:rPr lang="en-IN" b="0" i="0" dirty="0">
                <a:solidFill>
                  <a:srgbClr val="E8E6E3"/>
                </a:solidFill>
                <a:effectLst/>
                <a:latin typeface="inter-regular"/>
              </a:rPr>
              <a:t> </a:t>
            </a:r>
            <a:r>
              <a:rPr lang="en-IN" b="1" i="0" dirty="0">
                <a:solidFill>
                  <a:srgbClr val="61CAFF"/>
                </a:solidFill>
                <a:effectLst/>
                <a:latin typeface="inter-regular"/>
              </a:rPr>
              <a:t>if</a:t>
            </a:r>
            <a:r>
              <a:rPr lang="en-IN" b="0" i="0" dirty="0">
                <a:solidFill>
                  <a:srgbClr val="E8E6E3"/>
                </a:solidFill>
                <a:effectLst/>
                <a:latin typeface="inter-regular"/>
              </a:rPr>
              <a:t>(n=n-&gt;parent-&gt;left &amp;&amp; p=p-&gt;parent-&gt;right)  </a:t>
            </a:r>
          </a:p>
          <a:p>
            <a:pPr marL="342900" indent="-342900" algn="just">
              <a:buClr>
                <a:srgbClr val="FFFF00"/>
              </a:buClr>
              <a:buFont typeface="+mj-lt"/>
              <a:buAutoNum type="arabicParenR"/>
            </a:pPr>
            <a:r>
              <a:rPr lang="en-IN" b="0" i="0" dirty="0" err="1">
                <a:solidFill>
                  <a:srgbClr val="E8E6E3"/>
                </a:solidFill>
                <a:effectLst/>
                <a:latin typeface="inter-regular"/>
              </a:rPr>
              <a:t>right.rotation</a:t>
            </a:r>
            <a:r>
              <a:rPr lang="en-IN" b="0" i="0" dirty="0">
                <a:solidFill>
                  <a:srgbClr val="E8E6E3"/>
                </a:solidFill>
                <a:effectLst/>
                <a:latin typeface="inter-regular"/>
              </a:rPr>
              <a:t>(T, p), </a:t>
            </a:r>
            <a:r>
              <a:rPr lang="en-IN" b="0" i="0" dirty="0" err="1">
                <a:solidFill>
                  <a:srgbClr val="E8E6E3"/>
                </a:solidFill>
                <a:effectLst/>
                <a:latin typeface="inter-regular"/>
              </a:rPr>
              <a:t>left.rotation</a:t>
            </a:r>
            <a:r>
              <a:rPr lang="en-IN" b="0" i="0" dirty="0">
                <a:solidFill>
                  <a:srgbClr val="E8E6E3"/>
                </a:solidFill>
                <a:effectLst/>
                <a:latin typeface="inter-regular"/>
              </a:rPr>
              <a:t>(T, g)  </a:t>
            </a:r>
          </a:p>
          <a:p>
            <a:endParaRPr lang="en-IN" dirty="0"/>
          </a:p>
        </p:txBody>
      </p:sp>
      <p:sp>
        <p:nvSpPr>
          <p:cNvPr id="8" name="TextBox 7">
            <a:extLst>
              <a:ext uri="{FF2B5EF4-FFF2-40B4-BE49-F238E27FC236}">
                <a16:creationId xmlns:a16="http://schemas.microsoft.com/office/drawing/2014/main" id="{394D66C4-337C-39BA-08B6-E508719390B0}"/>
              </a:ext>
            </a:extLst>
          </p:cNvPr>
          <p:cNvSpPr txBox="1"/>
          <p:nvPr/>
        </p:nvSpPr>
        <p:spPr>
          <a:xfrm>
            <a:off x="4732114" y="478869"/>
            <a:ext cx="4002259" cy="4185761"/>
          </a:xfrm>
          <a:prstGeom prst="rect">
            <a:avLst/>
          </a:prstGeom>
          <a:noFill/>
        </p:spPr>
        <p:txBody>
          <a:bodyPr wrap="square" rtlCol="0">
            <a:spAutoFit/>
          </a:bodyPr>
          <a:lstStyle/>
          <a:p>
            <a:pPr marL="342900" indent="-342900" algn="just">
              <a:buClr>
                <a:srgbClr val="FFFF00"/>
              </a:buClr>
              <a:buFont typeface="+mj-lt"/>
              <a:buAutoNum type="arabicParenR" startAt="17"/>
            </a:pPr>
            <a:r>
              <a:rPr lang="en-IN" b="1" i="0" dirty="0">
                <a:solidFill>
                  <a:srgbClr val="61CAFF"/>
                </a:solidFill>
                <a:effectLst/>
                <a:latin typeface="inter-regular"/>
              </a:rPr>
              <a:t>else</a:t>
            </a:r>
            <a:r>
              <a:rPr lang="en-IN" b="0" i="0" dirty="0">
                <a:solidFill>
                  <a:srgbClr val="E8E6E3"/>
                </a:solidFill>
                <a:effectLst/>
                <a:latin typeface="inter-regular"/>
              </a:rPr>
              <a:t>  </a:t>
            </a:r>
          </a:p>
          <a:p>
            <a:pPr marL="342900" indent="-342900" algn="just">
              <a:buClr>
                <a:srgbClr val="FFFF00"/>
              </a:buClr>
              <a:buFont typeface="+mj-lt"/>
              <a:buAutoNum type="arabicParenR" startAt="17"/>
            </a:pPr>
            <a:r>
              <a:rPr lang="en-IN" b="0" i="0" dirty="0" err="1">
                <a:solidFill>
                  <a:srgbClr val="E8E6E3"/>
                </a:solidFill>
                <a:effectLst/>
                <a:latin typeface="inter-regular"/>
              </a:rPr>
              <a:t>left.rotation</a:t>
            </a:r>
            <a:r>
              <a:rPr lang="en-IN" b="0" i="0" dirty="0">
                <a:solidFill>
                  <a:srgbClr val="E8E6E3"/>
                </a:solidFill>
                <a:effectLst/>
                <a:latin typeface="inter-regular"/>
              </a:rPr>
              <a:t>(T, p), </a:t>
            </a:r>
            <a:r>
              <a:rPr lang="en-IN" b="0" i="0" dirty="0" err="1">
                <a:solidFill>
                  <a:srgbClr val="E8E6E3"/>
                </a:solidFill>
                <a:effectLst/>
                <a:latin typeface="inter-regular"/>
              </a:rPr>
              <a:t>right.rotation</a:t>
            </a:r>
            <a:r>
              <a:rPr lang="en-IN" b="0" i="0" dirty="0">
                <a:solidFill>
                  <a:srgbClr val="E8E6E3"/>
                </a:solidFill>
                <a:effectLst/>
                <a:latin typeface="inter-regular"/>
              </a:rPr>
              <a:t>(T, g)  </a:t>
            </a:r>
          </a:p>
          <a:p>
            <a:pPr marL="342900" indent="-342900" algn="just">
              <a:buClr>
                <a:srgbClr val="FFFF00"/>
              </a:buClr>
              <a:buFont typeface="+mj-lt"/>
              <a:buAutoNum type="arabicParenR" startAt="17"/>
            </a:pPr>
            <a:r>
              <a:rPr lang="en-IN" b="0" i="0" dirty="0">
                <a:solidFill>
                  <a:srgbClr val="E8E6E3"/>
                </a:solidFill>
                <a:effectLst/>
                <a:latin typeface="inter-regular"/>
              </a:rPr>
              <a:t>  </a:t>
            </a:r>
          </a:p>
          <a:p>
            <a:pPr marL="342900" indent="-342900" algn="just">
              <a:buClr>
                <a:srgbClr val="FFFF00"/>
              </a:buClr>
              <a:buFont typeface="+mj-lt"/>
              <a:buAutoNum type="arabicParenR" startAt="17"/>
            </a:pPr>
            <a:r>
              <a:rPr lang="en-IN" b="0" i="0" dirty="0">
                <a:solidFill>
                  <a:srgbClr val="E8E6E3"/>
                </a:solidFill>
                <a:effectLst/>
                <a:latin typeface="inter-regular"/>
              </a:rPr>
              <a:t>Implementation of </a:t>
            </a:r>
            <a:r>
              <a:rPr lang="en-IN" b="0" i="0" dirty="0" err="1">
                <a:solidFill>
                  <a:srgbClr val="E8E6E3"/>
                </a:solidFill>
                <a:effectLst/>
                <a:latin typeface="inter-regular"/>
              </a:rPr>
              <a:t>right.rotation</a:t>
            </a:r>
            <a:r>
              <a:rPr lang="en-IN" b="0" i="0" dirty="0">
                <a:solidFill>
                  <a:srgbClr val="E8E6E3"/>
                </a:solidFill>
                <a:effectLst/>
                <a:latin typeface="inter-regular"/>
              </a:rPr>
              <a:t>(T, x)  </a:t>
            </a:r>
          </a:p>
          <a:p>
            <a:pPr marL="342900" indent="-342900" algn="just">
              <a:buClr>
                <a:srgbClr val="FFFF00"/>
              </a:buClr>
              <a:buFont typeface="+mj-lt"/>
              <a:buAutoNum type="arabicParenR" startAt="17"/>
            </a:pPr>
            <a:r>
              <a:rPr lang="en-IN" b="0" i="0" dirty="0" err="1">
                <a:solidFill>
                  <a:srgbClr val="E8E6E3"/>
                </a:solidFill>
                <a:effectLst/>
                <a:latin typeface="inter-regular"/>
              </a:rPr>
              <a:t>right.rotation</a:t>
            </a:r>
            <a:r>
              <a:rPr lang="en-IN" b="0" i="0" dirty="0">
                <a:solidFill>
                  <a:srgbClr val="E8E6E3"/>
                </a:solidFill>
                <a:effectLst/>
                <a:latin typeface="inter-regular"/>
              </a:rPr>
              <a:t>(T, x)  </a:t>
            </a:r>
          </a:p>
          <a:p>
            <a:pPr marL="342900" indent="-342900" algn="just">
              <a:buClr>
                <a:srgbClr val="FFFF00"/>
              </a:buClr>
              <a:buFont typeface="+mj-lt"/>
              <a:buAutoNum type="arabicParenR" startAt="17"/>
            </a:pPr>
            <a:r>
              <a:rPr lang="en-IN" b="0" i="0" dirty="0">
                <a:solidFill>
                  <a:srgbClr val="E8E6E3"/>
                </a:solidFill>
                <a:effectLst/>
                <a:latin typeface="inter-regular"/>
              </a:rPr>
              <a:t>y= x-&gt;left  </a:t>
            </a:r>
          </a:p>
          <a:p>
            <a:pPr marL="342900" indent="-342900" algn="just">
              <a:buClr>
                <a:srgbClr val="FFFF00"/>
              </a:buClr>
              <a:buFont typeface="+mj-lt"/>
              <a:buAutoNum type="arabicParenR" startAt="17"/>
            </a:pPr>
            <a:r>
              <a:rPr lang="en-IN" b="0" i="0" dirty="0">
                <a:solidFill>
                  <a:srgbClr val="E8E6E3"/>
                </a:solidFill>
                <a:effectLst/>
                <a:latin typeface="inter-regular"/>
              </a:rPr>
              <a:t>x-&gt;left=y-&gt;right  </a:t>
            </a:r>
          </a:p>
          <a:p>
            <a:pPr marL="342900" indent="-342900" algn="just">
              <a:buClr>
                <a:srgbClr val="FFFF00"/>
              </a:buClr>
              <a:buFont typeface="+mj-lt"/>
              <a:buAutoNum type="arabicParenR" startAt="17"/>
            </a:pPr>
            <a:r>
              <a:rPr lang="en-IN" b="0" i="0" dirty="0">
                <a:solidFill>
                  <a:srgbClr val="E8E6E3"/>
                </a:solidFill>
                <a:effectLst/>
                <a:latin typeface="inter-regular"/>
              </a:rPr>
              <a:t>y-&gt;right=x  </a:t>
            </a:r>
          </a:p>
          <a:p>
            <a:pPr marL="342900" indent="-342900" algn="just">
              <a:buClr>
                <a:srgbClr val="FFFF00"/>
              </a:buClr>
              <a:buFont typeface="+mj-lt"/>
              <a:buAutoNum type="arabicParenR" startAt="17"/>
            </a:pPr>
            <a:r>
              <a:rPr lang="en-IN" b="1" i="0" dirty="0">
                <a:solidFill>
                  <a:srgbClr val="61CAFF"/>
                </a:solidFill>
                <a:effectLst/>
                <a:latin typeface="inter-regular"/>
              </a:rPr>
              <a:t>return</a:t>
            </a:r>
            <a:r>
              <a:rPr lang="en-IN" b="0" i="0" dirty="0">
                <a:solidFill>
                  <a:srgbClr val="E8E6E3"/>
                </a:solidFill>
                <a:effectLst/>
                <a:latin typeface="inter-regular"/>
              </a:rPr>
              <a:t> y  </a:t>
            </a:r>
          </a:p>
          <a:p>
            <a:pPr marL="342900" indent="-342900" algn="just">
              <a:buClr>
                <a:srgbClr val="FFFF00"/>
              </a:buClr>
              <a:buFont typeface="+mj-lt"/>
              <a:buAutoNum type="arabicParenR" startAt="17"/>
            </a:pPr>
            <a:r>
              <a:rPr lang="en-IN" b="0" i="0" dirty="0">
                <a:solidFill>
                  <a:srgbClr val="C8C3BC"/>
                </a:solidFill>
                <a:effectLst/>
                <a:latin typeface="inter-regular"/>
              </a:rPr>
              <a:t>In the above implementation, x is the node on which the rotation is performed, whereas y is the left child of the node x.</a:t>
            </a:r>
          </a:p>
          <a:p>
            <a:pPr marL="342900" indent="-342900" algn="just">
              <a:buClr>
                <a:srgbClr val="FFFF00"/>
              </a:buClr>
              <a:buFont typeface="+mj-lt"/>
              <a:buAutoNum type="arabicParenR" startAt="17"/>
            </a:pPr>
            <a:r>
              <a:rPr lang="en-IN" b="1" i="0" dirty="0">
                <a:solidFill>
                  <a:srgbClr val="C8C3BC"/>
                </a:solidFill>
                <a:effectLst/>
                <a:latin typeface="inter-bold"/>
              </a:rPr>
              <a:t>Implementation of </a:t>
            </a:r>
            <a:r>
              <a:rPr lang="en-IN" b="1" i="0" dirty="0" err="1">
                <a:solidFill>
                  <a:srgbClr val="C8C3BC"/>
                </a:solidFill>
                <a:effectLst/>
                <a:latin typeface="inter-bold"/>
              </a:rPr>
              <a:t>left.rotation</a:t>
            </a:r>
            <a:r>
              <a:rPr lang="en-IN" b="1" i="0" dirty="0">
                <a:solidFill>
                  <a:srgbClr val="C8C3BC"/>
                </a:solidFill>
                <a:effectLst/>
                <a:latin typeface="inter-bold"/>
              </a:rPr>
              <a:t>(T, x)</a:t>
            </a:r>
            <a:endParaRPr lang="en-IN" b="0" i="0" dirty="0">
              <a:solidFill>
                <a:srgbClr val="C8C3BC"/>
              </a:solidFill>
              <a:effectLst/>
              <a:latin typeface="inter-regular"/>
            </a:endParaRPr>
          </a:p>
          <a:p>
            <a:pPr marL="342900" indent="-342900" algn="just">
              <a:buClr>
                <a:srgbClr val="FFFF00"/>
              </a:buClr>
              <a:buFont typeface="+mj-lt"/>
              <a:buAutoNum type="arabicParenR" startAt="17"/>
            </a:pPr>
            <a:r>
              <a:rPr lang="en-IN" b="0" i="0" dirty="0" err="1">
                <a:solidFill>
                  <a:srgbClr val="E8E6E3"/>
                </a:solidFill>
                <a:effectLst/>
                <a:latin typeface="inter-regular"/>
              </a:rPr>
              <a:t>left.rotation</a:t>
            </a:r>
            <a:r>
              <a:rPr lang="en-IN" b="0" i="0" dirty="0">
                <a:solidFill>
                  <a:srgbClr val="E8E6E3"/>
                </a:solidFill>
                <a:effectLst/>
                <a:latin typeface="inter-regular"/>
              </a:rPr>
              <a:t>(T, x)  </a:t>
            </a:r>
          </a:p>
          <a:p>
            <a:pPr marL="342900" indent="-342900" algn="just">
              <a:buClr>
                <a:srgbClr val="FFFF00"/>
              </a:buClr>
              <a:buFont typeface="+mj-lt"/>
              <a:buAutoNum type="arabicParenR" startAt="17"/>
            </a:pPr>
            <a:r>
              <a:rPr lang="en-IN" b="0" i="0" dirty="0">
                <a:solidFill>
                  <a:srgbClr val="E8E6E3"/>
                </a:solidFill>
                <a:effectLst/>
                <a:latin typeface="inter-regular"/>
              </a:rPr>
              <a:t>y=x-&gt;right  </a:t>
            </a:r>
          </a:p>
          <a:p>
            <a:pPr marL="342900" indent="-342900" algn="just">
              <a:buClr>
                <a:srgbClr val="FFFF00"/>
              </a:buClr>
              <a:buFont typeface="+mj-lt"/>
              <a:buAutoNum type="arabicParenR" startAt="17"/>
            </a:pPr>
            <a:r>
              <a:rPr lang="en-IN" b="0" i="0" dirty="0">
                <a:solidFill>
                  <a:srgbClr val="E8E6E3"/>
                </a:solidFill>
                <a:effectLst/>
                <a:latin typeface="inter-regular"/>
              </a:rPr>
              <a:t>x-&gt;right = y-&gt;left  </a:t>
            </a:r>
          </a:p>
          <a:p>
            <a:pPr marL="342900" indent="-342900" algn="just">
              <a:buClr>
                <a:srgbClr val="FFFF00"/>
              </a:buClr>
              <a:buFont typeface="+mj-lt"/>
              <a:buAutoNum type="arabicParenR" startAt="17"/>
            </a:pPr>
            <a:r>
              <a:rPr lang="en-IN" b="0" i="0" dirty="0">
                <a:solidFill>
                  <a:srgbClr val="E8E6E3"/>
                </a:solidFill>
                <a:effectLst/>
                <a:latin typeface="inter-regular"/>
              </a:rPr>
              <a:t>y-&gt;left = x  </a:t>
            </a:r>
          </a:p>
          <a:p>
            <a:pPr marL="342900" indent="-342900" algn="just">
              <a:buClr>
                <a:srgbClr val="FFFF00"/>
              </a:buClr>
              <a:buFont typeface="+mj-lt"/>
              <a:buAutoNum type="arabicParenR" startAt="17"/>
            </a:pPr>
            <a:r>
              <a:rPr lang="en-IN" b="1" i="0" dirty="0">
                <a:solidFill>
                  <a:srgbClr val="61CAFF"/>
                </a:solidFill>
                <a:effectLst/>
                <a:latin typeface="inter-regular"/>
              </a:rPr>
              <a:t>return</a:t>
            </a:r>
            <a:r>
              <a:rPr lang="en-IN" b="0" i="0" dirty="0">
                <a:solidFill>
                  <a:srgbClr val="E8E6E3"/>
                </a:solidFill>
                <a:effectLst/>
                <a:latin typeface="inter-regular"/>
              </a:rPr>
              <a:t> y  </a:t>
            </a:r>
          </a:p>
          <a:p>
            <a:endParaRPr lang="en-IN" dirty="0"/>
          </a:p>
        </p:txBody>
      </p:sp>
    </p:spTree>
    <p:extLst>
      <p:ext uri="{BB962C8B-B14F-4D97-AF65-F5344CB8AC3E}">
        <p14:creationId xmlns:p14="http://schemas.microsoft.com/office/powerpoint/2010/main" val="1819748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DC1B5-AB36-BCB5-683F-2F8739685FB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4B5512-DCDB-8483-6E32-D4E4C760FF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TextBox 4">
            <a:extLst>
              <a:ext uri="{FF2B5EF4-FFF2-40B4-BE49-F238E27FC236}">
                <a16:creationId xmlns:a16="http://schemas.microsoft.com/office/drawing/2014/main" id="{5AE778FA-165A-8578-396D-50A180835FF5}"/>
              </a:ext>
            </a:extLst>
          </p:cNvPr>
          <p:cNvSpPr txBox="1"/>
          <p:nvPr/>
        </p:nvSpPr>
        <p:spPr>
          <a:xfrm>
            <a:off x="1987062" y="330590"/>
            <a:ext cx="5169876" cy="523220"/>
          </a:xfrm>
          <a:prstGeom prst="rect">
            <a:avLst/>
          </a:prstGeom>
          <a:noFill/>
        </p:spPr>
        <p:txBody>
          <a:bodyPr wrap="square" rtlCol="0">
            <a:spAutoFit/>
          </a:bodyPr>
          <a:lstStyle/>
          <a:p>
            <a:r>
              <a:rPr lang="en-IN" sz="2800" b="1" i="0" dirty="0">
                <a:solidFill>
                  <a:srgbClr val="FFFF00"/>
                </a:solidFill>
                <a:effectLst/>
                <a:latin typeface="inter-bold"/>
              </a:rPr>
              <a:t>Algorithm of Delete operation</a:t>
            </a:r>
            <a:endParaRPr lang="en-IN" sz="2000" dirty="0">
              <a:solidFill>
                <a:srgbClr val="FFFF00"/>
              </a:solidFill>
            </a:endParaRPr>
          </a:p>
        </p:txBody>
      </p:sp>
      <p:sp>
        <p:nvSpPr>
          <p:cNvPr id="6" name="TextBox 5">
            <a:extLst>
              <a:ext uri="{FF2B5EF4-FFF2-40B4-BE49-F238E27FC236}">
                <a16:creationId xmlns:a16="http://schemas.microsoft.com/office/drawing/2014/main" id="{3EE7B3E7-1F1C-ADA2-FF4A-50F587744EFF}"/>
              </a:ext>
            </a:extLst>
          </p:cNvPr>
          <p:cNvSpPr txBox="1"/>
          <p:nvPr/>
        </p:nvSpPr>
        <p:spPr>
          <a:xfrm>
            <a:off x="1589649" y="998806"/>
            <a:ext cx="5169876" cy="3108543"/>
          </a:xfrm>
          <a:prstGeom prst="rect">
            <a:avLst/>
          </a:prstGeom>
          <a:noFill/>
        </p:spPr>
        <p:txBody>
          <a:bodyPr wrap="square" rtlCol="0">
            <a:spAutoFit/>
          </a:bodyPr>
          <a:lstStyle/>
          <a:p>
            <a:pPr marL="342900" indent="-342900" algn="just">
              <a:buClr>
                <a:srgbClr val="FFFF00"/>
              </a:buClr>
              <a:buFont typeface="+mj-lt"/>
              <a:buAutoNum type="arabicParenR"/>
            </a:pPr>
            <a:r>
              <a:rPr lang="en-US" b="0" i="0" dirty="0">
                <a:solidFill>
                  <a:srgbClr val="E8E6E3"/>
                </a:solidFill>
                <a:effectLst/>
                <a:latin typeface="inter-regular"/>
              </a:rPr>
              <a:t>If(root==NULL)   </a:t>
            </a:r>
          </a:p>
          <a:p>
            <a:pPr marL="342900" indent="-342900" algn="just">
              <a:buClr>
                <a:srgbClr val="FFFF00"/>
              </a:buClr>
              <a:buFont typeface="+mj-lt"/>
              <a:buAutoNum type="arabicParenR"/>
            </a:pPr>
            <a:r>
              <a:rPr lang="en-US" b="1" i="0" dirty="0">
                <a:solidFill>
                  <a:srgbClr val="61CAFF"/>
                </a:solidFill>
                <a:effectLst/>
                <a:latin typeface="inter-regular"/>
              </a:rPr>
              <a:t>return</a:t>
            </a:r>
            <a:r>
              <a:rPr lang="en-US" b="0" i="0" dirty="0">
                <a:solidFill>
                  <a:srgbClr val="E8E6E3"/>
                </a:solidFill>
                <a:effectLst/>
                <a:latin typeface="inter-regular"/>
              </a:rPr>
              <a:t> NULL  </a:t>
            </a:r>
          </a:p>
          <a:p>
            <a:pPr marL="342900" indent="-342900" algn="just">
              <a:buClr>
                <a:srgbClr val="FFFF00"/>
              </a:buClr>
              <a:buFont typeface="+mj-lt"/>
              <a:buAutoNum type="arabicParenR"/>
            </a:pPr>
            <a:r>
              <a:rPr lang="en-US" b="0" i="0" dirty="0">
                <a:solidFill>
                  <a:srgbClr val="E8E6E3"/>
                </a:solidFill>
                <a:effectLst/>
                <a:latin typeface="inter-regular"/>
              </a:rPr>
              <a:t>Splay(root, data)  </a:t>
            </a:r>
          </a:p>
          <a:p>
            <a:pPr marL="342900" indent="-342900" algn="just">
              <a:buClr>
                <a:srgbClr val="FFFF00"/>
              </a:buClr>
              <a:buFont typeface="+mj-lt"/>
              <a:buAutoNum type="arabicParenR"/>
            </a:pPr>
            <a:r>
              <a:rPr lang="en-US" b="0" i="0" dirty="0">
                <a:solidFill>
                  <a:srgbClr val="E8E6E3"/>
                </a:solidFill>
                <a:effectLst/>
                <a:latin typeface="inter-regular"/>
              </a:rPr>
              <a:t>If data!= root-&gt;data  </a:t>
            </a:r>
          </a:p>
          <a:p>
            <a:pPr marL="342900" indent="-342900" algn="just">
              <a:buClr>
                <a:srgbClr val="FFFF00"/>
              </a:buClr>
              <a:buFont typeface="+mj-lt"/>
              <a:buAutoNum type="arabicParenR"/>
            </a:pPr>
            <a:r>
              <a:rPr lang="en-US" b="0" i="0" dirty="0">
                <a:solidFill>
                  <a:srgbClr val="E8E6E3"/>
                </a:solidFill>
                <a:effectLst/>
                <a:latin typeface="inter-regular"/>
              </a:rPr>
              <a:t>Element is not present  </a:t>
            </a:r>
          </a:p>
          <a:p>
            <a:pPr marL="342900" indent="-342900" algn="just">
              <a:buClr>
                <a:srgbClr val="FFFF00"/>
              </a:buClr>
              <a:buFont typeface="+mj-lt"/>
              <a:buAutoNum type="arabicParenR"/>
            </a:pPr>
            <a:r>
              <a:rPr lang="en-US" b="0" i="0" dirty="0">
                <a:solidFill>
                  <a:srgbClr val="E8E6E3"/>
                </a:solidFill>
                <a:effectLst/>
                <a:latin typeface="inter-regular"/>
              </a:rPr>
              <a:t>If root-&gt;left==NULL  </a:t>
            </a:r>
          </a:p>
          <a:p>
            <a:pPr marL="342900" indent="-342900" algn="just">
              <a:buClr>
                <a:srgbClr val="FFFF00"/>
              </a:buClr>
              <a:buFont typeface="+mj-lt"/>
              <a:buAutoNum type="arabicParenR"/>
            </a:pPr>
            <a:r>
              <a:rPr lang="en-US" b="0" i="0" dirty="0">
                <a:solidFill>
                  <a:srgbClr val="E8E6E3"/>
                </a:solidFill>
                <a:effectLst/>
                <a:latin typeface="inter-regular"/>
              </a:rPr>
              <a:t>root=root-&gt;right  </a:t>
            </a:r>
          </a:p>
          <a:p>
            <a:pPr marL="342900" indent="-342900" algn="just">
              <a:buClr>
                <a:srgbClr val="FFFF00"/>
              </a:buClr>
              <a:buFont typeface="+mj-lt"/>
              <a:buAutoNum type="arabicParenR"/>
            </a:pPr>
            <a:r>
              <a:rPr lang="en-US" b="1" i="0" dirty="0">
                <a:solidFill>
                  <a:srgbClr val="61CAFF"/>
                </a:solidFill>
                <a:effectLst/>
                <a:latin typeface="inter-regular"/>
              </a:rPr>
              <a:t>else</a:t>
            </a:r>
            <a:r>
              <a:rPr lang="en-US" b="0" i="0" dirty="0">
                <a:solidFill>
                  <a:srgbClr val="E8E6E3"/>
                </a:solidFill>
                <a:effectLst/>
                <a:latin typeface="inter-regular"/>
              </a:rPr>
              <a:t>  </a:t>
            </a:r>
          </a:p>
          <a:p>
            <a:pPr marL="342900" indent="-342900" algn="just">
              <a:buClr>
                <a:srgbClr val="FFFF00"/>
              </a:buClr>
              <a:buFont typeface="+mj-lt"/>
              <a:buAutoNum type="arabicParenR"/>
            </a:pPr>
            <a:r>
              <a:rPr lang="en-US" b="0" i="0" dirty="0">
                <a:solidFill>
                  <a:srgbClr val="E8E6E3"/>
                </a:solidFill>
                <a:effectLst/>
                <a:latin typeface="inter-regular"/>
              </a:rPr>
              <a:t>temp=root  </a:t>
            </a:r>
          </a:p>
          <a:p>
            <a:pPr marL="342900" indent="-342900" algn="just">
              <a:buClr>
                <a:srgbClr val="FFFF00"/>
              </a:buClr>
              <a:buFont typeface="+mj-lt"/>
              <a:buAutoNum type="arabicParenR"/>
            </a:pPr>
            <a:r>
              <a:rPr lang="en-US" b="0" i="0" dirty="0">
                <a:solidFill>
                  <a:srgbClr val="E8E6E3"/>
                </a:solidFill>
                <a:effectLst/>
                <a:latin typeface="inter-regular"/>
              </a:rPr>
              <a:t>Splay(root-&gt;left, data)  </a:t>
            </a:r>
          </a:p>
          <a:p>
            <a:pPr marL="342900" indent="-342900" algn="just">
              <a:buClr>
                <a:srgbClr val="FFFF00"/>
              </a:buClr>
              <a:buFont typeface="+mj-lt"/>
              <a:buAutoNum type="arabicParenR"/>
            </a:pPr>
            <a:r>
              <a:rPr lang="en-US" b="0" i="0" dirty="0">
                <a:solidFill>
                  <a:srgbClr val="E8E6E3"/>
                </a:solidFill>
                <a:effectLst/>
                <a:latin typeface="inter-regular"/>
              </a:rPr>
              <a:t>root1-&gt;right=root-&gt;right  </a:t>
            </a:r>
          </a:p>
          <a:p>
            <a:pPr marL="342900" indent="-342900" algn="just">
              <a:buClr>
                <a:srgbClr val="FFFF00"/>
              </a:buClr>
              <a:buFont typeface="+mj-lt"/>
              <a:buAutoNum type="arabicParenR"/>
            </a:pPr>
            <a:r>
              <a:rPr lang="en-US" b="0" i="0" dirty="0">
                <a:solidFill>
                  <a:srgbClr val="E8E6E3"/>
                </a:solidFill>
                <a:effectLst/>
                <a:latin typeface="inter-regular"/>
              </a:rPr>
              <a:t>free(temp)  </a:t>
            </a:r>
          </a:p>
          <a:p>
            <a:pPr marL="342900" indent="-342900" algn="just">
              <a:buClr>
                <a:srgbClr val="FFFF00"/>
              </a:buClr>
              <a:buFont typeface="+mj-lt"/>
              <a:buAutoNum type="arabicParenR"/>
            </a:pPr>
            <a:r>
              <a:rPr lang="en-US" b="1" i="0" dirty="0">
                <a:solidFill>
                  <a:srgbClr val="61CAFF"/>
                </a:solidFill>
                <a:effectLst/>
                <a:latin typeface="inter-regular"/>
              </a:rPr>
              <a:t>return</a:t>
            </a:r>
            <a:r>
              <a:rPr lang="en-US" b="0" i="0" dirty="0">
                <a:solidFill>
                  <a:srgbClr val="E8E6E3"/>
                </a:solidFill>
                <a:effectLst/>
                <a:latin typeface="inter-regular"/>
              </a:rPr>
              <a:t> root  </a:t>
            </a:r>
          </a:p>
          <a:p>
            <a:endParaRPr lang="en-IN" dirty="0"/>
          </a:p>
        </p:txBody>
      </p:sp>
    </p:spTree>
    <p:extLst>
      <p:ext uri="{BB962C8B-B14F-4D97-AF65-F5344CB8AC3E}">
        <p14:creationId xmlns:p14="http://schemas.microsoft.com/office/powerpoint/2010/main" val="273125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A687C0-384C-3209-F6CE-86CCFF6FA7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11" name="TextBox 10">
            <a:extLst>
              <a:ext uri="{FF2B5EF4-FFF2-40B4-BE49-F238E27FC236}">
                <a16:creationId xmlns:a16="http://schemas.microsoft.com/office/drawing/2014/main" id="{17F41D08-D104-0245-ADA0-BC87703AD6DC}"/>
              </a:ext>
            </a:extLst>
          </p:cNvPr>
          <p:cNvSpPr txBox="1"/>
          <p:nvPr/>
        </p:nvSpPr>
        <p:spPr>
          <a:xfrm>
            <a:off x="1287194" y="423670"/>
            <a:ext cx="5546187" cy="1169551"/>
          </a:xfrm>
          <a:prstGeom prst="rect">
            <a:avLst/>
          </a:prstGeom>
          <a:noFill/>
        </p:spPr>
        <p:txBody>
          <a:bodyPr wrap="square" rtlCol="0">
            <a:spAutoFit/>
          </a:bodyPr>
          <a:lstStyle/>
          <a:p>
            <a:pPr algn="ctr"/>
            <a:r>
              <a:rPr lang="en-IN" sz="2800" b="1" i="0" dirty="0">
                <a:solidFill>
                  <a:srgbClr val="FFFF00"/>
                </a:solidFill>
                <a:effectLst/>
                <a:latin typeface="erdana"/>
              </a:rPr>
              <a:t>Advantages and Disadvantages of Splay tree</a:t>
            </a:r>
          </a:p>
          <a:p>
            <a:endParaRPr lang="en-IN" dirty="0"/>
          </a:p>
        </p:txBody>
      </p:sp>
      <p:sp>
        <p:nvSpPr>
          <p:cNvPr id="12" name="TextBox 11">
            <a:extLst>
              <a:ext uri="{FF2B5EF4-FFF2-40B4-BE49-F238E27FC236}">
                <a16:creationId xmlns:a16="http://schemas.microsoft.com/office/drawing/2014/main" id="{4374A8A3-7DAB-A549-3D15-3A2D73697AFA}"/>
              </a:ext>
            </a:extLst>
          </p:cNvPr>
          <p:cNvSpPr txBox="1"/>
          <p:nvPr/>
        </p:nvSpPr>
        <p:spPr>
          <a:xfrm>
            <a:off x="1413803" y="1223889"/>
            <a:ext cx="4832252" cy="3323987"/>
          </a:xfrm>
          <a:prstGeom prst="rect">
            <a:avLst/>
          </a:prstGeom>
          <a:noFill/>
        </p:spPr>
        <p:txBody>
          <a:bodyPr wrap="square" rtlCol="0">
            <a:spAutoFit/>
          </a:bodyPr>
          <a:lstStyle/>
          <a:p>
            <a:pPr>
              <a:buClr>
                <a:srgbClr val="FFFF00"/>
              </a:buClr>
            </a:pPr>
            <a:r>
              <a:rPr lang="en-US" dirty="0">
                <a:solidFill>
                  <a:srgbClr val="E8E6E3"/>
                </a:solidFill>
                <a:latin typeface="inter-regular"/>
              </a:rPr>
              <a:t>Advantage:</a:t>
            </a:r>
            <a:endParaRPr lang="en-US" b="0" i="0" dirty="0">
              <a:solidFill>
                <a:srgbClr val="E8E6E3"/>
              </a:solidFill>
              <a:effectLst/>
              <a:latin typeface="inter-regular"/>
            </a:endParaRPr>
          </a:p>
          <a:p>
            <a:pPr marL="285750" indent="-285750">
              <a:buClr>
                <a:srgbClr val="FFFF00"/>
              </a:buClr>
              <a:buFont typeface="Wingdings" panose="05000000000000000000" pitchFamily="2" charset="2"/>
              <a:buChar char="Ø"/>
            </a:pPr>
            <a:r>
              <a:rPr lang="en-US" b="0" i="0" dirty="0">
                <a:solidFill>
                  <a:srgbClr val="E8E6E3"/>
                </a:solidFill>
                <a:effectLst/>
                <a:latin typeface="inter-regular"/>
              </a:rPr>
              <a:t>In the splay tree, we do not need to store the extra information</a:t>
            </a:r>
          </a:p>
          <a:p>
            <a:pPr marL="285750" indent="-285750">
              <a:buClr>
                <a:srgbClr val="FFFF00"/>
              </a:buClr>
              <a:buFont typeface="Wingdings" panose="05000000000000000000" pitchFamily="2" charset="2"/>
              <a:buChar char="Ø"/>
            </a:pPr>
            <a:r>
              <a:rPr lang="en-US" b="0" i="0" dirty="0">
                <a:solidFill>
                  <a:srgbClr val="E8E6E3"/>
                </a:solidFill>
                <a:effectLst/>
                <a:latin typeface="inter-regular"/>
              </a:rPr>
              <a:t> is the fastest type of Binary Search tree for various practical applications. It is used in </a:t>
            </a:r>
            <a:r>
              <a:rPr lang="en-US" b="1" i="0" dirty="0">
                <a:solidFill>
                  <a:srgbClr val="E8E6E3"/>
                </a:solidFill>
                <a:effectLst/>
                <a:latin typeface="inter-bold"/>
              </a:rPr>
              <a:t>Windows NT and GCC compilers</a:t>
            </a:r>
            <a:r>
              <a:rPr lang="en-US" b="0" i="0" dirty="0">
                <a:solidFill>
                  <a:srgbClr val="E8E6E3"/>
                </a:solidFill>
                <a:effectLst/>
                <a:latin typeface="inter-regular"/>
              </a:rPr>
              <a:t>.</a:t>
            </a:r>
          </a:p>
          <a:p>
            <a:pPr>
              <a:buClr>
                <a:srgbClr val="FFFF00"/>
              </a:buClr>
            </a:pPr>
            <a:endParaRPr lang="en-US" b="0" i="0" dirty="0">
              <a:solidFill>
                <a:srgbClr val="E8E6E3"/>
              </a:solidFill>
              <a:effectLst/>
              <a:latin typeface="inter-regular"/>
            </a:endParaRPr>
          </a:p>
          <a:p>
            <a:pPr>
              <a:buClr>
                <a:srgbClr val="FFFF00"/>
              </a:buClr>
            </a:pPr>
            <a:r>
              <a:rPr lang="en-US" dirty="0">
                <a:solidFill>
                  <a:srgbClr val="E8E6E3"/>
                </a:solidFill>
                <a:latin typeface="inter-regular"/>
              </a:rPr>
              <a:t>Disadvantage:</a:t>
            </a:r>
            <a:endParaRPr lang="en-US" b="0" i="0" dirty="0">
              <a:solidFill>
                <a:srgbClr val="E8E6E3"/>
              </a:solidFill>
              <a:effectLst/>
              <a:latin typeface="inter-regular"/>
            </a:endParaRPr>
          </a:p>
          <a:p>
            <a:pPr marL="285750" indent="-285750">
              <a:buClr>
                <a:srgbClr val="FFFF00"/>
              </a:buClr>
              <a:buFont typeface="Wingdings" panose="05000000000000000000" pitchFamily="2" charset="2"/>
              <a:buChar char="Ø"/>
            </a:pPr>
            <a:r>
              <a:rPr lang="en-US" b="0" i="0" dirty="0">
                <a:solidFill>
                  <a:srgbClr val="C8C3BC"/>
                </a:solidFill>
                <a:effectLst/>
                <a:latin typeface="inter-regular"/>
              </a:rPr>
              <a:t>The major drawback of the splay tree would be that trees are not strictly balanced, i.e., they are roughly balanced. Sometimes the splay trees are linear, so it will take O(n) time complexity.</a:t>
            </a:r>
            <a:endParaRPr lang="en-US" b="0" i="0" dirty="0">
              <a:solidFill>
                <a:srgbClr val="E8E6E3"/>
              </a:solidFill>
              <a:effectLst/>
              <a:latin typeface="inter-regular"/>
            </a:endParaRPr>
          </a:p>
          <a:p>
            <a:pPr>
              <a:buClr>
                <a:srgbClr val="FFFF00"/>
              </a:buClr>
            </a:pPr>
            <a:endParaRPr lang="en-US" dirty="0">
              <a:solidFill>
                <a:srgbClr val="E8E6E3"/>
              </a:solidFill>
              <a:latin typeface="inter-regular"/>
            </a:endParaRPr>
          </a:p>
          <a:p>
            <a:pPr>
              <a:buClr>
                <a:srgbClr val="FFFF00"/>
              </a:buClr>
            </a:pPr>
            <a:endParaRPr lang="en-US" b="0" i="0" dirty="0">
              <a:solidFill>
                <a:srgbClr val="E8E6E3"/>
              </a:solidFill>
              <a:effectLst/>
              <a:latin typeface="inter-regular"/>
            </a:endParaRPr>
          </a:p>
          <a:p>
            <a:endParaRPr lang="en-IN" dirty="0"/>
          </a:p>
        </p:txBody>
      </p:sp>
    </p:spTree>
    <p:extLst>
      <p:ext uri="{BB962C8B-B14F-4D97-AF65-F5344CB8AC3E}">
        <p14:creationId xmlns:p14="http://schemas.microsoft.com/office/powerpoint/2010/main" val="350477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4C652408-CC1C-6148-F222-D47BE76959EA}"/>
            </a:ext>
          </a:extLst>
        </p:cNvPr>
        <p:cNvGrpSpPr/>
        <p:nvPr/>
      </p:nvGrpSpPr>
      <p:grpSpPr>
        <a:xfrm>
          <a:off x="0" y="0"/>
          <a:ext cx="0" cy="0"/>
          <a:chOff x="0" y="0"/>
          <a:chExt cx="0" cy="0"/>
        </a:xfrm>
      </p:grpSpPr>
      <p:sp>
        <p:nvSpPr>
          <p:cNvPr id="409" name="Google Shape;409;p18">
            <a:extLst>
              <a:ext uri="{FF2B5EF4-FFF2-40B4-BE49-F238E27FC236}">
                <a16:creationId xmlns:a16="http://schemas.microsoft.com/office/drawing/2014/main" id="{93ECE29B-BF44-07E0-2F1C-7AE8A45F8748}"/>
              </a:ext>
            </a:extLst>
          </p:cNvPr>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Title 2">
            <a:extLst>
              <a:ext uri="{FF2B5EF4-FFF2-40B4-BE49-F238E27FC236}">
                <a16:creationId xmlns:a16="http://schemas.microsoft.com/office/drawing/2014/main" id="{2B020BCE-4318-4B6C-10BF-D51A3039714C}"/>
              </a:ext>
            </a:extLst>
          </p:cNvPr>
          <p:cNvSpPr>
            <a:spLocks noGrp="1"/>
          </p:cNvSpPr>
          <p:nvPr>
            <p:ph type="title"/>
          </p:nvPr>
        </p:nvSpPr>
        <p:spPr>
          <a:xfrm>
            <a:off x="1335977" y="553065"/>
            <a:ext cx="7416800" cy="593700"/>
          </a:xfrm>
        </p:spPr>
        <p:txBody>
          <a:bodyPr/>
          <a:lstStyle/>
          <a:p>
            <a:pPr algn="ctr"/>
            <a:r>
              <a:rPr lang="en-US" sz="5400" dirty="0">
                <a:solidFill>
                  <a:srgbClr val="FFFF00"/>
                </a:solidFill>
              </a:rPr>
              <a:t>What is an AA tree?</a:t>
            </a:r>
            <a:endParaRPr lang="en-IN" sz="5400" dirty="0">
              <a:solidFill>
                <a:srgbClr val="FFFF00"/>
              </a:solidFill>
            </a:endParaRPr>
          </a:p>
        </p:txBody>
      </p:sp>
      <p:sp>
        <p:nvSpPr>
          <p:cNvPr id="4" name="TextBox 3">
            <a:extLst>
              <a:ext uri="{FF2B5EF4-FFF2-40B4-BE49-F238E27FC236}">
                <a16:creationId xmlns:a16="http://schemas.microsoft.com/office/drawing/2014/main" id="{61F919D9-A2DC-2FC9-A391-0953DA8F8DEA}"/>
              </a:ext>
            </a:extLst>
          </p:cNvPr>
          <p:cNvSpPr txBox="1"/>
          <p:nvPr/>
        </p:nvSpPr>
        <p:spPr>
          <a:xfrm>
            <a:off x="997801" y="1113933"/>
            <a:ext cx="7416800" cy="1477328"/>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US" sz="1800" b="1" dirty="0">
                <a:solidFill>
                  <a:schemeClr val="tx1"/>
                </a:solidFill>
              </a:rPr>
              <a:t>An AA tree, also known as an Arne Andersson tree, is a type of self-balancing binary search tree. It is named after its inventor, Arne Andersson, and is specifically designed to be efficient and easy to implement. The AA tree uses a set of rules to maintain balance</a:t>
            </a:r>
            <a:endParaRPr lang="en-IN" dirty="0"/>
          </a:p>
        </p:txBody>
      </p:sp>
      <p:sp>
        <p:nvSpPr>
          <p:cNvPr id="6" name="TextBox 5">
            <a:extLst>
              <a:ext uri="{FF2B5EF4-FFF2-40B4-BE49-F238E27FC236}">
                <a16:creationId xmlns:a16="http://schemas.microsoft.com/office/drawing/2014/main" id="{CD5A6A99-F0CC-62A8-1B83-8A5641253A02}"/>
              </a:ext>
            </a:extLst>
          </p:cNvPr>
          <p:cNvSpPr txBox="1"/>
          <p:nvPr/>
        </p:nvSpPr>
        <p:spPr>
          <a:xfrm>
            <a:off x="997801" y="2749024"/>
            <a:ext cx="7416800" cy="1754326"/>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US" sz="1800" b="1" dirty="0">
                <a:solidFill>
                  <a:schemeClr val="tx1"/>
                </a:solidFill>
              </a:rPr>
              <a:t>AA trees are similar to red-black trees in that they are both self-balancing binary search trees, but AA trees use a different set of rules and operations to maintain balance. </a:t>
            </a:r>
          </a:p>
          <a:p>
            <a:pPr marL="285750" indent="-285750">
              <a:buClr>
                <a:srgbClr val="FFFF00"/>
              </a:buClr>
              <a:buSzPct val="119000"/>
              <a:buFont typeface="Wingdings" panose="05000000000000000000" pitchFamily="2" charset="2"/>
              <a:buChar char="q"/>
            </a:pPr>
            <a:endParaRPr lang="en-US" sz="1800" b="1" dirty="0">
              <a:solidFill>
                <a:schemeClr val="tx1"/>
              </a:solidFill>
            </a:endParaRPr>
          </a:p>
          <a:p>
            <a:pPr marL="285750" indent="-285750">
              <a:buClr>
                <a:srgbClr val="FFFF00"/>
              </a:buClr>
              <a:buSzPct val="119000"/>
              <a:buFont typeface="Wingdings" panose="05000000000000000000" pitchFamily="2" charset="2"/>
              <a:buChar char="q"/>
            </a:pPr>
            <a:r>
              <a:rPr lang="en-US" sz="1800" b="1" dirty="0">
                <a:solidFill>
                  <a:schemeClr val="tx1"/>
                </a:solidFill>
              </a:rPr>
              <a:t>They are particularly efficient for operations such as insertion, deletion, and traversal due to their</a:t>
            </a:r>
            <a:endParaRPr lang="en-IN" b="1" u="sng" dirty="0">
              <a:solidFill>
                <a:srgbClr val="FF0000"/>
              </a:solidFill>
            </a:endParaRPr>
          </a:p>
        </p:txBody>
      </p:sp>
    </p:spTree>
    <p:extLst>
      <p:ext uri="{BB962C8B-B14F-4D97-AF65-F5344CB8AC3E}">
        <p14:creationId xmlns:p14="http://schemas.microsoft.com/office/powerpoint/2010/main" val="299285597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AEAC6CEF-9202-E444-1A69-AB4144C8FD3B}"/>
            </a:ext>
          </a:extLst>
        </p:cNvPr>
        <p:cNvGrpSpPr/>
        <p:nvPr/>
      </p:nvGrpSpPr>
      <p:grpSpPr>
        <a:xfrm>
          <a:off x="0" y="0"/>
          <a:ext cx="0" cy="0"/>
          <a:chOff x="0" y="0"/>
          <a:chExt cx="0" cy="0"/>
        </a:xfrm>
      </p:grpSpPr>
      <p:sp>
        <p:nvSpPr>
          <p:cNvPr id="409" name="Google Shape;409;p18">
            <a:extLst>
              <a:ext uri="{FF2B5EF4-FFF2-40B4-BE49-F238E27FC236}">
                <a16:creationId xmlns:a16="http://schemas.microsoft.com/office/drawing/2014/main" id="{D75ED947-75DA-1180-3483-FBFF088F430F}"/>
              </a:ext>
            </a:extLst>
          </p:cNvPr>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TextBox 5">
            <a:extLst>
              <a:ext uri="{FF2B5EF4-FFF2-40B4-BE49-F238E27FC236}">
                <a16:creationId xmlns:a16="http://schemas.microsoft.com/office/drawing/2014/main" id="{88CFF442-A4F5-E713-B8B2-CA97E28F6DC9}"/>
              </a:ext>
            </a:extLst>
          </p:cNvPr>
          <p:cNvSpPr txBox="1"/>
          <p:nvPr/>
        </p:nvSpPr>
        <p:spPr>
          <a:xfrm>
            <a:off x="969226" y="529699"/>
            <a:ext cx="7416800" cy="1754326"/>
          </a:xfrm>
          <a:prstGeom prst="rect">
            <a:avLst/>
          </a:prstGeom>
          <a:noFill/>
        </p:spPr>
        <p:txBody>
          <a:bodyPr wrap="square" rtlCol="0">
            <a:spAutoFit/>
          </a:bodyPr>
          <a:lstStyle/>
          <a:p>
            <a:pPr marL="285750" indent="-285750">
              <a:buClr>
                <a:srgbClr val="FFFF00"/>
              </a:buClr>
              <a:buSzPct val="119000"/>
              <a:buFont typeface="Arial" panose="020B0604020202020204" pitchFamily="34" charset="0"/>
              <a:buChar char="•"/>
            </a:pPr>
            <a:r>
              <a:rPr lang="en-US" sz="1800" b="1" u="sng" dirty="0">
                <a:solidFill>
                  <a:schemeClr val="tx1"/>
                </a:solidFill>
              </a:rPr>
              <a:t>Rules:</a:t>
            </a:r>
          </a:p>
          <a:p>
            <a:pPr marL="285750" indent="-285750">
              <a:buClr>
                <a:srgbClr val="FFFF00"/>
              </a:buClr>
              <a:buSzPct val="119000"/>
              <a:buFont typeface="Wingdings" panose="05000000000000000000" pitchFamily="2" charset="2"/>
              <a:buChar char="q"/>
            </a:pPr>
            <a:r>
              <a:rPr lang="en-US" sz="1800" b="1" dirty="0">
                <a:solidFill>
                  <a:schemeClr val="tx1"/>
                </a:solidFill>
              </a:rPr>
              <a:t>1)Every node can be either red or black</a:t>
            </a:r>
          </a:p>
          <a:p>
            <a:pPr marL="285750" indent="-285750">
              <a:buClr>
                <a:srgbClr val="FFFF00"/>
              </a:buClr>
              <a:buSzPct val="119000"/>
              <a:buFont typeface="Wingdings" panose="05000000000000000000" pitchFamily="2" charset="2"/>
              <a:buChar char="q"/>
            </a:pPr>
            <a:r>
              <a:rPr lang="en-US" sz="1800" b="1" dirty="0">
                <a:solidFill>
                  <a:schemeClr val="tx1"/>
                </a:solidFill>
              </a:rPr>
              <a:t>2)There are no adjacent red node </a:t>
            </a:r>
          </a:p>
          <a:p>
            <a:pPr marL="285750" indent="-285750">
              <a:buClr>
                <a:srgbClr val="FFFF00"/>
              </a:buClr>
              <a:buSzPct val="119000"/>
              <a:buFont typeface="Wingdings" panose="05000000000000000000" pitchFamily="2" charset="2"/>
              <a:buChar char="q"/>
            </a:pPr>
            <a:r>
              <a:rPr lang="en-US" sz="1800" b="1" dirty="0">
                <a:solidFill>
                  <a:schemeClr val="tx1"/>
                </a:solidFill>
              </a:rPr>
              <a:t>3)every path from root to null node has same no of black node  </a:t>
            </a:r>
          </a:p>
          <a:p>
            <a:pPr marL="285750" indent="-285750">
              <a:buClr>
                <a:srgbClr val="FFFF00"/>
              </a:buClr>
              <a:buSzPct val="119000"/>
              <a:buFont typeface="Wingdings" panose="05000000000000000000" pitchFamily="2" charset="2"/>
              <a:buChar char="q"/>
            </a:pPr>
            <a:r>
              <a:rPr lang="en-US" sz="1800" b="1" dirty="0">
                <a:solidFill>
                  <a:schemeClr val="tx1"/>
                </a:solidFill>
              </a:rPr>
              <a:t>4)Red node is indicated by Horizontal line </a:t>
            </a:r>
          </a:p>
          <a:p>
            <a:pPr marL="285750" indent="-285750">
              <a:buClr>
                <a:srgbClr val="FFFF00"/>
              </a:buClr>
              <a:buSzPct val="119000"/>
              <a:buFont typeface="Wingdings" panose="05000000000000000000" pitchFamily="2" charset="2"/>
              <a:buChar char="q"/>
            </a:pPr>
            <a:r>
              <a:rPr lang="en-US" sz="1800" b="1" dirty="0">
                <a:solidFill>
                  <a:schemeClr val="tx1"/>
                </a:solidFill>
              </a:rPr>
              <a:t>5)left node cannot be red</a:t>
            </a:r>
            <a:endParaRPr lang="en-IN" b="1" u="sng" dirty="0">
              <a:solidFill>
                <a:srgbClr val="FF0000"/>
              </a:solidFill>
            </a:endParaRPr>
          </a:p>
        </p:txBody>
      </p:sp>
      <p:pic>
        <p:nvPicPr>
          <p:cNvPr id="9" name="Picture 8" descr="A diagram of a triangle&#10;&#10;Description automatically generated with medium confidence">
            <a:extLst>
              <a:ext uri="{FF2B5EF4-FFF2-40B4-BE49-F238E27FC236}">
                <a16:creationId xmlns:a16="http://schemas.microsoft.com/office/drawing/2014/main" id="{FBD7C6E3-7C56-86E5-0FEB-A1CA945E86EA}"/>
              </a:ext>
            </a:extLst>
          </p:cNvPr>
          <p:cNvPicPr>
            <a:picLocks noChangeAspect="1"/>
          </p:cNvPicPr>
          <p:nvPr/>
        </p:nvPicPr>
        <p:blipFill>
          <a:blip r:embed="rId3"/>
          <a:stretch>
            <a:fillRect/>
          </a:stretch>
        </p:blipFill>
        <p:spPr>
          <a:xfrm>
            <a:off x="4410941" y="2284025"/>
            <a:ext cx="3905250" cy="2267564"/>
          </a:xfrm>
          <a:prstGeom prst="rect">
            <a:avLst/>
          </a:prstGeom>
        </p:spPr>
      </p:pic>
      <p:pic>
        <p:nvPicPr>
          <p:cNvPr id="11" name="Picture 10" descr="A diagram of a molecule&#10;&#10;Description automatically generated with medium confidence">
            <a:extLst>
              <a:ext uri="{FF2B5EF4-FFF2-40B4-BE49-F238E27FC236}">
                <a16:creationId xmlns:a16="http://schemas.microsoft.com/office/drawing/2014/main" id="{55B41299-067F-E3A1-C697-C094BAC6EC05}"/>
              </a:ext>
            </a:extLst>
          </p:cNvPr>
          <p:cNvPicPr>
            <a:picLocks noChangeAspect="1"/>
          </p:cNvPicPr>
          <p:nvPr/>
        </p:nvPicPr>
        <p:blipFill>
          <a:blip r:embed="rId4"/>
          <a:stretch>
            <a:fillRect/>
          </a:stretch>
        </p:blipFill>
        <p:spPr>
          <a:xfrm>
            <a:off x="264954" y="2290047"/>
            <a:ext cx="3914074" cy="2323754"/>
          </a:xfrm>
          <a:prstGeom prst="rect">
            <a:avLst/>
          </a:prstGeom>
        </p:spPr>
      </p:pic>
    </p:spTree>
    <p:extLst>
      <p:ext uri="{BB962C8B-B14F-4D97-AF65-F5344CB8AC3E}">
        <p14:creationId xmlns:p14="http://schemas.microsoft.com/office/powerpoint/2010/main" val="284991682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p:txBody>
          <a:bodyPr/>
          <a:lstStyle/>
          <a:p>
            <a:pPr algn="ctr"/>
            <a:r>
              <a:rPr lang="en-IN" sz="5400" dirty="0">
                <a:solidFill>
                  <a:srgbClr val="FFFF00"/>
                </a:solidFill>
              </a:rPr>
              <a:t>MEMBERS OF OUR TEAM</a:t>
            </a:r>
          </a:p>
        </p:txBody>
      </p:sp>
      <p:sp>
        <p:nvSpPr>
          <p:cNvPr id="4" name="TextBox 3">
            <a:extLst>
              <a:ext uri="{FF2B5EF4-FFF2-40B4-BE49-F238E27FC236}">
                <a16:creationId xmlns:a16="http://schemas.microsoft.com/office/drawing/2014/main" id="{03037C87-87C5-B382-B72D-7D92C46E5435}"/>
              </a:ext>
            </a:extLst>
          </p:cNvPr>
          <p:cNvSpPr txBox="1"/>
          <p:nvPr/>
        </p:nvSpPr>
        <p:spPr>
          <a:xfrm>
            <a:off x="1704622" y="1746683"/>
            <a:ext cx="3160889" cy="3570208"/>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ROHIT KUMAR DAS </a:t>
            </a:r>
          </a:p>
          <a:p>
            <a:pPr marL="285750" indent="-285750">
              <a:buClr>
                <a:srgbClr val="FFFF00"/>
              </a:buClr>
              <a:buSzPct val="119000"/>
              <a:buFont typeface="Wingdings" panose="05000000000000000000" pitchFamily="2" charset="2"/>
              <a:buChar char="q"/>
            </a:pPr>
            <a:r>
              <a:rPr lang="en-IN" sz="1800" b="1" dirty="0">
                <a:solidFill>
                  <a:schemeClr val="tx1"/>
                </a:solidFill>
              </a:rPr>
              <a:t>KSYBSCIT 050</a:t>
            </a:r>
          </a:p>
          <a:p>
            <a:pPr marL="285750" indent="-285750">
              <a:buClr>
                <a:srgbClr val="FFFF00"/>
              </a:buClr>
              <a:buSzPct val="119000"/>
              <a:buFont typeface="Wingdings" panose="05000000000000000000" pitchFamily="2" charset="2"/>
              <a:buChar char="q"/>
            </a:pPr>
            <a:endParaRPr lang="en-IN" sz="1800" b="1" dirty="0">
              <a:solidFill>
                <a:schemeClr val="tx1"/>
              </a:solidFill>
            </a:endParaRPr>
          </a:p>
          <a:p>
            <a:pPr marL="285750" indent="-285750">
              <a:buClr>
                <a:srgbClr val="FFFF00"/>
              </a:buClr>
              <a:buSzPct val="119000"/>
              <a:buFont typeface="Wingdings" panose="05000000000000000000" pitchFamily="2" charset="2"/>
              <a:buChar char="q"/>
            </a:pPr>
            <a:r>
              <a:rPr lang="en-IN" sz="1800" b="1" dirty="0">
                <a:solidFill>
                  <a:schemeClr val="tx1"/>
                </a:solidFill>
              </a:rPr>
              <a:t>MRUDAL PATEL</a:t>
            </a:r>
          </a:p>
          <a:p>
            <a:pPr marL="285750" indent="-285750">
              <a:buClr>
                <a:srgbClr val="FFFF00"/>
              </a:buClr>
              <a:buSzPct val="119000"/>
              <a:buFont typeface="Wingdings" panose="05000000000000000000" pitchFamily="2" charset="2"/>
              <a:buChar char="q"/>
            </a:pPr>
            <a:r>
              <a:rPr lang="en-IN" sz="1800" b="1" dirty="0">
                <a:solidFill>
                  <a:schemeClr val="tx1"/>
                </a:solidFill>
              </a:rPr>
              <a:t>KSYBSCIT 043</a:t>
            </a:r>
          </a:p>
          <a:p>
            <a:pPr marL="285750" indent="-285750">
              <a:buClr>
                <a:srgbClr val="FFFF00"/>
              </a:buClr>
              <a:buSzPct val="119000"/>
              <a:buFont typeface="Wingdings" panose="05000000000000000000" pitchFamily="2" charset="2"/>
              <a:buChar char="q"/>
            </a:pPr>
            <a:endParaRPr lang="en-IN" sz="1800" b="1" dirty="0">
              <a:solidFill>
                <a:schemeClr val="tx1"/>
              </a:solidFill>
            </a:endParaRPr>
          </a:p>
          <a:p>
            <a:pPr marL="285750" indent="-285750">
              <a:buClr>
                <a:srgbClr val="FFFF00"/>
              </a:buClr>
              <a:buSzPct val="119000"/>
              <a:buFont typeface="Wingdings" panose="05000000000000000000" pitchFamily="2" charset="2"/>
              <a:buChar char="q"/>
            </a:pPr>
            <a:r>
              <a:rPr lang="en-IN" sz="1800" b="1" dirty="0">
                <a:solidFill>
                  <a:schemeClr val="tx1"/>
                </a:solidFill>
              </a:rPr>
              <a:t>HARSHAL KHADE</a:t>
            </a:r>
          </a:p>
          <a:p>
            <a:pPr marL="285750" indent="-285750">
              <a:buClr>
                <a:srgbClr val="FFFF00"/>
              </a:buClr>
              <a:buSzPct val="119000"/>
              <a:buFont typeface="Wingdings" panose="05000000000000000000" pitchFamily="2" charset="2"/>
              <a:buChar char="q"/>
            </a:pPr>
            <a:r>
              <a:rPr lang="en-IN" sz="1800" b="1" dirty="0">
                <a:solidFill>
                  <a:schemeClr val="tx1"/>
                </a:solidFill>
              </a:rPr>
              <a:t>KSYBSCIT 018</a:t>
            </a:r>
          </a:p>
          <a:p>
            <a:pPr marL="285750" indent="-285750">
              <a:buClr>
                <a:srgbClr val="FFFF00"/>
              </a:buClr>
              <a:buSzPct val="119000"/>
              <a:buFont typeface="Wingdings" panose="05000000000000000000" pitchFamily="2" charset="2"/>
              <a:buChar char="q"/>
            </a:pPr>
            <a:endParaRPr lang="en-IN" sz="1800" b="1" dirty="0">
              <a:solidFill>
                <a:schemeClr val="tx1"/>
              </a:solidFill>
            </a:endParaRPr>
          </a:p>
          <a:p>
            <a:pPr marL="285750" indent="-285750">
              <a:buClr>
                <a:srgbClr val="FFFF00"/>
              </a:buClr>
              <a:buSzPct val="119000"/>
              <a:buFont typeface="Wingdings" panose="05000000000000000000" pitchFamily="2" charset="2"/>
              <a:buChar char="q"/>
            </a:pPr>
            <a:r>
              <a:rPr lang="en-IN" sz="1800" b="1" dirty="0">
                <a:solidFill>
                  <a:schemeClr val="tx1"/>
                </a:solidFill>
              </a:rPr>
              <a:t>KUMAR MANISK </a:t>
            </a:r>
          </a:p>
          <a:p>
            <a:pPr marL="285750" indent="-285750">
              <a:buClr>
                <a:srgbClr val="FFFF00"/>
              </a:buClr>
              <a:buSzPct val="119000"/>
              <a:buFont typeface="Wingdings" panose="05000000000000000000" pitchFamily="2" charset="2"/>
              <a:buChar char="q"/>
            </a:pPr>
            <a:r>
              <a:rPr lang="en-IN" sz="1800" b="1" dirty="0">
                <a:solidFill>
                  <a:schemeClr val="tx1"/>
                </a:solidFill>
              </a:rPr>
              <a:t>KSYBSCIT 029</a:t>
            </a:r>
          </a:p>
          <a:p>
            <a:endParaRPr lang="en-IN" b="1" dirty="0">
              <a:solidFill>
                <a:schemeClr val="tx1"/>
              </a:solidFill>
            </a:endParaRPr>
          </a:p>
          <a:p>
            <a:endParaRPr lang="en-IN" dirty="0"/>
          </a:p>
        </p:txBody>
      </p:sp>
    </p:spTree>
    <p:extLst>
      <p:ext uri="{BB962C8B-B14F-4D97-AF65-F5344CB8AC3E}">
        <p14:creationId xmlns:p14="http://schemas.microsoft.com/office/powerpoint/2010/main" val="852825021"/>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6BB77-AC05-FDAD-D914-D9F9823308F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43CA6C-E78F-E742-1232-013AB75827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TextBox 4">
            <a:extLst>
              <a:ext uri="{FF2B5EF4-FFF2-40B4-BE49-F238E27FC236}">
                <a16:creationId xmlns:a16="http://schemas.microsoft.com/office/drawing/2014/main" id="{A837FD2C-6130-1369-95BB-5B956986A8A2}"/>
              </a:ext>
            </a:extLst>
          </p:cNvPr>
          <p:cNvSpPr txBox="1"/>
          <p:nvPr/>
        </p:nvSpPr>
        <p:spPr>
          <a:xfrm>
            <a:off x="1987062" y="337517"/>
            <a:ext cx="5169876" cy="523220"/>
          </a:xfrm>
          <a:prstGeom prst="rect">
            <a:avLst/>
          </a:prstGeom>
          <a:noFill/>
        </p:spPr>
        <p:txBody>
          <a:bodyPr wrap="square" rtlCol="0">
            <a:spAutoFit/>
          </a:bodyPr>
          <a:lstStyle/>
          <a:p>
            <a:r>
              <a:rPr lang="en-IN" sz="2800" b="1" i="0" dirty="0">
                <a:solidFill>
                  <a:srgbClr val="FFFF00"/>
                </a:solidFill>
                <a:effectLst/>
                <a:latin typeface="inter-bold"/>
              </a:rPr>
              <a:t>Algorithm of Insertion  in AA tree</a:t>
            </a:r>
            <a:endParaRPr lang="en-IN" sz="2000" dirty="0">
              <a:solidFill>
                <a:srgbClr val="FFFF00"/>
              </a:solidFill>
            </a:endParaRPr>
          </a:p>
        </p:txBody>
      </p:sp>
      <p:sp>
        <p:nvSpPr>
          <p:cNvPr id="6" name="TextBox 5">
            <a:extLst>
              <a:ext uri="{FF2B5EF4-FFF2-40B4-BE49-F238E27FC236}">
                <a16:creationId xmlns:a16="http://schemas.microsoft.com/office/drawing/2014/main" id="{119BF141-A90E-1369-6DD9-67C574474529}"/>
              </a:ext>
            </a:extLst>
          </p:cNvPr>
          <p:cNvSpPr txBox="1"/>
          <p:nvPr/>
        </p:nvSpPr>
        <p:spPr>
          <a:xfrm>
            <a:off x="1839031" y="1340643"/>
            <a:ext cx="5169876" cy="2462213"/>
          </a:xfrm>
          <a:prstGeom prst="rect">
            <a:avLst/>
          </a:prstGeom>
          <a:noFill/>
        </p:spPr>
        <p:txBody>
          <a:bodyPr wrap="square" rtlCol="0">
            <a:spAutoFit/>
          </a:bodyPr>
          <a:lstStyle/>
          <a:p>
            <a:pPr marL="342900" indent="-342900" algn="just">
              <a:buClr>
                <a:srgbClr val="FFFF00"/>
              </a:buClr>
              <a:buFont typeface="+mj-lt"/>
              <a:buAutoNum type="arabicParenR"/>
            </a:pPr>
            <a:r>
              <a:rPr lang="en-IN" dirty="0">
                <a:solidFill>
                  <a:schemeClr val="tx1"/>
                </a:solidFill>
              </a:rPr>
              <a:t>insert(Link &amp;root, Node &amp;add){ </a:t>
            </a:r>
          </a:p>
          <a:p>
            <a:pPr marL="342900" indent="-342900" algn="just">
              <a:buClr>
                <a:srgbClr val="FFFF00"/>
              </a:buClr>
              <a:buFont typeface="+mj-lt"/>
              <a:buAutoNum type="arabicParenR"/>
            </a:pPr>
            <a:r>
              <a:rPr lang="en-IN" dirty="0">
                <a:solidFill>
                  <a:schemeClr val="tx1"/>
                </a:solidFill>
              </a:rPr>
              <a:t>   if (root == NULL) // have found where to insert y </a:t>
            </a:r>
          </a:p>
          <a:p>
            <a:pPr marL="342900" indent="-342900" algn="just">
              <a:buClr>
                <a:srgbClr val="FFFF00"/>
              </a:buClr>
              <a:buFont typeface="+mj-lt"/>
              <a:buAutoNum type="arabicParenR"/>
            </a:pPr>
            <a:r>
              <a:rPr lang="en-IN" dirty="0">
                <a:solidFill>
                  <a:schemeClr val="tx1"/>
                </a:solidFill>
              </a:rPr>
              <a:t>       root = add;    </a:t>
            </a:r>
          </a:p>
          <a:p>
            <a:pPr marL="342900" indent="-342900" algn="just">
              <a:buClr>
                <a:srgbClr val="FFFF00"/>
              </a:buClr>
              <a:buFont typeface="+mj-lt"/>
              <a:buAutoNum type="arabicParenR"/>
            </a:pPr>
            <a:r>
              <a:rPr lang="en-IN" dirty="0">
                <a:solidFill>
                  <a:schemeClr val="tx1"/>
                </a:solidFill>
              </a:rPr>
              <a:t>else if (add-&gt;key &lt; root-&gt;key) // &lt;= if duplicate ok</a:t>
            </a:r>
          </a:p>
          <a:p>
            <a:pPr marL="342900" indent="-342900" algn="just">
              <a:buClr>
                <a:srgbClr val="FFFF00"/>
              </a:buClr>
              <a:buFont typeface="+mj-lt"/>
              <a:buAutoNum type="arabicParenR"/>
            </a:pPr>
            <a:r>
              <a:rPr lang="en-IN" dirty="0">
                <a:solidFill>
                  <a:schemeClr val="tx1"/>
                </a:solidFill>
              </a:rPr>
              <a:t>        insert(root-&gt;left, add);   </a:t>
            </a:r>
          </a:p>
          <a:p>
            <a:pPr marL="342900" indent="-342900" algn="just">
              <a:buClr>
                <a:srgbClr val="FFFF00"/>
              </a:buClr>
              <a:buFont typeface="+mj-lt"/>
              <a:buAutoNum type="arabicParenR"/>
            </a:pPr>
            <a:r>
              <a:rPr lang="en-IN" dirty="0">
                <a:solidFill>
                  <a:schemeClr val="tx1"/>
                </a:solidFill>
              </a:rPr>
              <a:t> else if (add-&gt;key &gt; root-&gt;key)    </a:t>
            </a:r>
          </a:p>
          <a:p>
            <a:pPr marL="342900" indent="-342900" algn="just">
              <a:buClr>
                <a:srgbClr val="FFFF00"/>
              </a:buClr>
              <a:buFont typeface="+mj-lt"/>
              <a:buAutoNum type="arabicParenR"/>
            </a:pPr>
            <a:r>
              <a:rPr lang="en-IN" dirty="0">
                <a:solidFill>
                  <a:schemeClr val="tx1"/>
                </a:solidFill>
              </a:rPr>
              <a:t>    insert(root-&gt;right, add);    // else handle duplicate if not ok  </a:t>
            </a:r>
          </a:p>
          <a:p>
            <a:pPr marL="342900" indent="-342900" algn="just">
              <a:buClr>
                <a:srgbClr val="FFFF00"/>
              </a:buClr>
              <a:buFont typeface="+mj-lt"/>
              <a:buAutoNum type="arabicParenR"/>
            </a:pPr>
            <a:r>
              <a:rPr lang="en-IN" dirty="0">
                <a:solidFill>
                  <a:schemeClr val="tx1"/>
                </a:solidFill>
              </a:rPr>
              <a:t>  // do skew and split at each level     </a:t>
            </a:r>
          </a:p>
          <a:p>
            <a:pPr marL="342900" indent="-342900" algn="just">
              <a:buClr>
                <a:srgbClr val="FFFF00"/>
              </a:buClr>
              <a:buFont typeface="+mj-lt"/>
              <a:buAutoNum type="arabicParenR"/>
            </a:pPr>
            <a:r>
              <a:rPr lang="en-IN" dirty="0">
                <a:solidFill>
                  <a:schemeClr val="tx1"/>
                </a:solidFill>
              </a:rPr>
              <a:t>   skew(root);    </a:t>
            </a:r>
          </a:p>
          <a:p>
            <a:pPr marL="342900" indent="-342900" algn="just">
              <a:buClr>
                <a:srgbClr val="FFFF00"/>
              </a:buClr>
              <a:buFont typeface="+mj-lt"/>
              <a:buAutoNum type="arabicParenR"/>
            </a:pPr>
            <a:r>
              <a:rPr lang="en-IN" dirty="0">
                <a:solidFill>
                  <a:schemeClr val="tx1"/>
                </a:solidFill>
              </a:rPr>
              <a:t> split(root);}</a:t>
            </a:r>
          </a:p>
        </p:txBody>
      </p:sp>
    </p:spTree>
    <p:extLst>
      <p:ext uri="{BB962C8B-B14F-4D97-AF65-F5344CB8AC3E}">
        <p14:creationId xmlns:p14="http://schemas.microsoft.com/office/powerpoint/2010/main" val="196447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CAE8D-7B09-9D05-10D7-EE91B3A0576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837BD-5FFE-A841-9E91-BA67D348AB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TextBox 4">
            <a:extLst>
              <a:ext uri="{FF2B5EF4-FFF2-40B4-BE49-F238E27FC236}">
                <a16:creationId xmlns:a16="http://schemas.microsoft.com/office/drawing/2014/main" id="{C8B08C0C-9414-F318-C261-6DF5BB118823}"/>
              </a:ext>
            </a:extLst>
          </p:cNvPr>
          <p:cNvSpPr txBox="1"/>
          <p:nvPr/>
        </p:nvSpPr>
        <p:spPr>
          <a:xfrm>
            <a:off x="1987062" y="337517"/>
            <a:ext cx="5169876" cy="523220"/>
          </a:xfrm>
          <a:prstGeom prst="rect">
            <a:avLst/>
          </a:prstGeom>
          <a:noFill/>
        </p:spPr>
        <p:txBody>
          <a:bodyPr wrap="square" rtlCol="0">
            <a:spAutoFit/>
          </a:bodyPr>
          <a:lstStyle/>
          <a:p>
            <a:r>
              <a:rPr lang="en-IN" sz="2800" b="1" i="0" dirty="0">
                <a:solidFill>
                  <a:srgbClr val="FFFF00"/>
                </a:solidFill>
                <a:effectLst/>
                <a:latin typeface="inter-bold"/>
              </a:rPr>
              <a:t>Algorithm of Deletion  in AA tree</a:t>
            </a:r>
            <a:endParaRPr lang="en-IN" sz="2000" dirty="0">
              <a:solidFill>
                <a:srgbClr val="FFFF00"/>
              </a:solidFill>
            </a:endParaRPr>
          </a:p>
        </p:txBody>
      </p:sp>
      <p:sp>
        <p:nvSpPr>
          <p:cNvPr id="6" name="TextBox 5">
            <a:extLst>
              <a:ext uri="{FF2B5EF4-FFF2-40B4-BE49-F238E27FC236}">
                <a16:creationId xmlns:a16="http://schemas.microsoft.com/office/drawing/2014/main" id="{5929D634-05CB-436F-0D45-F9B6F4FCD280}"/>
              </a:ext>
            </a:extLst>
          </p:cNvPr>
          <p:cNvSpPr txBox="1"/>
          <p:nvPr/>
        </p:nvSpPr>
        <p:spPr>
          <a:xfrm>
            <a:off x="1859440" y="1340643"/>
            <a:ext cx="5425120" cy="2462213"/>
          </a:xfrm>
          <a:prstGeom prst="rect">
            <a:avLst/>
          </a:prstGeom>
          <a:noFill/>
        </p:spPr>
        <p:txBody>
          <a:bodyPr wrap="square" rtlCol="0">
            <a:spAutoFit/>
          </a:bodyPr>
          <a:lstStyle/>
          <a:p>
            <a:pPr marL="342900" indent="-342900" algn="just">
              <a:buClr>
                <a:srgbClr val="FFFF00"/>
              </a:buClr>
              <a:buFont typeface="+mj-lt"/>
              <a:buAutoNum type="arabicParenR"/>
            </a:pPr>
            <a:r>
              <a:rPr lang="en-IN" dirty="0">
                <a:solidFill>
                  <a:schemeClr val="tx1"/>
                </a:solidFill>
              </a:rPr>
              <a:t>if(root-&gt;left-&gt;level &lt; root-&gt;level -1 || root-&gt;right-&gt;level &lt; root-&gt;level -1)</a:t>
            </a:r>
          </a:p>
          <a:p>
            <a:pPr marL="342900" indent="-342900" algn="just">
              <a:buClr>
                <a:srgbClr val="FFFF00"/>
              </a:buClr>
              <a:buFont typeface="+mj-lt"/>
              <a:buAutoNum type="arabicParenR"/>
            </a:pPr>
            <a:r>
              <a:rPr lang="en-IN" dirty="0">
                <a:solidFill>
                  <a:schemeClr val="tx1"/>
                </a:solidFill>
              </a:rPr>
              <a:t>{   </a:t>
            </a:r>
          </a:p>
          <a:p>
            <a:pPr marL="342900" indent="-342900" algn="just">
              <a:buClr>
                <a:srgbClr val="FFFF00"/>
              </a:buClr>
              <a:buFont typeface="+mj-lt"/>
              <a:buAutoNum type="arabicParenR"/>
            </a:pPr>
            <a:r>
              <a:rPr lang="en-IN" dirty="0">
                <a:solidFill>
                  <a:schemeClr val="tx1"/>
                </a:solidFill>
              </a:rPr>
              <a:t> if(root-&gt;right-&gt;level &gt; --root-&gt;level)       </a:t>
            </a:r>
          </a:p>
          <a:p>
            <a:pPr marL="342900" indent="-342900" algn="just">
              <a:buClr>
                <a:srgbClr val="FFFF00"/>
              </a:buClr>
              <a:buFont typeface="+mj-lt"/>
              <a:buAutoNum type="arabicParenR"/>
            </a:pPr>
            <a:r>
              <a:rPr lang="en-IN" dirty="0">
                <a:solidFill>
                  <a:schemeClr val="tx1"/>
                </a:solidFill>
              </a:rPr>
              <a:t> root-&gt;right-&gt;level = root-&gt;level    </a:t>
            </a:r>
          </a:p>
          <a:p>
            <a:pPr marL="342900" indent="-342900" algn="just">
              <a:buClr>
                <a:srgbClr val="FFFF00"/>
              </a:buClr>
              <a:buFont typeface="+mj-lt"/>
              <a:buAutoNum type="arabicParenR"/>
            </a:pPr>
            <a:r>
              <a:rPr lang="en-IN" dirty="0">
                <a:solidFill>
                  <a:schemeClr val="tx1"/>
                </a:solidFill>
              </a:rPr>
              <a:t>skew(root)   </a:t>
            </a:r>
          </a:p>
          <a:p>
            <a:pPr marL="342900" indent="-342900" algn="just">
              <a:buClr>
                <a:srgbClr val="FFFF00"/>
              </a:buClr>
              <a:buFont typeface="+mj-lt"/>
              <a:buAutoNum type="arabicParenR"/>
            </a:pPr>
            <a:r>
              <a:rPr lang="en-IN" dirty="0">
                <a:solidFill>
                  <a:schemeClr val="tx1"/>
                </a:solidFill>
              </a:rPr>
              <a:t> skew(root-&gt;right)    </a:t>
            </a:r>
          </a:p>
          <a:p>
            <a:pPr marL="342900" indent="-342900" algn="just">
              <a:buClr>
                <a:srgbClr val="FFFF00"/>
              </a:buClr>
              <a:buFont typeface="+mj-lt"/>
              <a:buAutoNum type="arabicParenR"/>
            </a:pPr>
            <a:r>
              <a:rPr lang="en-IN" dirty="0">
                <a:solidFill>
                  <a:schemeClr val="tx1"/>
                </a:solidFill>
              </a:rPr>
              <a:t>skew(root-&gt;right-&gt;right)  </a:t>
            </a:r>
          </a:p>
          <a:p>
            <a:pPr marL="342900" indent="-342900" algn="just">
              <a:buClr>
                <a:srgbClr val="FFFF00"/>
              </a:buClr>
              <a:buFont typeface="+mj-lt"/>
              <a:buAutoNum type="arabicParenR"/>
            </a:pPr>
            <a:r>
              <a:rPr lang="en-IN" dirty="0">
                <a:solidFill>
                  <a:schemeClr val="tx1"/>
                </a:solidFill>
              </a:rPr>
              <a:t>  split(root)    </a:t>
            </a:r>
          </a:p>
          <a:p>
            <a:pPr marL="342900" indent="-342900" algn="just">
              <a:buClr>
                <a:srgbClr val="FFFF00"/>
              </a:buClr>
              <a:buFont typeface="+mj-lt"/>
              <a:buAutoNum type="arabicParenR"/>
            </a:pPr>
            <a:r>
              <a:rPr lang="en-IN" dirty="0">
                <a:solidFill>
                  <a:schemeClr val="tx1"/>
                </a:solidFill>
              </a:rPr>
              <a:t>split(root-&gt;right)</a:t>
            </a:r>
          </a:p>
          <a:p>
            <a:pPr marL="342900" indent="-342900" algn="just">
              <a:buClr>
                <a:srgbClr val="FFFF00"/>
              </a:buClr>
              <a:buFont typeface="+mj-lt"/>
              <a:buAutoNum type="arabicParenR"/>
            </a:pPr>
            <a:r>
              <a:rPr lang="en-IN" dirty="0">
                <a:solidFill>
                  <a:schemeClr val="tx1"/>
                </a:solidFill>
              </a:rPr>
              <a:t>}</a:t>
            </a:r>
          </a:p>
        </p:txBody>
      </p:sp>
    </p:spTree>
    <p:extLst>
      <p:ext uri="{BB962C8B-B14F-4D97-AF65-F5344CB8AC3E}">
        <p14:creationId xmlns:p14="http://schemas.microsoft.com/office/powerpoint/2010/main" val="3049331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BC13-EB0D-77BB-4CEA-3E00D0CC89BE}"/>
              </a:ext>
            </a:extLst>
          </p:cNvPr>
          <p:cNvSpPr>
            <a:spLocks noGrp="1"/>
          </p:cNvSpPr>
          <p:nvPr>
            <p:ph type="title"/>
          </p:nvPr>
        </p:nvSpPr>
        <p:spPr/>
        <p:txBody>
          <a:bodyPr/>
          <a:lstStyle/>
          <a:p>
            <a:r>
              <a:rPr lang="en-IN" dirty="0" err="1"/>
              <a:t>Treap</a:t>
            </a:r>
            <a:endParaRPr lang="en-IN" dirty="0"/>
          </a:p>
        </p:txBody>
      </p:sp>
      <p:sp>
        <p:nvSpPr>
          <p:cNvPr id="3" name="Text Placeholder 2">
            <a:extLst>
              <a:ext uri="{FF2B5EF4-FFF2-40B4-BE49-F238E27FC236}">
                <a16:creationId xmlns:a16="http://schemas.microsoft.com/office/drawing/2014/main" id="{6D2DBCEE-6964-0C84-85D7-8121FE76569F}"/>
              </a:ext>
            </a:extLst>
          </p:cNvPr>
          <p:cNvSpPr>
            <a:spLocks noGrp="1"/>
          </p:cNvSpPr>
          <p:nvPr>
            <p:ph type="body" idx="1"/>
          </p:nvPr>
        </p:nvSpPr>
        <p:spPr/>
        <p:txBody>
          <a:bodyPr/>
          <a:lstStyle/>
          <a:p>
            <a:r>
              <a:rPr lang="en-US" dirty="0" err="1"/>
              <a:t>Treap</a:t>
            </a:r>
            <a:r>
              <a:rPr lang="en-US" dirty="0"/>
              <a:t> is basically a combination of binary search tree (BST) and Heap. </a:t>
            </a:r>
          </a:p>
          <a:p>
            <a:r>
              <a:rPr lang="en-US" b="0" i="0" dirty="0">
                <a:solidFill>
                  <a:srgbClr val="E8E6E3"/>
                </a:solidFill>
                <a:effectLst/>
                <a:latin typeface="Nunito" pitchFamily="2" charset="0"/>
              </a:rPr>
              <a:t>Every node of </a:t>
            </a:r>
            <a:r>
              <a:rPr lang="en-US" b="0" i="0" dirty="0" err="1">
                <a:solidFill>
                  <a:srgbClr val="E8E6E3"/>
                </a:solidFill>
                <a:effectLst/>
                <a:latin typeface="Nunito" pitchFamily="2" charset="0"/>
              </a:rPr>
              <a:t>Treap</a:t>
            </a:r>
            <a:r>
              <a:rPr lang="en-US" b="0" i="0" dirty="0">
                <a:solidFill>
                  <a:srgbClr val="E8E6E3"/>
                </a:solidFill>
                <a:effectLst/>
                <a:latin typeface="Nunito" pitchFamily="2" charset="0"/>
              </a:rPr>
              <a:t> maintains two values. 1) </a:t>
            </a:r>
            <a:r>
              <a:rPr lang="en-US" b="1" i="0" dirty="0">
                <a:solidFill>
                  <a:srgbClr val="E8E6E3"/>
                </a:solidFill>
                <a:effectLst/>
                <a:latin typeface="Nunito" pitchFamily="2" charset="0"/>
              </a:rPr>
              <a:t>Key</a:t>
            </a:r>
            <a:r>
              <a:rPr lang="en-US" b="0" i="0" dirty="0">
                <a:solidFill>
                  <a:srgbClr val="E8E6E3"/>
                </a:solidFill>
                <a:effectLst/>
                <a:latin typeface="Nunito" pitchFamily="2" charset="0"/>
              </a:rPr>
              <a:t> Follows standard BST ordering (left is smaller and right is greater) 2) </a:t>
            </a:r>
            <a:r>
              <a:rPr lang="en-US" b="1" i="0" dirty="0">
                <a:solidFill>
                  <a:srgbClr val="E8E6E3"/>
                </a:solidFill>
                <a:effectLst/>
                <a:latin typeface="Nunito" pitchFamily="2" charset="0"/>
              </a:rPr>
              <a:t>Priority</a:t>
            </a:r>
            <a:r>
              <a:rPr lang="en-US" b="0" i="0" dirty="0">
                <a:solidFill>
                  <a:srgbClr val="E8E6E3"/>
                </a:solidFill>
                <a:effectLst/>
                <a:latin typeface="Nunito" pitchFamily="2" charset="0"/>
              </a:rPr>
              <a:t> Randomly assigned value that follows Max-Heap property.</a:t>
            </a:r>
            <a:endParaRPr lang="en-US" dirty="0"/>
          </a:p>
          <a:p>
            <a:pPr marL="76200" indent="0">
              <a:buNone/>
            </a:pPr>
            <a:endParaRPr lang="en-IN" b="1" dirty="0"/>
          </a:p>
        </p:txBody>
      </p:sp>
      <p:sp>
        <p:nvSpPr>
          <p:cNvPr id="4" name="Slide Number Placeholder 3">
            <a:extLst>
              <a:ext uri="{FF2B5EF4-FFF2-40B4-BE49-F238E27FC236}">
                <a16:creationId xmlns:a16="http://schemas.microsoft.com/office/drawing/2014/main" id="{9437F710-5898-9886-1F00-AF05FF4C23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70343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388ED-BF4E-36F4-2DA2-83D9BE0D96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17" name="Oval 16">
            <a:extLst>
              <a:ext uri="{FF2B5EF4-FFF2-40B4-BE49-F238E27FC236}">
                <a16:creationId xmlns:a16="http://schemas.microsoft.com/office/drawing/2014/main" id="{64C2F29A-5F9B-42A4-1DDC-74FAE0961D8C}"/>
              </a:ext>
            </a:extLst>
          </p:cNvPr>
          <p:cNvSpPr/>
          <p:nvPr/>
        </p:nvSpPr>
        <p:spPr>
          <a:xfrm>
            <a:off x="687531" y="3241963"/>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a:p>
            <a:pPr algn="ctr"/>
            <a:r>
              <a:rPr lang="en-IN" dirty="0"/>
              <a:t>2</a:t>
            </a:r>
          </a:p>
        </p:txBody>
      </p:sp>
      <p:sp>
        <p:nvSpPr>
          <p:cNvPr id="18" name="Oval 17">
            <a:extLst>
              <a:ext uri="{FF2B5EF4-FFF2-40B4-BE49-F238E27FC236}">
                <a16:creationId xmlns:a16="http://schemas.microsoft.com/office/drawing/2014/main" id="{9ED233AE-B820-A07A-0FFE-86129F318462}"/>
              </a:ext>
            </a:extLst>
          </p:cNvPr>
          <p:cNvSpPr/>
          <p:nvPr/>
        </p:nvSpPr>
        <p:spPr>
          <a:xfrm>
            <a:off x="3342408" y="3311235"/>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a:p>
            <a:pPr algn="ctr"/>
            <a:r>
              <a:rPr lang="en-IN" dirty="0"/>
              <a:t>5</a:t>
            </a:r>
          </a:p>
        </p:txBody>
      </p:sp>
      <p:sp>
        <p:nvSpPr>
          <p:cNvPr id="19" name="Oval 18">
            <a:extLst>
              <a:ext uri="{FF2B5EF4-FFF2-40B4-BE49-F238E27FC236}">
                <a16:creationId xmlns:a16="http://schemas.microsoft.com/office/drawing/2014/main" id="{AC07BF38-AF29-FBAF-CBC6-CF4C3ADB4BFD}"/>
              </a:ext>
            </a:extLst>
          </p:cNvPr>
          <p:cNvSpPr/>
          <p:nvPr/>
        </p:nvSpPr>
        <p:spPr>
          <a:xfrm>
            <a:off x="6199908" y="3241963"/>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a:p>
            <a:pPr algn="ctr"/>
            <a:r>
              <a:rPr lang="en-IN" dirty="0"/>
              <a:t>6</a:t>
            </a:r>
          </a:p>
        </p:txBody>
      </p:sp>
      <p:sp>
        <p:nvSpPr>
          <p:cNvPr id="20" name="Oval 19">
            <a:extLst>
              <a:ext uri="{FF2B5EF4-FFF2-40B4-BE49-F238E27FC236}">
                <a16:creationId xmlns:a16="http://schemas.microsoft.com/office/drawing/2014/main" id="{6BF13F5E-8106-F9AE-567D-F60B9F03BC25}"/>
              </a:ext>
            </a:extLst>
          </p:cNvPr>
          <p:cNvSpPr/>
          <p:nvPr/>
        </p:nvSpPr>
        <p:spPr>
          <a:xfrm>
            <a:off x="2166504" y="1995054"/>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a:p>
            <a:pPr algn="ctr"/>
            <a:r>
              <a:rPr lang="en-IN" dirty="0"/>
              <a:t>8</a:t>
            </a:r>
          </a:p>
        </p:txBody>
      </p:sp>
      <p:sp>
        <p:nvSpPr>
          <p:cNvPr id="21" name="Oval 20">
            <a:extLst>
              <a:ext uri="{FF2B5EF4-FFF2-40B4-BE49-F238E27FC236}">
                <a16:creationId xmlns:a16="http://schemas.microsoft.com/office/drawing/2014/main" id="{C67E0A7E-9793-A437-9AA5-506BCF98CC97}"/>
              </a:ext>
            </a:extLst>
          </p:cNvPr>
          <p:cNvSpPr/>
          <p:nvPr/>
        </p:nvSpPr>
        <p:spPr>
          <a:xfrm>
            <a:off x="5160660" y="2053935"/>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t>
            </a:r>
          </a:p>
          <a:p>
            <a:pPr algn="ctr"/>
            <a:r>
              <a:rPr lang="en-IN" dirty="0"/>
              <a:t>10</a:t>
            </a:r>
          </a:p>
        </p:txBody>
      </p:sp>
      <p:sp>
        <p:nvSpPr>
          <p:cNvPr id="22" name="Oval 21">
            <a:extLst>
              <a:ext uri="{FF2B5EF4-FFF2-40B4-BE49-F238E27FC236}">
                <a16:creationId xmlns:a16="http://schemas.microsoft.com/office/drawing/2014/main" id="{D99D495E-A1C9-6408-A4DE-BC3D46D79E95}"/>
              </a:ext>
            </a:extLst>
          </p:cNvPr>
          <p:cNvSpPr/>
          <p:nvPr/>
        </p:nvSpPr>
        <p:spPr>
          <a:xfrm>
            <a:off x="3674917" y="1136072"/>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a:t>
            </a:r>
          </a:p>
          <a:p>
            <a:pPr algn="ctr"/>
            <a:r>
              <a:rPr lang="en-IN" dirty="0"/>
              <a:t>15</a:t>
            </a:r>
          </a:p>
        </p:txBody>
      </p:sp>
      <p:cxnSp>
        <p:nvCxnSpPr>
          <p:cNvPr id="24" name="Straight Arrow Connector 23">
            <a:extLst>
              <a:ext uri="{FF2B5EF4-FFF2-40B4-BE49-F238E27FC236}">
                <a16:creationId xmlns:a16="http://schemas.microsoft.com/office/drawing/2014/main" id="{42A701E7-8A45-8A54-D20A-BFDB5228DA61}"/>
              </a:ext>
            </a:extLst>
          </p:cNvPr>
          <p:cNvCxnSpPr>
            <a:stCxn id="22" idx="3"/>
            <a:endCxn id="20" idx="7"/>
          </p:cNvCxnSpPr>
          <p:nvPr/>
        </p:nvCxnSpPr>
        <p:spPr>
          <a:xfrm flipH="1">
            <a:off x="2952907" y="1816043"/>
            <a:ext cx="856935" cy="295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721CCFB-6FB8-CC8B-D454-49C4FC745ED8}"/>
              </a:ext>
            </a:extLst>
          </p:cNvPr>
          <p:cNvCxnSpPr>
            <a:cxnSpLocks/>
            <a:stCxn id="20" idx="3"/>
          </p:cNvCxnSpPr>
          <p:nvPr/>
        </p:nvCxnSpPr>
        <p:spPr>
          <a:xfrm flipH="1">
            <a:off x="1498966" y="2675025"/>
            <a:ext cx="802463" cy="656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29410E-9A7D-FC59-911C-32759122C393}"/>
              </a:ext>
            </a:extLst>
          </p:cNvPr>
          <p:cNvCxnSpPr>
            <a:cxnSpLocks/>
          </p:cNvCxnSpPr>
          <p:nvPr/>
        </p:nvCxnSpPr>
        <p:spPr>
          <a:xfrm>
            <a:off x="2943659" y="2671011"/>
            <a:ext cx="593145" cy="70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3B4E79-1D16-9098-F713-554C775715C0}"/>
              </a:ext>
            </a:extLst>
          </p:cNvPr>
          <p:cNvCxnSpPr>
            <a:cxnSpLocks/>
            <a:stCxn id="21" idx="5"/>
            <a:endCxn id="19" idx="1"/>
          </p:cNvCxnSpPr>
          <p:nvPr/>
        </p:nvCxnSpPr>
        <p:spPr>
          <a:xfrm>
            <a:off x="5947063" y="2733906"/>
            <a:ext cx="387770" cy="62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F861BC-3514-A634-1915-E2FCDDF98274}"/>
              </a:ext>
            </a:extLst>
          </p:cNvPr>
          <p:cNvCxnSpPr>
            <a:cxnSpLocks/>
            <a:stCxn id="22" idx="5"/>
            <a:endCxn id="21" idx="1"/>
          </p:cNvCxnSpPr>
          <p:nvPr/>
        </p:nvCxnSpPr>
        <p:spPr>
          <a:xfrm>
            <a:off x="4461320" y="1816043"/>
            <a:ext cx="834265" cy="35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3AC43ED-2EAA-BE27-7D7E-6007A33F0299}"/>
              </a:ext>
            </a:extLst>
          </p:cNvPr>
          <p:cNvSpPr txBox="1"/>
          <p:nvPr/>
        </p:nvSpPr>
        <p:spPr>
          <a:xfrm>
            <a:off x="1392882" y="417344"/>
            <a:ext cx="4564070" cy="584775"/>
          </a:xfrm>
          <a:prstGeom prst="rect">
            <a:avLst/>
          </a:prstGeom>
          <a:noFill/>
        </p:spPr>
        <p:txBody>
          <a:bodyPr wrap="none" rtlCol="0">
            <a:spAutoFit/>
          </a:bodyPr>
          <a:lstStyle/>
          <a:p>
            <a:r>
              <a:rPr lang="en-IN" sz="3200" dirty="0">
                <a:solidFill>
                  <a:schemeClr val="tx1"/>
                </a:solidFill>
              </a:rPr>
              <a:t>EXAMPLE OF TREAPS</a:t>
            </a:r>
          </a:p>
        </p:txBody>
      </p:sp>
    </p:spTree>
    <p:extLst>
      <p:ext uri="{BB962C8B-B14F-4D97-AF65-F5344CB8AC3E}">
        <p14:creationId xmlns:p14="http://schemas.microsoft.com/office/powerpoint/2010/main" val="114875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9F7-D2D3-4D2A-899F-EFEAB11C4DAA}"/>
              </a:ext>
            </a:extLst>
          </p:cNvPr>
          <p:cNvSpPr>
            <a:spLocks noGrp="1"/>
          </p:cNvSpPr>
          <p:nvPr>
            <p:ph type="title"/>
          </p:nvPr>
        </p:nvSpPr>
        <p:spPr>
          <a:xfrm>
            <a:off x="683287" y="499701"/>
            <a:ext cx="6475200" cy="593700"/>
          </a:xfrm>
        </p:spPr>
        <p:txBody>
          <a:bodyPr/>
          <a:lstStyle/>
          <a:p>
            <a:r>
              <a:rPr lang="en-IN" dirty="0"/>
              <a:t>INSERTION IN TREAPS</a:t>
            </a:r>
          </a:p>
        </p:txBody>
      </p:sp>
      <p:sp>
        <p:nvSpPr>
          <p:cNvPr id="3" name="Text Placeholder 2">
            <a:extLst>
              <a:ext uri="{FF2B5EF4-FFF2-40B4-BE49-F238E27FC236}">
                <a16:creationId xmlns:a16="http://schemas.microsoft.com/office/drawing/2014/main" id="{6DEEFB62-20A9-F4FD-B5F8-E5E31D3850D9}"/>
              </a:ext>
            </a:extLst>
          </p:cNvPr>
          <p:cNvSpPr>
            <a:spLocks noGrp="1"/>
          </p:cNvSpPr>
          <p:nvPr>
            <p:ph type="body" idx="1"/>
          </p:nvPr>
        </p:nvSpPr>
        <p:spPr>
          <a:xfrm>
            <a:off x="670761" y="1154850"/>
            <a:ext cx="7511677" cy="936998"/>
          </a:xfrm>
        </p:spPr>
        <p:txBody>
          <a:bodyPr/>
          <a:lstStyle/>
          <a:p>
            <a:pPr marL="76200" indent="0">
              <a:buNone/>
            </a:pPr>
            <a:r>
              <a:rPr lang="en-IN" dirty="0"/>
              <a:t>1)Insert via BST insert algorithm</a:t>
            </a:r>
          </a:p>
          <a:p>
            <a:pPr marL="76200" indent="0">
              <a:buNone/>
            </a:pPr>
            <a:r>
              <a:rPr lang="en-IN" dirty="0"/>
              <a:t>2)Use AVL rotation to bubble up to fix heap </a:t>
            </a:r>
          </a:p>
          <a:p>
            <a:pPr marL="76200" indent="0">
              <a:buNone/>
            </a:pPr>
            <a:endParaRPr lang="en-IN" dirty="0"/>
          </a:p>
          <a:p>
            <a:pPr marL="76200" indent="0">
              <a:buNone/>
            </a:pPr>
            <a:r>
              <a:rPr lang="en-IN" dirty="0"/>
              <a:t>Example : Insert (U,15) </a:t>
            </a:r>
          </a:p>
        </p:txBody>
      </p:sp>
      <p:sp>
        <p:nvSpPr>
          <p:cNvPr id="4" name="Slide Number Placeholder 3">
            <a:extLst>
              <a:ext uri="{FF2B5EF4-FFF2-40B4-BE49-F238E27FC236}">
                <a16:creationId xmlns:a16="http://schemas.microsoft.com/office/drawing/2014/main" id="{7CE0B006-2F43-3AED-E852-31FE5EDC18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5" name="Oval 4">
            <a:extLst>
              <a:ext uri="{FF2B5EF4-FFF2-40B4-BE49-F238E27FC236}">
                <a16:creationId xmlns:a16="http://schemas.microsoft.com/office/drawing/2014/main" id="{540C3B98-B5A4-BD31-C20B-7A2D9311F2D6}"/>
              </a:ext>
            </a:extLst>
          </p:cNvPr>
          <p:cNvSpPr/>
          <p:nvPr/>
        </p:nvSpPr>
        <p:spPr>
          <a:xfrm>
            <a:off x="4206704" y="3463634"/>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a:p>
            <a:pPr algn="ctr"/>
            <a:r>
              <a:rPr lang="en-IN" dirty="0"/>
              <a:t>8</a:t>
            </a:r>
          </a:p>
        </p:txBody>
      </p:sp>
      <p:sp>
        <p:nvSpPr>
          <p:cNvPr id="6" name="Oval 5">
            <a:extLst>
              <a:ext uri="{FF2B5EF4-FFF2-40B4-BE49-F238E27FC236}">
                <a16:creationId xmlns:a16="http://schemas.microsoft.com/office/drawing/2014/main" id="{4AD7D456-2199-EBE0-B399-3519487BFD0B}"/>
              </a:ext>
            </a:extLst>
          </p:cNvPr>
          <p:cNvSpPr/>
          <p:nvPr/>
        </p:nvSpPr>
        <p:spPr>
          <a:xfrm>
            <a:off x="5914435" y="3463634"/>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t>
            </a:r>
          </a:p>
          <a:p>
            <a:pPr algn="ctr"/>
            <a:r>
              <a:rPr lang="en-IN" dirty="0"/>
              <a:t>11</a:t>
            </a:r>
          </a:p>
        </p:txBody>
      </p:sp>
      <p:sp>
        <p:nvSpPr>
          <p:cNvPr id="7" name="Oval 6">
            <a:extLst>
              <a:ext uri="{FF2B5EF4-FFF2-40B4-BE49-F238E27FC236}">
                <a16:creationId xmlns:a16="http://schemas.microsoft.com/office/drawing/2014/main" id="{3E8ACC8F-1AC5-B8FC-F4D7-FF4860741B90}"/>
              </a:ext>
            </a:extLst>
          </p:cNvPr>
          <p:cNvSpPr/>
          <p:nvPr/>
        </p:nvSpPr>
        <p:spPr>
          <a:xfrm>
            <a:off x="5037597" y="2379423"/>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t>
            </a:r>
          </a:p>
          <a:p>
            <a:pPr algn="ctr"/>
            <a:r>
              <a:rPr lang="en-IN" dirty="0"/>
              <a:t>20</a:t>
            </a:r>
          </a:p>
        </p:txBody>
      </p:sp>
      <p:cxnSp>
        <p:nvCxnSpPr>
          <p:cNvPr id="9" name="Straight Arrow Connector 8">
            <a:extLst>
              <a:ext uri="{FF2B5EF4-FFF2-40B4-BE49-F238E27FC236}">
                <a16:creationId xmlns:a16="http://schemas.microsoft.com/office/drawing/2014/main" id="{45B3A4D9-E4FE-030A-D6FA-4C8674CD49C5}"/>
              </a:ext>
            </a:extLst>
          </p:cNvPr>
          <p:cNvCxnSpPr>
            <a:cxnSpLocks/>
            <a:stCxn id="7" idx="3"/>
            <a:endCxn id="5" idx="7"/>
          </p:cNvCxnSpPr>
          <p:nvPr/>
        </p:nvCxnSpPr>
        <p:spPr>
          <a:xfrm flipH="1">
            <a:off x="4993107" y="3059394"/>
            <a:ext cx="179415" cy="520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6FA05D-A8BA-8DBD-A115-8DF0EECC070B}"/>
              </a:ext>
            </a:extLst>
          </p:cNvPr>
          <p:cNvCxnSpPr>
            <a:cxnSpLocks/>
            <a:stCxn id="7" idx="5"/>
            <a:endCxn id="6" idx="1"/>
          </p:cNvCxnSpPr>
          <p:nvPr/>
        </p:nvCxnSpPr>
        <p:spPr>
          <a:xfrm>
            <a:off x="5824000" y="3059394"/>
            <a:ext cx="225360" cy="520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8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36A4D5-DB27-81F7-7DB1-A3DB65CCA4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Oval 4">
            <a:extLst>
              <a:ext uri="{FF2B5EF4-FFF2-40B4-BE49-F238E27FC236}">
                <a16:creationId xmlns:a16="http://schemas.microsoft.com/office/drawing/2014/main" id="{88D35A5F-AE56-7ACB-E013-CE1EFE2EECA6}"/>
              </a:ext>
            </a:extLst>
          </p:cNvPr>
          <p:cNvSpPr/>
          <p:nvPr/>
        </p:nvSpPr>
        <p:spPr>
          <a:xfrm>
            <a:off x="1123322" y="642864"/>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t>
            </a:r>
          </a:p>
          <a:p>
            <a:pPr algn="ctr"/>
            <a:r>
              <a:rPr lang="en-IN" dirty="0"/>
              <a:t>20</a:t>
            </a:r>
          </a:p>
        </p:txBody>
      </p:sp>
      <p:sp>
        <p:nvSpPr>
          <p:cNvPr id="6" name="Oval 5">
            <a:extLst>
              <a:ext uri="{FF2B5EF4-FFF2-40B4-BE49-F238E27FC236}">
                <a16:creationId xmlns:a16="http://schemas.microsoft.com/office/drawing/2014/main" id="{A3D85F85-8D87-94C5-759C-9EEFF6E6A31F}"/>
              </a:ext>
            </a:extLst>
          </p:cNvPr>
          <p:cNvSpPr/>
          <p:nvPr/>
        </p:nvSpPr>
        <p:spPr>
          <a:xfrm>
            <a:off x="2179575" y="1561101"/>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t>
            </a:r>
          </a:p>
          <a:p>
            <a:pPr algn="ctr"/>
            <a:r>
              <a:rPr lang="en-IN" dirty="0"/>
              <a:t>11</a:t>
            </a:r>
          </a:p>
        </p:txBody>
      </p:sp>
      <p:sp>
        <p:nvSpPr>
          <p:cNvPr id="7" name="Oval 6">
            <a:extLst>
              <a:ext uri="{FF2B5EF4-FFF2-40B4-BE49-F238E27FC236}">
                <a16:creationId xmlns:a16="http://schemas.microsoft.com/office/drawing/2014/main" id="{E3B0E325-DD63-73AB-2561-F84422390B38}"/>
              </a:ext>
            </a:extLst>
          </p:cNvPr>
          <p:cNvSpPr/>
          <p:nvPr/>
        </p:nvSpPr>
        <p:spPr>
          <a:xfrm>
            <a:off x="164972" y="1572205"/>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a:p>
            <a:pPr algn="ctr"/>
            <a:r>
              <a:rPr lang="en-IN" dirty="0"/>
              <a:t>8</a:t>
            </a:r>
          </a:p>
        </p:txBody>
      </p:sp>
      <p:sp>
        <p:nvSpPr>
          <p:cNvPr id="8" name="Oval 7">
            <a:extLst>
              <a:ext uri="{FF2B5EF4-FFF2-40B4-BE49-F238E27FC236}">
                <a16:creationId xmlns:a16="http://schemas.microsoft.com/office/drawing/2014/main" id="{4A7CD632-AA91-A27F-6C1A-32C398E22826}"/>
              </a:ext>
            </a:extLst>
          </p:cNvPr>
          <p:cNvSpPr/>
          <p:nvPr/>
        </p:nvSpPr>
        <p:spPr>
          <a:xfrm>
            <a:off x="1258247" y="2644335"/>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a:t>
            </a:r>
          </a:p>
          <a:p>
            <a:pPr algn="ctr"/>
            <a:r>
              <a:rPr lang="en-IN" dirty="0"/>
              <a:t>15</a:t>
            </a:r>
          </a:p>
        </p:txBody>
      </p:sp>
      <p:cxnSp>
        <p:nvCxnSpPr>
          <p:cNvPr id="12" name="Straight Arrow Connector 11">
            <a:extLst>
              <a:ext uri="{FF2B5EF4-FFF2-40B4-BE49-F238E27FC236}">
                <a16:creationId xmlns:a16="http://schemas.microsoft.com/office/drawing/2014/main" id="{6558A88B-5CF6-AEE5-414A-FA555A27FD9C}"/>
              </a:ext>
            </a:extLst>
          </p:cNvPr>
          <p:cNvCxnSpPr>
            <a:cxnSpLocks/>
            <a:stCxn id="5" idx="3"/>
            <a:endCxn id="7" idx="7"/>
          </p:cNvCxnSpPr>
          <p:nvPr/>
        </p:nvCxnSpPr>
        <p:spPr>
          <a:xfrm flipH="1">
            <a:off x="951375" y="1322835"/>
            <a:ext cx="306872" cy="36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5D046A9-5684-CD7C-CA39-F25438E1FF63}"/>
              </a:ext>
            </a:extLst>
          </p:cNvPr>
          <p:cNvCxnSpPr>
            <a:cxnSpLocks/>
            <a:stCxn id="5" idx="5"/>
            <a:endCxn id="6" idx="1"/>
          </p:cNvCxnSpPr>
          <p:nvPr/>
        </p:nvCxnSpPr>
        <p:spPr>
          <a:xfrm>
            <a:off x="1909725" y="1322835"/>
            <a:ext cx="404775" cy="354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A0BF15-A6F2-4A93-50AD-7E2FACB4E3A3}"/>
              </a:ext>
            </a:extLst>
          </p:cNvPr>
          <p:cNvCxnSpPr>
            <a:cxnSpLocks/>
            <a:stCxn id="6" idx="3"/>
            <a:endCxn id="8" idx="7"/>
          </p:cNvCxnSpPr>
          <p:nvPr/>
        </p:nvCxnSpPr>
        <p:spPr>
          <a:xfrm flipH="1">
            <a:off x="2044650" y="2241072"/>
            <a:ext cx="269850" cy="519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89245C9-6D2B-2291-81D0-123B499C9B59}"/>
              </a:ext>
            </a:extLst>
          </p:cNvPr>
          <p:cNvSpPr/>
          <p:nvPr/>
        </p:nvSpPr>
        <p:spPr>
          <a:xfrm>
            <a:off x="5567200" y="642864"/>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t>
            </a:r>
          </a:p>
          <a:p>
            <a:pPr algn="ctr"/>
            <a:r>
              <a:rPr lang="en-IN" dirty="0"/>
              <a:t>20</a:t>
            </a:r>
          </a:p>
        </p:txBody>
      </p:sp>
      <p:sp>
        <p:nvSpPr>
          <p:cNvPr id="28" name="Oval 27">
            <a:extLst>
              <a:ext uri="{FF2B5EF4-FFF2-40B4-BE49-F238E27FC236}">
                <a16:creationId xmlns:a16="http://schemas.microsoft.com/office/drawing/2014/main" id="{8708E8C3-C9DB-B0ED-F84D-A0F7D102F423}"/>
              </a:ext>
            </a:extLst>
          </p:cNvPr>
          <p:cNvSpPr/>
          <p:nvPr/>
        </p:nvSpPr>
        <p:spPr>
          <a:xfrm>
            <a:off x="6503761" y="1688870"/>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a:t>
            </a:r>
          </a:p>
          <a:p>
            <a:pPr algn="ctr"/>
            <a:r>
              <a:rPr lang="en-IN" dirty="0"/>
              <a:t>15</a:t>
            </a:r>
          </a:p>
          <a:p>
            <a:pPr algn="ctr"/>
            <a:endParaRPr lang="en-IN" dirty="0"/>
          </a:p>
        </p:txBody>
      </p:sp>
      <p:sp>
        <p:nvSpPr>
          <p:cNvPr id="29" name="Oval 28">
            <a:extLst>
              <a:ext uri="{FF2B5EF4-FFF2-40B4-BE49-F238E27FC236}">
                <a16:creationId xmlns:a16="http://schemas.microsoft.com/office/drawing/2014/main" id="{AB2A1250-5713-5050-ED50-96036B9A6EAA}"/>
              </a:ext>
            </a:extLst>
          </p:cNvPr>
          <p:cNvSpPr/>
          <p:nvPr/>
        </p:nvSpPr>
        <p:spPr>
          <a:xfrm>
            <a:off x="4489158" y="1652054"/>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a:p>
            <a:pPr algn="ctr"/>
            <a:r>
              <a:rPr lang="en-IN" dirty="0"/>
              <a:t>8</a:t>
            </a:r>
          </a:p>
        </p:txBody>
      </p:sp>
      <p:sp>
        <p:nvSpPr>
          <p:cNvPr id="30" name="Oval 29">
            <a:extLst>
              <a:ext uri="{FF2B5EF4-FFF2-40B4-BE49-F238E27FC236}">
                <a16:creationId xmlns:a16="http://schemas.microsoft.com/office/drawing/2014/main" id="{BBD10ABE-41D3-DA02-0703-FCB08F31771B}"/>
              </a:ext>
            </a:extLst>
          </p:cNvPr>
          <p:cNvSpPr/>
          <p:nvPr/>
        </p:nvSpPr>
        <p:spPr>
          <a:xfrm>
            <a:off x="7308318" y="2988862"/>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t>
            </a:r>
          </a:p>
          <a:p>
            <a:pPr algn="ctr"/>
            <a:r>
              <a:rPr lang="en-IN" dirty="0"/>
              <a:t>11</a:t>
            </a:r>
          </a:p>
        </p:txBody>
      </p:sp>
      <p:cxnSp>
        <p:nvCxnSpPr>
          <p:cNvPr id="31" name="Straight Arrow Connector 30">
            <a:extLst>
              <a:ext uri="{FF2B5EF4-FFF2-40B4-BE49-F238E27FC236}">
                <a16:creationId xmlns:a16="http://schemas.microsoft.com/office/drawing/2014/main" id="{C44843FC-F378-F673-C2B9-707F53372048}"/>
              </a:ext>
            </a:extLst>
          </p:cNvPr>
          <p:cNvCxnSpPr>
            <a:cxnSpLocks/>
            <a:stCxn id="27" idx="3"/>
            <a:endCxn id="29" idx="7"/>
          </p:cNvCxnSpPr>
          <p:nvPr/>
        </p:nvCxnSpPr>
        <p:spPr>
          <a:xfrm flipH="1">
            <a:off x="5275561" y="1322835"/>
            <a:ext cx="426564" cy="44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0099236-9173-65B5-9681-79F2ABCE4973}"/>
              </a:ext>
            </a:extLst>
          </p:cNvPr>
          <p:cNvCxnSpPr>
            <a:cxnSpLocks/>
            <a:stCxn id="27" idx="5"/>
            <a:endCxn id="28" idx="1"/>
          </p:cNvCxnSpPr>
          <p:nvPr/>
        </p:nvCxnSpPr>
        <p:spPr>
          <a:xfrm>
            <a:off x="6353603" y="1322835"/>
            <a:ext cx="285083" cy="4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27091D-FCA9-6B87-CA8C-4484E816BA60}"/>
              </a:ext>
            </a:extLst>
          </p:cNvPr>
          <p:cNvCxnSpPr>
            <a:cxnSpLocks/>
            <a:stCxn id="28" idx="4"/>
            <a:endCxn id="30" idx="0"/>
          </p:cNvCxnSpPr>
          <p:nvPr/>
        </p:nvCxnSpPr>
        <p:spPr>
          <a:xfrm>
            <a:off x="6964425" y="2485506"/>
            <a:ext cx="804557" cy="50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Right 51">
            <a:extLst>
              <a:ext uri="{FF2B5EF4-FFF2-40B4-BE49-F238E27FC236}">
                <a16:creationId xmlns:a16="http://schemas.microsoft.com/office/drawing/2014/main" id="{CEB09642-9BCA-BAA1-5F0F-5A0DDC04366D}"/>
              </a:ext>
            </a:extLst>
          </p:cNvPr>
          <p:cNvSpPr/>
          <p:nvPr/>
        </p:nvSpPr>
        <p:spPr>
          <a:xfrm>
            <a:off x="3331923" y="2050372"/>
            <a:ext cx="813342" cy="4351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0602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A9FD0F-69D2-FABE-48EE-D36E88367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8" name="Picture 7">
            <a:extLst>
              <a:ext uri="{FF2B5EF4-FFF2-40B4-BE49-F238E27FC236}">
                <a16:creationId xmlns:a16="http://schemas.microsoft.com/office/drawing/2014/main" id="{D0A63EA2-CC56-4CA5-AC94-A1206F66AD3B}"/>
              </a:ext>
            </a:extLst>
          </p:cNvPr>
          <p:cNvPicPr>
            <a:picLocks noChangeAspect="1"/>
          </p:cNvPicPr>
          <p:nvPr/>
        </p:nvPicPr>
        <p:blipFill>
          <a:blip r:embed="rId2"/>
          <a:stretch>
            <a:fillRect/>
          </a:stretch>
        </p:blipFill>
        <p:spPr>
          <a:xfrm>
            <a:off x="564716" y="443344"/>
            <a:ext cx="8014567" cy="4084223"/>
          </a:xfrm>
          <a:prstGeom prst="rect">
            <a:avLst/>
          </a:prstGeom>
        </p:spPr>
      </p:pic>
    </p:spTree>
    <p:extLst>
      <p:ext uri="{BB962C8B-B14F-4D97-AF65-F5344CB8AC3E}">
        <p14:creationId xmlns:p14="http://schemas.microsoft.com/office/powerpoint/2010/main" val="284105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BC6EA-562E-DFFB-FF88-E4380D20EB63}"/>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211D6E3E-0C8D-A5CD-CB9C-4DFDC80A736C}"/>
              </a:ext>
            </a:extLst>
          </p:cNvPr>
          <p:cNvSpPr/>
          <p:nvPr/>
        </p:nvSpPr>
        <p:spPr>
          <a:xfrm>
            <a:off x="5709619" y="3570764"/>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30</a:t>
            </a:r>
          </a:p>
          <a:p>
            <a:pPr algn="ctr"/>
            <a:r>
              <a:rPr lang="en-IN" dirty="0"/>
              <a:t>1</a:t>
            </a:r>
          </a:p>
        </p:txBody>
      </p:sp>
      <p:sp>
        <p:nvSpPr>
          <p:cNvPr id="3" name="Oval 2">
            <a:extLst>
              <a:ext uri="{FF2B5EF4-FFF2-40B4-BE49-F238E27FC236}">
                <a16:creationId xmlns:a16="http://schemas.microsoft.com/office/drawing/2014/main" id="{A6AA66C2-F54A-C89A-D7AC-F6B303AE2C19}"/>
              </a:ext>
            </a:extLst>
          </p:cNvPr>
          <p:cNvSpPr/>
          <p:nvPr/>
        </p:nvSpPr>
        <p:spPr>
          <a:xfrm>
            <a:off x="4883698" y="2464112"/>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20</a:t>
            </a:r>
          </a:p>
          <a:p>
            <a:pPr algn="ctr"/>
            <a:r>
              <a:rPr lang="en-IN" dirty="0"/>
              <a:t>2</a:t>
            </a:r>
          </a:p>
        </p:txBody>
      </p:sp>
      <p:sp>
        <p:nvSpPr>
          <p:cNvPr id="9" name="Oval 8">
            <a:extLst>
              <a:ext uri="{FF2B5EF4-FFF2-40B4-BE49-F238E27FC236}">
                <a16:creationId xmlns:a16="http://schemas.microsoft.com/office/drawing/2014/main" id="{C823FAB7-4475-F0B1-A9DB-5B256DEA8EDD}"/>
              </a:ext>
            </a:extLst>
          </p:cNvPr>
          <p:cNvSpPr/>
          <p:nvPr/>
        </p:nvSpPr>
        <p:spPr>
          <a:xfrm>
            <a:off x="7250618" y="2439616"/>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50</a:t>
            </a:r>
          </a:p>
          <a:p>
            <a:pPr algn="ctr"/>
            <a:r>
              <a:rPr lang="en-IN" dirty="0"/>
              <a:t>5</a:t>
            </a:r>
          </a:p>
        </p:txBody>
      </p:sp>
      <p:sp>
        <p:nvSpPr>
          <p:cNvPr id="10" name="Oval 9">
            <a:extLst>
              <a:ext uri="{FF2B5EF4-FFF2-40B4-BE49-F238E27FC236}">
                <a16:creationId xmlns:a16="http://schemas.microsoft.com/office/drawing/2014/main" id="{F637FF32-F876-B3AF-1CD5-8E63FADBBC5A}"/>
              </a:ext>
            </a:extLst>
          </p:cNvPr>
          <p:cNvSpPr/>
          <p:nvPr/>
        </p:nvSpPr>
        <p:spPr>
          <a:xfrm>
            <a:off x="3513440" y="1310267"/>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7</a:t>
            </a:r>
          </a:p>
          <a:p>
            <a:pPr algn="ctr"/>
            <a:r>
              <a:rPr lang="en-IN" dirty="0"/>
              <a:t>7</a:t>
            </a:r>
          </a:p>
        </p:txBody>
      </p:sp>
      <p:sp>
        <p:nvSpPr>
          <p:cNvPr id="11" name="Oval 10">
            <a:extLst>
              <a:ext uri="{FF2B5EF4-FFF2-40B4-BE49-F238E27FC236}">
                <a16:creationId xmlns:a16="http://schemas.microsoft.com/office/drawing/2014/main" id="{EE01ED4B-B29D-E39E-CAF6-95D24D392572}"/>
              </a:ext>
            </a:extLst>
          </p:cNvPr>
          <p:cNvSpPr/>
          <p:nvPr/>
        </p:nvSpPr>
        <p:spPr>
          <a:xfrm>
            <a:off x="5709619" y="1373879"/>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40</a:t>
            </a:r>
          </a:p>
          <a:p>
            <a:pPr algn="ctr"/>
            <a:r>
              <a:rPr lang="en-IN" dirty="0"/>
              <a:t>6</a:t>
            </a:r>
          </a:p>
        </p:txBody>
      </p:sp>
      <p:sp>
        <p:nvSpPr>
          <p:cNvPr id="13" name="Oval 12">
            <a:extLst>
              <a:ext uri="{FF2B5EF4-FFF2-40B4-BE49-F238E27FC236}">
                <a16:creationId xmlns:a16="http://schemas.microsoft.com/office/drawing/2014/main" id="{BF90EBFA-98F7-1633-6EA3-F299A46E1137}"/>
              </a:ext>
            </a:extLst>
          </p:cNvPr>
          <p:cNvSpPr/>
          <p:nvPr/>
        </p:nvSpPr>
        <p:spPr>
          <a:xfrm>
            <a:off x="4426275" y="348643"/>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a:t>
            </a:r>
          </a:p>
          <a:p>
            <a:pPr algn="ctr"/>
            <a:r>
              <a:rPr lang="en-IN" dirty="0"/>
              <a:t>8</a:t>
            </a:r>
          </a:p>
        </p:txBody>
      </p:sp>
      <p:cxnSp>
        <p:nvCxnSpPr>
          <p:cNvPr id="14" name="Straight Arrow Connector 13">
            <a:extLst>
              <a:ext uri="{FF2B5EF4-FFF2-40B4-BE49-F238E27FC236}">
                <a16:creationId xmlns:a16="http://schemas.microsoft.com/office/drawing/2014/main" id="{6A8D2E15-2341-8721-5AB5-AF5FD0CEC0C1}"/>
              </a:ext>
            </a:extLst>
          </p:cNvPr>
          <p:cNvCxnSpPr>
            <a:stCxn id="13" idx="3"/>
            <a:endCxn id="10" idx="7"/>
          </p:cNvCxnSpPr>
          <p:nvPr/>
        </p:nvCxnSpPr>
        <p:spPr>
          <a:xfrm flipH="1">
            <a:off x="4299843" y="1028614"/>
            <a:ext cx="261357" cy="398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031BA56-2CA3-7D88-E53D-53E217FDF958}"/>
              </a:ext>
            </a:extLst>
          </p:cNvPr>
          <p:cNvCxnSpPr>
            <a:cxnSpLocks/>
            <a:stCxn id="3" idx="4"/>
            <a:endCxn id="2" idx="0"/>
          </p:cNvCxnSpPr>
          <p:nvPr/>
        </p:nvCxnSpPr>
        <p:spPr>
          <a:xfrm>
            <a:off x="5344362" y="3260748"/>
            <a:ext cx="825921" cy="31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94A608-2A85-9BCF-78FB-82A8758C21DE}"/>
              </a:ext>
            </a:extLst>
          </p:cNvPr>
          <p:cNvCxnSpPr>
            <a:cxnSpLocks/>
            <a:stCxn id="11" idx="3"/>
            <a:endCxn id="3" idx="0"/>
          </p:cNvCxnSpPr>
          <p:nvPr/>
        </p:nvCxnSpPr>
        <p:spPr>
          <a:xfrm flipH="1">
            <a:off x="5344362" y="2053850"/>
            <a:ext cx="500182" cy="410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CD9C63-28F8-84BE-8439-CECE98C82C31}"/>
              </a:ext>
            </a:extLst>
          </p:cNvPr>
          <p:cNvCxnSpPr>
            <a:cxnSpLocks/>
            <a:stCxn id="11" idx="5"/>
            <a:endCxn id="9" idx="1"/>
          </p:cNvCxnSpPr>
          <p:nvPr/>
        </p:nvCxnSpPr>
        <p:spPr>
          <a:xfrm>
            <a:off x="6496022" y="2053850"/>
            <a:ext cx="889521" cy="50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37AF892-1169-36B8-6F0F-4378F967824C}"/>
              </a:ext>
            </a:extLst>
          </p:cNvPr>
          <p:cNvCxnSpPr>
            <a:cxnSpLocks/>
            <a:stCxn id="13" idx="5"/>
            <a:endCxn id="11" idx="1"/>
          </p:cNvCxnSpPr>
          <p:nvPr/>
        </p:nvCxnSpPr>
        <p:spPr>
          <a:xfrm>
            <a:off x="5212678" y="1028614"/>
            <a:ext cx="631866" cy="461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9B755C9-49FA-E322-7F7F-CB74211A1751}"/>
              </a:ext>
            </a:extLst>
          </p:cNvPr>
          <p:cNvSpPr/>
          <p:nvPr/>
        </p:nvSpPr>
        <p:spPr>
          <a:xfrm>
            <a:off x="8061428" y="3542401"/>
            <a:ext cx="921328" cy="796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60</a:t>
            </a:r>
          </a:p>
          <a:p>
            <a:pPr algn="ctr"/>
            <a:r>
              <a:rPr lang="en-IN" dirty="0"/>
              <a:t>4</a:t>
            </a:r>
          </a:p>
        </p:txBody>
      </p:sp>
      <p:cxnSp>
        <p:nvCxnSpPr>
          <p:cNvPr id="38" name="Straight Arrow Connector 37">
            <a:extLst>
              <a:ext uri="{FF2B5EF4-FFF2-40B4-BE49-F238E27FC236}">
                <a16:creationId xmlns:a16="http://schemas.microsoft.com/office/drawing/2014/main" id="{5FB2C4AE-B9C0-3860-D32F-C3198060846A}"/>
              </a:ext>
            </a:extLst>
          </p:cNvPr>
          <p:cNvCxnSpPr>
            <a:cxnSpLocks/>
            <a:stCxn id="9" idx="4"/>
            <a:endCxn id="36" idx="0"/>
          </p:cNvCxnSpPr>
          <p:nvPr/>
        </p:nvCxnSpPr>
        <p:spPr>
          <a:xfrm>
            <a:off x="7711282" y="3236252"/>
            <a:ext cx="810810" cy="30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EC878F6-8590-1DF9-CBD3-51D822891801}"/>
              </a:ext>
            </a:extLst>
          </p:cNvPr>
          <p:cNvSpPr txBox="1"/>
          <p:nvPr/>
        </p:nvSpPr>
        <p:spPr>
          <a:xfrm>
            <a:off x="417418" y="490138"/>
            <a:ext cx="3619902" cy="769441"/>
          </a:xfrm>
          <a:prstGeom prst="rect">
            <a:avLst/>
          </a:prstGeom>
          <a:noFill/>
        </p:spPr>
        <p:txBody>
          <a:bodyPr wrap="none" rtlCol="0">
            <a:spAutoFit/>
          </a:bodyPr>
          <a:lstStyle/>
          <a:p>
            <a:r>
              <a:rPr lang="en-IN" sz="4400" dirty="0">
                <a:solidFill>
                  <a:schemeClr val="tx1"/>
                </a:solidFill>
                <a:latin typeface="Bebas Neue" panose="020B0606020202050201" pitchFamily="34" charset="0"/>
              </a:rPr>
              <a:t>DELETION IN TREAPS</a:t>
            </a:r>
          </a:p>
        </p:txBody>
      </p:sp>
      <p:sp>
        <p:nvSpPr>
          <p:cNvPr id="28" name="TextBox 27">
            <a:extLst>
              <a:ext uri="{FF2B5EF4-FFF2-40B4-BE49-F238E27FC236}">
                <a16:creationId xmlns:a16="http://schemas.microsoft.com/office/drawing/2014/main" id="{9111C8A7-5921-608D-375E-AA47B2AE88F8}"/>
              </a:ext>
            </a:extLst>
          </p:cNvPr>
          <p:cNvSpPr txBox="1"/>
          <p:nvPr/>
        </p:nvSpPr>
        <p:spPr>
          <a:xfrm>
            <a:off x="77845" y="1971505"/>
            <a:ext cx="4884671" cy="2031325"/>
          </a:xfrm>
          <a:prstGeom prst="rect">
            <a:avLst/>
          </a:prstGeom>
          <a:noFill/>
        </p:spPr>
        <p:txBody>
          <a:bodyPr wrap="none" rtlCol="0">
            <a:spAutoFit/>
          </a:bodyPr>
          <a:lstStyle/>
          <a:p>
            <a:pPr marL="342900" indent="-342900">
              <a:buAutoNum type="arabicParenR"/>
            </a:pPr>
            <a:r>
              <a:rPr lang="en-US" b="0" i="0" dirty="0">
                <a:solidFill>
                  <a:srgbClr val="E8E6E3"/>
                </a:solidFill>
                <a:effectLst/>
                <a:latin typeface="Nunito" pitchFamily="2" charset="0"/>
              </a:rPr>
              <a:t>1) If node is a leaf, delete it. </a:t>
            </a:r>
            <a:br>
              <a:rPr lang="en-US" dirty="0"/>
            </a:br>
            <a:r>
              <a:rPr lang="en-US" b="0" i="0" dirty="0">
                <a:solidFill>
                  <a:srgbClr val="E8E6E3"/>
                </a:solidFill>
                <a:effectLst/>
                <a:latin typeface="Nunito" pitchFamily="2" charset="0"/>
              </a:rPr>
              <a:t>2) If node has one child NULL and other as non-NULL,</a:t>
            </a:r>
          </a:p>
          <a:p>
            <a:pPr marL="342900" indent="-342900">
              <a:buAutoNum type="arabicParenR"/>
            </a:pPr>
            <a:r>
              <a:rPr lang="en-US" b="0" i="0">
                <a:solidFill>
                  <a:srgbClr val="E8E6E3"/>
                </a:solidFill>
                <a:effectLst/>
                <a:latin typeface="Nunito" pitchFamily="2" charset="0"/>
              </a:rPr>
              <a:t>    </a:t>
            </a:r>
            <a:r>
              <a:rPr lang="en-US" b="0" i="0" dirty="0">
                <a:solidFill>
                  <a:srgbClr val="E8E6E3"/>
                </a:solidFill>
                <a:effectLst/>
                <a:latin typeface="Nunito" pitchFamily="2" charset="0"/>
              </a:rPr>
              <a:t>replace node with the non-empty child. </a:t>
            </a:r>
            <a:br>
              <a:rPr lang="en-US" dirty="0"/>
            </a:br>
            <a:r>
              <a:rPr lang="en-US" b="0" i="0" dirty="0">
                <a:solidFill>
                  <a:srgbClr val="E8E6E3"/>
                </a:solidFill>
                <a:effectLst/>
                <a:latin typeface="Nunito" pitchFamily="2" charset="0"/>
              </a:rPr>
              <a:t>3) If node has both children as non-NULL, </a:t>
            </a:r>
          </a:p>
          <a:p>
            <a:pPr marL="342900" indent="-342900">
              <a:buAutoNum type="arabicParenR"/>
            </a:pPr>
            <a:r>
              <a:rPr lang="en-US" b="0" i="0" dirty="0">
                <a:solidFill>
                  <a:srgbClr val="E8E6E3"/>
                </a:solidFill>
                <a:effectLst/>
                <a:latin typeface="Nunito" pitchFamily="2" charset="0"/>
              </a:rPr>
              <a:t>    find max of left and right children. </a:t>
            </a:r>
          </a:p>
          <a:p>
            <a:pPr marL="342900" indent="-342900">
              <a:buAutoNum type="arabicParenR"/>
            </a:pPr>
            <a:r>
              <a:rPr lang="en-US" dirty="0">
                <a:solidFill>
                  <a:srgbClr val="E8E6E3"/>
                </a:solidFill>
                <a:latin typeface="Nunito" pitchFamily="2" charset="0"/>
              </a:rPr>
              <a:t>     </a:t>
            </a:r>
            <a:r>
              <a:rPr lang="en-US" b="0" i="0" dirty="0">
                <a:solidFill>
                  <a:srgbClr val="E8E6E3"/>
                </a:solidFill>
                <a:effectLst/>
                <a:latin typeface="Nunito" pitchFamily="2" charset="0"/>
              </a:rPr>
              <a:t>a) If priority of right child is greater, </a:t>
            </a:r>
          </a:p>
          <a:p>
            <a:pPr marL="342900" indent="-342900">
              <a:buAutoNum type="arabicParenR"/>
            </a:pPr>
            <a:r>
              <a:rPr lang="en-US" dirty="0">
                <a:solidFill>
                  <a:srgbClr val="E8E6E3"/>
                </a:solidFill>
                <a:latin typeface="Nunito" pitchFamily="2" charset="0"/>
              </a:rPr>
              <a:t>         </a:t>
            </a:r>
            <a:r>
              <a:rPr lang="en-US" b="0" i="0" dirty="0">
                <a:solidFill>
                  <a:srgbClr val="E8E6E3"/>
                </a:solidFill>
                <a:effectLst/>
                <a:latin typeface="Nunito" pitchFamily="2" charset="0"/>
              </a:rPr>
              <a:t>perform left rotation at node </a:t>
            </a:r>
          </a:p>
          <a:p>
            <a:pPr marL="342900" indent="-342900">
              <a:buAutoNum type="arabicParenR"/>
            </a:pPr>
            <a:r>
              <a:rPr lang="en-US" dirty="0">
                <a:solidFill>
                  <a:srgbClr val="E8E6E3"/>
                </a:solidFill>
                <a:latin typeface="Nunito" pitchFamily="2" charset="0"/>
              </a:rPr>
              <a:t>     </a:t>
            </a:r>
            <a:r>
              <a:rPr lang="en-US" b="0" i="0" dirty="0">
                <a:solidFill>
                  <a:srgbClr val="E8E6E3"/>
                </a:solidFill>
                <a:effectLst/>
                <a:latin typeface="Nunito" pitchFamily="2" charset="0"/>
              </a:rPr>
              <a:t>b) If priority of left child is greater, </a:t>
            </a:r>
          </a:p>
          <a:p>
            <a:pPr marL="342900" indent="-342900">
              <a:buAutoNum type="arabicParenR"/>
            </a:pPr>
            <a:r>
              <a:rPr lang="en-US" dirty="0">
                <a:solidFill>
                  <a:srgbClr val="E8E6E3"/>
                </a:solidFill>
                <a:latin typeface="Nunito" pitchFamily="2" charset="0"/>
              </a:rPr>
              <a:t>          </a:t>
            </a:r>
            <a:r>
              <a:rPr lang="en-US" b="0" i="0" dirty="0">
                <a:solidFill>
                  <a:srgbClr val="E8E6E3"/>
                </a:solidFill>
                <a:effectLst/>
                <a:latin typeface="Nunito" pitchFamily="2" charset="0"/>
              </a:rPr>
              <a:t>perform right rotation at node.</a:t>
            </a:r>
            <a:endParaRPr lang="en-IN" dirty="0"/>
          </a:p>
        </p:txBody>
      </p:sp>
    </p:spTree>
    <p:extLst>
      <p:ext uri="{BB962C8B-B14F-4D97-AF65-F5344CB8AC3E}">
        <p14:creationId xmlns:p14="http://schemas.microsoft.com/office/powerpoint/2010/main" val="310101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C37377-1D08-8CF3-32BB-8DB34EECA3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a:extLst>
              <a:ext uri="{FF2B5EF4-FFF2-40B4-BE49-F238E27FC236}">
                <a16:creationId xmlns:a16="http://schemas.microsoft.com/office/drawing/2014/main" id="{82D1D3F3-C73D-24CC-D275-2C01F9916659}"/>
              </a:ext>
            </a:extLst>
          </p:cNvPr>
          <p:cNvPicPr>
            <a:picLocks noChangeAspect="1"/>
          </p:cNvPicPr>
          <p:nvPr/>
        </p:nvPicPr>
        <p:blipFill>
          <a:blip r:embed="rId2"/>
          <a:stretch>
            <a:fillRect/>
          </a:stretch>
        </p:blipFill>
        <p:spPr>
          <a:xfrm>
            <a:off x="603184" y="261775"/>
            <a:ext cx="7937632" cy="4619950"/>
          </a:xfrm>
          <a:prstGeom prst="rect">
            <a:avLst/>
          </a:prstGeom>
        </p:spPr>
      </p:pic>
    </p:spTree>
    <p:extLst>
      <p:ext uri="{BB962C8B-B14F-4D97-AF65-F5344CB8AC3E}">
        <p14:creationId xmlns:p14="http://schemas.microsoft.com/office/powerpoint/2010/main" val="3331383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658" name="Google Shape;658;p35"/>
          <p:cNvSpPr txBox="1">
            <a:spLocks noGrp="1"/>
          </p:cNvSpPr>
          <p:nvPr>
            <p:ph type="ctrTitle" idx="4294967295"/>
          </p:nvPr>
        </p:nvSpPr>
        <p:spPr>
          <a:xfrm>
            <a:off x="685800" y="1473663"/>
            <a:ext cx="4108800" cy="160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a:t>thanks!</a:t>
            </a:r>
            <a:endParaRPr sz="12000"/>
          </a:p>
        </p:txBody>
      </p:sp>
      <p:sp>
        <p:nvSpPr>
          <p:cNvPr id="660" name="Google Shape;660;p35"/>
          <p:cNvSpPr/>
          <p:nvPr/>
        </p:nvSpPr>
        <p:spPr>
          <a:xfrm>
            <a:off x="5481876" y="1103550"/>
            <a:ext cx="2569661" cy="233738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600"/>
              </a:spcAft>
              <a:buNone/>
            </a:pP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p:txBody>
          <a:bodyPr/>
          <a:lstStyle/>
          <a:p>
            <a:pPr algn="ctr"/>
            <a:r>
              <a:rPr lang="en-IN" sz="5400" dirty="0">
                <a:solidFill>
                  <a:srgbClr val="FFFF00"/>
                </a:solidFill>
              </a:rPr>
              <a:t>Table of contents</a:t>
            </a:r>
          </a:p>
        </p:txBody>
      </p:sp>
      <p:sp>
        <p:nvSpPr>
          <p:cNvPr id="4" name="TextBox 3">
            <a:extLst>
              <a:ext uri="{FF2B5EF4-FFF2-40B4-BE49-F238E27FC236}">
                <a16:creationId xmlns:a16="http://schemas.microsoft.com/office/drawing/2014/main" id="{03037C87-87C5-B382-B72D-7D92C46E5435}"/>
              </a:ext>
            </a:extLst>
          </p:cNvPr>
          <p:cNvSpPr txBox="1"/>
          <p:nvPr/>
        </p:nvSpPr>
        <p:spPr>
          <a:xfrm>
            <a:off x="1704622" y="1746683"/>
            <a:ext cx="3160889" cy="3293209"/>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Introduction</a:t>
            </a:r>
          </a:p>
          <a:p>
            <a:pPr marL="285750" indent="-285750">
              <a:buClr>
                <a:srgbClr val="FFFF00"/>
              </a:buClr>
              <a:buSzPct val="119000"/>
              <a:buFont typeface="Wingdings" panose="05000000000000000000" pitchFamily="2" charset="2"/>
              <a:buChar char="q"/>
            </a:pPr>
            <a:r>
              <a:rPr lang="en-IN" sz="1800" b="1" dirty="0">
                <a:solidFill>
                  <a:schemeClr val="tx1"/>
                </a:solidFill>
              </a:rPr>
              <a:t>Top down splay tree</a:t>
            </a:r>
          </a:p>
          <a:p>
            <a:pPr marL="285750" indent="-285750">
              <a:buClr>
                <a:srgbClr val="FFFF00"/>
              </a:buClr>
              <a:buSzPct val="119000"/>
              <a:buFont typeface="Wingdings" panose="05000000000000000000" pitchFamily="2" charset="2"/>
              <a:buChar char="q"/>
            </a:pPr>
            <a:r>
              <a:rPr lang="en-IN" sz="1800" b="1" dirty="0">
                <a:solidFill>
                  <a:schemeClr val="tx1"/>
                </a:solidFill>
              </a:rPr>
              <a:t>Operation</a:t>
            </a:r>
          </a:p>
          <a:p>
            <a:pPr marL="285750" indent="-285750">
              <a:buClr>
                <a:srgbClr val="FFFF00"/>
              </a:buClr>
              <a:buSzPct val="119000"/>
              <a:buFont typeface="Wingdings" panose="05000000000000000000" pitchFamily="2" charset="2"/>
              <a:buChar char="q"/>
            </a:pPr>
            <a:r>
              <a:rPr lang="en-IN" sz="1800" b="1" dirty="0">
                <a:solidFill>
                  <a:schemeClr val="tx1"/>
                </a:solidFill>
              </a:rPr>
              <a:t>Splay tree Algorithm </a:t>
            </a:r>
          </a:p>
          <a:p>
            <a:pPr marL="285750" indent="-285750">
              <a:buClr>
                <a:srgbClr val="FFFF00"/>
              </a:buClr>
              <a:buSzPct val="119000"/>
              <a:buFont typeface="Wingdings" panose="05000000000000000000" pitchFamily="2" charset="2"/>
              <a:buChar char="q"/>
            </a:pPr>
            <a:endParaRPr lang="en-IN" sz="1800" b="1" dirty="0">
              <a:solidFill>
                <a:schemeClr val="tx1"/>
              </a:solidFill>
            </a:endParaRPr>
          </a:p>
          <a:p>
            <a:pPr marL="285750" indent="-285750">
              <a:buClr>
                <a:srgbClr val="FFFF00"/>
              </a:buClr>
              <a:buSzPct val="119000"/>
              <a:buFont typeface="Wingdings" panose="05000000000000000000" pitchFamily="2" charset="2"/>
              <a:buChar char="q"/>
            </a:pPr>
            <a:r>
              <a:rPr lang="en-IN" sz="1800" b="1" dirty="0">
                <a:solidFill>
                  <a:schemeClr val="tx1"/>
                </a:solidFill>
              </a:rPr>
              <a:t>AA trees</a:t>
            </a:r>
          </a:p>
          <a:p>
            <a:pPr marL="285750" indent="-285750">
              <a:buClr>
                <a:srgbClr val="FFFF00"/>
              </a:buClr>
              <a:buSzPct val="119000"/>
              <a:buFont typeface="Wingdings" panose="05000000000000000000" pitchFamily="2" charset="2"/>
              <a:buChar char="q"/>
            </a:pPr>
            <a:r>
              <a:rPr lang="en-IN" sz="1800" b="1" dirty="0">
                <a:solidFill>
                  <a:schemeClr val="tx1"/>
                </a:solidFill>
              </a:rPr>
              <a:t>AA trees Algorithm</a:t>
            </a:r>
          </a:p>
          <a:p>
            <a:pPr marL="285750" indent="-285750">
              <a:buClr>
                <a:srgbClr val="FFFF00"/>
              </a:buClr>
              <a:buSzPct val="119000"/>
              <a:buFont typeface="Wingdings" panose="05000000000000000000" pitchFamily="2" charset="2"/>
              <a:buChar char="q"/>
            </a:pPr>
            <a:endParaRPr lang="en-IN" sz="1800" b="1" dirty="0">
              <a:solidFill>
                <a:schemeClr val="tx1"/>
              </a:solidFill>
            </a:endParaRPr>
          </a:p>
          <a:p>
            <a:pPr marL="285750" indent="-285750">
              <a:buClr>
                <a:srgbClr val="FFFF00"/>
              </a:buClr>
              <a:buSzPct val="119000"/>
              <a:buFont typeface="Wingdings" panose="05000000000000000000" pitchFamily="2" charset="2"/>
              <a:buChar char="q"/>
            </a:pPr>
            <a:r>
              <a:rPr lang="en-IN" sz="1800" b="1" dirty="0" err="1">
                <a:solidFill>
                  <a:schemeClr val="tx1"/>
                </a:solidFill>
              </a:rPr>
              <a:t>Treaps</a:t>
            </a:r>
            <a:endParaRPr lang="en-IN" sz="1800" b="1" dirty="0">
              <a:solidFill>
                <a:schemeClr val="tx1"/>
              </a:solidFill>
            </a:endParaRPr>
          </a:p>
          <a:p>
            <a:pPr marL="285750" indent="-285750">
              <a:buClr>
                <a:srgbClr val="FFFF00"/>
              </a:buClr>
              <a:buSzPct val="119000"/>
              <a:buFont typeface="Wingdings" panose="05000000000000000000" pitchFamily="2" charset="2"/>
              <a:buChar char="q"/>
            </a:pPr>
            <a:endParaRPr lang="en-IN" sz="1800" b="1" dirty="0">
              <a:solidFill>
                <a:schemeClr val="tx1"/>
              </a:solidFill>
            </a:endParaRPr>
          </a:p>
          <a:p>
            <a:endParaRPr lang="en-IN" b="1" dirty="0">
              <a:solidFill>
                <a:schemeClr val="tx1"/>
              </a:solidFill>
            </a:endParaRPr>
          </a:p>
          <a:p>
            <a:endParaRPr lang="en-IN" dirty="0"/>
          </a:p>
        </p:txBody>
      </p:sp>
    </p:spTree>
    <p:extLst>
      <p:ext uri="{BB962C8B-B14F-4D97-AF65-F5344CB8AC3E}">
        <p14:creationId xmlns:p14="http://schemas.microsoft.com/office/powerpoint/2010/main" val="338625211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a:xfrm>
            <a:off x="1334400" y="621251"/>
            <a:ext cx="6475200" cy="593700"/>
          </a:xfrm>
        </p:spPr>
        <p:txBody>
          <a:bodyPr/>
          <a:lstStyle/>
          <a:p>
            <a:pPr algn="ctr"/>
            <a:r>
              <a:rPr lang="en-IN" sz="7200" dirty="0">
                <a:solidFill>
                  <a:srgbClr val="FFFF00"/>
                </a:solidFill>
              </a:rPr>
              <a:t>Introduction</a:t>
            </a:r>
          </a:p>
        </p:txBody>
      </p:sp>
      <p:sp>
        <p:nvSpPr>
          <p:cNvPr id="4" name="TextBox 3">
            <a:extLst>
              <a:ext uri="{FF2B5EF4-FFF2-40B4-BE49-F238E27FC236}">
                <a16:creationId xmlns:a16="http://schemas.microsoft.com/office/drawing/2014/main" id="{03037C87-87C5-B382-B72D-7D92C46E5435}"/>
              </a:ext>
            </a:extLst>
          </p:cNvPr>
          <p:cNvSpPr txBox="1"/>
          <p:nvPr/>
        </p:nvSpPr>
        <p:spPr>
          <a:xfrm>
            <a:off x="1334400" y="1095376"/>
            <a:ext cx="6902234" cy="4308872"/>
          </a:xfrm>
          <a:prstGeom prst="rect">
            <a:avLst/>
          </a:prstGeom>
          <a:noFill/>
        </p:spPr>
        <p:txBody>
          <a:bodyPr wrap="square" rtlCol="0">
            <a:spAutoFit/>
          </a:bodyPr>
          <a:lstStyle/>
          <a:p>
            <a:r>
              <a:rPr lang="en-IN" sz="1600" b="1" u="sng" dirty="0">
                <a:solidFill>
                  <a:schemeClr val="tx1"/>
                </a:solidFill>
              </a:rPr>
              <a:t>What is Splay Trees </a:t>
            </a:r>
            <a:r>
              <a:rPr lang="en-IN" sz="1600" b="1" dirty="0">
                <a:solidFill>
                  <a:schemeClr val="tx1"/>
                </a:solidFill>
              </a:rPr>
              <a:t>:</a:t>
            </a:r>
            <a:endParaRPr lang="en-IN" sz="2000" b="1" dirty="0">
              <a:solidFill>
                <a:schemeClr val="tx1"/>
              </a:solidFill>
            </a:endParaRPr>
          </a:p>
          <a:p>
            <a:pPr marL="285750" indent="-285750">
              <a:buClr>
                <a:srgbClr val="FFFF00"/>
              </a:buClr>
              <a:buFont typeface="Wingdings" panose="05000000000000000000" pitchFamily="2" charset="2"/>
              <a:buChar char="Ø"/>
            </a:pPr>
            <a:r>
              <a:rPr lang="en-IN" sz="1600" b="0" i="0" dirty="0">
                <a:solidFill>
                  <a:schemeClr val="accent4"/>
                </a:solidFill>
                <a:effectLst/>
                <a:latin typeface="inter-regular"/>
              </a:rPr>
              <a:t>Splay trees are the self-balancing or self-adjusted binary search trees</a:t>
            </a:r>
            <a:endParaRPr lang="en-IN" sz="1600" dirty="0">
              <a:solidFill>
                <a:schemeClr val="accent4"/>
              </a:solidFill>
              <a:latin typeface="inter-regular"/>
            </a:endParaRPr>
          </a:p>
          <a:p>
            <a:pPr marL="285750" indent="-285750">
              <a:buClr>
                <a:srgbClr val="FFFF00"/>
              </a:buClr>
              <a:buFont typeface="Wingdings" panose="05000000000000000000" pitchFamily="2" charset="2"/>
              <a:buChar char="Ø"/>
            </a:pPr>
            <a:r>
              <a:rPr lang="en-IN" sz="1600" b="0" i="0" dirty="0">
                <a:solidFill>
                  <a:schemeClr val="accent4"/>
                </a:solidFill>
                <a:effectLst/>
                <a:latin typeface="inter-regular"/>
              </a:rPr>
              <a:t>It has the sa</a:t>
            </a:r>
            <a:r>
              <a:rPr lang="en-IN" sz="1600" dirty="0">
                <a:solidFill>
                  <a:schemeClr val="accent4"/>
                </a:solidFill>
                <a:latin typeface="inter-regular"/>
              </a:rPr>
              <a:t>me properties as the binary tree</a:t>
            </a:r>
            <a:endParaRPr lang="en-IN" sz="1600" b="0" i="0" dirty="0">
              <a:solidFill>
                <a:schemeClr val="accent4"/>
              </a:solidFill>
              <a:effectLst/>
              <a:latin typeface="inter-regular"/>
            </a:endParaRPr>
          </a:p>
          <a:p>
            <a:pPr marL="285750" indent="-285750">
              <a:buClr>
                <a:srgbClr val="FFFF00"/>
              </a:buClr>
              <a:buFont typeface="Wingdings" panose="05000000000000000000" pitchFamily="2" charset="2"/>
              <a:buChar char="Ø"/>
            </a:pPr>
            <a:r>
              <a:rPr lang="en-IN" sz="1600" b="0" i="0" dirty="0">
                <a:solidFill>
                  <a:schemeClr val="accent4"/>
                </a:solidFill>
                <a:effectLst/>
                <a:latin typeface="inter-regular"/>
              </a:rPr>
              <a:t>The Objective of  </a:t>
            </a:r>
            <a:r>
              <a:rPr lang="en-IN" sz="1600" b="1" i="0" u="sng" dirty="0">
                <a:solidFill>
                  <a:srgbClr val="00B050"/>
                </a:solidFill>
                <a:effectLst/>
                <a:latin typeface="inter-regular"/>
              </a:rPr>
              <a:t>Splay Tree </a:t>
            </a:r>
            <a:r>
              <a:rPr lang="en-IN" sz="1600" b="0" i="0" dirty="0">
                <a:solidFill>
                  <a:schemeClr val="accent4"/>
                </a:solidFill>
                <a:effectLst/>
                <a:latin typeface="inter-regular"/>
              </a:rPr>
              <a:t>is to br</a:t>
            </a:r>
            <a:r>
              <a:rPr lang="en-IN" sz="1600" dirty="0">
                <a:solidFill>
                  <a:schemeClr val="accent4"/>
                </a:solidFill>
                <a:latin typeface="inter-regular"/>
              </a:rPr>
              <a:t>ing the most commonly used element to the root!</a:t>
            </a:r>
            <a:endParaRPr lang="en-IN" sz="1600" b="0" i="0" dirty="0">
              <a:solidFill>
                <a:schemeClr val="accent4"/>
              </a:solidFill>
              <a:effectLst/>
              <a:latin typeface="inter-regular"/>
            </a:endParaRPr>
          </a:p>
          <a:p>
            <a:pPr marL="285750" indent="-285750">
              <a:buClr>
                <a:srgbClr val="FFFF00"/>
              </a:buClr>
              <a:buFont typeface="Wingdings" panose="05000000000000000000" pitchFamily="2" charset="2"/>
              <a:buChar char="Ø"/>
            </a:pPr>
            <a:r>
              <a:rPr lang="en-IN" sz="1600" b="1" u="sng" dirty="0">
                <a:solidFill>
                  <a:srgbClr val="FF0000"/>
                </a:solidFill>
                <a:latin typeface="inter-regular"/>
              </a:rPr>
              <a:t>Splaying</a:t>
            </a:r>
            <a:r>
              <a:rPr lang="en-IN" sz="1600" dirty="0">
                <a:solidFill>
                  <a:schemeClr val="accent4"/>
                </a:solidFill>
                <a:latin typeface="inter-regular"/>
              </a:rPr>
              <a:t> is when you move a node from it’s position all the way to the root by as many “rotations” as needed</a:t>
            </a:r>
          </a:p>
          <a:p>
            <a:pPr>
              <a:buClr>
                <a:srgbClr val="FFFF00"/>
              </a:buClr>
            </a:pPr>
            <a:endParaRPr lang="en-IN" sz="1600" b="1" u="sng" dirty="0">
              <a:solidFill>
                <a:schemeClr val="tx1"/>
              </a:solidFill>
              <a:latin typeface="inter-regular"/>
            </a:endParaRPr>
          </a:p>
          <a:p>
            <a:pPr>
              <a:buClr>
                <a:srgbClr val="FFFF00"/>
              </a:buClr>
            </a:pPr>
            <a:r>
              <a:rPr lang="en-IN" sz="1600" b="1" u="sng" dirty="0">
                <a:solidFill>
                  <a:schemeClr val="tx1"/>
                </a:solidFill>
                <a:latin typeface="inter-regular"/>
              </a:rPr>
              <a:t>T</a:t>
            </a:r>
            <a:r>
              <a:rPr lang="en-IN" sz="1600" b="1" i="0" u="sng" dirty="0">
                <a:solidFill>
                  <a:schemeClr val="tx1"/>
                </a:solidFill>
                <a:effectLst/>
                <a:latin typeface="inter-regular"/>
              </a:rPr>
              <a:t>op-down splay tree:</a:t>
            </a:r>
            <a:endParaRPr lang="en-IN" sz="1600" dirty="0">
              <a:solidFill>
                <a:schemeClr val="accent4"/>
              </a:solidFill>
              <a:latin typeface="inter-regular"/>
            </a:endParaRPr>
          </a:p>
          <a:p>
            <a:pPr marL="285750" indent="-285750">
              <a:buClr>
                <a:srgbClr val="FFFF00"/>
              </a:buClr>
              <a:buFont typeface="Wingdings" panose="05000000000000000000" pitchFamily="2" charset="2"/>
              <a:buChar char="Ø"/>
            </a:pPr>
            <a:r>
              <a:rPr lang="en-US" sz="1600" dirty="0">
                <a:solidFill>
                  <a:schemeClr val="accent4"/>
                </a:solidFill>
                <a:latin typeface="inter-regular"/>
              </a:rPr>
              <a:t> performs rotations on the initial access path. Thus a top-down splay tree node does not need a parent link. The splay operation finishes as soon as the search does. That means the overhead for operations of a top-down splay tree is of a relatively small amount.</a:t>
            </a:r>
          </a:p>
          <a:p>
            <a:pPr>
              <a:buClr>
                <a:srgbClr val="FFFF00"/>
              </a:buClr>
            </a:pPr>
            <a:r>
              <a:rPr lang="en-US" sz="2000" b="1" i="0" u="sng" dirty="0">
                <a:solidFill>
                  <a:srgbClr val="FF0000"/>
                </a:solidFill>
                <a:effectLst/>
                <a:latin typeface="-apple-system"/>
              </a:rPr>
              <a:t>Top-down:</a:t>
            </a:r>
            <a:r>
              <a:rPr lang="en-US" sz="2000" b="0" i="0" u="sng" dirty="0">
                <a:solidFill>
                  <a:srgbClr val="FF0000"/>
                </a:solidFill>
                <a:effectLst/>
                <a:latin typeface="-apple-system"/>
              </a:rPr>
              <a:t> </a:t>
            </a:r>
            <a:r>
              <a:rPr lang="en-US" sz="2000" b="1" i="0" u="sng" dirty="0">
                <a:solidFill>
                  <a:srgbClr val="E0DDD9"/>
                </a:solidFill>
                <a:effectLst/>
                <a:latin typeface="-apple-system"/>
              </a:rPr>
              <a:t>you first search and at another iteration you rotate</a:t>
            </a:r>
            <a:endParaRPr lang="en-IN" sz="1600" b="1" u="sng" dirty="0">
              <a:solidFill>
                <a:schemeClr val="accent4"/>
              </a:solidFill>
              <a:latin typeface="inter-regular"/>
            </a:endParaRPr>
          </a:p>
          <a:p>
            <a:pPr>
              <a:buClr>
                <a:srgbClr val="FFFF00"/>
              </a:buClr>
            </a:pPr>
            <a:endParaRPr lang="en-IN" sz="1600" b="1" i="0" u="sng" dirty="0">
              <a:solidFill>
                <a:schemeClr val="tx1"/>
              </a:solidFill>
              <a:effectLst/>
              <a:latin typeface="inter-regular"/>
            </a:endParaRPr>
          </a:p>
          <a:p>
            <a:endParaRPr lang="en-IN" dirty="0">
              <a:solidFill>
                <a:schemeClr val="accent4"/>
              </a:solidFill>
              <a:latin typeface="inter-regular"/>
            </a:endParaRPr>
          </a:p>
          <a:p>
            <a:endParaRPr lang="en-IN" sz="1600" b="1" dirty="0">
              <a:solidFill>
                <a:schemeClr val="accent4"/>
              </a:solidFill>
            </a:endParaRPr>
          </a:p>
        </p:txBody>
      </p:sp>
    </p:spTree>
    <p:extLst>
      <p:ext uri="{BB962C8B-B14F-4D97-AF65-F5344CB8AC3E}">
        <p14:creationId xmlns:p14="http://schemas.microsoft.com/office/powerpoint/2010/main" val="209056370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p:txBody>
          <a:bodyPr/>
          <a:lstStyle/>
          <a:p>
            <a:pPr algn="ctr"/>
            <a:r>
              <a:rPr lang="en-IN" sz="5400" dirty="0">
                <a:solidFill>
                  <a:srgbClr val="FFFF00"/>
                </a:solidFill>
              </a:rPr>
              <a:t>Splay tree terminology</a:t>
            </a:r>
          </a:p>
        </p:txBody>
      </p:sp>
      <p:sp>
        <p:nvSpPr>
          <p:cNvPr id="4" name="TextBox 3">
            <a:extLst>
              <a:ext uri="{FF2B5EF4-FFF2-40B4-BE49-F238E27FC236}">
                <a16:creationId xmlns:a16="http://schemas.microsoft.com/office/drawing/2014/main" id="{03037C87-87C5-B382-B72D-7D92C46E5435}"/>
              </a:ext>
            </a:extLst>
          </p:cNvPr>
          <p:cNvSpPr txBox="1"/>
          <p:nvPr/>
        </p:nvSpPr>
        <p:spPr>
          <a:xfrm>
            <a:off x="1591733" y="1735394"/>
            <a:ext cx="6475200" cy="2769989"/>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2000" b="1" dirty="0">
                <a:solidFill>
                  <a:schemeClr val="tx1"/>
                </a:solidFill>
              </a:rPr>
              <a:t>Let X be a non-root node , has at least 1 ancestor</a:t>
            </a:r>
          </a:p>
          <a:p>
            <a:pPr marL="285750" indent="-285750">
              <a:buClr>
                <a:srgbClr val="FFFF00"/>
              </a:buClr>
              <a:buSzPct val="119000"/>
              <a:buFont typeface="Wingdings" panose="05000000000000000000" pitchFamily="2" charset="2"/>
              <a:buChar char="q"/>
            </a:pPr>
            <a:r>
              <a:rPr lang="en-IN" sz="2000" b="1" dirty="0">
                <a:solidFill>
                  <a:schemeClr val="tx1"/>
                </a:solidFill>
              </a:rPr>
              <a:t>Let P be its parent mode</a:t>
            </a:r>
          </a:p>
          <a:p>
            <a:pPr marL="285750" indent="-285750">
              <a:buClr>
                <a:srgbClr val="FFFF00"/>
              </a:buClr>
              <a:buSzPct val="119000"/>
              <a:buFont typeface="Wingdings" panose="05000000000000000000" pitchFamily="2" charset="2"/>
              <a:buChar char="q"/>
            </a:pPr>
            <a:r>
              <a:rPr lang="en-IN" sz="2000" b="1" dirty="0">
                <a:solidFill>
                  <a:schemeClr val="tx1"/>
                </a:solidFill>
              </a:rPr>
              <a:t>Let G be its grandparent node(if it exists)</a:t>
            </a:r>
          </a:p>
          <a:p>
            <a:pPr marL="285750" indent="-285750">
              <a:buClr>
                <a:srgbClr val="FFFF00"/>
              </a:buClr>
              <a:buSzPct val="119000"/>
              <a:buFont typeface="Wingdings" panose="05000000000000000000" pitchFamily="2" charset="2"/>
              <a:buChar char="q"/>
            </a:pPr>
            <a:r>
              <a:rPr lang="en-IN" sz="2000" b="1" dirty="0">
                <a:solidFill>
                  <a:schemeClr val="tx1"/>
                </a:solidFill>
              </a:rPr>
              <a:t>Consider a path from G to X:</a:t>
            </a:r>
          </a:p>
          <a:p>
            <a:pPr marL="285750" indent="-285750">
              <a:buClr>
                <a:srgbClr val="FFFF00"/>
              </a:buClr>
              <a:buSzPct val="119000"/>
              <a:buFont typeface="Arial" panose="020B0604020202020204" pitchFamily="34" charset="0"/>
              <a:buChar char="•"/>
            </a:pPr>
            <a:r>
              <a:rPr lang="en-IN" sz="2000" b="1" dirty="0">
                <a:solidFill>
                  <a:schemeClr val="tx1"/>
                </a:solidFill>
              </a:rPr>
              <a:t> Each time we go left ,we say that we “ZIG”</a:t>
            </a:r>
          </a:p>
          <a:p>
            <a:pPr marL="285750" indent="-285750">
              <a:buClr>
                <a:srgbClr val="FFFF00"/>
              </a:buClr>
              <a:buSzPct val="119000"/>
              <a:buFont typeface="Arial" panose="020B0604020202020204" pitchFamily="34" charset="0"/>
              <a:buChar char="•"/>
            </a:pPr>
            <a:r>
              <a:rPr lang="en-IN" sz="2000" b="1" dirty="0">
                <a:solidFill>
                  <a:schemeClr val="tx1"/>
                </a:solidFill>
              </a:rPr>
              <a:t> Each time we go right ,we say that we “ZAG”</a:t>
            </a:r>
          </a:p>
          <a:p>
            <a:pPr>
              <a:buClr>
                <a:srgbClr val="FFFF00"/>
              </a:buClr>
              <a:buSzPct val="119000"/>
            </a:pPr>
            <a:endParaRPr lang="en-IN" sz="2000" b="1" dirty="0">
              <a:solidFill>
                <a:schemeClr val="tx1"/>
              </a:solidFill>
            </a:endParaRPr>
          </a:p>
          <a:p>
            <a:pPr marL="285750" indent="-285750">
              <a:buClr>
                <a:srgbClr val="FFFF00"/>
              </a:buClr>
              <a:buSzPct val="119000"/>
              <a:buFont typeface="Wingdings" panose="05000000000000000000" pitchFamily="2" charset="2"/>
              <a:buChar char="q"/>
            </a:pPr>
            <a:r>
              <a:rPr lang="en-IN" sz="2000" b="1" dirty="0">
                <a:solidFill>
                  <a:schemeClr val="tx1"/>
                </a:solidFill>
              </a:rPr>
              <a:t>There are 6 Possible cases:</a:t>
            </a:r>
            <a:endParaRPr lang="en-IN" sz="1600" b="1" dirty="0">
              <a:solidFill>
                <a:schemeClr val="tx1"/>
              </a:solidFill>
            </a:endParaRPr>
          </a:p>
          <a:p>
            <a:endParaRPr lang="en-IN" dirty="0"/>
          </a:p>
        </p:txBody>
      </p:sp>
    </p:spTree>
    <p:extLst>
      <p:ext uri="{BB962C8B-B14F-4D97-AF65-F5344CB8AC3E}">
        <p14:creationId xmlns:p14="http://schemas.microsoft.com/office/powerpoint/2010/main" val="243965889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966E12FB-54BD-D720-945E-D75D81C8436E}"/>
              </a:ext>
            </a:extLst>
          </p:cNvPr>
          <p:cNvPicPr>
            <a:picLocks noChangeAspect="1"/>
          </p:cNvPicPr>
          <p:nvPr/>
        </p:nvPicPr>
        <p:blipFill>
          <a:blip r:embed="rId3"/>
          <a:stretch>
            <a:fillRect/>
          </a:stretch>
        </p:blipFill>
        <p:spPr>
          <a:xfrm>
            <a:off x="438048" y="247798"/>
            <a:ext cx="3392336" cy="2592030"/>
          </a:xfrm>
          <a:prstGeom prst="rect">
            <a:avLst/>
          </a:prstGeom>
        </p:spPr>
      </p:pic>
      <p:pic>
        <p:nvPicPr>
          <p:cNvPr id="9" name="Picture 8">
            <a:extLst>
              <a:ext uri="{FF2B5EF4-FFF2-40B4-BE49-F238E27FC236}">
                <a16:creationId xmlns:a16="http://schemas.microsoft.com/office/drawing/2014/main" id="{A081111C-D7F8-BDC9-95B8-65A492FEE312}"/>
              </a:ext>
            </a:extLst>
          </p:cNvPr>
          <p:cNvPicPr>
            <a:picLocks noChangeAspect="1"/>
          </p:cNvPicPr>
          <p:nvPr/>
        </p:nvPicPr>
        <p:blipFill>
          <a:blip r:embed="rId4"/>
          <a:stretch>
            <a:fillRect/>
          </a:stretch>
        </p:blipFill>
        <p:spPr>
          <a:xfrm>
            <a:off x="5420885" y="247798"/>
            <a:ext cx="3285067" cy="2592030"/>
          </a:xfrm>
          <a:prstGeom prst="rect">
            <a:avLst/>
          </a:prstGeom>
        </p:spPr>
      </p:pic>
      <p:pic>
        <p:nvPicPr>
          <p:cNvPr id="11" name="Picture 10">
            <a:extLst>
              <a:ext uri="{FF2B5EF4-FFF2-40B4-BE49-F238E27FC236}">
                <a16:creationId xmlns:a16="http://schemas.microsoft.com/office/drawing/2014/main" id="{B58AB752-573E-3DF1-A62F-B4F7D4ABE66F}"/>
              </a:ext>
            </a:extLst>
          </p:cNvPr>
          <p:cNvPicPr>
            <a:picLocks noChangeAspect="1"/>
          </p:cNvPicPr>
          <p:nvPr/>
        </p:nvPicPr>
        <p:blipFill>
          <a:blip r:embed="rId5"/>
          <a:stretch>
            <a:fillRect/>
          </a:stretch>
        </p:blipFill>
        <p:spPr>
          <a:xfrm>
            <a:off x="3162159" y="3079810"/>
            <a:ext cx="2819681" cy="1987440"/>
          </a:xfrm>
          <a:prstGeom prst="rect">
            <a:avLst/>
          </a:prstGeom>
        </p:spPr>
      </p:pic>
    </p:spTree>
    <p:extLst>
      <p:ext uri="{BB962C8B-B14F-4D97-AF65-F5344CB8AC3E}">
        <p14:creationId xmlns:p14="http://schemas.microsoft.com/office/powerpoint/2010/main" val="426645017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p:txBody>
          <a:bodyPr/>
          <a:lstStyle/>
          <a:p>
            <a:pPr algn="ctr"/>
            <a:r>
              <a:rPr lang="en-IN" sz="5400" dirty="0">
                <a:solidFill>
                  <a:srgbClr val="FFFF00"/>
                </a:solidFill>
              </a:rPr>
              <a:t>Splay tree operation </a:t>
            </a:r>
          </a:p>
        </p:txBody>
      </p:sp>
      <p:sp>
        <p:nvSpPr>
          <p:cNvPr id="4" name="TextBox 3">
            <a:extLst>
              <a:ext uri="{FF2B5EF4-FFF2-40B4-BE49-F238E27FC236}">
                <a16:creationId xmlns:a16="http://schemas.microsoft.com/office/drawing/2014/main" id="{03037C87-87C5-B382-B72D-7D92C46E5435}"/>
              </a:ext>
            </a:extLst>
          </p:cNvPr>
          <p:cNvSpPr txBox="1"/>
          <p:nvPr/>
        </p:nvSpPr>
        <p:spPr>
          <a:xfrm>
            <a:off x="1456265" y="1399575"/>
            <a:ext cx="7096111" cy="418576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2000" b="1" dirty="0">
                <a:solidFill>
                  <a:schemeClr val="tx1"/>
                </a:solidFill>
              </a:rPr>
              <a:t>When node X is accessed ,apply one of Six rotation operations:</a:t>
            </a:r>
          </a:p>
          <a:p>
            <a:pPr marL="285750" indent="-285750">
              <a:buClr>
                <a:srgbClr val="FFFF00"/>
              </a:buClr>
              <a:buSzPct val="119000"/>
              <a:buFont typeface="Wingdings" panose="05000000000000000000" pitchFamily="2" charset="2"/>
              <a:buChar char="q"/>
            </a:pPr>
            <a:r>
              <a:rPr lang="en-IN" sz="2000" b="1" dirty="0">
                <a:solidFill>
                  <a:schemeClr val="tx1"/>
                </a:solidFill>
              </a:rPr>
              <a:t>Single Rotation(X has a P but no G): </a:t>
            </a:r>
          </a:p>
          <a:p>
            <a:pPr>
              <a:buClr>
                <a:srgbClr val="FFFF00"/>
              </a:buClr>
              <a:buSzPct val="119000"/>
            </a:pPr>
            <a:r>
              <a:rPr lang="en-IN" sz="2000" b="1" dirty="0">
                <a:solidFill>
                  <a:schemeClr val="tx1"/>
                </a:solidFill>
              </a:rPr>
              <a:t> zig,</a:t>
            </a:r>
          </a:p>
          <a:p>
            <a:pPr>
              <a:buClr>
                <a:srgbClr val="FFFF00"/>
              </a:buClr>
              <a:buSzPct val="119000"/>
            </a:pPr>
            <a:r>
              <a:rPr lang="en-IN" sz="2000" b="1" dirty="0">
                <a:solidFill>
                  <a:schemeClr val="tx1"/>
                </a:solidFill>
              </a:rPr>
              <a:t> zag</a:t>
            </a:r>
          </a:p>
          <a:p>
            <a:pPr marL="285750" indent="-285750">
              <a:buClr>
                <a:srgbClr val="FFFF00"/>
              </a:buClr>
              <a:buSzPct val="119000"/>
              <a:buFont typeface="Wingdings" panose="05000000000000000000" pitchFamily="2" charset="2"/>
              <a:buChar char="q"/>
            </a:pPr>
            <a:endParaRPr lang="en-IN" sz="2000" b="1" dirty="0">
              <a:solidFill>
                <a:schemeClr val="tx1"/>
              </a:solidFill>
            </a:endParaRPr>
          </a:p>
          <a:p>
            <a:pPr marL="285750" indent="-285750">
              <a:buClr>
                <a:srgbClr val="FFFF00"/>
              </a:buClr>
              <a:buSzPct val="119000"/>
              <a:buFont typeface="Wingdings" panose="05000000000000000000" pitchFamily="2" charset="2"/>
              <a:buChar char="q"/>
            </a:pPr>
            <a:r>
              <a:rPr lang="en-IN" sz="2000" b="1" dirty="0">
                <a:solidFill>
                  <a:schemeClr val="tx1"/>
                </a:solidFill>
              </a:rPr>
              <a:t>Double Rotation(X has both a P and a G):</a:t>
            </a:r>
          </a:p>
          <a:p>
            <a:pPr>
              <a:buClr>
                <a:srgbClr val="FFFF00"/>
              </a:buClr>
              <a:buSzPct val="119000"/>
            </a:pPr>
            <a:r>
              <a:rPr lang="en-IN" sz="2000" b="1" dirty="0">
                <a:solidFill>
                  <a:schemeClr val="tx1"/>
                </a:solidFill>
              </a:rPr>
              <a:t> zig-zig ,</a:t>
            </a:r>
          </a:p>
          <a:p>
            <a:pPr>
              <a:buClr>
                <a:srgbClr val="FFFF00"/>
              </a:buClr>
              <a:buSzPct val="119000"/>
            </a:pPr>
            <a:r>
              <a:rPr lang="en-IN" sz="2000" b="1" dirty="0">
                <a:solidFill>
                  <a:schemeClr val="tx1"/>
                </a:solidFill>
              </a:rPr>
              <a:t> zig-zag ,</a:t>
            </a:r>
          </a:p>
          <a:p>
            <a:pPr>
              <a:buClr>
                <a:srgbClr val="FFFF00"/>
              </a:buClr>
              <a:buSzPct val="119000"/>
            </a:pPr>
            <a:r>
              <a:rPr lang="en-IN" sz="2000" b="1" dirty="0">
                <a:solidFill>
                  <a:schemeClr val="tx1"/>
                </a:solidFill>
              </a:rPr>
              <a:t> zag-zig ,</a:t>
            </a:r>
          </a:p>
          <a:p>
            <a:pPr>
              <a:buClr>
                <a:srgbClr val="FFFF00"/>
              </a:buClr>
              <a:buSzPct val="119000"/>
            </a:pPr>
            <a:r>
              <a:rPr lang="en-IN" sz="2000" b="1" dirty="0">
                <a:solidFill>
                  <a:schemeClr val="tx1"/>
                </a:solidFill>
              </a:rPr>
              <a:t> zag-zag.</a:t>
            </a:r>
          </a:p>
          <a:p>
            <a:pPr>
              <a:buClr>
                <a:srgbClr val="FFFF00"/>
              </a:buClr>
              <a:buSzPct val="119000"/>
            </a:pPr>
            <a:endParaRPr lang="en-IN" sz="1800" b="1" dirty="0">
              <a:solidFill>
                <a:schemeClr val="tx1"/>
              </a:solidFill>
            </a:endParaRPr>
          </a:p>
          <a:p>
            <a:endParaRPr lang="en-IN" b="1" dirty="0">
              <a:solidFill>
                <a:schemeClr val="tx1"/>
              </a:solidFill>
            </a:endParaRPr>
          </a:p>
          <a:p>
            <a:endParaRPr lang="en-IN" dirty="0"/>
          </a:p>
        </p:txBody>
      </p:sp>
    </p:spTree>
    <p:extLst>
      <p:ext uri="{BB962C8B-B14F-4D97-AF65-F5344CB8AC3E}">
        <p14:creationId xmlns:p14="http://schemas.microsoft.com/office/powerpoint/2010/main" val="315849995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a:xfrm>
            <a:off x="1334400" y="557520"/>
            <a:ext cx="6475200" cy="593700"/>
          </a:xfrm>
        </p:spPr>
        <p:txBody>
          <a:bodyPr/>
          <a:lstStyle/>
          <a:p>
            <a:pPr algn="ctr"/>
            <a:r>
              <a:rPr lang="en-IN" sz="5400" dirty="0">
                <a:solidFill>
                  <a:srgbClr val="FFFF00"/>
                </a:solidFill>
              </a:rPr>
              <a:t>1.Splay tree :Zig operation</a:t>
            </a:r>
          </a:p>
        </p:txBody>
      </p:sp>
      <p:sp>
        <p:nvSpPr>
          <p:cNvPr id="4" name="TextBox 3">
            <a:extLst>
              <a:ext uri="{FF2B5EF4-FFF2-40B4-BE49-F238E27FC236}">
                <a16:creationId xmlns:a16="http://schemas.microsoft.com/office/drawing/2014/main" id="{03037C87-87C5-B382-B72D-7D92C46E5435}"/>
              </a:ext>
            </a:extLst>
          </p:cNvPr>
          <p:cNvSpPr txBox="1"/>
          <p:nvPr/>
        </p:nvSpPr>
        <p:spPr>
          <a:xfrm>
            <a:off x="1135577" y="1113933"/>
            <a:ext cx="6811801" cy="861774"/>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Zig” is just a single rotation as in an AVL tree suppose 6 was the node that was accessed(e.g. using search) </a:t>
            </a:r>
            <a:endParaRPr lang="en-IN" b="1" dirty="0">
              <a:solidFill>
                <a:schemeClr val="tx1"/>
              </a:solidFill>
            </a:endParaRPr>
          </a:p>
          <a:p>
            <a:endParaRPr lang="en-IN" dirty="0"/>
          </a:p>
        </p:txBody>
      </p:sp>
      <p:pic>
        <p:nvPicPr>
          <p:cNvPr id="5" name="Picture 4">
            <a:extLst>
              <a:ext uri="{FF2B5EF4-FFF2-40B4-BE49-F238E27FC236}">
                <a16:creationId xmlns:a16="http://schemas.microsoft.com/office/drawing/2014/main" id="{8381CA5E-5978-05B7-894B-7F4A79BC9946}"/>
              </a:ext>
            </a:extLst>
          </p:cNvPr>
          <p:cNvPicPr>
            <a:picLocks noChangeAspect="1"/>
          </p:cNvPicPr>
          <p:nvPr/>
        </p:nvPicPr>
        <p:blipFill>
          <a:blip r:embed="rId3"/>
          <a:stretch>
            <a:fillRect/>
          </a:stretch>
        </p:blipFill>
        <p:spPr>
          <a:xfrm>
            <a:off x="2109444" y="1918162"/>
            <a:ext cx="4925112" cy="1752845"/>
          </a:xfrm>
          <a:prstGeom prst="rect">
            <a:avLst/>
          </a:prstGeom>
        </p:spPr>
      </p:pic>
      <p:sp>
        <p:nvSpPr>
          <p:cNvPr id="6" name="TextBox 5">
            <a:extLst>
              <a:ext uri="{FF2B5EF4-FFF2-40B4-BE49-F238E27FC236}">
                <a16:creationId xmlns:a16="http://schemas.microsoft.com/office/drawing/2014/main" id="{74748111-029C-0026-8568-A9FEC73EC461}"/>
              </a:ext>
            </a:extLst>
          </p:cNvPr>
          <p:cNvSpPr txBox="1"/>
          <p:nvPr/>
        </p:nvSpPr>
        <p:spPr>
          <a:xfrm>
            <a:off x="1335977" y="3939649"/>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Zig- Right” moves 6 to the root</a:t>
            </a:r>
          </a:p>
          <a:p>
            <a:pPr marL="285750" indent="-285750">
              <a:buClr>
                <a:srgbClr val="FFFF00"/>
              </a:buClr>
              <a:buSzPct val="119000"/>
              <a:buFont typeface="Wingdings" panose="05000000000000000000" pitchFamily="2" charset="2"/>
              <a:buChar char="q"/>
            </a:pPr>
            <a:r>
              <a:rPr lang="en-IN" sz="1800" b="1" dirty="0">
                <a:solidFill>
                  <a:schemeClr val="tx1"/>
                </a:solidFill>
              </a:rPr>
              <a:t>Can access 6 faster next time</a:t>
            </a:r>
            <a:endParaRPr lang="en-IN" dirty="0"/>
          </a:p>
        </p:txBody>
      </p:sp>
    </p:spTree>
    <p:extLst>
      <p:ext uri="{BB962C8B-B14F-4D97-AF65-F5344CB8AC3E}">
        <p14:creationId xmlns:p14="http://schemas.microsoft.com/office/powerpoint/2010/main" val="332090371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itle 2">
            <a:extLst>
              <a:ext uri="{FF2B5EF4-FFF2-40B4-BE49-F238E27FC236}">
                <a16:creationId xmlns:a16="http://schemas.microsoft.com/office/drawing/2014/main" id="{6FB8AD4B-1679-9A12-43B9-38412DD7F317}"/>
              </a:ext>
            </a:extLst>
          </p:cNvPr>
          <p:cNvSpPr>
            <a:spLocks noGrp="1"/>
          </p:cNvSpPr>
          <p:nvPr>
            <p:ph type="title"/>
          </p:nvPr>
        </p:nvSpPr>
        <p:spPr>
          <a:xfrm>
            <a:off x="1334400" y="557520"/>
            <a:ext cx="6475200" cy="593700"/>
          </a:xfrm>
        </p:spPr>
        <p:txBody>
          <a:bodyPr/>
          <a:lstStyle/>
          <a:p>
            <a:pPr algn="ctr"/>
            <a:r>
              <a:rPr lang="en-IN" sz="5400" dirty="0">
                <a:solidFill>
                  <a:srgbClr val="FFFF00"/>
                </a:solidFill>
              </a:rPr>
              <a:t>2.Splay tree :</a:t>
            </a:r>
            <a:r>
              <a:rPr lang="en-IN" sz="5400" dirty="0" err="1">
                <a:solidFill>
                  <a:srgbClr val="FFFF00"/>
                </a:solidFill>
              </a:rPr>
              <a:t>ZAg</a:t>
            </a:r>
            <a:r>
              <a:rPr lang="en-IN" sz="5400" dirty="0">
                <a:solidFill>
                  <a:srgbClr val="FFFF00"/>
                </a:solidFill>
              </a:rPr>
              <a:t> operation</a:t>
            </a:r>
          </a:p>
        </p:txBody>
      </p:sp>
      <p:sp>
        <p:nvSpPr>
          <p:cNvPr id="4" name="TextBox 3">
            <a:extLst>
              <a:ext uri="{FF2B5EF4-FFF2-40B4-BE49-F238E27FC236}">
                <a16:creationId xmlns:a16="http://schemas.microsoft.com/office/drawing/2014/main" id="{03037C87-87C5-B382-B72D-7D92C46E5435}"/>
              </a:ext>
            </a:extLst>
          </p:cNvPr>
          <p:cNvSpPr txBox="1"/>
          <p:nvPr/>
        </p:nvSpPr>
        <p:spPr>
          <a:xfrm>
            <a:off x="1135577" y="1113933"/>
            <a:ext cx="6811801" cy="861774"/>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Zag” is just a single rotation as in an AVL tree suppose 15 was the node that was accessed(e.g. using search) </a:t>
            </a:r>
            <a:endParaRPr lang="en-IN" b="1" dirty="0">
              <a:solidFill>
                <a:schemeClr val="tx1"/>
              </a:solidFill>
            </a:endParaRPr>
          </a:p>
          <a:p>
            <a:endParaRPr lang="en-IN" dirty="0"/>
          </a:p>
        </p:txBody>
      </p:sp>
      <p:sp>
        <p:nvSpPr>
          <p:cNvPr id="6" name="TextBox 5">
            <a:extLst>
              <a:ext uri="{FF2B5EF4-FFF2-40B4-BE49-F238E27FC236}">
                <a16:creationId xmlns:a16="http://schemas.microsoft.com/office/drawing/2014/main" id="{74748111-029C-0026-8568-A9FEC73EC461}"/>
              </a:ext>
            </a:extLst>
          </p:cNvPr>
          <p:cNvSpPr txBox="1"/>
          <p:nvPr/>
        </p:nvSpPr>
        <p:spPr>
          <a:xfrm>
            <a:off x="1335977" y="3939649"/>
            <a:ext cx="7416800" cy="646331"/>
          </a:xfrm>
          <a:prstGeom prst="rect">
            <a:avLst/>
          </a:prstGeom>
          <a:noFill/>
        </p:spPr>
        <p:txBody>
          <a:bodyPr wrap="square" rtlCol="0">
            <a:spAutoFit/>
          </a:bodyPr>
          <a:lstStyle/>
          <a:p>
            <a:pPr marL="285750" indent="-285750">
              <a:buClr>
                <a:srgbClr val="FFFF00"/>
              </a:buClr>
              <a:buSzPct val="119000"/>
              <a:buFont typeface="Wingdings" panose="05000000000000000000" pitchFamily="2" charset="2"/>
              <a:buChar char="q"/>
            </a:pPr>
            <a:r>
              <a:rPr lang="en-IN" sz="1800" b="1" dirty="0">
                <a:solidFill>
                  <a:schemeClr val="tx1"/>
                </a:solidFill>
              </a:rPr>
              <a:t>“ Zig- left” moves 15 to the root</a:t>
            </a:r>
          </a:p>
          <a:p>
            <a:pPr marL="285750" indent="-285750">
              <a:buClr>
                <a:srgbClr val="FFFF00"/>
              </a:buClr>
              <a:buSzPct val="119000"/>
              <a:buFont typeface="Wingdings" panose="05000000000000000000" pitchFamily="2" charset="2"/>
              <a:buChar char="q"/>
            </a:pPr>
            <a:r>
              <a:rPr lang="en-IN" sz="1800" b="1" dirty="0">
                <a:solidFill>
                  <a:schemeClr val="tx1"/>
                </a:solidFill>
              </a:rPr>
              <a:t>Can access 15 faster next time</a:t>
            </a:r>
            <a:endParaRPr lang="en-IN" dirty="0"/>
          </a:p>
        </p:txBody>
      </p:sp>
      <p:pic>
        <p:nvPicPr>
          <p:cNvPr id="7" name="Picture 6">
            <a:extLst>
              <a:ext uri="{FF2B5EF4-FFF2-40B4-BE49-F238E27FC236}">
                <a16:creationId xmlns:a16="http://schemas.microsoft.com/office/drawing/2014/main" id="{C3C81087-3DEE-BE26-864D-A6AD3F5EA41C}"/>
              </a:ext>
            </a:extLst>
          </p:cNvPr>
          <p:cNvPicPr>
            <a:picLocks noChangeAspect="1"/>
          </p:cNvPicPr>
          <p:nvPr/>
        </p:nvPicPr>
        <p:blipFill>
          <a:blip r:embed="rId3"/>
          <a:stretch>
            <a:fillRect/>
          </a:stretch>
        </p:blipFill>
        <p:spPr>
          <a:xfrm>
            <a:off x="1988283" y="1904156"/>
            <a:ext cx="5167433" cy="1799276"/>
          </a:xfrm>
          <a:prstGeom prst="rect">
            <a:avLst/>
          </a:prstGeom>
        </p:spPr>
      </p:pic>
    </p:spTree>
    <p:extLst>
      <p:ext uri="{BB962C8B-B14F-4D97-AF65-F5344CB8AC3E}">
        <p14:creationId xmlns:p14="http://schemas.microsoft.com/office/powerpoint/2010/main" val="2115643725"/>
      </p:ext>
    </p:extLst>
  </p:cSld>
  <p:clrMapOvr>
    <a:masterClrMapping/>
  </p:clrMapOvr>
  <p:transition spd="med">
    <p:pull/>
  </p:transition>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574</TotalTime>
  <Words>1782</Words>
  <Application>Microsoft Office PowerPoint</Application>
  <PresentationFormat>On-screen Show (16:9)</PresentationFormat>
  <Paragraphs>284</Paragraphs>
  <Slides>29</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Bebas Neue</vt:lpstr>
      <vt:lpstr>erdana</vt:lpstr>
      <vt:lpstr>inter-bold</vt:lpstr>
      <vt:lpstr>inter-regular</vt:lpstr>
      <vt:lpstr>Nunito</vt:lpstr>
      <vt:lpstr>Saira Semi Condensed</vt:lpstr>
      <vt:lpstr>Tahoma</vt:lpstr>
      <vt:lpstr>Wingdings</vt:lpstr>
      <vt:lpstr>Dardanius template</vt:lpstr>
      <vt:lpstr>TOP  DOWN SPLAY TREES, AA  TREES, AND TREAPS</vt:lpstr>
      <vt:lpstr>MEMBERS OF OUR TEAM</vt:lpstr>
      <vt:lpstr>Table of contents</vt:lpstr>
      <vt:lpstr>Introduction</vt:lpstr>
      <vt:lpstr>Splay tree terminology</vt:lpstr>
      <vt:lpstr>PowerPoint Presentation</vt:lpstr>
      <vt:lpstr>Splay tree operation </vt:lpstr>
      <vt:lpstr>1.Splay tree :Zig operation</vt:lpstr>
      <vt:lpstr>2.Splay tree :ZAg operation</vt:lpstr>
      <vt:lpstr>3.Splay tree :Zig-zig operation</vt:lpstr>
      <vt:lpstr>4.Splay tree :Zig-zAg operation</vt:lpstr>
      <vt:lpstr>5.Splay tree : ZAg-zig operation</vt:lpstr>
      <vt:lpstr>6.Splay tree :Zag- zAg operation</vt:lpstr>
      <vt:lpstr>PowerPoint Presentation</vt:lpstr>
      <vt:lpstr>PowerPoint Presentation</vt:lpstr>
      <vt:lpstr>PowerPoint Presentation</vt:lpstr>
      <vt:lpstr>PowerPoint Presentation</vt:lpstr>
      <vt:lpstr>What is an AA tree?</vt:lpstr>
      <vt:lpstr>PowerPoint Presentation</vt:lpstr>
      <vt:lpstr>PowerPoint Presentation</vt:lpstr>
      <vt:lpstr>PowerPoint Presentation</vt:lpstr>
      <vt:lpstr>Treap</vt:lpstr>
      <vt:lpstr>PowerPoint Presentation</vt:lpstr>
      <vt:lpstr>INSERTION IN TREAPS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ROHIT KUMAR DAS</dc:creator>
  <cp:lastModifiedBy>MRUDAL PATEL</cp:lastModifiedBy>
  <cp:revision>23</cp:revision>
  <dcterms:modified xsi:type="dcterms:W3CDTF">2024-02-14T04:17:24Z</dcterms:modified>
</cp:coreProperties>
</file>