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72"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7"/>
        <p:cNvGrpSpPr/>
        <p:nvPr/>
      </p:nvGrpSpPr>
      <p:grpSpPr>
        <a:xfrm>
          <a:off x="0" y="0"/>
          <a:ext cx="0" cy="0"/>
          <a:chOff x="0" y="0"/>
          <a:chExt cx="0" cy="0"/>
        </a:xfrm>
      </p:grpSpPr>
      <p:sp>
        <p:nvSpPr>
          <p:cNvPr id="28" name="Google Shape;28;p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 name="Google Shape;36;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9"/>
        <p:cNvGrpSpPr/>
        <p:nvPr/>
      </p:nvGrpSpPr>
      <p:grpSpPr>
        <a:xfrm>
          <a:off x="0" y="0"/>
          <a:ext cx="0" cy="0"/>
          <a:chOff x="0" y="0"/>
          <a:chExt cx="0" cy="0"/>
        </a:xfrm>
      </p:grpSpPr>
      <p:sp>
        <p:nvSpPr>
          <p:cNvPr id="40" name="Google Shape;40;p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4" name="Google Shape;44;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7" name="Google Shape;47;p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6"/>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2" name="Google Shape;82;p10"/>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83" name="Google Shape;83;p10"/>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3.xml"/><Relationship Id="rId6" Type="http://schemas.openxmlformats.org/officeDocument/2006/relationships/image" Target="../media/image12.jpg"/><Relationship Id="rId5" Type="http://schemas.openxmlformats.org/officeDocument/2006/relationships/image" Target="../media/image11.jpg"/><Relationship Id="rId10" Type="http://schemas.openxmlformats.org/officeDocument/2006/relationships/image" Target="../media/image4.png"/><Relationship Id="rId4" Type="http://schemas.openxmlformats.org/officeDocument/2006/relationships/image" Target="../media/image10.jpg"/><Relationship Id="rId9" Type="http://schemas.openxmlformats.org/officeDocument/2006/relationships/image" Target="../media/image15.jp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firebase.google.com/docs" TargetMode="External"/><Relationship Id="rId2" Type="http://schemas.openxmlformats.org/officeDocument/2006/relationships/hyperlink" Target="https://developer.edamam.com/"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06" name="Google Shape;106;p13"/>
          <p:cNvSpPr/>
          <p:nvPr/>
        </p:nvSpPr>
        <p:spPr>
          <a:xfrm>
            <a:off x="7070102" y="4714310"/>
            <a:ext cx="4989107" cy="201080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000000"/>
                </a:solidFill>
                <a:latin typeface="Calibri"/>
                <a:ea typeface="Calibri"/>
                <a:cs typeface="Calibri"/>
                <a:sym typeface="Calibri"/>
              </a:rPr>
              <a:t>Team Members :Tirth Dalal(23DCS018)</a:t>
            </a:r>
          </a:p>
          <a:p>
            <a:pPr marL="0" marR="0" lvl="0" indent="0" algn="l" rtl="0">
              <a:spcBef>
                <a:spcPts val="0"/>
              </a:spcBef>
              <a:spcAft>
                <a:spcPts val="0"/>
              </a:spcAft>
              <a:buNone/>
            </a:pPr>
            <a:r>
              <a:rPr lang="en-US" sz="1800" dirty="0">
                <a:latin typeface="Calibri"/>
                <a:ea typeface="Calibri"/>
                <a:cs typeface="Calibri"/>
                <a:sym typeface="Calibri"/>
              </a:rPr>
              <a:t>                               Kashish Gandhi(23DCS028)</a:t>
            </a: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Harmit </a:t>
            </a:r>
            <a:r>
              <a:rPr lang="en-US" sz="1800" dirty="0" err="1">
                <a:solidFill>
                  <a:schemeClr val="dk1"/>
                </a:solidFill>
                <a:latin typeface="Calibri"/>
                <a:ea typeface="Calibri"/>
                <a:cs typeface="Calibri"/>
                <a:sym typeface="Calibri"/>
              </a:rPr>
              <a:t>Jetani</a:t>
            </a:r>
            <a:r>
              <a:rPr lang="en-US" sz="1800" dirty="0">
                <a:solidFill>
                  <a:schemeClr val="dk1"/>
                </a:solidFill>
                <a:latin typeface="Calibri"/>
                <a:ea typeface="Calibri"/>
                <a:cs typeface="Calibri"/>
                <a:sym typeface="Calibri"/>
              </a:rPr>
              <a:t>(23DCS040)</a:t>
            </a:r>
            <a:br>
              <a:rPr lang="en-US" sz="1800" dirty="0">
                <a:solidFill>
                  <a:schemeClr val="dk1"/>
                </a:solidFill>
                <a:latin typeface="Calibri"/>
                <a:ea typeface="Calibri"/>
                <a:cs typeface="Calibri"/>
                <a:sym typeface="Calibri"/>
              </a:rPr>
            </a:br>
            <a:r>
              <a:rPr lang="en-US" sz="1800" dirty="0">
                <a:solidFill>
                  <a:srgbClr val="000000"/>
                </a:solidFill>
                <a:latin typeface="Calibri"/>
                <a:ea typeface="Calibri"/>
                <a:cs typeface="Calibri"/>
                <a:sym typeface="Calibri"/>
              </a:rPr>
              <a:t>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p:txBody>
      </p:sp>
      <p:sp>
        <p:nvSpPr>
          <p:cNvPr id="107" name="Google Shape;107;p13"/>
          <p:cNvSpPr/>
          <p:nvPr/>
        </p:nvSpPr>
        <p:spPr>
          <a:xfrm>
            <a:off x="389641" y="4743498"/>
            <a:ext cx="6096000" cy="923330"/>
          </a:xfrm>
          <a:prstGeom prst="rect">
            <a:avLst/>
          </a:prstGeom>
          <a:noFill/>
          <a:ln>
            <a:noFill/>
          </a:ln>
        </p:spPr>
        <p:txBody>
          <a:bodyPr spcFirstLastPara="1" wrap="square" lIns="91425" tIns="45700" rIns="91425" bIns="45700" anchor="t" anchorCtr="0">
            <a:noAutofit/>
          </a:bodyPr>
          <a:lstStyle/>
          <a:p>
            <a:r>
              <a:rPr lang="en-US" sz="1800" dirty="0">
                <a:solidFill>
                  <a:srgbClr val="000000"/>
                </a:solidFill>
                <a:latin typeface="Calibri"/>
                <a:ea typeface="Calibri"/>
                <a:cs typeface="Calibri"/>
                <a:sym typeface="Calibri"/>
              </a:rPr>
              <a:t>Guided By :</a:t>
            </a:r>
            <a:r>
              <a:rPr lang="en-US" sz="1800" dirty="0">
                <a:solidFill>
                  <a:srgbClr val="000000"/>
                </a:solidFill>
                <a:effectLst/>
                <a:latin typeface="Times New Roman" panose="02020603050405020304" pitchFamily="18" charset="0"/>
                <a:ea typeface="Times New Roman" panose="02020603050405020304" pitchFamily="18" charset="0"/>
              </a:rPr>
              <a:t>Prof.</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Mohini </a:t>
            </a:r>
            <a:r>
              <a:rPr lang="en-US" sz="1800" dirty="0" err="1">
                <a:solidFill>
                  <a:srgbClr val="000000"/>
                </a:solidFill>
                <a:effectLst/>
                <a:latin typeface="Times New Roman" panose="02020603050405020304" pitchFamily="18" charset="0"/>
                <a:ea typeface="Times New Roman" panose="02020603050405020304" pitchFamily="18" charset="0"/>
              </a:rPr>
              <a:t>Darji</a:t>
            </a:r>
            <a:r>
              <a:rPr lang="en-US" sz="1800" dirty="0">
                <a:solidFill>
                  <a:srgbClr val="000000"/>
                </a:solidFill>
                <a:effectLst/>
                <a:latin typeface="Times New Roman" panose="02020603050405020304" pitchFamily="18" charset="0"/>
                <a:ea typeface="Times New Roman" panose="02020603050405020304" pitchFamily="18" charset="0"/>
              </a:rPr>
              <a:t>,</a:t>
            </a:r>
          </a:p>
          <a:p>
            <a:r>
              <a:rPr lang="en-US" sz="1800" dirty="0">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Prof. </a:t>
            </a:r>
            <a:r>
              <a:rPr lang="en-US" sz="1800" dirty="0" err="1">
                <a:solidFill>
                  <a:srgbClr val="000000"/>
                </a:solidFill>
                <a:effectLst/>
                <a:latin typeface="Times New Roman" panose="02020603050405020304" pitchFamily="18" charset="0"/>
                <a:ea typeface="Times New Roman" panose="02020603050405020304" pitchFamily="18" charset="0"/>
              </a:rPr>
              <a:t>Aishwariya</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Budhrani</a:t>
            </a:r>
            <a:endParaRPr lang="en-IN" sz="1800" dirty="0">
              <a:effectLst/>
              <a:latin typeface="Times New Roman" panose="02020603050405020304" pitchFamily="18" charset="0"/>
              <a:ea typeface="Times New Roman" panose="02020603050405020304" pitchFamily="18" charset="0"/>
            </a:endParaRPr>
          </a:p>
          <a:p>
            <a:pPr marL="0" marR="0" lvl="0" indent="0" algn="l" rtl="0">
              <a:spcBef>
                <a:spcPts val="0"/>
              </a:spcBef>
              <a:spcAft>
                <a:spcPts val="0"/>
              </a:spcAft>
              <a:buNone/>
            </a:pPr>
            <a:r>
              <a:rPr lang="en-US" sz="1800" dirty="0">
                <a:solidFill>
                  <a:srgbClr val="000000"/>
                </a:solidFill>
                <a:latin typeface="Calibri"/>
                <a:ea typeface="Calibri"/>
                <a:cs typeface="Calibri"/>
                <a:sym typeface="Calibri"/>
              </a:rPr>
              <a:t> </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p:txBody>
      </p:sp>
      <p:pic>
        <p:nvPicPr>
          <p:cNvPr id="108" name="Google Shape;108;p13"/>
          <p:cNvPicPr preferRelativeResize="0"/>
          <p:nvPr/>
        </p:nvPicPr>
        <p:blipFill rotWithShape="1">
          <a:blip r:embed="rId3">
            <a:alphaModFix/>
          </a:blip>
          <a:srcRect/>
          <a:stretch/>
        </p:blipFill>
        <p:spPr>
          <a:xfrm>
            <a:off x="3633560" y="482358"/>
            <a:ext cx="4672240" cy="894445"/>
          </a:xfrm>
          <a:prstGeom prst="rect">
            <a:avLst/>
          </a:prstGeom>
          <a:noFill/>
          <a:ln>
            <a:noFill/>
          </a:ln>
        </p:spPr>
      </p:pic>
      <p:pic>
        <p:nvPicPr>
          <p:cNvPr id="109" name="Google Shape;109;p13"/>
          <p:cNvPicPr preferRelativeResize="0"/>
          <p:nvPr/>
        </p:nvPicPr>
        <p:blipFill rotWithShape="1">
          <a:blip r:embed="rId4">
            <a:alphaModFix/>
          </a:blip>
          <a:srcRect/>
          <a:stretch/>
        </p:blipFill>
        <p:spPr>
          <a:xfrm>
            <a:off x="578534" y="340491"/>
            <a:ext cx="1037492" cy="1019102"/>
          </a:xfrm>
          <a:prstGeom prst="rect">
            <a:avLst/>
          </a:prstGeom>
          <a:noFill/>
          <a:ln>
            <a:noFill/>
          </a:ln>
        </p:spPr>
      </p:pic>
      <p:sp>
        <p:nvSpPr>
          <p:cNvPr id="110" name="Google Shape;110;p13"/>
          <p:cNvSpPr txBox="1">
            <a:spLocks noGrp="1"/>
          </p:cNvSpPr>
          <p:nvPr>
            <p:ph type="ctrTitle"/>
          </p:nvPr>
        </p:nvSpPr>
        <p:spPr>
          <a:xfrm>
            <a:off x="1097280" y="758952"/>
            <a:ext cx="10058400" cy="3575656"/>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262626"/>
              </a:buClr>
              <a:buSzPts val="4800"/>
              <a:buFont typeface="Calibri"/>
              <a:buNone/>
            </a:pPr>
            <a:r>
              <a:rPr lang="en-US" sz="4800" dirty="0" err="1"/>
              <a:t>FlavorSphere</a:t>
            </a:r>
            <a:br>
              <a:rPr lang="en-US" sz="4800" dirty="0"/>
            </a:br>
            <a:br>
              <a:rPr lang="en-US" sz="4800" dirty="0"/>
            </a:br>
            <a:r>
              <a:rPr lang="en-US" sz="3600" b="1" dirty="0"/>
              <a:t>CSE204: Project-I</a:t>
            </a:r>
            <a:endParaRPr sz="4800" b="1" dirty="0"/>
          </a:p>
        </p:txBody>
      </p:sp>
      <p:sp>
        <p:nvSpPr>
          <p:cNvPr id="111" name="Google Shape;111;p13"/>
          <p:cNvSpPr txBox="1"/>
          <p:nvPr/>
        </p:nvSpPr>
        <p:spPr>
          <a:xfrm>
            <a:off x="1097280" y="5530362"/>
            <a:ext cx="10058400" cy="592074"/>
          </a:xfrm>
          <a:prstGeom prst="rect">
            <a:avLst/>
          </a:prstGeom>
          <a:noFill/>
          <a:ln>
            <a:noFill/>
          </a:ln>
        </p:spPr>
        <p:txBody>
          <a:bodyPr spcFirstLastPara="1" wrap="square" lIns="91425" tIns="45700" rIns="91425" bIns="45700" anchor="b" anchorCtr="0">
            <a:normAutofit fontScale="92500" lnSpcReduction="20000"/>
          </a:bodyPr>
          <a:lstStyle/>
          <a:p>
            <a:pPr marL="0" marR="0" lvl="0" indent="0" algn="ctr" rtl="0">
              <a:lnSpc>
                <a:spcPct val="85000"/>
              </a:lnSpc>
              <a:spcBef>
                <a:spcPts val="0"/>
              </a:spcBef>
              <a:spcAft>
                <a:spcPts val="0"/>
              </a:spcAft>
              <a:buClr>
                <a:srgbClr val="262626"/>
              </a:buClr>
              <a:buSzPct val="100000"/>
              <a:buFont typeface="Calibri"/>
              <a:buNone/>
            </a:pPr>
            <a:endParaRPr sz="4800" b="1" u="none">
              <a:solidFill>
                <a:srgbClr val="262626"/>
              </a:solidFill>
              <a:latin typeface="Calibri"/>
              <a:ea typeface="Calibri"/>
              <a:cs typeface="Calibri"/>
              <a:sym typeface="Calibri"/>
            </a:endParaRPr>
          </a:p>
        </p:txBody>
      </p:sp>
      <p:sp>
        <p:nvSpPr>
          <p:cNvPr id="112" name="Google Shape;112;p13"/>
          <p:cNvSpPr/>
          <p:nvPr/>
        </p:nvSpPr>
        <p:spPr>
          <a:xfrm>
            <a:off x="2705099" y="6324525"/>
            <a:ext cx="7045570"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Department of Computer Science &amp; Engineering, </a:t>
            </a:r>
            <a:endParaRPr sz="1600" b="1">
              <a:solidFill>
                <a:schemeClr val="lt1"/>
              </a:solidFill>
              <a:latin typeface="Calibri"/>
              <a:ea typeface="Calibri"/>
              <a:cs typeface="Calibri"/>
              <a:sym typeface="Calibri"/>
            </a:endParaRPr>
          </a:p>
          <a:p>
            <a:pPr marL="0" marR="0" lvl="0" indent="0" algn="ctr" rtl="0">
              <a:spcBef>
                <a:spcPts val="0"/>
              </a:spcBef>
              <a:spcAft>
                <a:spcPts val="0"/>
              </a:spcAft>
              <a:buNone/>
            </a:pPr>
            <a:r>
              <a:rPr lang="en-US" sz="1600" b="1">
                <a:solidFill>
                  <a:schemeClr val="lt1"/>
                </a:solidFill>
                <a:latin typeface="Calibri"/>
                <a:ea typeface="Calibri"/>
                <a:cs typeface="Calibri"/>
                <a:sym typeface="Calibri"/>
              </a:rPr>
              <a:t>Devang Patel Institute of Advance Technology and Research (DEPSTAR)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A3BC-E570-031B-467D-A065AC05CD03}"/>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Testing</a:t>
            </a:r>
          </a:p>
        </p:txBody>
      </p:sp>
      <p:sp>
        <p:nvSpPr>
          <p:cNvPr id="4" name="Slide Number Placeholder 3">
            <a:extLst>
              <a:ext uri="{FF2B5EF4-FFF2-40B4-BE49-F238E27FC236}">
                <a16:creationId xmlns:a16="http://schemas.microsoft.com/office/drawing/2014/main" id="{A673719D-BFCA-6425-49E1-E903F2B8CC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Rectangle 1">
            <a:extLst>
              <a:ext uri="{FF2B5EF4-FFF2-40B4-BE49-F238E27FC236}">
                <a16:creationId xmlns:a16="http://schemas.microsoft.com/office/drawing/2014/main" id="{31F5802C-30F9-7B25-C1F3-14BAA8DABABF}"/>
              </a:ext>
            </a:extLst>
          </p:cNvPr>
          <p:cNvSpPr>
            <a:spLocks noGrp="1" noChangeArrowheads="1"/>
          </p:cNvSpPr>
          <p:nvPr>
            <p:ph type="body" idx="1"/>
          </p:nvPr>
        </p:nvSpPr>
        <p:spPr bwMode="auto">
          <a:xfrm>
            <a:off x="1097280" y="2109245"/>
            <a:ext cx="11085086" cy="3496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buFont typeface="Wingdings" panose="05000000000000000000" pitchFamily="2" charset="2"/>
              <a:buChar char="§"/>
            </a:pPr>
            <a:r>
              <a:rPr lang="en-US" sz="2400" b="1" dirty="0"/>
              <a:t>Testing Methodology:</a:t>
            </a:r>
            <a:endParaRPr lang="en-US" sz="2400" dirty="0"/>
          </a:p>
          <a:p>
            <a:pPr marL="114300" indent="0">
              <a:buNone/>
            </a:pPr>
            <a:r>
              <a:rPr lang="en-US" sz="2400" dirty="0"/>
              <a:t>   Combination of unit testing, integration testing, and UI testing.</a:t>
            </a:r>
          </a:p>
          <a:p>
            <a:pPr>
              <a:buFont typeface="Wingdings" panose="05000000000000000000" pitchFamily="2" charset="2"/>
              <a:buChar char="§"/>
            </a:pPr>
            <a:r>
              <a:rPr lang="en-US" sz="2400" b="1" dirty="0"/>
              <a:t>Types of Testing:</a:t>
            </a:r>
            <a:endParaRPr lang="en-US" sz="2400" dirty="0"/>
          </a:p>
          <a:p>
            <a:pPr marL="114300" indent="0">
              <a:buNone/>
            </a:pPr>
            <a:r>
              <a:rPr lang="en-US" sz="2400" dirty="0"/>
              <a:t>   Unit tests for login and food tracking.</a:t>
            </a:r>
          </a:p>
          <a:p>
            <a:pPr marL="114300" indent="0">
              <a:buNone/>
            </a:pPr>
            <a:r>
              <a:rPr lang="en-US" sz="2400" dirty="0"/>
              <a:t>   UI tests to ensure smooth navigation and responsiveness.</a:t>
            </a:r>
          </a:p>
          <a:p>
            <a:pPr>
              <a:buFont typeface="Wingdings" panose="05000000000000000000" pitchFamily="2" charset="2"/>
              <a:buChar char="§"/>
            </a:pPr>
            <a:r>
              <a:rPr lang="en-US" sz="2400" b="1" dirty="0"/>
              <a:t>Tools Used:</a:t>
            </a:r>
            <a:endParaRPr lang="en-US" sz="2400" dirty="0"/>
          </a:p>
          <a:p>
            <a:pPr marL="114300" indent="0">
              <a:buNone/>
            </a:pPr>
            <a:r>
              <a:rPr lang="en-US" sz="2400" b="1" dirty="0"/>
              <a:t>  Flutter Test</a:t>
            </a:r>
            <a:r>
              <a:rPr lang="en-US" sz="2400" dirty="0"/>
              <a:t> and </a:t>
            </a:r>
            <a:r>
              <a:rPr lang="en-US" sz="2400" b="1" dirty="0"/>
              <a:t>Firebase Emulator Suite</a:t>
            </a:r>
            <a:r>
              <a:rPr lang="en-US" sz="2400" dirty="0"/>
              <a:t> for testing functionalities and integrations.</a:t>
            </a:r>
          </a:p>
        </p:txBody>
      </p:sp>
      <p:pic>
        <p:nvPicPr>
          <p:cNvPr id="3" name="Picture 2">
            <a:extLst>
              <a:ext uri="{FF2B5EF4-FFF2-40B4-BE49-F238E27FC236}">
                <a16:creationId xmlns:a16="http://schemas.microsoft.com/office/drawing/2014/main" id="{1C97DB22-DBD3-C517-AA67-A6D51AB77A2D}"/>
              </a:ext>
            </a:extLst>
          </p:cNvPr>
          <p:cNvPicPr>
            <a:picLocks noChangeAspect="1"/>
          </p:cNvPicPr>
          <p:nvPr/>
        </p:nvPicPr>
        <p:blipFill>
          <a:blip r:embed="rId2"/>
          <a:stretch>
            <a:fillRect/>
          </a:stretch>
        </p:blipFill>
        <p:spPr>
          <a:xfrm>
            <a:off x="9499600" y="392597"/>
            <a:ext cx="1398905" cy="1238768"/>
          </a:xfrm>
          <a:prstGeom prst="rect">
            <a:avLst/>
          </a:prstGeom>
        </p:spPr>
      </p:pic>
    </p:spTree>
    <p:extLst>
      <p:ext uri="{BB962C8B-B14F-4D97-AF65-F5344CB8AC3E}">
        <p14:creationId xmlns:p14="http://schemas.microsoft.com/office/powerpoint/2010/main" val="374995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F3B7-02F8-3902-BCF1-EC48D56442E6}"/>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Results</a:t>
            </a:r>
          </a:p>
        </p:txBody>
      </p:sp>
      <p:sp>
        <p:nvSpPr>
          <p:cNvPr id="3" name="Text Placeholder 2">
            <a:extLst>
              <a:ext uri="{FF2B5EF4-FFF2-40B4-BE49-F238E27FC236}">
                <a16:creationId xmlns:a16="http://schemas.microsoft.com/office/drawing/2014/main" id="{A43806E1-F598-ACDF-9473-37D43096619A}"/>
              </a:ext>
            </a:extLst>
          </p:cNvPr>
          <p:cNvSpPr>
            <a:spLocks noGrp="1"/>
          </p:cNvSpPr>
          <p:nvPr>
            <p:ph type="body" idx="1"/>
          </p:nvPr>
        </p:nvSpPr>
        <p:spPr/>
        <p:txBody>
          <a:bodyPr/>
          <a:lstStyle/>
          <a:p>
            <a:pPr marL="114300" indent="0">
              <a:buNone/>
            </a:pPr>
            <a:r>
              <a:rPr lang="en-IN" dirty="0">
                <a:latin typeface="Times New Roman" panose="02020603050405020304" pitchFamily="18" charset="0"/>
                <a:cs typeface="Times New Roman" panose="02020603050405020304" pitchFamily="18" charset="0"/>
              </a:rPr>
              <a:t>Result:</a:t>
            </a:r>
          </a:p>
        </p:txBody>
      </p:sp>
      <p:sp>
        <p:nvSpPr>
          <p:cNvPr id="4" name="Slide Number Placeholder 3">
            <a:extLst>
              <a:ext uri="{FF2B5EF4-FFF2-40B4-BE49-F238E27FC236}">
                <a16:creationId xmlns:a16="http://schemas.microsoft.com/office/drawing/2014/main" id="{CEAEC417-1879-B7E7-110F-08EBA21541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7" name="Picture 6">
            <a:extLst>
              <a:ext uri="{FF2B5EF4-FFF2-40B4-BE49-F238E27FC236}">
                <a16:creationId xmlns:a16="http://schemas.microsoft.com/office/drawing/2014/main" id="{2645E415-7E78-E793-803C-145BE405265A}"/>
              </a:ext>
            </a:extLst>
          </p:cNvPr>
          <p:cNvPicPr>
            <a:picLocks noChangeAspect="1"/>
          </p:cNvPicPr>
          <p:nvPr/>
        </p:nvPicPr>
        <p:blipFill>
          <a:blip r:embed="rId2"/>
          <a:srcRect t="2563"/>
          <a:stretch/>
        </p:blipFill>
        <p:spPr>
          <a:xfrm>
            <a:off x="5318013" y="2370407"/>
            <a:ext cx="1130246" cy="2387601"/>
          </a:xfrm>
          <a:prstGeom prst="rect">
            <a:avLst/>
          </a:prstGeom>
        </p:spPr>
      </p:pic>
      <p:pic>
        <p:nvPicPr>
          <p:cNvPr id="9" name="Picture 8">
            <a:extLst>
              <a:ext uri="{FF2B5EF4-FFF2-40B4-BE49-F238E27FC236}">
                <a16:creationId xmlns:a16="http://schemas.microsoft.com/office/drawing/2014/main" id="{031BBAF3-C9D9-7E2A-5F96-1FDCC43B769D}"/>
              </a:ext>
            </a:extLst>
          </p:cNvPr>
          <p:cNvPicPr>
            <a:picLocks noChangeAspect="1"/>
          </p:cNvPicPr>
          <p:nvPr/>
        </p:nvPicPr>
        <p:blipFill>
          <a:blip r:embed="rId3"/>
          <a:srcRect t="2593"/>
          <a:stretch/>
        </p:blipFill>
        <p:spPr>
          <a:xfrm>
            <a:off x="10649478" y="2383362"/>
            <a:ext cx="1070455" cy="2387600"/>
          </a:xfrm>
          <a:prstGeom prst="rect">
            <a:avLst/>
          </a:prstGeom>
        </p:spPr>
      </p:pic>
      <p:pic>
        <p:nvPicPr>
          <p:cNvPr id="13" name="Picture 12">
            <a:extLst>
              <a:ext uri="{FF2B5EF4-FFF2-40B4-BE49-F238E27FC236}">
                <a16:creationId xmlns:a16="http://schemas.microsoft.com/office/drawing/2014/main" id="{D4320651-7D01-64FD-0D14-787AF1B93263}"/>
              </a:ext>
            </a:extLst>
          </p:cNvPr>
          <p:cNvPicPr>
            <a:picLocks noChangeAspect="1"/>
          </p:cNvPicPr>
          <p:nvPr/>
        </p:nvPicPr>
        <p:blipFill>
          <a:blip r:embed="rId4"/>
          <a:srcRect t="3185"/>
          <a:stretch/>
        </p:blipFill>
        <p:spPr>
          <a:xfrm>
            <a:off x="6646494" y="2383363"/>
            <a:ext cx="1130246" cy="2387599"/>
          </a:xfrm>
          <a:prstGeom prst="rect">
            <a:avLst/>
          </a:prstGeom>
        </p:spPr>
      </p:pic>
      <p:pic>
        <p:nvPicPr>
          <p:cNvPr id="15" name="Picture 14">
            <a:extLst>
              <a:ext uri="{FF2B5EF4-FFF2-40B4-BE49-F238E27FC236}">
                <a16:creationId xmlns:a16="http://schemas.microsoft.com/office/drawing/2014/main" id="{3B005161-E96F-6417-7C37-798E3CF0B78B}"/>
              </a:ext>
            </a:extLst>
          </p:cNvPr>
          <p:cNvPicPr>
            <a:picLocks noChangeAspect="1"/>
          </p:cNvPicPr>
          <p:nvPr/>
        </p:nvPicPr>
        <p:blipFill>
          <a:blip r:embed="rId5"/>
          <a:srcRect t="4041"/>
          <a:stretch/>
        </p:blipFill>
        <p:spPr>
          <a:xfrm>
            <a:off x="8025031" y="2396264"/>
            <a:ext cx="1070455" cy="2387599"/>
          </a:xfrm>
          <a:prstGeom prst="rect">
            <a:avLst/>
          </a:prstGeom>
        </p:spPr>
      </p:pic>
      <p:pic>
        <p:nvPicPr>
          <p:cNvPr id="17" name="Picture 16">
            <a:extLst>
              <a:ext uri="{FF2B5EF4-FFF2-40B4-BE49-F238E27FC236}">
                <a16:creationId xmlns:a16="http://schemas.microsoft.com/office/drawing/2014/main" id="{54840B91-3C1C-F752-C100-612EB72F36EA}"/>
              </a:ext>
            </a:extLst>
          </p:cNvPr>
          <p:cNvPicPr>
            <a:picLocks noChangeAspect="1"/>
          </p:cNvPicPr>
          <p:nvPr/>
        </p:nvPicPr>
        <p:blipFill>
          <a:blip r:embed="rId6"/>
          <a:srcRect t="2469"/>
          <a:stretch/>
        </p:blipFill>
        <p:spPr>
          <a:xfrm>
            <a:off x="9330733" y="2396264"/>
            <a:ext cx="1070454" cy="2387599"/>
          </a:xfrm>
          <a:prstGeom prst="rect">
            <a:avLst/>
          </a:prstGeom>
        </p:spPr>
      </p:pic>
      <p:pic>
        <p:nvPicPr>
          <p:cNvPr id="19" name="Picture 18">
            <a:extLst>
              <a:ext uri="{FF2B5EF4-FFF2-40B4-BE49-F238E27FC236}">
                <a16:creationId xmlns:a16="http://schemas.microsoft.com/office/drawing/2014/main" id="{279D70D9-D69E-FEA8-6A33-E30AFF39F845}"/>
              </a:ext>
            </a:extLst>
          </p:cNvPr>
          <p:cNvPicPr>
            <a:picLocks noChangeAspect="1"/>
          </p:cNvPicPr>
          <p:nvPr/>
        </p:nvPicPr>
        <p:blipFill>
          <a:blip r:embed="rId7"/>
          <a:srcRect/>
          <a:stretch/>
        </p:blipFill>
        <p:spPr>
          <a:xfrm>
            <a:off x="1315028" y="2383363"/>
            <a:ext cx="1130247" cy="2387599"/>
          </a:xfrm>
          <a:prstGeom prst="rect">
            <a:avLst/>
          </a:prstGeom>
        </p:spPr>
      </p:pic>
      <p:pic>
        <p:nvPicPr>
          <p:cNvPr id="21" name="Picture 20">
            <a:extLst>
              <a:ext uri="{FF2B5EF4-FFF2-40B4-BE49-F238E27FC236}">
                <a16:creationId xmlns:a16="http://schemas.microsoft.com/office/drawing/2014/main" id="{C314F593-815B-4A9A-03FB-42B3C9DAE022}"/>
              </a:ext>
            </a:extLst>
          </p:cNvPr>
          <p:cNvPicPr>
            <a:picLocks noChangeAspect="1"/>
          </p:cNvPicPr>
          <p:nvPr/>
        </p:nvPicPr>
        <p:blipFill>
          <a:blip r:embed="rId8"/>
          <a:stretch>
            <a:fillRect/>
          </a:stretch>
        </p:blipFill>
        <p:spPr>
          <a:xfrm>
            <a:off x="2650141" y="2383362"/>
            <a:ext cx="1113879" cy="2413404"/>
          </a:xfrm>
          <a:prstGeom prst="rect">
            <a:avLst/>
          </a:prstGeom>
        </p:spPr>
      </p:pic>
      <p:pic>
        <p:nvPicPr>
          <p:cNvPr id="23" name="Picture 22">
            <a:extLst>
              <a:ext uri="{FF2B5EF4-FFF2-40B4-BE49-F238E27FC236}">
                <a16:creationId xmlns:a16="http://schemas.microsoft.com/office/drawing/2014/main" id="{3E54F49F-8DD0-28EB-046E-EA2ED2619689}"/>
              </a:ext>
            </a:extLst>
          </p:cNvPr>
          <p:cNvPicPr>
            <a:picLocks noChangeAspect="1"/>
          </p:cNvPicPr>
          <p:nvPr/>
        </p:nvPicPr>
        <p:blipFill>
          <a:blip r:embed="rId9"/>
          <a:stretch>
            <a:fillRect/>
          </a:stretch>
        </p:blipFill>
        <p:spPr>
          <a:xfrm>
            <a:off x="3917210" y="2383362"/>
            <a:ext cx="1133000" cy="2454833"/>
          </a:xfrm>
          <a:prstGeom prst="rect">
            <a:avLst/>
          </a:prstGeom>
        </p:spPr>
      </p:pic>
      <p:pic>
        <p:nvPicPr>
          <p:cNvPr id="6" name="Picture 5">
            <a:extLst>
              <a:ext uri="{FF2B5EF4-FFF2-40B4-BE49-F238E27FC236}">
                <a16:creationId xmlns:a16="http://schemas.microsoft.com/office/drawing/2014/main" id="{B40EF2F3-3176-CD36-1CEA-7FED9A238FDA}"/>
              </a:ext>
            </a:extLst>
          </p:cNvPr>
          <p:cNvPicPr>
            <a:picLocks noChangeAspect="1"/>
          </p:cNvPicPr>
          <p:nvPr/>
        </p:nvPicPr>
        <p:blipFill>
          <a:blip r:embed="rId10"/>
          <a:stretch>
            <a:fillRect/>
          </a:stretch>
        </p:blipFill>
        <p:spPr>
          <a:xfrm>
            <a:off x="9499600" y="392597"/>
            <a:ext cx="1398905" cy="1238768"/>
          </a:xfrm>
          <a:prstGeom prst="rect">
            <a:avLst/>
          </a:prstGeom>
        </p:spPr>
      </p:pic>
    </p:spTree>
    <p:extLst>
      <p:ext uri="{BB962C8B-B14F-4D97-AF65-F5344CB8AC3E}">
        <p14:creationId xmlns:p14="http://schemas.microsoft.com/office/powerpoint/2010/main" val="1892067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3630-9B71-7769-FD87-70B263F6052A}"/>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Challenges Faced</a:t>
            </a:r>
          </a:p>
        </p:txBody>
      </p:sp>
      <p:sp>
        <p:nvSpPr>
          <p:cNvPr id="3" name="Text Placeholder 2">
            <a:extLst>
              <a:ext uri="{FF2B5EF4-FFF2-40B4-BE49-F238E27FC236}">
                <a16:creationId xmlns:a16="http://schemas.microsoft.com/office/drawing/2014/main" id="{457CC298-FD0E-E695-C554-E91ADC7C229C}"/>
              </a:ext>
            </a:extLst>
          </p:cNvPr>
          <p:cNvSpPr>
            <a:spLocks noGrp="1"/>
          </p:cNvSpPr>
          <p:nvPr>
            <p:ph type="body" idx="1"/>
          </p:nvPr>
        </p:nvSpPr>
        <p:spPr/>
        <p:txBody>
          <a:bodyPr/>
          <a:lstStyle/>
          <a:p>
            <a:r>
              <a:rPr lang="en-US" b="1" dirty="0"/>
              <a:t>Technical Challenges:</a:t>
            </a:r>
            <a:endParaRPr lang="en-US" dirty="0"/>
          </a:p>
          <a:p>
            <a:pPr>
              <a:buFont typeface="Arial" panose="020B0604020202020204" pitchFamily="34" charset="0"/>
              <a:buChar char="•"/>
            </a:pPr>
            <a:r>
              <a:rPr lang="en-US" dirty="0"/>
              <a:t>Integrating external APIs and ensuring real-time data synchronization.</a:t>
            </a:r>
            <a:br>
              <a:rPr lang="en-US" dirty="0"/>
            </a:br>
            <a:endParaRPr lang="en-US" dirty="0"/>
          </a:p>
          <a:p>
            <a:pPr marL="114300" indent="0">
              <a:buNone/>
            </a:pPr>
            <a:r>
              <a:rPr lang="en-US" b="1" dirty="0"/>
              <a:t>      Non-Technical Challenges:</a:t>
            </a:r>
            <a:endParaRPr lang="en-US" dirty="0"/>
          </a:p>
          <a:p>
            <a:pPr>
              <a:buFont typeface="Arial" panose="020B0604020202020204" pitchFamily="34" charset="0"/>
              <a:buChar char="•"/>
            </a:pPr>
            <a:r>
              <a:rPr lang="en-US" dirty="0"/>
              <a:t>Developing an intuitive user interface that caters to diverse user needs.</a:t>
            </a:r>
          </a:p>
          <a:p>
            <a:endParaRPr lang="en-IN" dirty="0"/>
          </a:p>
        </p:txBody>
      </p:sp>
      <p:sp>
        <p:nvSpPr>
          <p:cNvPr id="4" name="Slide Number Placeholder 3">
            <a:extLst>
              <a:ext uri="{FF2B5EF4-FFF2-40B4-BE49-F238E27FC236}">
                <a16:creationId xmlns:a16="http://schemas.microsoft.com/office/drawing/2014/main" id="{DA48CE17-2D06-9327-DC6C-C97B31418C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6" name="Picture 5">
            <a:extLst>
              <a:ext uri="{FF2B5EF4-FFF2-40B4-BE49-F238E27FC236}">
                <a16:creationId xmlns:a16="http://schemas.microsoft.com/office/drawing/2014/main" id="{A3978DD4-77E6-6F72-5A9D-CCE395BD3B33}"/>
              </a:ext>
            </a:extLst>
          </p:cNvPr>
          <p:cNvPicPr>
            <a:picLocks noChangeAspect="1"/>
          </p:cNvPicPr>
          <p:nvPr/>
        </p:nvPicPr>
        <p:blipFill>
          <a:blip r:embed="rId2"/>
          <a:stretch>
            <a:fillRect/>
          </a:stretch>
        </p:blipFill>
        <p:spPr>
          <a:xfrm>
            <a:off x="9499600" y="392597"/>
            <a:ext cx="1398905" cy="1238768"/>
          </a:xfrm>
          <a:prstGeom prst="rect">
            <a:avLst/>
          </a:prstGeom>
        </p:spPr>
      </p:pic>
    </p:spTree>
    <p:extLst>
      <p:ext uri="{BB962C8B-B14F-4D97-AF65-F5344CB8AC3E}">
        <p14:creationId xmlns:p14="http://schemas.microsoft.com/office/powerpoint/2010/main" val="122581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26AB-7E28-229E-F330-442364C4BDF4}"/>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Conclusion and Future Scope</a:t>
            </a:r>
          </a:p>
        </p:txBody>
      </p:sp>
      <p:sp>
        <p:nvSpPr>
          <p:cNvPr id="3" name="Text Placeholder 2">
            <a:extLst>
              <a:ext uri="{FF2B5EF4-FFF2-40B4-BE49-F238E27FC236}">
                <a16:creationId xmlns:a16="http://schemas.microsoft.com/office/drawing/2014/main" id="{9940D3AF-FF85-0BA3-6884-127036CE98A1}"/>
              </a:ext>
            </a:extLst>
          </p:cNvPr>
          <p:cNvSpPr>
            <a:spLocks noGrp="1"/>
          </p:cNvSpPr>
          <p:nvPr>
            <p:ph type="body" idx="1"/>
          </p:nvPr>
        </p:nvSpPr>
        <p:spPr/>
        <p:txBody>
          <a:bodyPr/>
          <a:lstStyle/>
          <a:p>
            <a:pPr>
              <a:buFont typeface="Wingdings" panose="05000000000000000000" pitchFamily="2" charset="2"/>
              <a:buChar char="§"/>
            </a:pPr>
            <a:r>
              <a:rPr lang="en-US" b="1" dirty="0"/>
              <a:t>Conclusion:</a:t>
            </a:r>
            <a:br>
              <a:rPr lang="en-US" dirty="0"/>
            </a:br>
            <a:r>
              <a:rPr lang="en-US" dirty="0" err="1"/>
              <a:t>FlavorSphere</a:t>
            </a:r>
            <a:r>
              <a:rPr lang="en-US" dirty="0"/>
              <a:t> successfully provides a comprehensive solution for nutritional tracking and personalized recipe discovery, with seamless integration of Firebase and external APIs.</a:t>
            </a:r>
          </a:p>
          <a:p>
            <a:pPr>
              <a:buFont typeface="Wingdings" panose="05000000000000000000" pitchFamily="2" charset="2"/>
              <a:buChar char="§"/>
            </a:pPr>
            <a:r>
              <a:rPr lang="en-US" b="1" dirty="0"/>
              <a:t>Future Enhancements:</a:t>
            </a:r>
            <a:endParaRPr lang="en-US" dirty="0"/>
          </a:p>
          <a:p>
            <a:pPr>
              <a:buFont typeface="Arial" panose="020B0604020202020204" pitchFamily="34" charset="0"/>
              <a:buChar char="•"/>
            </a:pPr>
            <a:r>
              <a:rPr lang="en-US" dirty="0"/>
              <a:t>AI-driven recipe suggestions.</a:t>
            </a:r>
          </a:p>
          <a:p>
            <a:pPr>
              <a:buFont typeface="Arial" panose="020B0604020202020204" pitchFamily="34" charset="0"/>
              <a:buChar char="•"/>
            </a:pPr>
            <a:r>
              <a:rPr lang="en-US" dirty="0"/>
              <a:t>Integration of barcode scanning for food items.</a:t>
            </a:r>
          </a:p>
          <a:p>
            <a:pPr>
              <a:buFont typeface="Arial" panose="020B0604020202020204" pitchFamily="34" charset="0"/>
              <a:buChar char="•"/>
            </a:pPr>
            <a:r>
              <a:rPr lang="en-US" dirty="0"/>
              <a:t>Fitness tracking features.</a:t>
            </a:r>
          </a:p>
          <a:p>
            <a:endParaRPr lang="en-IN" dirty="0"/>
          </a:p>
        </p:txBody>
      </p:sp>
      <p:sp>
        <p:nvSpPr>
          <p:cNvPr id="4" name="Slide Number Placeholder 3">
            <a:extLst>
              <a:ext uri="{FF2B5EF4-FFF2-40B4-BE49-F238E27FC236}">
                <a16:creationId xmlns:a16="http://schemas.microsoft.com/office/drawing/2014/main" id="{EE6CC071-27EB-36B4-CD40-6BCE302417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6" name="Picture 5">
            <a:extLst>
              <a:ext uri="{FF2B5EF4-FFF2-40B4-BE49-F238E27FC236}">
                <a16:creationId xmlns:a16="http://schemas.microsoft.com/office/drawing/2014/main" id="{A2D4DB6B-349B-D892-E322-402336402571}"/>
              </a:ext>
            </a:extLst>
          </p:cNvPr>
          <p:cNvPicPr>
            <a:picLocks noChangeAspect="1"/>
          </p:cNvPicPr>
          <p:nvPr/>
        </p:nvPicPr>
        <p:blipFill>
          <a:blip r:embed="rId2"/>
          <a:stretch>
            <a:fillRect/>
          </a:stretch>
        </p:blipFill>
        <p:spPr>
          <a:xfrm>
            <a:off x="9499600" y="392597"/>
            <a:ext cx="1398905" cy="1238768"/>
          </a:xfrm>
          <a:prstGeom prst="rect">
            <a:avLst/>
          </a:prstGeom>
        </p:spPr>
      </p:pic>
    </p:spTree>
    <p:extLst>
      <p:ext uri="{BB962C8B-B14F-4D97-AF65-F5344CB8AC3E}">
        <p14:creationId xmlns:p14="http://schemas.microsoft.com/office/powerpoint/2010/main" val="3000410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DDA0-6637-8A0B-7027-E3EAF0B31584}"/>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09FE2CBB-ACC9-BD70-A5E6-93B12D1A1048}"/>
              </a:ext>
            </a:extLst>
          </p:cNvPr>
          <p:cNvSpPr>
            <a:spLocks noGrp="1"/>
          </p:cNvSpPr>
          <p:nvPr>
            <p:ph type="body" idx="1"/>
          </p:nvPr>
        </p:nvSpPr>
        <p:spPr/>
        <p:txBody>
          <a:bodyPr/>
          <a:lstStyle/>
          <a:p>
            <a:pPr>
              <a:buFont typeface="Wingdings" panose="05000000000000000000" pitchFamily="2" charset="2"/>
              <a:buChar char="§"/>
            </a:pPr>
            <a:r>
              <a:rPr lang="en-IN" dirty="0" err="1"/>
              <a:t>Edamam</a:t>
            </a:r>
            <a:r>
              <a:rPr lang="en-IN" dirty="0"/>
              <a:t> API Documentation. Retrieved from </a:t>
            </a:r>
            <a:r>
              <a:rPr lang="en-IN" dirty="0">
                <a:hlinkClick r:id="rId2"/>
              </a:rPr>
              <a:t>https://developer.edamam.com</a:t>
            </a:r>
            <a:endParaRPr lang="en-IN" dirty="0"/>
          </a:p>
          <a:p>
            <a:pPr>
              <a:buFont typeface="Wingdings" panose="05000000000000000000" pitchFamily="2" charset="2"/>
              <a:buChar char="§"/>
            </a:pPr>
            <a:r>
              <a:rPr lang="en-IN" dirty="0"/>
              <a:t>Firebase Documentation. Retrieved from </a:t>
            </a:r>
            <a:r>
              <a:rPr lang="en-IN" dirty="0">
                <a:hlinkClick r:id="rId3"/>
              </a:rPr>
              <a:t>https://firebase.google.com/docs</a:t>
            </a:r>
            <a:r>
              <a:rPr lang="en-IN" dirty="0"/>
              <a:t> </a:t>
            </a:r>
          </a:p>
          <a:p>
            <a:pPr>
              <a:buFont typeface="Wingdings" panose="05000000000000000000" pitchFamily="2" charset="2"/>
              <a:buChar char="§"/>
            </a:pPr>
            <a:r>
              <a:rPr lang="en-IN" dirty="0"/>
              <a:t>Flutter Documentation. Retrieved from </a:t>
            </a:r>
            <a:r>
              <a:rPr lang="en-IN" u="sng" dirty="0"/>
              <a:t>https://flutter.dev/docs</a:t>
            </a:r>
          </a:p>
          <a:p>
            <a:pPr>
              <a:buFont typeface="Wingdings" panose="05000000000000000000" pitchFamily="2" charset="2"/>
              <a:buChar char="§"/>
            </a:pPr>
            <a:r>
              <a:rPr lang="en-US" dirty="0"/>
              <a:t>Nutritional Tracking Apps: A Review. International Journal of Health Informatics, 2023.</a:t>
            </a:r>
          </a:p>
          <a:p>
            <a:pPr>
              <a:buFont typeface="Wingdings" panose="05000000000000000000" pitchFamily="2" charset="2"/>
              <a:buChar char="§"/>
            </a:pPr>
            <a:r>
              <a:rPr lang="en-US" dirty="0"/>
              <a:t> MyFitnessPal Official Website. Retrieved from https://www.myfitnesspal.com</a:t>
            </a:r>
          </a:p>
          <a:p>
            <a:pPr>
              <a:buFont typeface="Wingdings" panose="05000000000000000000" pitchFamily="2" charset="2"/>
              <a:buChar char="§"/>
            </a:pPr>
            <a:r>
              <a:rPr lang="en-US" dirty="0"/>
              <a:t>•Yummly Official Website. Retrieved from https://www.yummly.com</a:t>
            </a:r>
          </a:p>
          <a:p>
            <a:pPr>
              <a:buFont typeface="Wingdings" panose="05000000000000000000" pitchFamily="2" charset="2"/>
              <a:buChar char="§"/>
            </a:pPr>
            <a:endParaRPr lang="en-IN" dirty="0"/>
          </a:p>
        </p:txBody>
      </p:sp>
      <p:sp>
        <p:nvSpPr>
          <p:cNvPr id="4" name="Slide Number Placeholder 3">
            <a:extLst>
              <a:ext uri="{FF2B5EF4-FFF2-40B4-BE49-F238E27FC236}">
                <a16:creationId xmlns:a16="http://schemas.microsoft.com/office/drawing/2014/main" id="{DA4FA2D0-FEC9-E213-3942-473797F511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a:extLst>
              <a:ext uri="{FF2B5EF4-FFF2-40B4-BE49-F238E27FC236}">
                <a16:creationId xmlns:a16="http://schemas.microsoft.com/office/drawing/2014/main" id="{CEF8C0FB-2410-3D58-D7AE-AC15076EAA6E}"/>
              </a:ext>
            </a:extLst>
          </p:cNvPr>
          <p:cNvPicPr>
            <a:picLocks noChangeAspect="1"/>
          </p:cNvPicPr>
          <p:nvPr/>
        </p:nvPicPr>
        <p:blipFill>
          <a:blip r:embed="rId4"/>
          <a:stretch>
            <a:fillRect/>
          </a:stretch>
        </p:blipFill>
        <p:spPr>
          <a:xfrm>
            <a:off x="9499600" y="392597"/>
            <a:ext cx="1398905" cy="1238768"/>
          </a:xfrm>
          <a:prstGeom prst="rect">
            <a:avLst/>
          </a:prstGeom>
        </p:spPr>
      </p:pic>
    </p:spTree>
    <p:extLst>
      <p:ext uri="{BB962C8B-B14F-4D97-AF65-F5344CB8AC3E}">
        <p14:creationId xmlns:p14="http://schemas.microsoft.com/office/powerpoint/2010/main" val="1970580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5DFE-FBC0-DD33-FE1E-FE203A050CE7}"/>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416CFB1F-3277-05FA-3B2D-036EF4CB98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3" name="Picture 2">
            <a:extLst>
              <a:ext uri="{FF2B5EF4-FFF2-40B4-BE49-F238E27FC236}">
                <a16:creationId xmlns:a16="http://schemas.microsoft.com/office/drawing/2014/main" id="{98C92172-3BDE-CD9F-8A1A-C8D198CAEC9E}"/>
              </a:ext>
            </a:extLst>
          </p:cNvPr>
          <p:cNvPicPr>
            <a:picLocks noChangeAspect="1"/>
          </p:cNvPicPr>
          <p:nvPr/>
        </p:nvPicPr>
        <p:blipFill>
          <a:blip r:embed="rId2"/>
          <a:stretch>
            <a:fillRect/>
          </a:stretch>
        </p:blipFill>
        <p:spPr>
          <a:xfrm>
            <a:off x="9756775" y="4773064"/>
            <a:ext cx="1398905" cy="1238768"/>
          </a:xfrm>
          <a:prstGeom prst="rect">
            <a:avLst/>
          </a:prstGeom>
        </p:spPr>
      </p:pic>
    </p:spTree>
    <p:extLst>
      <p:ext uri="{BB962C8B-B14F-4D97-AF65-F5344CB8AC3E}">
        <p14:creationId xmlns:p14="http://schemas.microsoft.com/office/powerpoint/2010/main" val="2686748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18" name="Google Shape;118;p14"/>
          <p:cNvSpPr/>
          <p:nvPr/>
        </p:nvSpPr>
        <p:spPr>
          <a:xfrm>
            <a:off x="782425" y="1082183"/>
            <a:ext cx="9492792" cy="4896853"/>
          </a:xfrm>
          <a:prstGeom prst="rect">
            <a:avLst/>
          </a:prstGeom>
          <a:noFill/>
          <a:ln>
            <a:noFill/>
          </a:ln>
        </p:spPr>
        <p:txBody>
          <a:bodyPr spcFirstLastPara="1" wrap="square" lIns="91425" tIns="45700" rIns="91425" bIns="45700" anchor="t" anchorCtr="0">
            <a:noAutofit/>
          </a:bodyPr>
          <a:lstStyle/>
          <a:p>
            <a:pPr marL="182880" marR="0" lvl="0" indent="-68579" algn="l" rtl="0">
              <a:spcBef>
                <a:spcPts val="0"/>
              </a:spcBef>
              <a:spcAft>
                <a:spcPts val="0"/>
              </a:spcAft>
              <a:buClr>
                <a:schemeClr val="accent1"/>
              </a:buClr>
              <a:buSzPts val="1800"/>
              <a:buFont typeface="Noto Sans Symbols"/>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ABSTRACT</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INTRODUCTION</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LITERATURE REVIEW</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SYSTEM ANALYSIS</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TECHNOLOGY STACK</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SYSTEM DESIGN/Architecture Diagram</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TESTING</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RESULTS</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CHALLENGES FACED</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CONCLUSION AND FUTURE SCOPE</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REFERENCES</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9" name="Google Shape;119;p14"/>
          <p:cNvSpPr txBox="1"/>
          <p:nvPr/>
        </p:nvSpPr>
        <p:spPr>
          <a:xfrm>
            <a:off x="3657905" y="6459784"/>
            <a:ext cx="4822804"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cap="none">
                <a:solidFill>
                  <a:srgbClr val="FFFFFF"/>
                </a:solidFill>
                <a:latin typeface="Calibri"/>
                <a:ea typeface="Calibri"/>
                <a:cs typeface="Calibri"/>
                <a:sym typeface="Calibri"/>
              </a:rPr>
              <a:t>DEPARTMENT OF COMPUTER SCIENCE &amp; ENGINEERING, DEPSTAR</a:t>
            </a:r>
            <a:endParaRPr sz="1100" cap="none">
              <a:solidFill>
                <a:srgbClr val="FFFFFF"/>
              </a:solidFill>
              <a:latin typeface="Calibri"/>
              <a:ea typeface="Calibri"/>
              <a:cs typeface="Calibri"/>
              <a:sym typeface="Calibri"/>
            </a:endParaRPr>
          </a:p>
        </p:txBody>
      </p:sp>
      <p:sp>
        <p:nvSpPr>
          <p:cNvPr id="120" name="Google Shape;120;p14"/>
          <p:cNvSpPr/>
          <p:nvPr/>
        </p:nvSpPr>
        <p:spPr>
          <a:xfrm>
            <a:off x="974103" y="620518"/>
            <a:ext cx="609600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dirty="0">
                <a:solidFill>
                  <a:srgbClr val="AB620D"/>
                </a:solidFill>
                <a:latin typeface="Times New Roman" panose="02020603050405020304" pitchFamily="18" charset="0"/>
                <a:ea typeface="Calibri"/>
                <a:cs typeface="Times New Roman" panose="02020603050405020304" pitchFamily="18" charset="0"/>
                <a:sym typeface="Calibri"/>
              </a:rPr>
              <a:t>Content of the Presentation</a:t>
            </a:r>
            <a:endParaRPr sz="1800" dirty="0">
              <a:solidFill>
                <a:srgbClr val="AB620D"/>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D584C-D303-0263-05E4-360AA0DC43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C6487-9D45-D33F-85C6-7A8920B81257}"/>
              </a:ext>
            </a:extLst>
          </p:cNvPr>
          <p:cNvSpPr>
            <a:spLocks noGrp="1"/>
          </p:cNvSpPr>
          <p:nvPr>
            <p:ph type="title"/>
          </p:nvPr>
        </p:nvSpPr>
        <p:spPr/>
        <p:txBody>
          <a:bodyPr/>
          <a:lstStyle/>
          <a:p>
            <a:r>
              <a:rPr lang="en-US" dirty="0">
                <a:solidFill>
                  <a:srgbClr val="AB620D"/>
                </a:solidFill>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82AA24C-C20B-CE04-F4AC-D6008FDEF12B}"/>
              </a:ext>
            </a:extLst>
          </p:cNvPr>
          <p:cNvSpPr>
            <a:spLocks noGrp="1"/>
          </p:cNvSpPr>
          <p:nvPr>
            <p:ph type="body" idx="1"/>
          </p:nvPr>
        </p:nvSpPr>
        <p:spPr/>
        <p:txBody>
          <a:bodyPr/>
          <a:lstStyle/>
          <a:p>
            <a:r>
              <a:rPr lang="en-US" dirty="0" err="1">
                <a:latin typeface="Times New Roman" panose="02020603050405020304" pitchFamily="18" charset="0"/>
                <a:cs typeface="Times New Roman" panose="02020603050405020304" pitchFamily="18" charset="0"/>
              </a:rPr>
              <a:t>FlavorSphere</a:t>
            </a:r>
            <a:r>
              <a:rPr lang="en-US" dirty="0">
                <a:latin typeface="Times New Roman" panose="02020603050405020304" pitchFamily="18" charset="0"/>
                <a:cs typeface="Times New Roman" panose="02020603050405020304" pitchFamily="18" charset="0"/>
              </a:rPr>
              <a:t> is a mobile app designed to simplify nutrition tracking and meal planning. It offers personalized meal suggestions based on dietary preferences and health goals. Users can discover recipes, filter them by nutritional content, and track daily nutrient and calorie intake. </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FlavorSphere</a:t>
            </a:r>
            <a:r>
              <a:rPr lang="en-US" dirty="0">
                <a:latin typeface="Times New Roman" panose="02020603050405020304" pitchFamily="18" charset="0"/>
                <a:cs typeface="Times New Roman" panose="02020603050405020304" pitchFamily="18" charset="0"/>
              </a:rPr>
              <a:t> addresses the lack of integrated solutions for recipe discovery, nutritional tracking, and meal planning, combining these features into one user-friendly platform. Built using Flutter for the frontend, Firebase for authentication and database management, and the </a:t>
            </a:r>
            <a:r>
              <a:rPr lang="en-US" dirty="0" err="1">
                <a:latin typeface="Times New Roman" panose="02020603050405020304" pitchFamily="18" charset="0"/>
                <a:cs typeface="Times New Roman" panose="02020603050405020304" pitchFamily="18" charset="0"/>
              </a:rPr>
              <a:t>Edamam</a:t>
            </a:r>
            <a:r>
              <a:rPr lang="en-US" dirty="0">
                <a:latin typeface="Times New Roman" panose="02020603050405020304" pitchFamily="18" charset="0"/>
                <a:cs typeface="Times New Roman" panose="02020603050405020304" pitchFamily="18" charset="0"/>
              </a:rPr>
              <a:t> API for recipe data, the app ensures seamless functionality. Its intuitive design and real-time tracking empower users to make informed dietary choices and maintain a healthy lifestyle.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0B98FC-6330-895A-1221-0C1B6FD580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6" name="Picture 5">
            <a:extLst>
              <a:ext uri="{FF2B5EF4-FFF2-40B4-BE49-F238E27FC236}">
                <a16:creationId xmlns:a16="http://schemas.microsoft.com/office/drawing/2014/main" id="{596CFAF2-F3AE-1DAA-7F29-B09A6AB68959}"/>
              </a:ext>
            </a:extLst>
          </p:cNvPr>
          <p:cNvPicPr>
            <a:picLocks noChangeAspect="1"/>
          </p:cNvPicPr>
          <p:nvPr/>
        </p:nvPicPr>
        <p:blipFill>
          <a:blip r:embed="rId2"/>
          <a:stretch>
            <a:fillRect/>
          </a:stretch>
        </p:blipFill>
        <p:spPr>
          <a:xfrm>
            <a:off x="9499600" y="392597"/>
            <a:ext cx="1398905" cy="1238768"/>
          </a:xfrm>
          <a:prstGeom prst="rect">
            <a:avLst/>
          </a:prstGeom>
        </p:spPr>
      </p:pic>
    </p:spTree>
    <p:extLst>
      <p:ext uri="{BB962C8B-B14F-4D97-AF65-F5344CB8AC3E}">
        <p14:creationId xmlns:p14="http://schemas.microsoft.com/office/powerpoint/2010/main" val="152027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317E-2DAE-50B7-1B2F-B77B40105E69}"/>
              </a:ext>
            </a:extLst>
          </p:cNvPr>
          <p:cNvSpPr>
            <a:spLocks noGrp="1"/>
          </p:cNvSpPr>
          <p:nvPr>
            <p:ph type="title"/>
          </p:nvPr>
        </p:nvSpPr>
        <p:spPr/>
        <p:txBody>
          <a:bodyPr/>
          <a:lstStyle/>
          <a:p>
            <a:r>
              <a:rPr lang="en-US" dirty="0">
                <a:solidFill>
                  <a:srgbClr val="AB620D"/>
                </a:solidFill>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9D29E91-43A5-78C4-4C7F-BCC8B5D7394A}"/>
              </a:ext>
            </a:extLst>
          </p:cNvPr>
          <p:cNvSpPr>
            <a:spLocks noGrp="1"/>
          </p:cNvSpPr>
          <p:nvPr>
            <p:ph type="body" idx="1"/>
          </p:nvPr>
        </p:nvSpPr>
        <p:spPr/>
        <p:txBody>
          <a:bodyPr/>
          <a:lstStyle/>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Project Overview</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i="1" dirty="0" err="1">
                <a:latin typeface="Times New Roman" panose="02020603050405020304" pitchFamily="18" charset="0"/>
                <a:cs typeface="Times New Roman" panose="02020603050405020304" pitchFamily="18" charset="0"/>
              </a:rPr>
              <a:t>FlavorSphere</a:t>
            </a:r>
            <a:r>
              <a:rPr lang="en-US" sz="2800" i="1" dirty="0">
                <a:latin typeface="Times New Roman" panose="02020603050405020304" pitchFamily="18" charset="0"/>
                <a:cs typeface="Times New Roman" panose="02020603050405020304" pitchFamily="18" charset="0"/>
              </a:rPr>
              <a:t> is a mobile application designed for tracking nutrients, calories, and offering personalized recipe recommendations tailored to user preferences and dietary needs.</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Objectives</a:t>
            </a:r>
            <a:r>
              <a:rPr lang="en-US" sz="28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Provide a seamless experience for food intake tracking.</a:t>
            </a:r>
          </a:p>
          <a:p>
            <a:pPr marL="742950" lvl="1"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Discover personalized recipes to manage health efficiently.</a:t>
            </a:r>
          </a:p>
          <a:p>
            <a:endParaRPr lang="en-IN" dirty="0"/>
          </a:p>
        </p:txBody>
      </p:sp>
      <p:sp>
        <p:nvSpPr>
          <p:cNvPr id="4" name="Slide Number Placeholder 3">
            <a:extLst>
              <a:ext uri="{FF2B5EF4-FFF2-40B4-BE49-F238E27FC236}">
                <a16:creationId xmlns:a16="http://schemas.microsoft.com/office/drawing/2014/main" id="{7E87AF8C-A3D1-F465-71E1-F558022BAD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Picture 5">
            <a:extLst>
              <a:ext uri="{FF2B5EF4-FFF2-40B4-BE49-F238E27FC236}">
                <a16:creationId xmlns:a16="http://schemas.microsoft.com/office/drawing/2014/main" id="{15C779CD-DFED-1D38-32BB-53F3BECE3AED}"/>
              </a:ext>
            </a:extLst>
          </p:cNvPr>
          <p:cNvPicPr>
            <a:picLocks noChangeAspect="1"/>
          </p:cNvPicPr>
          <p:nvPr/>
        </p:nvPicPr>
        <p:blipFill>
          <a:blip r:embed="rId2"/>
          <a:stretch>
            <a:fillRect/>
          </a:stretch>
        </p:blipFill>
        <p:spPr>
          <a:xfrm>
            <a:off x="9499600" y="392597"/>
            <a:ext cx="1398905" cy="1238768"/>
          </a:xfrm>
          <a:prstGeom prst="rect">
            <a:avLst/>
          </a:prstGeom>
        </p:spPr>
      </p:pic>
    </p:spTree>
    <p:extLst>
      <p:ext uri="{BB962C8B-B14F-4D97-AF65-F5344CB8AC3E}">
        <p14:creationId xmlns:p14="http://schemas.microsoft.com/office/powerpoint/2010/main" val="289872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6065-D365-8994-D116-AC0AF5C770A6}"/>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Literature Review</a:t>
            </a:r>
          </a:p>
        </p:txBody>
      </p:sp>
      <p:sp>
        <p:nvSpPr>
          <p:cNvPr id="3" name="Text Placeholder 2">
            <a:extLst>
              <a:ext uri="{FF2B5EF4-FFF2-40B4-BE49-F238E27FC236}">
                <a16:creationId xmlns:a16="http://schemas.microsoft.com/office/drawing/2014/main" id="{DA7CCBC9-D024-A01F-3155-A63AAB5DB759}"/>
              </a:ext>
            </a:extLst>
          </p:cNvPr>
          <p:cNvSpPr>
            <a:spLocks noGrp="1"/>
          </p:cNvSpPr>
          <p:nvPr>
            <p:ph type="body" idx="1"/>
          </p:nvPr>
        </p:nvSpPr>
        <p:spPr/>
        <p:txBody>
          <a:bodyPr/>
          <a:lstStyle/>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Research on Nutritional Tracking Apps:</a:t>
            </a:r>
          </a:p>
          <a:p>
            <a:r>
              <a:rPr lang="en-US" dirty="0">
                <a:latin typeface="Times New Roman" panose="02020603050405020304" pitchFamily="18" charset="0"/>
                <a:cs typeface="Times New Roman" panose="02020603050405020304" pitchFamily="18" charset="0"/>
              </a:rPr>
              <a:t>Studies emphasize a growing demand for personalized nutrition solutions. Existing apps focus mainly on calorie counting and diet management.</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Existing Solutions and Market Analysis</a:t>
            </a:r>
            <a:r>
              <a:rPr lang="en-US" b="1" dirty="0">
                <a:latin typeface="Times New Roman" panose="02020603050405020304" pitchFamily="18" charset="0"/>
                <a:cs typeface="Times New Roman" panose="02020603050405020304" pitchFamily="18" charset="0"/>
              </a:rPr>
              <a:t>:</a:t>
            </a:r>
          </a:p>
          <a:p>
            <a:pPr marL="114300" indent="0">
              <a:buNone/>
            </a:pPr>
            <a:r>
              <a:rPr lang="en-US" dirty="0">
                <a:latin typeface="Times New Roman" panose="02020603050405020304" pitchFamily="18" charset="0"/>
                <a:cs typeface="Times New Roman" panose="02020603050405020304" pitchFamily="18" charset="0"/>
              </a:rPr>
              <a:t>      Applications like MyFitnessPal and Yummly offer similar functionalities but lack deep            customization and integration with local ingredients and recipes.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52A0E9-49E9-6531-22D6-C7628F757C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Picture 4">
            <a:extLst>
              <a:ext uri="{FF2B5EF4-FFF2-40B4-BE49-F238E27FC236}">
                <a16:creationId xmlns:a16="http://schemas.microsoft.com/office/drawing/2014/main" id="{92F5D918-1BC6-9A0E-1D62-0C578A62BD5F}"/>
              </a:ext>
            </a:extLst>
          </p:cNvPr>
          <p:cNvPicPr>
            <a:picLocks noChangeAspect="1"/>
          </p:cNvPicPr>
          <p:nvPr/>
        </p:nvPicPr>
        <p:blipFill>
          <a:blip r:embed="rId2"/>
          <a:stretch>
            <a:fillRect/>
          </a:stretch>
        </p:blipFill>
        <p:spPr>
          <a:xfrm>
            <a:off x="9499600" y="392597"/>
            <a:ext cx="1398905" cy="1238768"/>
          </a:xfrm>
          <a:prstGeom prst="rect">
            <a:avLst/>
          </a:prstGeom>
        </p:spPr>
      </p:pic>
    </p:spTree>
    <p:extLst>
      <p:ext uri="{BB962C8B-B14F-4D97-AF65-F5344CB8AC3E}">
        <p14:creationId xmlns:p14="http://schemas.microsoft.com/office/powerpoint/2010/main" val="3302062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AEEE3-2DBB-A943-67A0-A19C20FC6107}"/>
              </a:ext>
            </a:extLst>
          </p:cNvPr>
          <p:cNvSpPr>
            <a:spLocks noGrp="1"/>
          </p:cNvSpPr>
          <p:nvPr>
            <p:ph type="title"/>
          </p:nvPr>
        </p:nvSpPr>
        <p:spPr/>
        <p:txBody>
          <a:bodyPr>
            <a:normAutofit fontScale="90000"/>
          </a:bodyPr>
          <a:lstStyle/>
          <a:p>
            <a:br>
              <a:rPr lang="en-US" sz="4800" b="1" dirty="0">
                <a:solidFill>
                  <a:schemeClr val="accent1"/>
                </a:solidFill>
                <a:latin typeface="Times New Roman" panose="02020603050405020304" pitchFamily="18" charset="0"/>
                <a:cs typeface="Times New Roman" panose="02020603050405020304" pitchFamily="18" charset="0"/>
                <a:sym typeface="Calibri"/>
              </a:rPr>
            </a:br>
            <a:br>
              <a:rPr lang="en-US" sz="4800" b="1" dirty="0">
                <a:solidFill>
                  <a:schemeClr val="accent1"/>
                </a:solidFill>
                <a:latin typeface="Times New Roman" panose="02020603050405020304" pitchFamily="18" charset="0"/>
                <a:cs typeface="Times New Roman" panose="02020603050405020304" pitchFamily="18" charset="0"/>
                <a:sym typeface="Calibri"/>
              </a:rPr>
            </a:br>
            <a:br>
              <a:rPr lang="en-US" sz="4800" b="1" dirty="0">
                <a:solidFill>
                  <a:schemeClr val="accent1"/>
                </a:solidFill>
                <a:latin typeface="Times New Roman" panose="02020603050405020304" pitchFamily="18" charset="0"/>
                <a:cs typeface="Times New Roman" panose="02020603050405020304" pitchFamily="18" charset="0"/>
                <a:sym typeface="Calibri"/>
              </a:rPr>
            </a:br>
            <a:br>
              <a:rPr lang="en-US" sz="4800" b="1" dirty="0">
                <a:solidFill>
                  <a:schemeClr val="accent1"/>
                </a:solidFill>
                <a:latin typeface="Times New Roman" panose="02020603050405020304" pitchFamily="18" charset="0"/>
                <a:cs typeface="Times New Roman" panose="02020603050405020304" pitchFamily="18" charset="0"/>
                <a:sym typeface="Calibri"/>
              </a:rPr>
            </a:br>
            <a:r>
              <a:rPr lang="en-US" sz="4800" b="1" dirty="0">
                <a:solidFill>
                  <a:schemeClr val="accent1"/>
                </a:solidFill>
                <a:latin typeface="Times New Roman" panose="02020603050405020304" pitchFamily="18" charset="0"/>
                <a:cs typeface="Times New Roman" panose="02020603050405020304" pitchFamily="18" charset="0"/>
                <a:sym typeface="Calibri"/>
              </a:rPr>
              <a:t>SYSTEM ANALYSIS</a:t>
            </a:r>
            <a:br>
              <a:rPr lang="en-US" sz="4800" dirty="0">
                <a:solidFill>
                  <a:schemeClr val="dk1"/>
                </a:solidFill>
                <a:latin typeface="Times New Roman" panose="02020603050405020304" pitchFamily="18" charset="0"/>
                <a:cs typeface="Times New Roman" panose="02020603050405020304" pitchFamily="18" charset="0"/>
                <a:sym typeface="Calibri"/>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47C0287-3F63-247E-089A-83E07961CD0E}"/>
              </a:ext>
            </a:extLst>
          </p:cNvPr>
          <p:cNvSpPr>
            <a:spLocks noGrp="1"/>
          </p:cNvSpPr>
          <p:nvPr>
            <p:ph type="body" idx="1"/>
          </p:nvPr>
        </p:nvSpPr>
        <p:spPr/>
        <p:txBody>
          <a:bodyPr/>
          <a:lstStyle/>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Functional Requirements:</a:t>
            </a: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      Daily intake tracking, personalized recipes, external database integration</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Non-Functional Requirements:</a:t>
            </a: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       Responsiveness, user-friendliness, and scalability</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C4E405-7B18-9962-1A9B-53E9D1D55D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Picture 5">
            <a:extLst>
              <a:ext uri="{FF2B5EF4-FFF2-40B4-BE49-F238E27FC236}">
                <a16:creationId xmlns:a16="http://schemas.microsoft.com/office/drawing/2014/main" id="{A2746303-21D2-F92E-FEAE-86CA4B1A96BD}"/>
              </a:ext>
            </a:extLst>
          </p:cNvPr>
          <p:cNvPicPr>
            <a:picLocks noChangeAspect="1"/>
          </p:cNvPicPr>
          <p:nvPr/>
        </p:nvPicPr>
        <p:blipFill>
          <a:blip r:embed="rId2"/>
          <a:stretch>
            <a:fillRect/>
          </a:stretch>
        </p:blipFill>
        <p:spPr>
          <a:xfrm>
            <a:off x="9499600" y="392597"/>
            <a:ext cx="1398905" cy="1238768"/>
          </a:xfrm>
          <a:prstGeom prst="rect">
            <a:avLst/>
          </a:prstGeom>
        </p:spPr>
      </p:pic>
    </p:spTree>
    <p:extLst>
      <p:ext uri="{BB962C8B-B14F-4D97-AF65-F5344CB8AC3E}">
        <p14:creationId xmlns:p14="http://schemas.microsoft.com/office/powerpoint/2010/main" val="322569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9D46B-9C9B-BB31-1F0A-1C355D2179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D1E273-74B2-19C9-76CD-251595F2CBE5}"/>
              </a:ext>
            </a:extLst>
          </p:cNvPr>
          <p:cNvSpPr>
            <a:spLocks noGrp="1"/>
          </p:cNvSpPr>
          <p:nvPr>
            <p:ph type="title"/>
          </p:nvPr>
        </p:nvSpPr>
        <p:spPr/>
        <p:txBody>
          <a:bodyPr/>
          <a:lstStyle/>
          <a:p>
            <a:r>
              <a:rPr lang="en-IN" dirty="0">
                <a:solidFill>
                  <a:schemeClr val="accent1"/>
                </a:solidFill>
              </a:rPr>
              <a:t>Technology Stack</a:t>
            </a:r>
          </a:p>
        </p:txBody>
      </p:sp>
      <p:sp>
        <p:nvSpPr>
          <p:cNvPr id="4" name="Slide Number Placeholder 3">
            <a:extLst>
              <a:ext uri="{FF2B5EF4-FFF2-40B4-BE49-F238E27FC236}">
                <a16:creationId xmlns:a16="http://schemas.microsoft.com/office/drawing/2014/main" id="{7D765FE2-25B2-FFBE-F638-E186BEAF75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Rectangle 2">
            <a:extLst>
              <a:ext uri="{FF2B5EF4-FFF2-40B4-BE49-F238E27FC236}">
                <a16:creationId xmlns:a16="http://schemas.microsoft.com/office/drawing/2014/main" id="{6FC5637A-89DF-2037-DDD9-9A609EB15C1C}"/>
              </a:ext>
            </a:extLst>
          </p:cNvPr>
          <p:cNvSpPr>
            <a:spLocks noGrp="1" noChangeArrowheads="1"/>
          </p:cNvSpPr>
          <p:nvPr>
            <p:ph type="body" idx="1"/>
          </p:nvPr>
        </p:nvSpPr>
        <p:spPr bwMode="auto">
          <a:xfrm>
            <a:off x="1097280" y="2580143"/>
            <a:ext cx="926086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Tools and Technologies Used:</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Flutter for cross-platform development, Firebase for authentication and backend storage,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Edamam</a:t>
            </a: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 for recipe and nutritional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These Tools Were Selected:</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accent1"/>
                </a:solidFill>
                <a:latin typeface="Times New Roman" panose="02020603050405020304" pitchFamily="18" charset="0"/>
                <a:cs typeface="Times New Roman" panose="02020603050405020304" pitchFamily="18" charset="0"/>
              </a:rPr>
              <a:t>    </a:t>
            </a: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Flutter was chosen for its efficiency in building cross-platform apps,</a:t>
            </a: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while Firebase offers scalable and real-time backend support. </a:t>
            </a:r>
          </a:p>
        </p:txBody>
      </p:sp>
      <p:pic>
        <p:nvPicPr>
          <p:cNvPr id="2054" name="Picture 6" descr="Flutter Icon Logo PNG vector in SVG, PDF, AI, CDR format">
            <a:extLst>
              <a:ext uri="{FF2B5EF4-FFF2-40B4-BE49-F238E27FC236}">
                <a16:creationId xmlns:a16="http://schemas.microsoft.com/office/drawing/2014/main" id="{8D1F597F-0396-F493-FB9B-815AE9ADB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50" y="182231"/>
            <a:ext cx="1999351" cy="1500668"/>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irebase Brand Guidelines">
            <a:extLst>
              <a:ext uri="{FF2B5EF4-FFF2-40B4-BE49-F238E27FC236}">
                <a16:creationId xmlns:a16="http://schemas.microsoft.com/office/drawing/2014/main" id="{585A90C1-AE5A-48C7-5C92-9F878BD83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0914" y="251734"/>
            <a:ext cx="1450758" cy="145075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Edamam">
            <a:extLst>
              <a:ext uri="{FF2B5EF4-FFF2-40B4-BE49-F238E27FC236}">
                <a16:creationId xmlns:a16="http://schemas.microsoft.com/office/drawing/2014/main" id="{A1297DB3-66AB-2704-C430-97D88E8CD0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1672" y="469869"/>
            <a:ext cx="1014487" cy="1014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087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86405-F374-A5A5-3794-01F9DBF4CA13}"/>
              </a:ext>
            </a:extLst>
          </p:cNvPr>
          <p:cNvSpPr>
            <a:spLocks noGrp="1"/>
          </p:cNvSpPr>
          <p:nvPr>
            <p:ph type="title"/>
          </p:nvPr>
        </p:nvSpPr>
        <p:spPr/>
        <p:txBody>
          <a:bodyPr/>
          <a:lstStyle/>
          <a:p>
            <a:r>
              <a:rPr lang="en-IN" b="1" dirty="0">
                <a:solidFill>
                  <a:schemeClr val="accent1"/>
                </a:solidFill>
                <a:latin typeface="Times New Roman" panose="02020603050405020304" pitchFamily="18" charset="0"/>
                <a:cs typeface="Times New Roman" panose="02020603050405020304" pitchFamily="18" charset="0"/>
              </a:rPr>
              <a:t>System Design</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93528BC-BAA3-84D5-E45A-E5F2360C79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Rectangle 1">
            <a:extLst>
              <a:ext uri="{FF2B5EF4-FFF2-40B4-BE49-F238E27FC236}">
                <a16:creationId xmlns:a16="http://schemas.microsoft.com/office/drawing/2014/main" id="{FC94C88F-AFBE-E5E4-872C-C0B0DB9C70E7}"/>
              </a:ext>
            </a:extLst>
          </p:cNvPr>
          <p:cNvSpPr>
            <a:spLocks noGrp="1" noChangeArrowheads="1"/>
          </p:cNvSpPr>
          <p:nvPr>
            <p:ph type="body" idx="1"/>
          </p:nvPr>
        </p:nvSpPr>
        <p:spPr bwMode="auto">
          <a:xfrm>
            <a:off x="1097280" y="1872255"/>
            <a:ext cx="858600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Case Diagram</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Roles (Admin, Regular User) and interactions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Architecture Diagram</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Client-server model, Firebase usage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Design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profiles, food logs, recipes linked via unique IDs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UI/UX Design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Minimalist design, intuitive </a:t>
            </a:r>
            <a:r>
              <a:rPr lang="en-IN" sz="2800" dirty="0">
                <a:solidFill>
                  <a:schemeClr val="tx1"/>
                </a:solidFill>
                <a:latin typeface="Times New Roman" panose="02020603050405020304" pitchFamily="18" charset="0"/>
                <a:cs typeface="Times New Roman" panose="02020603050405020304" pitchFamily="18" charset="0"/>
              </a:rPr>
              <a:t>navigation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2EFC470E-EE15-AF11-5C98-6699C4FA6935}"/>
              </a:ext>
            </a:extLst>
          </p:cNvPr>
          <p:cNvPicPr>
            <a:picLocks noChangeAspect="1"/>
          </p:cNvPicPr>
          <p:nvPr/>
        </p:nvPicPr>
        <p:blipFill>
          <a:blip r:embed="rId2"/>
          <a:stretch>
            <a:fillRect/>
          </a:stretch>
        </p:blipFill>
        <p:spPr>
          <a:xfrm>
            <a:off x="9499600" y="392597"/>
            <a:ext cx="1398905" cy="1238768"/>
          </a:xfrm>
          <a:prstGeom prst="rect">
            <a:avLst/>
          </a:prstGeom>
        </p:spPr>
      </p:pic>
    </p:spTree>
    <p:extLst>
      <p:ext uri="{BB962C8B-B14F-4D97-AF65-F5344CB8AC3E}">
        <p14:creationId xmlns:p14="http://schemas.microsoft.com/office/powerpoint/2010/main" val="1318826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AFBC7-6D0C-372F-C8E4-EB7740BEBF69}"/>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Implementation</a:t>
            </a:r>
          </a:p>
        </p:txBody>
      </p:sp>
      <p:sp>
        <p:nvSpPr>
          <p:cNvPr id="4" name="Slide Number Placeholder 3">
            <a:extLst>
              <a:ext uri="{FF2B5EF4-FFF2-40B4-BE49-F238E27FC236}">
                <a16:creationId xmlns:a16="http://schemas.microsoft.com/office/drawing/2014/main" id="{8A8341BA-67B3-0CB7-ED1B-0FAB93EE0A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Rectangle 1">
            <a:extLst>
              <a:ext uri="{FF2B5EF4-FFF2-40B4-BE49-F238E27FC236}">
                <a16:creationId xmlns:a16="http://schemas.microsoft.com/office/drawing/2014/main" id="{7FF741DC-10B5-BDD9-BCA8-B7030201BC2F}"/>
              </a:ext>
            </a:extLst>
          </p:cNvPr>
          <p:cNvSpPr>
            <a:spLocks noGrp="1" noChangeArrowheads="1"/>
          </p:cNvSpPr>
          <p:nvPr>
            <p:ph type="body" idx="1"/>
          </p:nvPr>
        </p:nvSpPr>
        <p:spPr bwMode="auto">
          <a:xfrm>
            <a:off x="1097280" y="2595531"/>
            <a:ext cx="8376011"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Development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Flutter-based responsive UI for Android/iOS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&amp; API Integration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Firebase for secure logins,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Edamam</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 for dietary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8B23CC19-384B-ED4D-58CA-419177B7758A}"/>
              </a:ext>
            </a:extLst>
          </p:cNvPr>
          <p:cNvPicPr>
            <a:picLocks noChangeAspect="1"/>
          </p:cNvPicPr>
          <p:nvPr/>
        </p:nvPicPr>
        <p:blipFill>
          <a:blip r:embed="rId2"/>
          <a:stretch>
            <a:fillRect/>
          </a:stretch>
        </p:blipFill>
        <p:spPr>
          <a:xfrm>
            <a:off x="9499600" y="392597"/>
            <a:ext cx="1398905" cy="1238768"/>
          </a:xfrm>
          <a:prstGeom prst="rect">
            <a:avLst/>
          </a:prstGeom>
        </p:spPr>
      </p:pic>
    </p:spTree>
    <p:extLst>
      <p:ext uri="{BB962C8B-B14F-4D97-AF65-F5344CB8AC3E}">
        <p14:creationId xmlns:p14="http://schemas.microsoft.com/office/powerpoint/2010/main" val="2937017678"/>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727</Words>
  <Application>Microsoft Office PowerPoint</Application>
  <PresentationFormat>Widescreen</PresentationFormat>
  <Paragraphs>111</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Noto Sans Symbols</vt:lpstr>
      <vt:lpstr>Times New Roman</vt:lpstr>
      <vt:lpstr>Wingdings</vt:lpstr>
      <vt:lpstr>Retrospect</vt:lpstr>
      <vt:lpstr>FlavorSphere  CSE204: Project-I</vt:lpstr>
      <vt:lpstr>PowerPoint Presentation</vt:lpstr>
      <vt:lpstr>Abstract</vt:lpstr>
      <vt:lpstr>Introduction</vt:lpstr>
      <vt:lpstr>Literature Review</vt:lpstr>
      <vt:lpstr>    SYSTEM ANALYSIS </vt:lpstr>
      <vt:lpstr>Technology Stack</vt:lpstr>
      <vt:lpstr>System Design</vt:lpstr>
      <vt:lpstr>Implementation</vt:lpstr>
      <vt:lpstr>Testing</vt:lpstr>
      <vt:lpstr>Results</vt:lpstr>
      <vt:lpstr>Challenges Faced</vt:lpstr>
      <vt:lpstr>Conclusion and 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Kashish Gandhi</dc:creator>
  <cp:lastModifiedBy>Kathan Purohit</cp:lastModifiedBy>
  <cp:revision>5</cp:revision>
  <dcterms:modified xsi:type="dcterms:W3CDTF">2024-11-16T05:54:58Z</dcterms:modified>
</cp:coreProperties>
</file>