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50" r:id="rId3"/>
    <p:sldId id="455" r:id="rId4"/>
    <p:sldId id="451" r:id="rId5"/>
    <p:sldId id="452" r:id="rId6"/>
    <p:sldId id="453" r:id="rId7"/>
    <p:sldId id="456" r:id="rId8"/>
    <p:sldId id="457" r:id="rId9"/>
    <p:sldId id="277" r:id="rId1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603" autoAdjust="0"/>
  </p:normalViewPr>
  <p:slideViewPr>
    <p:cSldViewPr showGuides="1">
      <p:cViewPr varScale="1">
        <p:scale>
          <a:sx n="91" d="100"/>
          <a:sy n="91" d="100"/>
        </p:scale>
        <p:origin x="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1860F-954A-4BDB-8B03-435A85C094BF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2BC4-4158-4C71-9BF6-4FD07D55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Morning</a:t>
            </a:r>
            <a:r>
              <a:rPr lang="en-US" baseline="0" dirty="0"/>
              <a:t> Everyone, I am </a:t>
            </a:r>
            <a:r>
              <a:rPr lang="en-US" baseline="0" dirty="0" err="1"/>
              <a:t>Xinggang</a:t>
            </a:r>
            <a:r>
              <a:rPr lang="en-US" baseline="0" dirty="0"/>
              <a:t> Wang from </a:t>
            </a:r>
            <a:r>
              <a:rPr lang="en-US" baseline="0" dirty="0" err="1"/>
              <a:t>Huazhong</a:t>
            </a:r>
            <a:r>
              <a:rPr lang="en-US" baseline="0" dirty="0"/>
              <a:t> University of Science and Technology. My </a:t>
            </a:r>
            <a:r>
              <a:rPr lang="en-US" baseline="0" dirty="0" err="1"/>
              <a:t>Ph.D</a:t>
            </a:r>
            <a:r>
              <a:rPr lang="en-US" baseline="0" dirty="0"/>
              <a:t> supervisor is Prof. </a:t>
            </a:r>
            <a:r>
              <a:rPr lang="en-US" baseline="0" dirty="0" err="1"/>
              <a:t>Wenyu</a:t>
            </a:r>
            <a:r>
              <a:rPr lang="en-US" baseline="0" dirty="0"/>
              <a:t> Liu. Today, it is my great pleasure to introduce you my research on Part-based Object Detection.</a:t>
            </a:r>
            <a:endParaRPr lang="en-US" sz="12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a lot for your</a:t>
            </a:r>
            <a:r>
              <a:rPr lang="en-US" baseline="0" dirty="0"/>
              <a:t> attention!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BDED22-3D79-471A-A2A2-E46B111F5607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Huazhong University of Science and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143000" cy="8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EB95-4161-4007-9507-66F0DE41F5A0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7E9CA0-F5CA-4223-90B6-7656C5FAEF1D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599DD601-59FE-45F6-917F-12EF605EA06A}" type="datetime1">
              <a:rPr lang="en-US" smtClean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err="1"/>
              <a:t>Huazhong</a:t>
            </a:r>
            <a:r>
              <a:rPr lang="en-US" dirty="0"/>
              <a:t>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6200"/>
            <a:ext cx="1143000" cy="8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5420-E78E-4A2C-BB27-F55A0C51B209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A467FA-7BC9-4178-8194-5F33459E1393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D77EFC-E1EE-4A91-81FC-84982B2111F3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BC2-E312-4D32-888E-FFE34BB61F07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6DC-6D9F-4CEA-82EA-F102837AEED9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518B-1986-4B16-946E-025CDBC14F7B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B77A4C-1DB1-4DB0-927C-CAFF30FE7B5C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423ECB9-EE75-4DC2-8576-0410072A5ECA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ut/>
  </p:transition>
  <p:hf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8153400" cy="1366720"/>
          </a:xfrm>
        </p:spPr>
        <p:txBody>
          <a:bodyPr>
            <a:normAutofit/>
          </a:bodyPr>
          <a:lstStyle/>
          <a:p>
            <a:pPr algn="ctr"/>
            <a:r>
              <a:rPr lang="zh-CN" altLang="en-US" cap="none" dirty="0"/>
              <a:t>上机实验</a:t>
            </a:r>
            <a:endParaRPr lang="en-US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367745"/>
            <a:ext cx="8153400" cy="19431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cap="none" dirty="0"/>
              <a:t>王兴刚，</a:t>
            </a:r>
            <a:r>
              <a:rPr lang="en-US" altLang="zh-CN" sz="2800" cap="none" dirty="0"/>
              <a:t>xgwang@hust.edu.cn</a:t>
            </a:r>
          </a:p>
          <a:p>
            <a:pPr algn="ctr"/>
            <a:endParaRPr lang="en-US" sz="2800" cap="none" dirty="0"/>
          </a:p>
          <a:p>
            <a:pPr algn="ctr"/>
            <a:endParaRPr lang="en-US" sz="2800" cap="none" dirty="0"/>
          </a:p>
          <a:p>
            <a:pPr algn="ctr"/>
            <a:r>
              <a:rPr lang="zh-CN" altLang="en-US" sz="2800" cap="none" dirty="0"/>
              <a:t>华中科技大学 电信学院</a:t>
            </a:r>
            <a:endParaRPr lang="en-US" sz="2800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F14E-FCEB-D943-8634-B3F9DEA5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实验上机题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DCEC5-DA74-2047-81A1-BD26796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92A9E-FA1C-0F4C-A231-18CE46F2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F2FDC4-F1DE-394F-B7ED-94AECBD3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24" y="1703531"/>
            <a:ext cx="8232648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1pPr>
            <a:lvl2pPr marL="742950" indent="-285750" eaLnBrk="0" hangingPunct="0"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2pPr>
            <a:lvl3pPr marL="1143000" indent="-228600" eaLnBrk="0" hangingPunct="0"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3pPr>
            <a:lvl4pPr marL="1600200" indent="-228600" eaLnBrk="0" hangingPunct="0"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4pPr>
            <a:lvl5pPr marL="2057400" indent="-228600" eaLnBrk="0" hangingPunct="0"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FF"/>
                </a:solidFill>
                <a:latin typeface="楷体_GB2312" pitchFamily="49" charset="-122"/>
                <a:ea typeface="华康简黑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数据结构题集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第二篇 实验题：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（约瑟夫环）阅读</a:t>
            </a: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数据结构题集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r>
              <a:rPr lang="zh-CN" altLang="en-US" dirty="0">
                <a:solidFill>
                  <a:schemeClr val="tx1"/>
                </a:solidFill>
              </a:rPr>
              <a:t>上的范例及实验报告规范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98F9AD-D801-2446-8872-7A623290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84" y="2817019"/>
            <a:ext cx="6356431" cy="31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443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198E9-4115-B44A-97D8-9B9E37A1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约瑟夫环（必做）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1AE9E9-62A6-2340-B540-9F47B617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CBBC9-1A13-3046-B756-366A6C6E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83761E-1DCA-DB47-8AC2-61786649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0" y="1547155"/>
            <a:ext cx="7607300" cy="3289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7AEB0D-1F9F-F04E-9008-1EC6D0ADE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0" y="4833086"/>
            <a:ext cx="73533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954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E20C0-0B75-AA47-8F1B-4D772799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约瑟夫环（必做）</a:t>
            </a:r>
            <a:r>
              <a:rPr lang="zh-CN" altLang="en-US" sz="4000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补充要求</a:t>
            </a:r>
            <a:endParaRPr kumimoji="1" lang="zh-CN" altLang="en-US" sz="40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606AC7-E743-2C44-A794-377613C3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0AED1-4030-BB4B-890A-CFB5619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93D7B-9825-3841-93E8-A634393DCA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）数据密码</a:t>
            </a:r>
            <a:r>
              <a:rPr kumimoji="1" lang="en" altLang="zh-CN" dirty="0"/>
              <a:t>m</a:t>
            </a:r>
            <a:r>
              <a:rPr kumimoji="1" lang="zh-CN" altLang="en-US" dirty="0"/>
              <a:t>可以任意（正、负均可）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）用链表和顺序存储两种方式实现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）分析算法的时间复杂度，并用实验证实分析的复杂度结果，从时间效率上比较两种方法（不同的存储结构）的优劣。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91379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13936-58DB-9643-9B3E-C6DFC079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约瑟夫环实验要求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08337-157D-D143-8169-ED47F423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64C61-E33A-C549-972D-AB82565A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955469-3967-B54F-9AC7-A57F3A7E9A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）不是验证性的实验，结果需要实验来证实（设计方案）；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）链表和顺序存储哪种更好？理论分析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实验验证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）最好的方法是什么？时间复杂度函数</a:t>
            </a:r>
            <a:r>
              <a:rPr kumimoji="1" lang="en" altLang="zh-CN" dirty="0"/>
              <a:t>f(n)=?</a:t>
            </a:r>
            <a:r>
              <a:rPr kumimoji="1" lang="zh-CN" altLang="en-US" dirty="0"/>
              <a:t>如何实验验证？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）个人的最好方法与全班的最好方法和结果是什么？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05462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13936-58DB-9643-9B3E-C6DFC079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约瑟夫环实验要求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08337-157D-D143-8169-ED47F423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64C61-E33A-C549-972D-AB82565A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955469-3967-B54F-9AC7-A57F3A7E9A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6066" y="1600200"/>
            <a:ext cx="6159864" cy="449580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20000"/>
              </a:spcBef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）如何验证时间复杂度函数</a:t>
            </a:r>
            <a:r>
              <a:rPr kumimoji="1" lang="en-US" altLang="zh-CN" sz="2400" dirty="0"/>
              <a:t>f(n)=</a:t>
            </a:r>
            <a:r>
              <a:rPr kumimoji="1"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kumimoji="1" lang="zh-CN" altLang="en-US" sz="2400" dirty="0"/>
              <a:t>用大量的数据（万级别）运行程序，分别得到各自的运行时间，画出时间和人数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的曲线，拟合出函数</a:t>
            </a:r>
            <a:r>
              <a:rPr kumimoji="1" lang="en-US" altLang="zh-CN" sz="2400" dirty="0"/>
              <a:t>f(n)</a:t>
            </a:r>
            <a:r>
              <a:rPr kumimoji="1" lang="zh-CN" altLang="en-US" sz="2400" dirty="0"/>
              <a:t>（比如为</a:t>
            </a:r>
            <a:r>
              <a:rPr kumimoji="1" lang="en-US" altLang="zh-CN" sz="2400" dirty="0"/>
              <a:t>0.68n*n+3.2n-34.6</a:t>
            </a:r>
            <a:r>
              <a:rPr kumimoji="1" lang="zh-CN" altLang="en-US" sz="2400" dirty="0"/>
              <a:t>）（搜索“二次函数拟合”）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C3D8901-83AD-9A4F-AB15-2E0E9CD26239}"/>
              </a:ext>
            </a:extLst>
          </p:cNvPr>
          <p:cNvGrpSpPr>
            <a:grpSpLocks/>
          </p:cNvGrpSpPr>
          <p:nvPr/>
        </p:nvGrpSpPr>
        <p:grpSpPr bwMode="auto">
          <a:xfrm>
            <a:off x="6722680" y="1600200"/>
            <a:ext cx="2499122" cy="1610915"/>
            <a:chOff x="1250747" y="2179320"/>
            <a:chExt cx="3637110" cy="2409412"/>
          </a:xfrm>
        </p:grpSpPr>
        <p:cxnSp>
          <p:nvCxnSpPr>
            <p:cNvPr id="7" name="直接箭头连接符 31">
              <a:extLst>
                <a:ext uri="{FF2B5EF4-FFF2-40B4-BE49-F238E27FC236}">
                  <a16:creationId xmlns:a16="http://schemas.microsoft.com/office/drawing/2014/main" id="{07A3EF87-3FC7-B847-A34C-C2B223DE4F9B}"/>
                </a:ext>
              </a:extLst>
            </p:cNvPr>
            <p:cNvCxnSpPr/>
            <p:nvPr/>
          </p:nvCxnSpPr>
          <p:spPr>
            <a:xfrm>
              <a:off x="1264609" y="4383941"/>
              <a:ext cx="33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32">
              <a:extLst>
                <a:ext uri="{FF2B5EF4-FFF2-40B4-BE49-F238E27FC236}">
                  <a16:creationId xmlns:a16="http://schemas.microsoft.com/office/drawing/2014/main" id="{624F89A0-C98C-AF40-AE47-7CAA33854C6B}"/>
                </a:ext>
              </a:extLst>
            </p:cNvPr>
            <p:cNvCxnSpPr/>
            <p:nvPr/>
          </p:nvCxnSpPr>
          <p:spPr>
            <a:xfrm flipH="1" flipV="1">
              <a:off x="1614631" y="2179320"/>
              <a:ext cx="1732" cy="240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003A85-5EA4-FF4B-B24D-E48B03490DE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30921" y="3971837"/>
              <a:ext cx="356936" cy="414337"/>
            </a:xfrm>
            <a:prstGeom prst="rect">
              <a:avLst/>
            </a:prstGeom>
            <a:blipFill rotWithShape="0">
              <a:blip r:embed="rId2"/>
              <a:stretch>
                <a:fillRect l="-22642" b="-1639"/>
              </a:stretch>
            </a:blipFill>
          </p:spPr>
          <p:txBody>
            <a:bodyPr/>
            <a:lstStyle/>
            <a:p>
              <a:pPr eaLnBrk="0" hangingPunct="0">
                <a:defRPr/>
              </a:pPr>
              <a:r>
                <a:rPr lang="zh-CN" altLang="en-US" sz="1350" noProof="1">
                  <a:noFill/>
                  <a:sym typeface="+mn-ea"/>
                </a:rPr>
                <a:t> 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AF5753-C767-E04D-AC32-E6C43346483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50747" y="2179320"/>
              <a:ext cx="365055" cy="414337"/>
            </a:xfrm>
            <a:prstGeom prst="rect">
              <a:avLst/>
            </a:prstGeom>
            <a:blipFill rotWithShape="0">
              <a:blip r:embed="rId3"/>
              <a:stretch>
                <a:fillRect l="-44444" b="-37705"/>
              </a:stretch>
            </a:blipFill>
          </p:spPr>
          <p:txBody>
            <a:bodyPr/>
            <a:lstStyle/>
            <a:p>
              <a:pPr eaLnBrk="0" hangingPunct="0">
                <a:defRPr/>
              </a:pPr>
              <a:r>
                <a:rPr lang="zh-CN" altLang="en-US" sz="1350" noProof="1">
                  <a:noFill/>
                  <a:sym typeface="+mn-ea"/>
                </a:rPr>
                <a:t> </a:t>
              </a: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8F0E197D-3078-A049-8D9D-02CA9B78C298}"/>
              </a:ext>
            </a:extLst>
          </p:cNvPr>
          <p:cNvSpPr/>
          <p:nvPr/>
        </p:nvSpPr>
        <p:spPr>
          <a:xfrm flipH="1">
            <a:off x="7172737" y="2328862"/>
            <a:ext cx="39290" cy="297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2EAAC30-B6AE-2946-8525-E82D62A5BA8D}"/>
              </a:ext>
            </a:extLst>
          </p:cNvPr>
          <p:cNvSpPr/>
          <p:nvPr/>
        </p:nvSpPr>
        <p:spPr>
          <a:xfrm flipH="1">
            <a:off x="7340614" y="2063353"/>
            <a:ext cx="38100" cy="30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9E40A77-73E2-1D42-B57B-DCAABD5F6DB6}"/>
              </a:ext>
            </a:extLst>
          </p:cNvPr>
          <p:cNvSpPr/>
          <p:nvPr/>
        </p:nvSpPr>
        <p:spPr>
          <a:xfrm flipH="1">
            <a:off x="7764476" y="1819275"/>
            <a:ext cx="38100" cy="30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CAA226C-8882-C049-AF82-7A183E2389C5}"/>
              </a:ext>
            </a:extLst>
          </p:cNvPr>
          <p:cNvSpPr/>
          <p:nvPr/>
        </p:nvSpPr>
        <p:spPr>
          <a:xfrm flipH="1">
            <a:off x="8303830" y="2203846"/>
            <a:ext cx="38100" cy="30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07511EA-1CB3-6C40-B5B0-5648F14DD6E5}"/>
              </a:ext>
            </a:extLst>
          </p:cNvPr>
          <p:cNvSpPr/>
          <p:nvPr/>
        </p:nvSpPr>
        <p:spPr>
          <a:xfrm flipH="1">
            <a:off x="8565767" y="2519362"/>
            <a:ext cx="38100" cy="297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F07C8D-8216-E34B-8A4F-A39A8BEADBE0}"/>
              </a:ext>
            </a:extLst>
          </p:cNvPr>
          <p:cNvSpPr/>
          <p:nvPr/>
        </p:nvSpPr>
        <p:spPr>
          <a:xfrm flipH="1">
            <a:off x="7075106" y="2489595"/>
            <a:ext cx="39290" cy="29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ABA8D42-79EF-A74D-BAC6-2CE27121A824}"/>
              </a:ext>
            </a:extLst>
          </p:cNvPr>
          <p:cNvSpPr/>
          <p:nvPr/>
        </p:nvSpPr>
        <p:spPr>
          <a:xfrm flipH="1">
            <a:off x="7133445" y="2394345"/>
            <a:ext cx="39291" cy="29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40E4D4E-8455-FC41-B20D-B150EFDCD9DA}"/>
              </a:ext>
            </a:extLst>
          </p:cNvPr>
          <p:cNvSpPr/>
          <p:nvPr/>
        </p:nvSpPr>
        <p:spPr>
          <a:xfrm flipH="1">
            <a:off x="7246556" y="2201465"/>
            <a:ext cx="39290" cy="30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035AF64-77E6-4448-B5C1-CA4943C9DFCD}"/>
              </a:ext>
            </a:extLst>
          </p:cNvPr>
          <p:cNvSpPr/>
          <p:nvPr/>
        </p:nvSpPr>
        <p:spPr>
          <a:xfrm flipH="1">
            <a:off x="7448962" y="1944289"/>
            <a:ext cx="39290" cy="29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5A27AB5-65B9-704C-90A1-FB244E02A0A3}"/>
              </a:ext>
            </a:extLst>
          </p:cNvPr>
          <p:cNvSpPr/>
          <p:nvPr/>
        </p:nvSpPr>
        <p:spPr>
          <a:xfrm flipH="1">
            <a:off x="7537067" y="1831181"/>
            <a:ext cx="38100" cy="30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5D345DE-4DEE-544D-8336-E1CAE3C02D32}"/>
              </a:ext>
            </a:extLst>
          </p:cNvPr>
          <p:cNvSpPr/>
          <p:nvPr/>
        </p:nvSpPr>
        <p:spPr>
          <a:xfrm flipH="1">
            <a:off x="8002601" y="1953815"/>
            <a:ext cx="39291" cy="30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5B38131-5E0E-D847-B5D7-74844F665447}"/>
              </a:ext>
            </a:extLst>
          </p:cNvPr>
          <p:cNvSpPr/>
          <p:nvPr/>
        </p:nvSpPr>
        <p:spPr>
          <a:xfrm flipH="1">
            <a:off x="8149049" y="2062162"/>
            <a:ext cx="38100" cy="30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E50EE90-8749-BB43-A46C-4050EDDAF7E9}"/>
              </a:ext>
            </a:extLst>
          </p:cNvPr>
          <p:cNvSpPr/>
          <p:nvPr/>
        </p:nvSpPr>
        <p:spPr>
          <a:xfrm flipH="1">
            <a:off x="8406225" y="2362200"/>
            <a:ext cx="39290" cy="30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3792E9E-C155-E948-A188-330009219F96}"/>
              </a:ext>
            </a:extLst>
          </p:cNvPr>
          <p:cNvSpPr/>
          <p:nvPr/>
        </p:nvSpPr>
        <p:spPr>
          <a:xfrm flipH="1">
            <a:off x="8645539" y="2625328"/>
            <a:ext cx="39291" cy="30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AF47EA-8F1B-8841-B3BA-FC046E2AECFA}"/>
              </a:ext>
            </a:extLst>
          </p:cNvPr>
          <p:cNvSpPr/>
          <p:nvPr/>
        </p:nvSpPr>
        <p:spPr>
          <a:xfrm flipH="1">
            <a:off x="8708644" y="2736056"/>
            <a:ext cx="39290" cy="30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/>
          </a:p>
        </p:txBody>
      </p:sp>
      <p:sp>
        <p:nvSpPr>
          <p:cNvPr id="26" name="任意多边形: 形状 38">
            <a:extLst>
              <a:ext uri="{FF2B5EF4-FFF2-40B4-BE49-F238E27FC236}">
                <a16:creationId xmlns:a16="http://schemas.microsoft.com/office/drawing/2014/main" id="{4B158399-69F4-AF41-999F-FB581564721F}"/>
              </a:ext>
            </a:extLst>
          </p:cNvPr>
          <p:cNvSpPr/>
          <p:nvPr/>
        </p:nvSpPr>
        <p:spPr>
          <a:xfrm>
            <a:off x="7212028" y="1826417"/>
            <a:ext cx="1535906" cy="898922"/>
          </a:xfrm>
          <a:custGeom>
            <a:avLst/>
            <a:gdLst>
              <a:gd name="connsiteX0" fmla="*/ 0 w 2857500"/>
              <a:gd name="connsiteY0" fmla="*/ 1100614 h 2114166"/>
              <a:gd name="connsiteX1" fmla="*/ 358140 w 2857500"/>
              <a:gd name="connsiteY1" fmla="*/ 513874 h 2114166"/>
              <a:gd name="connsiteX2" fmla="*/ 708660 w 2857500"/>
              <a:gd name="connsiteY2" fmla="*/ 56674 h 2114166"/>
              <a:gd name="connsiteX3" fmla="*/ 1051560 w 2857500"/>
              <a:gd name="connsiteY3" fmla="*/ 49054 h 2114166"/>
              <a:gd name="connsiteX4" fmla="*/ 1630680 w 2857500"/>
              <a:gd name="connsiteY4" fmla="*/ 437674 h 2114166"/>
              <a:gd name="connsiteX5" fmla="*/ 2072640 w 2857500"/>
              <a:gd name="connsiteY5" fmla="*/ 902494 h 2114166"/>
              <a:gd name="connsiteX6" fmla="*/ 2339340 w 2857500"/>
              <a:gd name="connsiteY6" fmla="*/ 1283494 h 2114166"/>
              <a:gd name="connsiteX7" fmla="*/ 2667000 w 2857500"/>
              <a:gd name="connsiteY7" fmla="*/ 1816894 h 2114166"/>
              <a:gd name="connsiteX8" fmla="*/ 2834640 w 2857500"/>
              <a:gd name="connsiteY8" fmla="*/ 2083594 h 2114166"/>
              <a:gd name="connsiteX9" fmla="*/ 2834640 w 2857500"/>
              <a:gd name="connsiteY9" fmla="*/ 2083594 h 2114166"/>
              <a:gd name="connsiteX10" fmla="*/ 2849880 w 2857500"/>
              <a:gd name="connsiteY10" fmla="*/ 2114074 h 2114166"/>
              <a:gd name="connsiteX11" fmla="*/ 2857500 w 2857500"/>
              <a:gd name="connsiteY11" fmla="*/ 2091214 h 211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7500" h="2114166">
                <a:moveTo>
                  <a:pt x="0" y="1100614"/>
                </a:moveTo>
                <a:cubicBezTo>
                  <a:pt x="120015" y="894239"/>
                  <a:pt x="240030" y="687864"/>
                  <a:pt x="358140" y="513874"/>
                </a:cubicBezTo>
                <a:cubicBezTo>
                  <a:pt x="476250" y="339884"/>
                  <a:pt x="593090" y="134144"/>
                  <a:pt x="708660" y="56674"/>
                </a:cubicBezTo>
                <a:cubicBezTo>
                  <a:pt x="824230" y="-20796"/>
                  <a:pt x="897890" y="-14446"/>
                  <a:pt x="1051560" y="49054"/>
                </a:cubicBezTo>
                <a:cubicBezTo>
                  <a:pt x="1205230" y="112554"/>
                  <a:pt x="1460500" y="295434"/>
                  <a:pt x="1630680" y="437674"/>
                </a:cubicBezTo>
                <a:cubicBezTo>
                  <a:pt x="1800860" y="579914"/>
                  <a:pt x="1954530" y="761524"/>
                  <a:pt x="2072640" y="902494"/>
                </a:cubicBezTo>
                <a:cubicBezTo>
                  <a:pt x="2190750" y="1043464"/>
                  <a:pt x="2240280" y="1131094"/>
                  <a:pt x="2339340" y="1283494"/>
                </a:cubicBezTo>
                <a:cubicBezTo>
                  <a:pt x="2438400" y="1435894"/>
                  <a:pt x="2584450" y="1683544"/>
                  <a:pt x="2667000" y="1816894"/>
                </a:cubicBezTo>
                <a:cubicBezTo>
                  <a:pt x="2749550" y="1950244"/>
                  <a:pt x="2834640" y="2083594"/>
                  <a:pt x="2834640" y="2083594"/>
                </a:cubicBezTo>
                <a:lnTo>
                  <a:pt x="2834640" y="2083594"/>
                </a:lnTo>
                <a:cubicBezTo>
                  <a:pt x="2837180" y="2088674"/>
                  <a:pt x="2846070" y="2112804"/>
                  <a:pt x="2849880" y="2114074"/>
                </a:cubicBezTo>
                <a:cubicBezTo>
                  <a:pt x="2853690" y="2115344"/>
                  <a:pt x="2855595" y="2103279"/>
                  <a:pt x="2857500" y="209121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135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FE0689-01B5-0F47-9807-5DB0B490A658}"/>
              </a:ext>
            </a:extLst>
          </p:cNvPr>
          <p:cNvSpPr/>
          <p:nvPr/>
        </p:nvSpPr>
        <p:spPr>
          <a:xfrm>
            <a:off x="489530" y="3555597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）如何产生随机数？</a:t>
            </a:r>
            <a:r>
              <a:rPr kumimoji="1" lang="en" altLang="zh-CN" sz="2400" dirty="0"/>
              <a:t>Rand()</a:t>
            </a:r>
            <a:r>
              <a:rPr kumimoji="1" lang="zh-CN" altLang="en-US" sz="2400" dirty="0"/>
              <a:t>函数？如何计算运行时间？</a:t>
            </a:r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）注意：每个点需要重复几十至几百次，每次选择不同的密码</a:t>
            </a:r>
          </a:p>
          <a:p>
            <a:r>
              <a:rPr kumimoji="1" lang="en-US" altLang="zh-CN" sz="2400" dirty="0"/>
              <a:t>4</a:t>
            </a:r>
            <a:r>
              <a:rPr kumimoji="1" lang="zh-CN" altLang="en-US" sz="2400" dirty="0"/>
              <a:t>）大量实验数据的拟合和分析</a:t>
            </a:r>
          </a:p>
          <a:p>
            <a:r>
              <a:rPr kumimoji="1" lang="en-US" altLang="zh-CN" sz="2400" dirty="0"/>
              <a:t>5</a:t>
            </a:r>
            <a:r>
              <a:rPr kumimoji="1" lang="zh-CN" altLang="en-US" sz="2400" dirty="0"/>
              <a:t>）需要组成团队（最多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人每组），分工合作，包括数据的自动采集和画图等，各团队可以相互</a:t>
            </a:r>
            <a:r>
              <a:rPr kumimoji="1" lang="en" altLang="zh-CN" sz="2400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7273323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4B2D-3B2F-5F47-BAF6-902E7F38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055343-65EC-044D-8023-2A5BE415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8B034B-3D75-9D4D-9D75-29A9E4B7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710FE2B-74E7-0147-AAF4-4364B64C99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4CC218-D2F3-4240-81E6-F51468F1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55600"/>
            <a:ext cx="80518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61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7675C-F4AC-C24A-8D0E-71145A25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CBA7A-BA42-6E40-9E48-9A9C5484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BC87D-F259-A743-B83F-7363972F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2A4645-D666-7E45-888C-DA27ED5349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E759FB-836D-DC4A-90C6-6267070A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32" y="0"/>
            <a:ext cx="6702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1366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9718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Thanks for your attention!</a:t>
            </a:r>
            <a:br>
              <a:rPr lang="en-US" dirty="0"/>
            </a:br>
            <a:r>
              <a:rPr lang="en-US" dirty="0"/>
              <a:t>QA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Huazhong</a:t>
            </a:r>
            <a:r>
              <a:rPr lang="en-US" dirty="0"/>
              <a:t>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t1</Template>
  <TotalTime>5151</TotalTime>
  <Words>471</Words>
  <Application>Microsoft Macintosh PowerPoint</Application>
  <PresentationFormat>全屏显示(4:3)</PresentationFormat>
  <Paragraphs>50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楷体_GB2312</vt:lpstr>
      <vt:lpstr>Calibri</vt:lpstr>
      <vt:lpstr>Times New Roman</vt:lpstr>
      <vt:lpstr>Tw Cen MT</vt:lpstr>
      <vt:lpstr>Verdana</vt:lpstr>
      <vt:lpstr>Wingdings</vt:lpstr>
      <vt:lpstr>Wingdings 2</vt:lpstr>
      <vt:lpstr>Student presentation</vt:lpstr>
      <vt:lpstr>上机实验</vt:lpstr>
      <vt:lpstr>实验上机题</vt:lpstr>
      <vt:lpstr>1.2 约瑟夫环（必做）</vt:lpstr>
      <vt:lpstr>1.2 约瑟夫环（必做）补充要求</vt:lpstr>
      <vt:lpstr>约瑟夫环实验要求</vt:lpstr>
      <vt:lpstr>约瑟夫环实验要求</vt:lpstr>
      <vt:lpstr>PowerPoint 演示文稿</vt:lpstr>
      <vt:lpstr>PowerPoint 演示文稿</vt:lpstr>
      <vt:lpstr>Thanks for your attention! QA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 Research Object Detection</dc:title>
  <dc:creator>xwang</dc:creator>
  <cp:lastModifiedBy>Xinggang WANG</cp:lastModifiedBy>
  <cp:revision>614</cp:revision>
  <cp:lastPrinted>2012-09-24T11:16:50Z</cp:lastPrinted>
  <dcterms:created xsi:type="dcterms:W3CDTF">2012-07-09T16:05:41Z</dcterms:created>
  <dcterms:modified xsi:type="dcterms:W3CDTF">2022-04-07T10:06:51Z</dcterms:modified>
</cp:coreProperties>
</file>