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258" r:id="rId3"/>
    <p:sldId id="256" r:id="rId4"/>
    <p:sldId id="257" r:id="rId5"/>
    <p:sldId id="268" r:id="rId6"/>
    <p:sldId id="260" r:id="rId7"/>
    <p:sldId id="261" r:id="rId8"/>
    <p:sldId id="262" r:id="rId9"/>
    <p:sldId id="263" r:id="rId10"/>
    <p:sldId id="264" r:id="rId11"/>
    <p:sldId id="307" r:id="rId12"/>
    <p:sldId id="265" r:id="rId13"/>
    <p:sldId id="308" r:id="rId14"/>
    <p:sldId id="266" r:id="rId15"/>
    <p:sldId id="267" r:id="rId16"/>
    <p:sldId id="271" r:id="rId17"/>
    <p:sldId id="269" r:id="rId18"/>
    <p:sldId id="270" r:id="rId19"/>
    <p:sldId id="28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0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howGuides="1">
      <p:cViewPr varScale="1">
        <p:scale>
          <a:sx n="97" d="100"/>
          <a:sy n="97" d="100"/>
        </p:scale>
        <p:origin x="528" y="2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4BDA9-3229-42DF-A837-D60A7570E43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8CC1-2485-4AB5-9A50-314A3C555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5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8CC1-2485-4AB5-9A50-314A3C5550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0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0B7F0-AAFB-44A2-A3B3-BC0608B99F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7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8CC1-2485-4AB5-9A50-314A3C5550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1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0A51F-05D7-4286-9336-883A1938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D7FE8-FC95-470C-938E-BB5E5E10C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D7D47-1609-49EE-A46F-D118034C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73E9E-8F11-4505-994A-9DE5998C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EE0C8-6E3D-44D2-8E1E-C497ACA7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BBAC5-F6F2-4999-8C93-D618AF15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C4BCB9-C3E0-4946-89D2-CAE71EDA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57744-3BE5-42EF-8D09-6F14A11D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03E61-C236-4033-83FA-2D033DCB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B066F-5D59-4D9B-97B0-2D1BCFF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B1947F-4D42-4EAE-84A0-3774E6D3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6749F-E0E9-4EC1-ABC0-69B6A246D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29F1C-3B6E-4A6D-B8AB-BB10C26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B928C-80EB-4D27-AA10-FD6A17CE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BC46C-B13F-44BF-8C68-DF79177B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5BB5-DBF4-4D88-BE30-0533A0D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CF3BF-C30D-498E-ADCC-EAF5EADF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AD921-CB67-4CFE-8218-AF37291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75961-6C9F-4B29-9FD3-BAC0A0D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960F0-7B30-45BC-993B-7163E0D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4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03970-BA8A-4F26-922E-765A6819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68FE7-F7E9-4551-A2D7-5F7E8271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967ED-FC09-477F-B024-A5536EB7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C4994-CB25-4DC8-A1C4-3BFB565E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8400B-C97E-4A67-A97C-DDA0F24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4F46F-DDB7-45A6-ACAD-4C1BD1FF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8D68C-5999-49E9-B1E5-C624E0A2D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6F3B9D-846E-48F7-BD59-FBD259A5E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59113-F5D0-4D20-A4C2-85C64483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A4E40-D5A7-40E5-92A7-5613F1F3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ED923-D36B-47C1-9281-483D44C8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DFAB7-D905-4688-9FCF-EB1B8ABE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EA200-EEF5-4D3F-BAEC-E9874167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61D0E-F8B4-403F-92BE-AB7D3E71F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4C5288-1C64-4FBB-BA79-AA92BE7AF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89A5C-6F0D-4ECF-AF4C-3E03C3E3D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BD2E99-F0FE-4508-BD4A-ECE6699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65CEC-A81E-42F7-B606-EC1C24F2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6A5174-31E0-4DCC-BF20-B0043609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80C09-D5D6-45A7-A3A1-2247B6A0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5AF4A-48C4-4AEA-B924-37CE3095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B30EB-9CC9-4399-940E-012ECB59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B9CB5C-4A71-4C37-8857-015A8D4F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3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AA9F4-8FAB-403C-9BF7-B250252B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B91C71-42EC-46A4-8D0B-FD11A41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00DF0-FB8D-46BA-BBBA-562158C0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89477-D68A-4E78-924C-CCFBB4AD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5FA14-1795-4099-BA38-8FCF6E66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195FB-02AA-4AC9-BDC7-9472A13E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1D040-E6AA-4960-B88A-8F0BC254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E0C6E-E352-4F0F-AC32-FA0E2935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DF5BB-C9BD-478F-9D00-D06A1E95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6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50E2-F13F-4B9B-84BE-BD838868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CCFDD4-F6EA-4911-96C4-63A5FAE16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504BC-10C8-47D8-B985-E5CBEB7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98F12-34AA-4964-BDD7-E86D7D50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29EF3-178C-4201-B18F-0942663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036E3-238D-4EFE-A404-615D6F0A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9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4FE5D8-423E-4599-97BD-F68804F7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DBBF6-2B28-49C6-B4D4-7364A710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A4674-9CCD-43BB-BB62-E012CD7EB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E964-FA80-4436-9175-FC5C1C003AF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7DF6-6512-4F49-B96F-BA8735CCB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C01E2-E5FA-400F-960B-48A74FE23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0854-25B4-456E-8418-1CCE82F1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CD268-F3CF-4BDE-B9AC-DE6B21C8B71C}"/>
              </a:ext>
            </a:extLst>
          </p:cNvPr>
          <p:cNvSpPr txBox="1"/>
          <p:nvPr/>
        </p:nvSpPr>
        <p:spPr>
          <a:xfrm>
            <a:off x="2604654" y="265955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作业习题选讲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D5A491A-3B6C-426D-9F37-9BAA92FBC74E}"/>
              </a:ext>
            </a:extLst>
          </p:cNvPr>
          <p:cNvCxnSpPr/>
          <p:nvPr/>
        </p:nvCxnSpPr>
        <p:spPr>
          <a:xfrm>
            <a:off x="2706254" y="3429000"/>
            <a:ext cx="67794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AD04902-F66D-4714-A940-E494F5EDFA6B}"/>
              </a:ext>
            </a:extLst>
          </p:cNvPr>
          <p:cNvSpPr txBox="1"/>
          <p:nvPr/>
        </p:nvSpPr>
        <p:spPr>
          <a:xfrm>
            <a:off x="0" y="175260"/>
            <a:ext cx="1213866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5.18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试设计一个算法，将数组</a:t>
            </a:r>
            <a:r>
              <a:rPr lang="en-US" altLang="zh-CN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中的元素</a:t>
            </a:r>
            <a:r>
              <a:rPr lang="en-US" altLang="zh-CN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A[n-1]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循环右移</a:t>
            </a:r>
            <a:r>
              <a:rPr lang="en-US" altLang="zh-CN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位，并要求只用一个元素大小的附加存储，元素移动或交换次数位</a:t>
            </a:r>
            <a:r>
              <a:rPr lang="en-US" altLang="zh-CN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C3EEF8-D939-41AB-9C62-B49ED7B4338A}"/>
              </a:ext>
            </a:extLst>
          </p:cNvPr>
          <p:cNvSpPr txBox="1"/>
          <p:nvPr/>
        </p:nvSpPr>
        <p:spPr>
          <a:xfrm>
            <a:off x="-70151" y="1003613"/>
            <a:ext cx="6872682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最好的解法显然为遍历数组每一个位置，时间复杂度为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（简化问题）设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a[0]&lt;-&gt;a[1];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&lt;-&gt;a[2]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setp3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&lt;-&gt;a[3]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stepn-1: a[0]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a[n-2])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&lt;-&gt;a[n-1]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k&gt;1: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个元素位一组，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进行上述类似交换策略（右图）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844F79-3B0C-4D64-9C59-B8B70DA69F38}"/>
              </a:ext>
            </a:extLst>
          </p:cNvPr>
          <p:cNvSpPr txBox="1"/>
          <p:nvPr/>
        </p:nvSpPr>
        <p:spPr>
          <a:xfrm>
            <a:off x="0" y="6488668"/>
            <a:ext cx="260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源代码参考：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list518.c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105C96-AB8E-4D3D-8A55-027DFAA26AE7}"/>
              </a:ext>
            </a:extLst>
          </p:cNvPr>
          <p:cNvSpPr/>
          <p:nvPr/>
        </p:nvSpPr>
        <p:spPr>
          <a:xfrm>
            <a:off x="5954465" y="2778970"/>
            <a:ext cx="1624423" cy="526473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A[0]~A[k-1]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FEE80A-04F5-491D-8771-F04C3E0A7888}"/>
              </a:ext>
            </a:extLst>
          </p:cNvPr>
          <p:cNvSpPr/>
          <p:nvPr/>
        </p:nvSpPr>
        <p:spPr>
          <a:xfrm>
            <a:off x="7578888" y="2778970"/>
            <a:ext cx="1624423" cy="526473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A[k]~A[2k-1]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3B7050-3386-486C-8C5B-88019982D874}"/>
              </a:ext>
            </a:extLst>
          </p:cNvPr>
          <p:cNvSpPr/>
          <p:nvPr/>
        </p:nvSpPr>
        <p:spPr>
          <a:xfrm>
            <a:off x="9203311" y="2778970"/>
            <a:ext cx="1624423" cy="52647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A[2k]~A[3k-1]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04B97-F902-41EB-AEED-14A7988A5094}"/>
              </a:ext>
            </a:extLst>
          </p:cNvPr>
          <p:cNvSpPr/>
          <p:nvPr/>
        </p:nvSpPr>
        <p:spPr>
          <a:xfrm>
            <a:off x="10827735" y="2778970"/>
            <a:ext cx="1349487" cy="52647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A[3k]~A[n-1]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932685-B77E-408A-AD01-FB91C38DF4DB}"/>
              </a:ext>
            </a:extLst>
          </p:cNvPr>
          <p:cNvSpPr/>
          <p:nvPr/>
        </p:nvSpPr>
        <p:spPr>
          <a:xfrm>
            <a:off x="7605904" y="3820497"/>
            <a:ext cx="1624423" cy="526473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A[0]~A[k-1]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8A8A4F-8F18-4F2C-900E-0B27BD8B4628}"/>
              </a:ext>
            </a:extLst>
          </p:cNvPr>
          <p:cNvSpPr/>
          <p:nvPr/>
        </p:nvSpPr>
        <p:spPr>
          <a:xfrm>
            <a:off x="5981480" y="3820497"/>
            <a:ext cx="1624423" cy="526473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A[k]~A[2k-1]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32E3FB-D3B6-4634-AA43-576B25DDD752}"/>
              </a:ext>
            </a:extLst>
          </p:cNvPr>
          <p:cNvSpPr/>
          <p:nvPr/>
        </p:nvSpPr>
        <p:spPr>
          <a:xfrm>
            <a:off x="9230327" y="3822142"/>
            <a:ext cx="1624423" cy="52647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A[2k]~A[3k-1]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EB8A87-A08B-4305-9D1B-36B5F37B65B3}"/>
              </a:ext>
            </a:extLst>
          </p:cNvPr>
          <p:cNvSpPr/>
          <p:nvPr/>
        </p:nvSpPr>
        <p:spPr>
          <a:xfrm>
            <a:off x="10854751" y="3822142"/>
            <a:ext cx="1349487" cy="52647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A[3k]~A[n-1]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ABF072-CDDC-432D-A9F9-731601DF30A2}"/>
              </a:ext>
            </a:extLst>
          </p:cNvPr>
          <p:cNvSpPr/>
          <p:nvPr/>
        </p:nvSpPr>
        <p:spPr>
          <a:xfrm>
            <a:off x="7578890" y="4846463"/>
            <a:ext cx="1624423" cy="526473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A[0]~A[k-1]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EF959B-783D-4A41-A548-3146F20456C7}"/>
              </a:ext>
            </a:extLst>
          </p:cNvPr>
          <p:cNvSpPr/>
          <p:nvPr/>
        </p:nvSpPr>
        <p:spPr>
          <a:xfrm>
            <a:off x="9203313" y="4846463"/>
            <a:ext cx="1624423" cy="526473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A[k]~A[2k-1]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CF59EA-11EA-4A11-BE2C-A07D189F166B}"/>
              </a:ext>
            </a:extLst>
          </p:cNvPr>
          <p:cNvSpPr/>
          <p:nvPr/>
        </p:nvSpPr>
        <p:spPr>
          <a:xfrm>
            <a:off x="5954465" y="4846462"/>
            <a:ext cx="1624423" cy="52647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A[2k]~A[3k-1]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2FAC88-3D8B-4A58-BD21-CBD3F440615A}"/>
              </a:ext>
            </a:extLst>
          </p:cNvPr>
          <p:cNvSpPr/>
          <p:nvPr/>
        </p:nvSpPr>
        <p:spPr>
          <a:xfrm>
            <a:off x="10827737" y="4848108"/>
            <a:ext cx="1349486" cy="52647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[3k]~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B02396-E1CE-4EF6-AC8E-7A5466E6A35E}"/>
              </a:ext>
            </a:extLst>
          </p:cNvPr>
          <p:cNvSpPr/>
          <p:nvPr/>
        </p:nvSpPr>
        <p:spPr>
          <a:xfrm>
            <a:off x="7578890" y="5745179"/>
            <a:ext cx="1624423" cy="526473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A[0]~A[k-1]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6DE426-DAF1-49A7-B2EC-73AFB76786FC}"/>
              </a:ext>
            </a:extLst>
          </p:cNvPr>
          <p:cNvSpPr/>
          <p:nvPr/>
        </p:nvSpPr>
        <p:spPr>
          <a:xfrm>
            <a:off x="9203313" y="5745179"/>
            <a:ext cx="1624423" cy="526473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A[k]~A[2k-1]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55E36C-4A41-4D77-B264-1BF9B08AD8DB}"/>
              </a:ext>
            </a:extLst>
          </p:cNvPr>
          <p:cNvSpPr/>
          <p:nvPr/>
        </p:nvSpPr>
        <p:spPr>
          <a:xfrm>
            <a:off x="10827735" y="5735977"/>
            <a:ext cx="1349487" cy="52647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A[2k]~A[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C6B837-8A24-4976-A77A-184479AB1D54}"/>
              </a:ext>
            </a:extLst>
          </p:cNvPr>
          <p:cNvSpPr/>
          <p:nvPr/>
        </p:nvSpPr>
        <p:spPr>
          <a:xfrm>
            <a:off x="6229404" y="5745179"/>
            <a:ext cx="1349486" cy="526473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A[3k]~A[n-1]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F59F99-0A58-4A5C-A39C-48FA34184ACB}"/>
              </a:ext>
            </a:extLst>
          </p:cNvPr>
          <p:cNvSpPr/>
          <p:nvPr/>
        </p:nvSpPr>
        <p:spPr>
          <a:xfrm>
            <a:off x="5954465" y="5745179"/>
            <a:ext cx="274938" cy="526473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1D3F46-2809-493B-B2A9-946165173CD7}"/>
              </a:ext>
            </a:extLst>
          </p:cNvPr>
          <p:cNvSpPr txBox="1"/>
          <p:nvPr/>
        </p:nvSpPr>
        <p:spPr>
          <a:xfrm>
            <a:off x="4415313" y="2875522"/>
            <a:ext cx="153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state: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28DF94-89D2-49A0-969E-0D203BF20240}"/>
              </a:ext>
            </a:extLst>
          </p:cNvPr>
          <p:cNvSpPr txBox="1"/>
          <p:nvPr/>
        </p:nvSpPr>
        <p:spPr>
          <a:xfrm>
            <a:off x="5061516" y="2339561"/>
            <a:ext cx="8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step1: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A3D2FB-E11F-4143-8B6D-20042510A4D2}"/>
              </a:ext>
            </a:extLst>
          </p:cNvPr>
          <p:cNvSpPr txBox="1"/>
          <p:nvPr/>
        </p:nvSpPr>
        <p:spPr>
          <a:xfrm>
            <a:off x="5086504" y="3411483"/>
            <a:ext cx="8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step2: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CD7E70-F42C-41C5-9A63-69A1A7278441}"/>
              </a:ext>
            </a:extLst>
          </p:cNvPr>
          <p:cNvSpPr txBox="1"/>
          <p:nvPr/>
        </p:nvSpPr>
        <p:spPr>
          <a:xfrm>
            <a:off x="4109285" y="5846772"/>
            <a:ext cx="193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step3 state: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1DFEFD-5E53-42B6-B067-2BB7E9F2CAB7}"/>
              </a:ext>
            </a:extLst>
          </p:cNvPr>
          <p:cNvGrpSpPr/>
          <p:nvPr/>
        </p:nvGrpSpPr>
        <p:grpSpPr>
          <a:xfrm>
            <a:off x="6004673" y="2285251"/>
            <a:ext cx="1574212" cy="483005"/>
            <a:chOff x="5280311" y="2255133"/>
            <a:chExt cx="1574212" cy="48300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21B59B6-73B5-4EDD-9F0E-89062D7534B5}"/>
                </a:ext>
              </a:extLst>
            </p:cNvPr>
            <p:cNvGrpSpPr/>
            <p:nvPr/>
          </p:nvGrpSpPr>
          <p:grpSpPr>
            <a:xfrm>
              <a:off x="5280311" y="2255133"/>
              <a:ext cx="537558" cy="369332"/>
              <a:chOff x="5280311" y="2255133"/>
              <a:chExt cx="537558" cy="369332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D095ADD-1421-4A59-848C-50B32C0E5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0311" y="2366010"/>
                <a:ext cx="0" cy="232252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2A52271-3DD1-4E3D-9773-D1057D28EB4F}"/>
                  </a:ext>
                </a:extLst>
              </p:cNvPr>
              <p:cNvSpPr txBox="1"/>
              <p:nvPr/>
            </p:nvSpPr>
            <p:spPr>
              <a:xfrm>
                <a:off x="5332639" y="2255133"/>
                <a:ext cx="485230" cy="369332"/>
              </a:xfrm>
              <a:prstGeom prst="rect">
                <a:avLst/>
              </a:prstGeom>
              <a:ln w="158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ACF183E-D568-4121-B1A8-6F8CF642E379}"/>
                </a:ext>
              </a:extLst>
            </p:cNvPr>
            <p:cNvCxnSpPr/>
            <p:nvPr/>
          </p:nvCxnSpPr>
          <p:spPr>
            <a:xfrm>
              <a:off x="5817869" y="2598262"/>
              <a:ext cx="388931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B0A6F-68FB-4D39-B9CA-BDE150452467}"/>
                </a:ext>
              </a:extLst>
            </p:cNvPr>
            <p:cNvCxnSpPr/>
            <p:nvPr/>
          </p:nvCxnSpPr>
          <p:spPr>
            <a:xfrm>
              <a:off x="6854523" y="2465081"/>
              <a:ext cx="0" cy="273057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1916E4B-6EEB-427D-8B00-E8DC5C37517C}"/>
              </a:ext>
            </a:extLst>
          </p:cNvPr>
          <p:cNvGrpSpPr/>
          <p:nvPr/>
        </p:nvGrpSpPr>
        <p:grpSpPr>
          <a:xfrm>
            <a:off x="6006586" y="3351445"/>
            <a:ext cx="1574212" cy="483005"/>
            <a:chOff x="5280311" y="2255133"/>
            <a:chExt cx="1574212" cy="48300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B95ED4A-230A-4BDB-B265-56CDE4D96A26}"/>
                </a:ext>
              </a:extLst>
            </p:cNvPr>
            <p:cNvGrpSpPr/>
            <p:nvPr/>
          </p:nvGrpSpPr>
          <p:grpSpPr>
            <a:xfrm>
              <a:off x="5280311" y="2255133"/>
              <a:ext cx="537558" cy="369332"/>
              <a:chOff x="5280311" y="2255133"/>
              <a:chExt cx="537558" cy="369332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05DD89-B210-4E29-A546-D9702222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0311" y="2366010"/>
                <a:ext cx="0" cy="232252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D9BFB27-5A72-40EC-9874-6C4A8D29B529}"/>
                  </a:ext>
                </a:extLst>
              </p:cNvPr>
              <p:cNvSpPr txBox="1"/>
              <p:nvPr/>
            </p:nvSpPr>
            <p:spPr>
              <a:xfrm>
                <a:off x="5332639" y="2255133"/>
                <a:ext cx="485230" cy="369332"/>
              </a:xfrm>
              <a:prstGeom prst="rect">
                <a:avLst/>
              </a:prstGeom>
              <a:ln w="158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726EF53-4DC8-406F-95AD-392C7033914A}"/>
                </a:ext>
              </a:extLst>
            </p:cNvPr>
            <p:cNvCxnSpPr/>
            <p:nvPr/>
          </p:nvCxnSpPr>
          <p:spPr>
            <a:xfrm>
              <a:off x="5817869" y="2598262"/>
              <a:ext cx="388931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18F1B91-67C1-43D2-A72F-C26CA0067503}"/>
                </a:ext>
              </a:extLst>
            </p:cNvPr>
            <p:cNvCxnSpPr/>
            <p:nvPr/>
          </p:nvCxnSpPr>
          <p:spPr>
            <a:xfrm>
              <a:off x="6854523" y="2465081"/>
              <a:ext cx="0" cy="273057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8DFE0827-6B84-43D1-BC05-D84407671B95}"/>
              </a:ext>
            </a:extLst>
          </p:cNvPr>
          <p:cNvSpPr txBox="1"/>
          <p:nvPr/>
        </p:nvSpPr>
        <p:spPr>
          <a:xfrm>
            <a:off x="4100365" y="3901025"/>
            <a:ext cx="1774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step1 state: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B10C698-CABC-42DA-B058-46385EEFD6EF}"/>
              </a:ext>
            </a:extLst>
          </p:cNvPr>
          <p:cNvSpPr txBox="1"/>
          <p:nvPr/>
        </p:nvSpPr>
        <p:spPr>
          <a:xfrm>
            <a:off x="5104353" y="4387703"/>
            <a:ext cx="96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step3: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D9F8381-5F24-43AD-AA82-D90159AE47FE}"/>
              </a:ext>
            </a:extLst>
          </p:cNvPr>
          <p:cNvGrpSpPr/>
          <p:nvPr/>
        </p:nvGrpSpPr>
        <p:grpSpPr>
          <a:xfrm>
            <a:off x="7629099" y="2285251"/>
            <a:ext cx="1574212" cy="483005"/>
            <a:chOff x="6904737" y="2255133"/>
            <a:chExt cx="1574212" cy="48300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CA844F5-BC62-4D2C-B68A-0E943D086780}"/>
                </a:ext>
              </a:extLst>
            </p:cNvPr>
            <p:cNvGrpSpPr/>
            <p:nvPr/>
          </p:nvGrpSpPr>
          <p:grpSpPr>
            <a:xfrm>
              <a:off x="6904737" y="2255133"/>
              <a:ext cx="926489" cy="369332"/>
              <a:chOff x="5280311" y="2255133"/>
              <a:chExt cx="926489" cy="369332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3FCAE5C-6582-4372-9637-5DC51CC4D80C}"/>
                  </a:ext>
                </a:extLst>
              </p:cNvPr>
              <p:cNvGrpSpPr/>
              <p:nvPr/>
            </p:nvGrpSpPr>
            <p:grpSpPr>
              <a:xfrm>
                <a:off x="5280311" y="2255133"/>
                <a:ext cx="537558" cy="369332"/>
                <a:chOff x="5280311" y="2255133"/>
                <a:chExt cx="537558" cy="369332"/>
              </a:xfrm>
            </p:grpSpPr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4328292D-2FE5-40B1-9A76-4098DA0D7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311" y="2366010"/>
                  <a:ext cx="0" cy="232252"/>
                </a:xfrm>
                <a:prstGeom prst="straightConnector1">
                  <a:avLst/>
                </a:prstGeom>
                <a:ln w="158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F36CD645-9A4C-4D37-B06C-A4D6AD57DADA}"/>
                    </a:ext>
                  </a:extLst>
                </p:cNvPr>
                <p:cNvSpPr txBox="1"/>
                <p:nvPr/>
              </p:nvSpPr>
              <p:spPr>
                <a:xfrm>
                  <a:off x="5332639" y="2255133"/>
                  <a:ext cx="485230" cy="369332"/>
                </a:xfrm>
                <a:prstGeom prst="rect">
                  <a:avLst/>
                </a:prstGeom>
                <a:ln w="158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p2</a:t>
                  </a:r>
                  <a:endPara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183CFB21-0771-4080-BB3F-A39485DC7711}"/>
                  </a:ext>
                </a:extLst>
              </p:cNvPr>
              <p:cNvCxnSpPr/>
              <p:nvPr/>
            </p:nvCxnSpPr>
            <p:spPr>
              <a:xfrm>
                <a:off x="5817869" y="2598262"/>
                <a:ext cx="388931" cy="0"/>
              </a:xfrm>
              <a:prstGeom prst="straightConnector1">
                <a:avLst/>
              </a:prstGeom>
              <a:ln w="158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5BB1BE4-FE0A-4DAD-A28B-EB2B4F2F50EB}"/>
                </a:ext>
              </a:extLst>
            </p:cNvPr>
            <p:cNvCxnSpPr/>
            <p:nvPr/>
          </p:nvCxnSpPr>
          <p:spPr>
            <a:xfrm>
              <a:off x="8478949" y="2465081"/>
              <a:ext cx="0" cy="27305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E76A734-1FAD-482A-858E-75A307FE7A0B}"/>
              </a:ext>
            </a:extLst>
          </p:cNvPr>
          <p:cNvGrpSpPr/>
          <p:nvPr/>
        </p:nvGrpSpPr>
        <p:grpSpPr>
          <a:xfrm>
            <a:off x="9280539" y="3350623"/>
            <a:ext cx="1574212" cy="483005"/>
            <a:chOff x="6904737" y="2255133"/>
            <a:chExt cx="1574212" cy="483005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7207732-FC41-4FAD-A47C-0F65ADBFAE0A}"/>
                </a:ext>
              </a:extLst>
            </p:cNvPr>
            <p:cNvGrpSpPr/>
            <p:nvPr/>
          </p:nvGrpSpPr>
          <p:grpSpPr>
            <a:xfrm>
              <a:off x="6904737" y="2255133"/>
              <a:ext cx="926489" cy="369332"/>
              <a:chOff x="5280311" y="2255133"/>
              <a:chExt cx="926489" cy="369332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5F3265AD-0ED0-474B-86D3-BFA12B99D0F7}"/>
                  </a:ext>
                </a:extLst>
              </p:cNvPr>
              <p:cNvGrpSpPr/>
              <p:nvPr/>
            </p:nvGrpSpPr>
            <p:grpSpPr>
              <a:xfrm>
                <a:off x="5280311" y="2255133"/>
                <a:ext cx="537558" cy="369332"/>
                <a:chOff x="5280311" y="2255133"/>
                <a:chExt cx="537558" cy="369332"/>
              </a:xfrm>
            </p:grpSpPr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4193B1CD-0B38-452B-83DE-2261D39D2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311" y="2366010"/>
                  <a:ext cx="0" cy="232252"/>
                </a:xfrm>
                <a:prstGeom prst="straightConnector1">
                  <a:avLst/>
                </a:prstGeom>
                <a:ln w="158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B49DA95-ECE7-4D6B-80F5-550F23F3FBB4}"/>
                    </a:ext>
                  </a:extLst>
                </p:cNvPr>
                <p:cNvSpPr txBox="1"/>
                <p:nvPr/>
              </p:nvSpPr>
              <p:spPr>
                <a:xfrm>
                  <a:off x="5332639" y="2255133"/>
                  <a:ext cx="485230" cy="369332"/>
                </a:xfrm>
                <a:prstGeom prst="rect">
                  <a:avLst/>
                </a:prstGeom>
                <a:ln w="158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p2</a:t>
                  </a:r>
                  <a:endPara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9245185C-CEEE-4E5A-890C-DF213A673923}"/>
                  </a:ext>
                </a:extLst>
              </p:cNvPr>
              <p:cNvCxnSpPr/>
              <p:nvPr/>
            </p:nvCxnSpPr>
            <p:spPr>
              <a:xfrm>
                <a:off x="5817869" y="2598262"/>
                <a:ext cx="388931" cy="0"/>
              </a:xfrm>
              <a:prstGeom prst="straightConnector1">
                <a:avLst/>
              </a:prstGeom>
              <a:ln w="158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C53E752-1D90-49E1-8488-0F25FA74231D}"/>
                </a:ext>
              </a:extLst>
            </p:cNvPr>
            <p:cNvCxnSpPr/>
            <p:nvPr/>
          </p:nvCxnSpPr>
          <p:spPr>
            <a:xfrm>
              <a:off x="8478949" y="2465081"/>
              <a:ext cx="0" cy="27305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C1D8907D-66D6-435B-AC6B-DBDD257E6959}"/>
              </a:ext>
            </a:extLst>
          </p:cNvPr>
          <p:cNvSpPr txBox="1"/>
          <p:nvPr/>
        </p:nvSpPr>
        <p:spPr>
          <a:xfrm>
            <a:off x="4100364" y="4958537"/>
            <a:ext cx="1847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step2 state: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CBB97F4-869C-40BA-A117-1ED3940545C0}"/>
              </a:ext>
            </a:extLst>
          </p:cNvPr>
          <p:cNvGrpSpPr/>
          <p:nvPr/>
        </p:nvGrpSpPr>
        <p:grpSpPr>
          <a:xfrm>
            <a:off x="6000506" y="4371076"/>
            <a:ext cx="1574212" cy="483005"/>
            <a:chOff x="5280311" y="2255133"/>
            <a:chExt cx="1574212" cy="48300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EDC30FB8-DAFF-463E-93CA-A417719EF55F}"/>
                </a:ext>
              </a:extLst>
            </p:cNvPr>
            <p:cNvGrpSpPr/>
            <p:nvPr/>
          </p:nvGrpSpPr>
          <p:grpSpPr>
            <a:xfrm>
              <a:off x="5280311" y="2255133"/>
              <a:ext cx="537558" cy="369332"/>
              <a:chOff x="5280311" y="2255133"/>
              <a:chExt cx="537558" cy="369332"/>
            </a:xfrm>
          </p:grpSpPr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1FBAF678-EAE0-4831-812B-38309A318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0311" y="2366010"/>
                <a:ext cx="0" cy="232252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8CD0134-E141-4200-8DDC-08CDDEEC1453}"/>
                  </a:ext>
                </a:extLst>
              </p:cNvPr>
              <p:cNvSpPr txBox="1"/>
              <p:nvPr/>
            </p:nvSpPr>
            <p:spPr>
              <a:xfrm>
                <a:off x="5332639" y="2255133"/>
                <a:ext cx="485230" cy="369332"/>
              </a:xfrm>
              <a:prstGeom prst="rect">
                <a:avLst/>
              </a:prstGeom>
              <a:ln w="158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7862DF9-0DB5-4DC5-914C-5006DBFDDEEF}"/>
                </a:ext>
              </a:extLst>
            </p:cNvPr>
            <p:cNvCxnSpPr/>
            <p:nvPr/>
          </p:nvCxnSpPr>
          <p:spPr>
            <a:xfrm>
              <a:off x="5817869" y="2598262"/>
              <a:ext cx="388931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8EF016B-E58B-4F1B-A5F0-F5A2177BB887}"/>
                </a:ext>
              </a:extLst>
            </p:cNvPr>
            <p:cNvCxnSpPr/>
            <p:nvPr/>
          </p:nvCxnSpPr>
          <p:spPr>
            <a:xfrm>
              <a:off x="6854523" y="2465081"/>
              <a:ext cx="0" cy="273057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79C76F0-B325-48FA-A5E8-62CB3EB8B869}"/>
              </a:ext>
            </a:extLst>
          </p:cNvPr>
          <p:cNvGrpSpPr/>
          <p:nvPr/>
        </p:nvGrpSpPr>
        <p:grpSpPr>
          <a:xfrm>
            <a:off x="10839230" y="4409645"/>
            <a:ext cx="1345612" cy="477400"/>
            <a:chOff x="6904737" y="2255133"/>
            <a:chExt cx="1345612" cy="477400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5EE986C0-AB6A-4A3A-82B3-30E160E63B08}"/>
                </a:ext>
              </a:extLst>
            </p:cNvPr>
            <p:cNvGrpSpPr/>
            <p:nvPr/>
          </p:nvGrpSpPr>
          <p:grpSpPr>
            <a:xfrm>
              <a:off x="6904737" y="2255133"/>
              <a:ext cx="926489" cy="369332"/>
              <a:chOff x="5280311" y="2255133"/>
              <a:chExt cx="926489" cy="369332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42F05751-EAC0-488B-946F-CEF386913147}"/>
                  </a:ext>
                </a:extLst>
              </p:cNvPr>
              <p:cNvGrpSpPr/>
              <p:nvPr/>
            </p:nvGrpSpPr>
            <p:grpSpPr>
              <a:xfrm>
                <a:off x="5280311" y="2255133"/>
                <a:ext cx="537558" cy="369332"/>
                <a:chOff x="5280311" y="2255133"/>
                <a:chExt cx="537558" cy="369332"/>
              </a:xfrm>
            </p:grpSpPr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FCCFE5C4-C7B3-4D6D-A60E-035B021EC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311" y="2366010"/>
                  <a:ext cx="0" cy="232252"/>
                </a:xfrm>
                <a:prstGeom prst="straightConnector1">
                  <a:avLst/>
                </a:prstGeom>
                <a:ln w="15875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1A6EE8F-CF08-4FC2-8645-79EC5742F587}"/>
                    </a:ext>
                  </a:extLst>
                </p:cNvPr>
                <p:cNvSpPr txBox="1"/>
                <p:nvPr/>
              </p:nvSpPr>
              <p:spPr>
                <a:xfrm>
                  <a:off x="5332639" y="2255133"/>
                  <a:ext cx="485230" cy="369332"/>
                </a:xfrm>
                <a:prstGeom prst="rect">
                  <a:avLst/>
                </a:prstGeom>
                <a:ln w="1587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p2</a:t>
                  </a:r>
                  <a:endParaRPr lang="zh-CN" altLang="en-US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CD7D361C-5CF4-41D1-BA4D-9EF816A1E139}"/>
                  </a:ext>
                </a:extLst>
              </p:cNvPr>
              <p:cNvCxnSpPr/>
              <p:nvPr/>
            </p:nvCxnSpPr>
            <p:spPr>
              <a:xfrm>
                <a:off x="5817869" y="2598262"/>
                <a:ext cx="388931" cy="0"/>
              </a:xfrm>
              <a:prstGeom prst="straightConnector1">
                <a:avLst/>
              </a:prstGeom>
              <a:ln w="158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C498D68E-97BD-41B4-B3E2-89910B94F44E}"/>
                </a:ext>
              </a:extLst>
            </p:cNvPr>
            <p:cNvCxnSpPr/>
            <p:nvPr/>
          </p:nvCxnSpPr>
          <p:spPr>
            <a:xfrm>
              <a:off x="8250349" y="2459476"/>
              <a:ext cx="0" cy="27305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BA7E9B50-1C67-40C5-885B-69FF2916E6C5}"/>
              </a:ext>
            </a:extLst>
          </p:cNvPr>
          <p:cNvCxnSpPr/>
          <p:nvPr/>
        </p:nvCxnSpPr>
        <p:spPr>
          <a:xfrm>
            <a:off x="6248052" y="5372935"/>
            <a:ext cx="0" cy="273057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40348FC-EBE0-4549-9EB6-4584980A8884}"/>
              </a:ext>
            </a:extLst>
          </p:cNvPr>
          <p:cNvCxnSpPr/>
          <p:nvPr/>
        </p:nvCxnSpPr>
        <p:spPr>
          <a:xfrm>
            <a:off x="5815953" y="5530667"/>
            <a:ext cx="388931" cy="0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6074C87-08D1-42CD-B172-033856DF03F1}"/>
              </a:ext>
            </a:extLst>
          </p:cNvPr>
          <p:cNvSpPr txBox="1"/>
          <p:nvPr/>
        </p:nvSpPr>
        <p:spPr>
          <a:xfrm>
            <a:off x="7855283" y="6457584"/>
            <a:ext cx="24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时算法图解</a:t>
            </a:r>
          </a:p>
        </p:txBody>
      </p:sp>
    </p:spTree>
    <p:extLst>
      <p:ext uri="{BB962C8B-B14F-4D97-AF65-F5344CB8AC3E}">
        <p14:creationId xmlns:p14="http://schemas.microsoft.com/office/powerpoint/2010/main" val="103086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DFF9FA4-7579-0F43-A959-8C0447503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89074"/>
              </p:ext>
            </p:extLst>
          </p:nvPr>
        </p:nvGraphicFramePr>
        <p:xfrm>
          <a:off x="732183" y="23536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32398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279199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03642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39028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03345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3672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80693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42134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828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4093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448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C8F74C7-B4C7-AA43-A438-317A61629E25}"/>
              </a:ext>
            </a:extLst>
          </p:cNvPr>
          <p:cNvSpPr/>
          <p:nvPr/>
        </p:nvSpPr>
        <p:spPr>
          <a:xfrm>
            <a:off x="732183" y="756678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向右移动2位为例 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76DA624-8D19-0A44-9257-6B465BD95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0626"/>
              </p:ext>
            </p:extLst>
          </p:nvPr>
        </p:nvGraphicFramePr>
        <p:xfrm>
          <a:off x="732183" y="136037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32398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279199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03642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39028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03345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3672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80693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42134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828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4093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448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6379EB3-5D83-F749-A729-46C406228A57}"/>
              </a:ext>
            </a:extLst>
          </p:cNvPr>
          <p:cNvSpPr txBox="1"/>
          <p:nvPr/>
        </p:nvSpPr>
        <p:spPr>
          <a:xfrm>
            <a:off x="669235" y="201589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分为</a:t>
            </a:r>
            <a:r>
              <a:rPr kumimoji="1" lang="en-US" altLang="zh-CN" dirty="0"/>
              <a:t>10/2=5</a:t>
            </a:r>
            <a:r>
              <a:rPr kumimoji="1" lang="zh-CN" altLang="en-US" dirty="0"/>
              <a:t>组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A0B8918-C602-9546-8B0C-7F67145D2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303830"/>
              </p:ext>
            </p:extLst>
          </p:nvPr>
        </p:nvGraphicFramePr>
        <p:xfrm>
          <a:off x="669235" y="3010072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32398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279199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03642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39028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03345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3672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80693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42134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828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4093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4485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CC6C53E7-B313-C443-8A3C-FE154BCD2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094893"/>
              </p:ext>
            </p:extLst>
          </p:nvPr>
        </p:nvGraphicFramePr>
        <p:xfrm>
          <a:off x="669235" y="3528849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32398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279199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03642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39028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03345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3672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80693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42134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828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4093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4485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D89AC1C-FE5D-7247-B631-CA109E74B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61398"/>
              </p:ext>
            </p:extLst>
          </p:nvPr>
        </p:nvGraphicFramePr>
        <p:xfrm>
          <a:off x="669235" y="4462023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32398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279199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03642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39028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03345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3672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80693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42134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828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4093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4485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C8D507AD-233F-7940-AEC3-56E018AD3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854117"/>
              </p:ext>
            </p:extLst>
          </p:nvPr>
        </p:nvGraphicFramePr>
        <p:xfrm>
          <a:off x="669235" y="5067225"/>
          <a:ext cx="1051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232398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279199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703642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39028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03345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103672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180693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742134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68289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40933621"/>
                    </a:ext>
                  </a:extLst>
                </a:gridCol>
              </a:tblGrid>
              <a:tr h="27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448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45D73A0-2415-124D-A65F-3A2E80EA298B}"/>
              </a:ext>
            </a:extLst>
          </p:cNvPr>
          <p:cNvSpPr txBox="1"/>
          <p:nvPr/>
        </p:nvSpPr>
        <p:spPr>
          <a:xfrm>
            <a:off x="669235" y="248538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第一组和第二组互换：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1BEB83-0B07-E849-AF91-07919F821443}"/>
              </a:ext>
            </a:extLst>
          </p:cNvPr>
          <p:cNvSpPr txBox="1"/>
          <p:nvPr/>
        </p:nvSpPr>
        <p:spPr>
          <a:xfrm>
            <a:off x="669235" y="39942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第一组和第三组互换：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5AF106-8438-644E-9C68-77A89C6F8365}"/>
              </a:ext>
            </a:extLst>
          </p:cNvPr>
          <p:cNvSpPr txBox="1"/>
          <p:nvPr/>
        </p:nvSpPr>
        <p:spPr>
          <a:xfrm>
            <a:off x="665407" y="5697582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第一组和第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组互换：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第一组和第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组互换：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418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119B809-6775-4285-B97A-081CED752E13}"/>
              </a:ext>
            </a:extLst>
          </p:cNvPr>
          <p:cNvSpPr txBox="1"/>
          <p:nvPr/>
        </p:nvSpPr>
        <p:spPr>
          <a:xfrm>
            <a:off x="1539240" y="1332081"/>
            <a:ext cx="9113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Move_right_k(ElemType *A, int k, int len)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num_group = len/(k%len) + 1;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计算分组数量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num_group;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 p2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k;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//p2指针初始位置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for(int p1 = 0; p1 &lt; (k%len); p1++)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两组之间元素互换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ElemType temp = A[p1];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A[p1] = A[(p2 + p1)%len];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A[(p2 + p1)%len] = temp;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DA6E0-15DF-4C1A-A4F3-AE5787711B9F}"/>
              </a:ext>
            </a:extLst>
          </p:cNvPr>
          <p:cNvSpPr txBox="1"/>
          <p:nvPr/>
        </p:nvSpPr>
        <p:spPr>
          <a:xfrm>
            <a:off x="436880" y="54864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核心代码：</a:t>
            </a:r>
          </a:p>
        </p:txBody>
      </p:sp>
    </p:spTree>
    <p:extLst>
      <p:ext uri="{BB962C8B-B14F-4D97-AF65-F5344CB8AC3E}">
        <p14:creationId xmlns:p14="http://schemas.microsoft.com/office/powerpoint/2010/main" val="425642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5A2CAF-0C88-054C-9695-6566BB424A6D}"/>
              </a:ext>
            </a:extLst>
          </p:cNvPr>
          <p:cNvSpPr/>
          <p:nvPr/>
        </p:nvSpPr>
        <p:spPr>
          <a:xfrm>
            <a:off x="555888" y="1312910"/>
            <a:ext cx="11080224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以1 2 3 4 5 6 7 8 9 10，向右移动2位为例 ：</a:t>
            </a:r>
          </a:p>
          <a:p>
            <a:r>
              <a:rPr lang="zh-CN" altLang="en-US" sz="2800" dirty="0"/>
              <a:t>1、将1 2 3 4 5 6 7 8 反转 1 2 3 4 5 6 7 8 9 10 =&gt; 8 7 6 5 4 3 2 1 9 10</a:t>
            </a:r>
          </a:p>
          <a:p>
            <a:r>
              <a:rPr lang="zh-CN" altLang="en-US" sz="2800" dirty="0"/>
              <a:t>2、将9 10反转 8 7 6 5 4 3 2 1 9 10=&gt;  8 7 6 5 4 3 2 1 10 9</a:t>
            </a:r>
          </a:p>
          <a:p>
            <a:r>
              <a:rPr lang="zh-CN" altLang="en-US" sz="2800" dirty="0"/>
              <a:t>3、将整个串反转 8 7 6 5 4 3 2 1 10 9=&gt;9 10 1 2 3 4 5 6 7 8</a:t>
            </a:r>
          </a:p>
          <a:p>
            <a:r>
              <a:rPr lang="zh-CN" altLang="en-US" sz="2800" dirty="0"/>
              <a:t>实现了右移2位的操作。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" altLang="zh-CN" sz="2800" dirty="0"/>
              <a:t>https://</a:t>
            </a:r>
            <a:r>
              <a:rPr lang="en" altLang="zh-CN" sz="2800" dirty="0" err="1"/>
              <a:t>blog.csdn.net</a:t>
            </a:r>
            <a:r>
              <a:rPr lang="en" altLang="zh-CN" sz="2800" dirty="0"/>
              <a:t>/</a:t>
            </a:r>
            <a:r>
              <a:rPr lang="en" altLang="zh-CN" sz="2800" dirty="0" err="1"/>
              <a:t>liushuibufuqin</a:t>
            </a:r>
            <a:r>
              <a:rPr lang="en" altLang="zh-CN" sz="2800" dirty="0"/>
              <a:t>/article/details/10169347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8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B1CD0E-6C44-44FF-B62D-B56BF81282D6}"/>
              </a:ext>
            </a:extLst>
          </p:cNvPr>
          <p:cNvSpPr txBox="1"/>
          <p:nvPr/>
        </p:nvSpPr>
        <p:spPr>
          <a:xfrm>
            <a:off x="0" y="0"/>
            <a:ext cx="72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试按表头、表尾的分析方法重写求广义表的深度的递推算法。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64D234-736C-4881-9852-1011CF29A0A7}"/>
              </a:ext>
            </a:extLst>
          </p:cNvPr>
          <p:cNvSpPr txBox="1"/>
          <p:nvPr/>
        </p:nvSpPr>
        <p:spPr>
          <a:xfrm>
            <a:off x="-1" y="430292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广义表定义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为广义表的第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则广义表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的一般表示与线性表相同：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GL=(a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lang="en-US" altLang="zh-CN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-apple-system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333333"/>
                </a:solidFill>
                <a:latin typeface="-apple-system"/>
                <a:ea typeface="微软雅黑" panose="020B0503020204020204" pitchFamily="34" charset="-122"/>
              </a:rPr>
              <a:t>其中：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i="0" dirty="0">
                <a:solidFill>
                  <a:srgbClr val="3333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表示广义表的长度，即广义表中所含元素的个数。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每个元素（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可以由单个数据（原子）或者广义表（子表）构成。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3)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任何一个非空广义表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均可分解为表头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head(GL) = a1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和表尾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tail(GL) = ( a2,…,an)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两部分。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广义表的深度定义为所含括弧的重数。其中原子的深度为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，空表的深度为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存储表示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：表结点（标志域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，指示表头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，指示表尾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原子结点（标志域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）（如左图）。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子表和原子两类节点能在形式上保持一致，又能进行区别，所以采用右图结构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题目所采用定义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7C07D38-0E1A-4BFC-A95C-19402EF9E98B}"/>
              </a:ext>
            </a:extLst>
          </p:cNvPr>
          <p:cNvGrpSpPr/>
          <p:nvPr/>
        </p:nvGrpSpPr>
        <p:grpSpPr>
          <a:xfrm>
            <a:off x="196106" y="4187399"/>
            <a:ext cx="2560320" cy="497840"/>
            <a:chOff x="6096000" y="2489696"/>
            <a:chExt cx="2560320" cy="4978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32FAFA-8D28-4E2D-86CA-D1CAFC94FDE9}"/>
                </a:ext>
              </a:extLst>
            </p:cNvPr>
            <p:cNvSpPr/>
            <p:nvPr/>
          </p:nvSpPr>
          <p:spPr>
            <a:xfrm>
              <a:off x="6096000" y="2489696"/>
              <a:ext cx="853440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0562DD8-94A6-4D3E-A361-2B5DA597AD27}"/>
                </a:ext>
              </a:extLst>
            </p:cNvPr>
            <p:cNvSpPr/>
            <p:nvPr/>
          </p:nvSpPr>
          <p:spPr>
            <a:xfrm>
              <a:off x="6949440" y="2489696"/>
              <a:ext cx="853440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hp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967FB1-0804-4C78-8494-76C8DB34F983}"/>
                </a:ext>
              </a:extLst>
            </p:cNvPr>
            <p:cNvSpPr/>
            <p:nvPr/>
          </p:nvSpPr>
          <p:spPr>
            <a:xfrm>
              <a:off x="7802880" y="2489696"/>
              <a:ext cx="853440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441727-7240-4D8A-94F1-6EF93D79512A}"/>
              </a:ext>
            </a:extLst>
          </p:cNvPr>
          <p:cNvGrpSpPr/>
          <p:nvPr/>
        </p:nvGrpSpPr>
        <p:grpSpPr>
          <a:xfrm>
            <a:off x="3325635" y="4187399"/>
            <a:ext cx="2164080" cy="497840"/>
            <a:chOff x="6096000" y="3621545"/>
            <a:chExt cx="2164080" cy="49784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A70205-A22E-4E90-875F-40F4105644EB}"/>
                </a:ext>
              </a:extLst>
            </p:cNvPr>
            <p:cNvSpPr/>
            <p:nvPr/>
          </p:nvSpPr>
          <p:spPr>
            <a:xfrm>
              <a:off x="6096000" y="3621545"/>
              <a:ext cx="853440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Tag=0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238796-7029-4DD9-93DE-9F2FED3F4A87}"/>
                </a:ext>
              </a:extLst>
            </p:cNvPr>
            <p:cNvSpPr/>
            <p:nvPr/>
          </p:nvSpPr>
          <p:spPr>
            <a:xfrm>
              <a:off x="6949440" y="3621545"/>
              <a:ext cx="1310640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atom=a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041A329-0C98-4B18-BA61-82AF3C47F540}"/>
              </a:ext>
            </a:extLst>
          </p:cNvPr>
          <p:cNvSpPr txBox="1"/>
          <p:nvPr/>
        </p:nvSpPr>
        <p:spPr>
          <a:xfrm>
            <a:off x="304773" y="5358248"/>
            <a:ext cx="5115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表结点（左）原子结点（右）原始结构定义图示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53A437-E84A-45AB-93D0-7AB35055FF4B}"/>
              </a:ext>
            </a:extLst>
          </p:cNvPr>
          <p:cNvSpPr/>
          <p:nvPr/>
        </p:nvSpPr>
        <p:spPr>
          <a:xfrm>
            <a:off x="7674362" y="4219487"/>
            <a:ext cx="853440" cy="497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0F53CD-EA1C-4F03-AF81-B64D1783BA5F}"/>
              </a:ext>
            </a:extLst>
          </p:cNvPr>
          <p:cNvSpPr/>
          <p:nvPr/>
        </p:nvSpPr>
        <p:spPr>
          <a:xfrm>
            <a:off x="8527802" y="4219487"/>
            <a:ext cx="1761212" cy="497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/atom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AE8F23-DCF0-4FF6-AB9A-9B71B4276EE0}"/>
              </a:ext>
            </a:extLst>
          </p:cNvPr>
          <p:cNvSpPr/>
          <p:nvPr/>
        </p:nvSpPr>
        <p:spPr>
          <a:xfrm>
            <a:off x="10289014" y="4219487"/>
            <a:ext cx="586409" cy="497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B218DF-4069-47C6-A714-7BC26787C97D}"/>
              </a:ext>
            </a:extLst>
          </p:cNvPr>
          <p:cNvSpPr txBox="1"/>
          <p:nvPr/>
        </p:nvSpPr>
        <p:spPr>
          <a:xfrm>
            <a:off x="7933110" y="5358248"/>
            <a:ext cx="253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广义表扩展定义图示</a:t>
            </a:r>
          </a:p>
        </p:txBody>
      </p:sp>
    </p:spTree>
    <p:extLst>
      <p:ext uri="{BB962C8B-B14F-4D97-AF65-F5344CB8AC3E}">
        <p14:creationId xmlns:p14="http://schemas.microsoft.com/office/powerpoint/2010/main" val="391823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03E4F5-C777-4D10-B318-720C8CD83BBD}"/>
              </a:ext>
            </a:extLst>
          </p:cNvPr>
          <p:cNvSpPr txBox="1"/>
          <p:nvPr/>
        </p:nvSpPr>
        <p:spPr>
          <a:xfrm>
            <a:off x="3531869" y="5320091"/>
            <a:ext cx="53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使用拓展定义对广义表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A=(a1,(a2,a3(a4)),a5)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图示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89FDBD-8DFA-4AC8-8920-86DAE0980517}"/>
              </a:ext>
            </a:extLst>
          </p:cNvPr>
          <p:cNvGrpSpPr/>
          <p:nvPr/>
        </p:nvGrpSpPr>
        <p:grpSpPr>
          <a:xfrm>
            <a:off x="1331845" y="440629"/>
            <a:ext cx="1760219" cy="497840"/>
            <a:chOff x="1331845" y="440629"/>
            <a:chExt cx="1760219" cy="4978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AE60BF-738B-4208-A653-E121F31AC769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42374F-ABDF-4FA5-82AD-EB3C7ACF8431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CA3539B-2F72-4F30-9BEA-A1772748C197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9EE6BA2-34A2-4996-ABF8-413CCBCBEF06}"/>
              </a:ext>
            </a:extLst>
          </p:cNvPr>
          <p:cNvSpPr txBox="1"/>
          <p:nvPr/>
        </p:nvSpPr>
        <p:spPr>
          <a:xfrm>
            <a:off x="119097" y="50488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D42EC6B-BFB6-4B35-913E-100784798C65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51239" y="689549"/>
            <a:ext cx="880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9E6D6C-DF55-4822-B315-DD8720E38C7C}"/>
              </a:ext>
            </a:extLst>
          </p:cNvPr>
          <p:cNvGrpSpPr/>
          <p:nvPr/>
        </p:nvGrpSpPr>
        <p:grpSpPr>
          <a:xfrm>
            <a:off x="1332340" y="1537909"/>
            <a:ext cx="1760219" cy="497840"/>
            <a:chOff x="1331845" y="440629"/>
            <a:chExt cx="1760219" cy="49784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4A5C58-FBBC-4753-9EDF-1317ED93F7DD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E001FE2-3D64-4BC7-8523-4A8EC0D741AE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B9C346C-2931-4866-A963-DE19F0616890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B6ED9E-78A0-49C4-A286-467044B176B7}"/>
              </a:ext>
            </a:extLst>
          </p:cNvPr>
          <p:cNvGrpSpPr/>
          <p:nvPr/>
        </p:nvGrpSpPr>
        <p:grpSpPr>
          <a:xfrm>
            <a:off x="3972172" y="1537909"/>
            <a:ext cx="1760219" cy="497840"/>
            <a:chOff x="1331845" y="440629"/>
            <a:chExt cx="1760219" cy="4978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D43F43-C44B-4590-B184-58AF51C64EE9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65D4A42-0CE5-473D-ABEE-494EFAFDD4A8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1BA7F9F-A196-4255-ADB4-44CE067B8F78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8C93F1-E0CB-4EFE-AAD8-5BC613F23843}"/>
              </a:ext>
            </a:extLst>
          </p:cNvPr>
          <p:cNvGrpSpPr/>
          <p:nvPr/>
        </p:nvGrpSpPr>
        <p:grpSpPr>
          <a:xfrm>
            <a:off x="6612997" y="1537909"/>
            <a:ext cx="1760219" cy="497840"/>
            <a:chOff x="1331845" y="440629"/>
            <a:chExt cx="1760219" cy="49784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A513A16-7B6D-4AA9-B1D8-E70DC6FE622C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2B1D8F2-0A67-4507-8F6E-3FCAB571C57E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1A7479-C9C7-49F7-9A74-C7249C2D7809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FBD64AB-96BF-4D75-93A3-6242C001283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212450" y="729747"/>
            <a:ext cx="496" cy="80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DAEC3D-3BB7-42C8-8C1D-9C5818EB135D}"/>
              </a:ext>
            </a:extLst>
          </p:cNvPr>
          <p:cNvCxnSpPr>
            <a:cxnSpLocks/>
          </p:cNvCxnSpPr>
          <p:nvPr/>
        </p:nvCxnSpPr>
        <p:spPr>
          <a:xfrm>
            <a:off x="3091566" y="1786829"/>
            <a:ext cx="880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6E0BA2-719C-461B-8FDF-56930F90BD76}"/>
              </a:ext>
            </a:extLst>
          </p:cNvPr>
          <p:cNvCxnSpPr>
            <a:cxnSpLocks/>
          </p:cNvCxnSpPr>
          <p:nvPr/>
        </p:nvCxnSpPr>
        <p:spPr>
          <a:xfrm>
            <a:off x="5732391" y="1754135"/>
            <a:ext cx="880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E472327-02D9-4D85-A0BB-07303E2B9829}"/>
              </a:ext>
            </a:extLst>
          </p:cNvPr>
          <p:cNvGrpSpPr/>
          <p:nvPr/>
        </p:nvGrpSpPr>
        <p:grpSpPr>
          <a:xfrm>
            <a:off x="3972172" y="2594991"/>
            <a:ext cx="1760219" cy="497840"/>
            <a:chOff x="1331845" y="440629"/>
            <a:chExt cx="1760219" cy="49784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A4BB83-E691-4027-AC04-ACAEA2507139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D5E1605-61CB-4F17-9079-7549BE17DFD2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5D561B7-93E4-4E9F-8AFB-BE155E3B7216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C71FE9-8A02-46CB-B26F-675CDD8948F6}"/>
              </a:ext>
            </a:extLst>
          </p:cNvPr>
          <p:cNvCxnSpPr>
            <a:cxnSpLocks/>
          </p:cNvCxnSpPr>
          <p:nvPr/>
        </p:nvCxnSpPr>
        <p:spPr>
          <a:xfrm>
            <a:off x="4851041" y="1786829"/>
            <a:ext cx="496" cy="80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6030D8E-F721-4D3C-8C9C-A445F2FAEFB4}"/>
              </a:ext>
            </a:extLst>
          </p:cNvPr>
          <p:cNvGrpSpPr/>
          <p:nvPr/>
        </p:nvGrpSpPr>
        <p:grpSpPr>
          <a:xfrm>
            <a:off x="6612997" y="2594991"/>
            <a:ext cx="1760219" cy="497840"/>
            <a:chOff x="1331845" y="440629"/>
            <a:chExt cx="1760219" cy="49784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6D9DFB9-E12A-4879-9E5A-2E41B4AE1559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B1EDF81-2531-4B06-8828-033E994EDBD3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202BC8F-0149-40CD-90BC-739AEE01477C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95DB55B-0209-4D9B-8100-7AA18E937920}"/>
              </a:ext>
            </a:extLst>
          </p:cNvPr>
          <p:cNvGrpSpPr/>
          <p:nvPr/>
        </p:nvGrpSpPr>
        <p:grpSpPr>
          <a:xfrm>
            <a:off x="9253822" y="2619502"/>
            <a:ext cx="1759227" cy="497840"/>
            <a:chOff x="1332837" y="440629"/>
            <a:chExt cx="1759227" cy="49784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F585099-6879-45B6-B079-2BCC19D63A4D}"/>
                </a:ext>
              </a:extLst>
            </p:cNvPr>
            <p:cNvSpPr/>
            <p:nvPr/>
          </p:nvSpPr>
          <p:spPr>
            <a:xfrm>
              <a:off x="1332837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3595791-6A5B-429B-B8F4-E956974D13A4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4FB8E3B-8CB7-4DDD-A72D-20A2082903BA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A621328-8D6B-4784-9134-E5F95A1C180B}"/>
              </a:ext>
            </a:extLst>
          </p:cNvPr>
          <p:cNvCxnSpPr>
            <a:cxnSpLocks/>
          </p:cNvCxnSpPr>
          <p:nvPr/>
        </p:nvCxnSpPr>
        <p:spPr>
          <a:xfrm>
            <a:off x="5736198" y="2843911"/>
            <a:ext cx="880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309463B-6AC5-4534-81B7-563D6BC2DE02}"/>
              </a:ext>
            </a:extLst>
          </p:cNvPr>
          <p:cNvCxnSpPr>
            <a:cxnSpLocks/>
          </p:cNvCxnSpPr>
          <p:nvPr/>
        </p:nvCxnSpPr>
        <p:spPr>
          <a:xfrm>
            <a:off x="8373216" y="2868422"/>
            <a:ext cx="880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3B735AC-D8E9-408C-AEF3-50DAB1A1C143}"/>
              </a:ext>
            </a:extLst>
          </p:cNvPr>
          <p:cNvGrpSpPr/>
          <p:nvPr/>
        </p:nvGrpSpPr>
        <p:grpSpPr>
          <a:xfrm>
            <a:off x="9253822" y="3684957"/>
            <a:ext cx="1760219" cy="497840"/>
            <a:chOff x="1331845" y="440629"/>
            <a:chExt cx="1760219" cy="49784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068E51E-E0B9-4C84-8312-B654272AA2A0}"/>
                </a:ext>
              </a:extLst>
            </p:cNvPr>
            <p:cNvSpPr/>
            <p:nvPr/>
          </p:nvSpPr>
          <p:spPr>
            <a:xfrm>
              <a:off x="133184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D13E36F-0F0B-4BA2-8DDF-12BF10FB46C0}"/>
                </a:ext>
              </a:extLst>
            </p:cNvPr>
            <p:cNvSpPr/>
            <p:nvPr/>
          </p:nvSpPr>
          <p:spPr>
            <a:xfrm>
              <a:off x="1919246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5E0A3FD-B43F-4D20-8089-58E6CA17A745}"/>
                </a:ext>
              </a:extLst>
            </p:cNvPr>
            <p:cNvSpPr/>
            <p:nvPr/>
          </p:nvSpPr>
          <p:spPr>
            <a:xfrm>
              <a:off x="2505655" y="440629"/>
              <a:ext cx="586409" cy="4978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62722C8-4B5D-45BE-898E-BB877AE4D963}"/>
              </a:ext>
            </a:extLst>
          </p:cNvPr>
          <p:cNvCxnSpPr>
            <a:cxnSpLocks/>
          </p:cNvCxnSpPr>
          <p:nvPr/>
        </p:nvCxnSpPr>
        <p:spPr>
          <a:xfrm>
            <a:off x="10124990" y="2868422"/>
            <a:ext cx="496" cy="80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1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CD268-F3CF-4BDE-B9AC-DE6B21C8B71C}"/>
              </a:ext>
            </a:extLst>
          </p:cNvPr>
          <p:cNvSpPr txBox="1"/>
          <p:nvPr/>
        </p:nvSpPr>
        <p:spPr>
          <a:xfrm>
            <a:off x="2743200" y="276728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第三次作业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（栈和队列）</a:t>
            </a:r>
          </a:p>
        </p:txBody>
      </p:sp>
    </p:spTree>
    <p:extLst>
      <p:ext uri="{BB962C8B-B14F-4D97-AF65-F5344CB8AC3E}">
        <p14:creationId xmlns:p14="http://schemas.microsoft.com/office/powerpoint/2010/main" val="215550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74379A-F6E9-4DE8-93DA-7F7960AE9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64"/>
          <a:stretch/>
        </p:blipFill>
        <p:spPr>
          <a:xfrm>
            <a:off x="0" y="0"/>
            <a:ext cx="12078507" cy="8645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40B521-1284-45C5-8EB0-760F357CF699}"/>
              </a:ext>
            </a:extLst>
          </p:cNvPr>
          <p:cNvSpPr txBox="1"/>
          <p:nvPr/>
        </p:nvSpPr>
        <p:spPr>
          <a:xfrm>
            <a:off x="203199" y="1043709"/>
            <a:ext cx="10501746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解：注意（）为单目运算符，设本题只考虑的双目运算符为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/,*,+,-;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且优先级有：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算法流程图如下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：（将原表达式就地转换为逆波兰表达式（后缀表达式））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8C832-E46D-435B-87D6-35A0BD0B770C}"/>
              </a:ext>
            </a:extLst>
          </p:cNvPr>
          <p:cNvSpPr txBox="1"/>
          <p:nvPr/>
        </p:nvSpPr>
        <p:spPr>
          <a:xfrm>
            <a:off x="0" y="6488668"/>
            <a:ext cx="262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stack321.c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031E4D-C789-4BD2-A8F6-F06F22CA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7" y="2209338"/>
            <a:ext cx="1167384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2B4DE2-7465-4EA7-9595-5A613249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5457" cy="15129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50DB79-38E2-405D-B634-248347B83AFD}"/>
              </a:ext>
            </a:extLst>
          </p:cNvPr>
          <p:cNvSpPr txBox="1"/>
          <p:nvPr/>
        </p:nvSpPr>
        <p:spPr>
          <a:xfrm>
            <a:off x="166543" y="1690255"/>
            <a:ext cx="118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阶斐波那契序列定义如下：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2FE37-AE94-466C-BA2B-0CF7B6AB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05" y="1758528"/>
            <a:ext cx="5180589" cy="13016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EAC0E8-ECB7-4FE3-A8B1-38663F48B7EF}"/>
              </a:ext>
            </a:extLst>
          </p:cNvPr>
          <p:cNvSpPr txBox="1"/>
          <p:nvPr/>
        </p:nvSpPr>
        <p:spPr>
          <a:xfrm>
            <a:off x="0" y="3405528"/>
            <a:ext cx="46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算法流程图如下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E663E4-BE67-47DB-9612-6C8ACB5CB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" y="3810983"/>
            <a:ext cx="12085320" cy="2857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1D8C7AE-39FA-48E6-9487-A9D9CB2C75C1}"/>
              </a:ext>
            </a:extLst>
          </p:cNvPr>
          <p:cNvSpPr txBox="1"/>
          <p:nvPr/>
        </p:nvSpPr>
        <p:spPr>
          <a:xfrm>
            <a:off x="0" y="6488668"/>
            <a:ext cx="263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queue332.c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77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CD268-F3CF-4BDE-B9AC-DE6B21C8B71C}"/>
              </a:ext>
            </a:extLst>
          </p:cNvPr>
          <p:cNvSpPr txBox="1"/>
          <p:nvPr/>
        </p:nvSpPr>
        <p:spPr>
          <a:xfrm>
            <a:off x="2743200" y="276728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第五次作业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（树）</a:t>
            </a:r>
          </a:p>
        </p:txBody>
      </p:sp>
    </p:spTree>
    <p:extLst>
      <p:ext uri="{BB962C8B-B14F-4D97-AF65-F5344CB8AC3E}">
        <p14:creationId xmlns:p14="http://schemas.microsoft.com/office/powerpoint/2010/main" val="23585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CD268-F3CF-4BDE-B9AC-DE6B21C8B71C}"/>
              </a:ext>
            </a:extLst>
          </p:cNvPr>
          <p:cNvSpPr txBox="1"/>
          <p:nvPr/>
        </p:nvSpPr>
        <p:spPr>
          <a:xfrm>
            <a:off x="2743200" y="276728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第一次作业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（绪论）</a:t>
            </a:r>
          </a:p>
        </p:txBody>
      </p:sp>
    </p:spTree>
    <p:extLst>
      <p:ext uri="{BB962C8B-B14F-4D97-AF65-F5344CB8AC3E}">
        <p14:creationId xmlns:p14="http://schemas.microsoft.com/office/powerpoint/2010/main" val="394063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2DA9FD-DD0F-4CCA-B758-9A6A1E30D68C}"/>
              </a:ext>
            </a:extLst>
          </p:cNvPr>
          <p:cNvSpPr txBox="1"/>
          <p:nvPr/>
        </p:nvSpPr>
        <p:spPr>
          <a:xfrm>
            <a:off x="124088" y="174171"/>
            <a:ext cx="73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6.47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编写按层次顺序（同一层自左至右）遍历二叉树的算法。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63A06-2B47-4954-9309-8514A658CA78}"/>
              </a:ext>
            </a:extLst>
          </p:cNvPr>
          <p:cNvSpPr txBox="1"/>
          <p:nvPr/>
        </p:nvSpPr>
        <p:spPr>
          <a:xfrm>
            <a:off x="124088" y="543503"/>
            <a:ext cx="1084217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解析：（本题关键点是理解：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树的遍历的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不同遍历之间的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实际上是将一个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转变为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一维结构。（区别：访问路径或访问时机的不同）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67AF23-503F-4EDB-81AD-B43D211C085C}"/>
              </a:ext>
            </a:extLst>
          </p:cNvPr>
          <p:cNvSpPr txBox="1"/>
          <p:nvPr/>
        </p:nvSpPr>
        <p:spPr>
          <a:xfrm>
            <a:off x="2265323" y="6483245"/>
            <a:ext cx="766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先序，中序，后序遍历</a:t>
            </a:r>
            <a:r>
              <a:rPr lang="zh-CN" altLang="en-US" b="1" dirty="0"/>
              <a:t>访问路径</a:t>
            </a:r>
            <a:r>
              <a:rPr lang="zh-CN" altLang="en-US" dirty="0"/>
              <a:t>以及</a:t>
            </a:r>
            <a:r>
              <a:rPr lang="zh-CN" altLang="en-US" b="1" dirty="0"/>
              <a:t>访问时机</a:t>
            </a:r>
            <a:r>
              <a:rPr lang="zh-CN" altLang="en-US" dirty="0"/>
              <a:t>示意图（序号表示输出顺序）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4B373C0-F7BE-4E1F-B07D-434AE328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23" y="1346230"/>
            <a:ext cx="7610197" cy="53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2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C32501D-48D8-4604-812B-CC571D312582}"/>
              </a:ext>
            </a:extLst>
          </p:cNvPr>
          <p:cNvSpPr txBox="1"/>
          <p:nvPr/>
        </p:nvSpPr>
        <p:spPr>
          <a:xfrm>
            <a:off x="2885533" y="4636600"/>
            <a:ext cx="642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层次遍历访问路径以及访问时机示意图（序号表示输出顺序）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5BF45F-8AC3-4CEB-807D-7AC30C0203E7}"/>
              </a:ext>
            </a:extLst>
          </p:cNvPr>
          <p:cNvSpPr txBox="1"/>
          <p:nvPr/>
        </p:nvSpPr>
        <p:spPr>
          <a:xfrm>
            <a:off x="1576249" y="5005932"/>
            <a:ext cx="8386355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先序，中序，后序输出结果不同；是因为访问路径相同，但是访问时机的不同。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层次遍历相比与其他不同，是由于访问路径不同。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534AD5-24FF-49BC-A99F-0DC6F57D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04" y="0"/>
            <a:ext cx="6420933" cy="45922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D9EC34-3707-4018-BA9A-4DE429B0A687}"/>
              </a:ext>
            </a:extLst>
          </p:cNvPr>
          <p:cNvSpPr txBox="1"/>
          <p:nvPr/>
        </p:nvSpPr>
        <p:spPr>
          <a:xfrm>
            <a:off x="1463038" y="6295837"/>
            <a:ext cx="900466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但是，问题在于</a:t>
            </a:r>
            <a:r>
              <a:rPr lang="zh-CN" altLang="en-US" sz="2000" dirty="0"/>
              <a:t>：要</a:t>
            </a:r>
            <a:r>
              <a:rPr lang="zh-CN" altLang="en-US" sz="2000" b="1" dirty="0"/>
              <a:t>访问儿子结点</a:t>
            </a:r>
            <a:r>
              <a:rPr lang="zh-CN" altLang="en-US" sz="2000" dirty="0"/>
              <a:t>，</a:t>
            </a:r>
            <a:r>
              <a:rPr lang="zh-CN" altLang="en-US" sz="2000" b="1" dirty="0"/>
              <a:t>有且仅有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b="1" dirty="0"/>
              <a:t>该孩子结点的父亲结点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000" b="1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466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2FDA8A7-9CEC-4C4E-BA6E-C128E513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2" y="882676"/>
            <a:ext cx="2064679" cy="13313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CED48A9-AD84-4347-B20C-1CF0EDA6374E}"/>
              </a:ext>
            </a:extLst>
          </p:cNvPr>
          <p:cNvSpPr txBox="1"/>
          <p:nvPr/>
        </p:nvSpPr>
        <p:spPr>
          <a:xfrm>
            <a:off x="3231427" y="1179029"/>
            <a:ext cx="852569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具体来说：如果通过</a:t>
            </a:r>
            <a:r>
              <a:rPr lang="en-US" altLang="zh-CN" dirty="0"/>
              <a:t>A</a:t>
            </a:r>
            <a:r>
              <a:rPr lang="zh-CN" altLang="en-US" dirty="0"/>
              <a:t>访问</a:t>
            </a:r>
            <a:r>
              <a:rPr lang="en-US" altLang="zh-CN" dirty="0"/>
              <a:t>B</a:t>
            </a:r>
            <a:r>
              <a:rPr lang="zh-CN" altLang="en-US" dirty="0"/>
              <a:t>结点后，不保存</a:t>
            </a:r>
            <a:r>
              <a:rPr lang="en-US" altLang="zh-CN" dirty="0"/>
              <a:t>A</a:t>
            </a:r>
            <a:r>
              <a:rPr lang="zh-CN" altLang="en-US" dirty="0"/>
              <a:t>结点或者</a:t>
            </a:r>
            <a:r>
              <a:rPr lang="en-US" altLang="zh-CN" dirty="0"/>
              <a:t>C</a:t>
            </a:r>
            <a:r>
              <a:rPr lang="zh-CN" altLang="en-US" dirty="0"/>
              <a:t>结点，无法继续访问</a:t>
            </a:r>
            <a:r>
              <a:rPr lang="en-US" altLang="zh-CN" dirty="0"/>
              <a:t>C</a:t>
            </a:r>
            <a:r>
              <a:rPr lang="zh-CN" altLang="en-US" dirty="0"/>
              <a:t>结点。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解决方法</a:t>
            </a:r>
            <a:r>
              <a:rPr lang="zh-CN" altLang="en-US" dirty="0"/>
              <a:t>：使用一种</a:t>
            </a:r>
            <a:r>
              <a:rPr lang="zh-CN" altLang="en-US" b="1" dirty="0"/>
              <a:t>存储结构</a:t>
            </a:r>
            <a:r>
              <a:rPr lang="zh-CN" altLang="en-US" dirty="0"/>
              <a:t>保存暂时不访问的结点。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D783AA-4C23-4901-AE53-598AC9EC9088}"/>
              </a:ext>
            </a:extLst>
          </p:cNvPr>
          <p:cNvSpPr txBox="1"/>
          <p:nvPr/>
        </p:nvSpPr>
        <p:spPr>
          <a:xfrm>
            <a:off x="300445" y="2471795"/>
            <a:ext cx="11591109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对于先序，中序，后序而言：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三者访问路径相同，访问时机不同</a:t>
            </a:r>
            <a:r>
              <a:rPr lang="en-US" altLang="zh-CN" dirty="0"/>
              <a:t>=&gt;</a:t>
            </a:r>
            <a:r>
              <a:rPr lang="zh-CN" altLang="en-US" dirty="0"/>
              <a:t>可使用</a:t>
            </a:r>
            <a:r>
              <a:rPr lang="zh-CN" altLang="en-US" b="1" dirty="0"/>
              <a:t>同一种存储结构</a:t>
            </a:r>
            <a:r>
              <a:rPr lang="zh-CN" altLang="en-US" dirty="0"/>
              <a:t>存储暂不访问结点。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由于三者访问都是递归访问（如先序遍历，先访问</a:t>
            </a:r>
            <a:r>
              <a:rPr lang="en-US" altLang="zh-CN" dirty="0"/>
              <a:t>B</a:t>
            </a:r>
            <a:r>
              <a:rPr lang="zh-CN" altLang="en-US" dirty="0"/>
              <a:t>的右子树才能访问</a:t>
            </a:r>
            <a:r>
              <a:rPr lang="en-US" altLang="zh-CN" dirty="0"/>
              <a:t>A</a:t>
            </a:r>
            <a:r>
              <a:rPr lang="zh-CN" altLang="en-US" dirty="0"/>
              <a:t>的右子树，而访问路径先</a:t>
            </a:r>
            <a:r>
              <a:rPr lang="en-US" altLang="zh-CN" dirty="0"/>
              <a:t>A</a:t>
            </a:r>
            <a:r>
              <a:rPr lang="zh-CN" altLang="en-US" dirty="0"/>
              <a:t>后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=&gt;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zh-CN" altLang="en-US" b="1" dirty="0"/>
              <a:t>递归算法</a:t>
            </a:r>
            <a:r>
              <a:rPr lang="en-US" altLang="zh-CN" dirty="0"/>
              <a:t>(</a:t>
            </a:r>
            <a:r>
              <a:rPr lang="zh-CN" altLang="en-US" dirty="0"/>
              <a:t>内存的堆栈帮助保存暂不访问结点）。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使用</a:t>
            </a:r>
            <a:r>
              <a:rPr lang="zh-CN" altLang="en-US" b="1" dirty="0"/>
              <a:t>递推算法</a:t>
            </a:r>
            <a:r>
              <a:rPr lang="zh-CN" altLang="en-US" dirty="0"/>
              <a:t>，构造</a:t>
            </a:r>
            <a:r>
              <a:rPr lang="zh-CN" altLang="en-US" b="1" dirty="0"/>
              <a:t>栈</a:t>
            </a:r>
            <a:r>
              <a:rPr lang="zh-CN" altLang="en-US" dirty="0"/>
              <a:t>保存暂不访问结点（模拟内存中堆栈的操作）。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B18215-8F4A-4875-837B-D99DEC500151}"/>
              </a:ext>
            </a:extLst>
          </p:cNvPr>
          <p:cNvSpPr txBox="1"/>
          <p:nvPr/>
        </p:nvSpPr>
        <p:spPr>
          <a:xfrm>
            <a:off x="-1" y="-85999"/>
            <a:ext cx="1040238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访问树每一个结点问题在于：要</a:t>
            </a:r>
            <a:r>
              <a:rPr lang="zh-CN" altLang="en-US" b="1" dirty="0"/>
              <a:t>访问儿子结点</a:t>
            </a:r>
            <a:r>
              <a:rPr lang="zh-CN" altLang="en-US" dirty="0"/>
              <a:t>，</a:t>
            </a:r>
            <a:r>
              <a:rPr lang="zh-CN" altLang="en-US" b="1" dirty="0"/>
              <a:t>有且仅有</a:t>
            </a:r>
            <a:r>
              <a:rPr lang="zh-CN" altLang="en-US" dirty="0"/>
              <a:t>通过</a:t>
            </a:r>
            <a:r>
              <a:rPr lang="zh-CN" altLang="en-US" b="1" dirty="0"/>
              <a:t>该孩子结点的父亲结点</a:t>
            </a:r>
            <a:r>
              <a:rPr lang="zh-CN" altLang="en-US" dirty="0"/>
              <a:t>访问</a:t>
            </a:r>
            <a:r>
              <a:rPr lang="zh-CN" altLang="en-US" b="1" dirty="0"/>
              <a:t>。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D591FF-7123-4435-9018-2E4DDBB20B1F}"/>
              </a:ext>
            </a:extLst>
          </p:cNvPr>
          <p:cNvSpPr txBox="1"/>
          <p:nvPr/>
        </p:nvSpPr>
        <p:spPr>
          <a:xfrm>
            <a:off x="248742" y="4618520"/>
            <a:ext cx="1194325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对于层次遍历而言：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先依次访问</a:t>
            </a:r>
            <a:r>
              <a:rPr lang="en-US" altLang="zh-CN" dirty="0"/>
              <a:t>A</a:t>
            </a:r>
            <a:r>
              <a:rPr lang="zh-CN" altLang="en-US" dirty="0"/>
              <a:t>结点左右子树才能访问</a:t>
            </a:r>
            <a:r>
              <a:rPr lang="en-US" altLang="zh-CN" dirty="0"/>
              <a:t>B</a:t>
            </a:r>
            <a:r>
              <a:rPr lang="zh-CN" altLang="en-US" dirty="0"/>
              <a:t>结点左右子树；而访问路径先</a:t>
            </a:r>
            <a:r>
              <a:rPr lang="en-US" altLang="zh-CN" dirty="0"/>
              <a:t>A</a:t>
            </a:r>
            <a:r>
              <a:rPr lang="zh-CN" altLang="en-US" dirty="0"/>
              <a:t>后</a:t>
            </a:r>
            <a:r>
              <a:rPr lang="en-US" altLang="zh-CN" dirty="0"/>
              <a:t>B</a:t>
            </a:r>
            <a:r>
              <a:rPr lang="zh-CN" altLang="en-US" dirty="0"/>
              <a:t>结点</a:t>
            </a:r>
            <a:r>
              <a:rPr lang="en-US" altLang="zh-CN" dirty="0"/>
              <a:t>=&gt;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zh-CN" altLang="en-US" b="1" dirty="0"/>
              <a:t>队列</a:t>
            </a:r>
            <a:r>
              <a:rPr lang="zh-CN" altLang="en-US" dirty="0"/>
              <a:t>保存暂不访问结点的左右子树。（使用递推）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</a:t>
            </a:r>
            <a:r>
              <a:rPr lang="zh-CN" altLang="en-US" dirty="0"/>
              <a:t>递推停止条件：队列没有元素，树的层次遍历结束。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16952-C82A-47C1-A976-EA587A2886ED}"/>
              </a:ext>
            </a:extLst>
          </p:cNvPr>
          <p:cNvSpPr txBox="1"/>
          <p:nvPr/>
        </p:nvSpPr>
        <p:spPr>
          <a:xfrm>
            <a:off x="0" y="6459610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源代码参考</a:t>
            </a:r>
            <a:r>
              <a:rPr lang="en-US" altLang="zh-CN" dirty="0"/>
              <a:t>6_47.c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43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984998-4AD7-48DA-B5C6-68EF33E36B2B}"/>
              </a:ext>
            </a:extLst>
          </p:cNvPr>
          <p:cNvSpPr txBox="1"/>
          <p:nvPr/>
        </p:nvSpPr>
        <p:spPr>
          <a:xfrm>
            <a:off x="6783977" y="742878"/>
            <a:ext cx="490292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while(front!=rear)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队列为空，访问结束</a:t>
            </a:r>
          </a:p>
          <a:p>
            <a:r>
              <a:rPr lang="zh-CN" altLang="en-US" sz="1600" dirty="0"/>
              <a:t>    {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//队列首位元素弹出并输出访问</a:t>
            </a:r>
          </a:p>
          <a:p>
            <a:r>
              <a:rPr lang="zh-CN" altLang="en-US" sz="1600" dirty="0"/>
              <a:t>        tree p = queue[front];</a:t>
            </a:r>
          </a:p>
          <a:p>
            <a:r>
              <a:rPr lang="zh-CN" altLang="en-US" sz="1600" dirty="0"/>
              <a:t>        front = (++front)%MAXSIZE;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 printf("%c ",p-&gt;data);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//将左子树右子树依次压入队列</a:t>
            </a:r>
          </a:p>
          <a:p>
            <a:r>
              <a:rPr lang="zh-CN" altLang="en-US" sz="1600" dirty="0"/>
              <a:t>        if(p-&gt;lchild)</a:t>
            </a:r>
          </a:p>
          <a:p>
            <a:r>
              <a:rPr lang="zh-CN" altLang="en-US" sz="1600" dirty="0"/>
              <a:t>        {</a:t>
            </a:r>
          </a:p>
          <a:p>
            <a:r>
              <a:rPr lang="zh-CN" altLang="en-US" sz="1600" dirty="0"/>
              <a:t>            queue[rear] = p-&gt;lchild;</a:t>
            </a:r>
          </a:p>
          <a:p>
            <a:r>
              <a:rPr lang="zh-CN" altLang="en-US" sz="1600" dirty="0"/>
              <a:t>            rear = (++rear)%MAXSIZE;</a:t>
            </a:r>
          </a:p>
          <a:p>
            <a:r>
              <a:rPr lang="zh-CN" altLang="en-US" sz="1600" dirty="0"/>
              <a:t>        }</a:t>
            </a:r>
          </a:p>
          <a:p>
            <a:r>
              <a:rPr lang="zh-CN" altLang="en-US" sz="1600" dirty="0"/>
              <a:t>        if(p-&gt;rchild)</a:t>
            </a:r>
          </a:p>
          <a:p>
            <a:r>
              <a:rPr lang="zh-CN" altLang="en-US" sz="1600" dirty="0"/>
              <a:t>        {</a:t>
            </a:r>
          </a:p>
          <a:p>
            <a:r>
              <a:rPr lang="zh-CN" altLang="en-US" sz="1600" dirty="0"/>
              <a:t>            queue[rear] = p-&gt;rchild;</a:t>
            </a:r>
          </a:p>
          <a:p>
            <a:r>
              <a:rPr lang="zh-CN" altLang="en-US" sz="1600" dirty="0"/>
              <a:t>            rear = (++rear)%MAXSIZE;</a:t>
            </a:r>
          </a:p>
          <a:p>
            <a:r>
              <a:rPr lang="zh-CN" altLang="en-US" sz="1600" dirty="0"/>
              <a:t>        }</a:t>
            </a:r>
          </a:p>
          <a:p>
            <a:r>
              <a:rPr lang="zh-CN" altLang="en-US" sz="1600" dirty="0"/>
              <a:t>    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02013A-41D2-4E83-8D28-1EA53D9F9386}"/>
              </a:ext>
            </a:extLst>
          </p:cNvPr>
          <p:cNvSpPr txBox="1"/>
          <p:nvPr/>
        </p:nvSpPr>
        <p:spPr>
          <a:xfrm>
            <a:off x="374468" y="742878"/>
            <a:ext cx="48195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树的结构定义：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typedef char </a:t>
            </a:r>
            <a:r>
              <a:rPr lang="en-US" altLang="zh-CN" sz="1600" dirty="0" err="1"/>
              <a:t>Elemtype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typedef struct node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Elemtype</a:t>
            </a:r>
            <a:r>
              <a:rPr lang="en-US" altLang="zh-CN" sz="1600" dirty="0"/>
              <a:t> data;</a:t>
            </a:r>
          </a:p>
          <a:p>
            <a:r>
              <a:rPr lang="en-US" altLang="zh-CN" sz="1600" dirty="0"/>
              <a:t>    struct node* 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struct node* 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 node,*tree;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//</a:t>
            </a:r>
            <a:r>
              <a:rPr lang="zh-CN" altLang="en-US" sz="1600" b="1" dirty="0"/>
              <a:t>层次遍历该树</a:t>
            </a:r>
            <a:endParaRPr lang="en-US" altLang="zh-CN" sz="1600" b="1" dirty="0"/>
          </a:p>
          <a:p>
            <a:r>
              <a:rPr lang="zh-CN" altLang="en-US" sz="1600" dirty="0"/>
              <a:t>void level_traversal(tree T)</a:t>
            </a:r>
          </a:p>
          <a:p>
            <a:r>
              <a:rPr lang="zh-CN" altLang="en-US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开辟队列，记录结点的左右子树</a:t>
            </a:r>
          </a:p>
          <a:p>
            <a:r>
              <a:rPr lang="zh-CN" altLang="en-US" sz="1600" dirty="0"/>
              <a:t>    node* queue[MAXSIZE] = {0};</a:t>
            </a:r>
          </a:p>
          <a:p>
            <a:r>
              <a:rPr lang="zh-CN" altLang="en-US" sz="1600" dirty="0"/>
              <a:t>    int front = 0,rear = 0;</a:t>
            </a:r>
          </a:p>
          <a:p>
            <a:r>
              <a:rPr lang="zh-CN" altLang="en-US" sz="1600" dirty="0"/>
              <a:t>    if(T) </a:t>
            </a:r>
            <a:r>
              <a:rPr lang="zh-CN" altLang="en-US" sz="1600" dirty="0">
                <a:solidFill>
                  <a:srgbClr val="FF0000"/>
                </a:solidFill>
              </a:rPr>
              <a:t>//将树的根节点添加入队列</a:t>
            </a:r>
          </a:p>
          <a:p>
            <a:r>
              <a:rPr lang="zh-CN" altLang="en-US" sz="1600" dirty="0"/>
              <a:t>    {</a:t>
            </a:r>
          </a:p>
          <a:p>
            <a:r>
              <a:rPr lang="zh-CN" altLang="en-US" sz="1600" dirty="0"/>
              <a:t>        queue[rear] = T;</a:t>
            </a:r>
          </a:p>
          <a:p>
            <a:r>
              <a:rPr lang="zh-CN" altLang="en-US" sz="1600" dirty="0"/>
              <a:t>        rear = (++rear)%MAXSIZE;</a:t>
            </a:r>
          </a:p>
          <a:p>
            <a:r>
              <a:rPr lang="zh-CN" altLang="en-US" sz="1600" dirty="0"/>
              <a:t>    }</a:t>
            </a:r>
          </a:p>
          <a:p>
            <a:endParaRPr lang="zh-CN" altLang="en-US" sz="1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0CC3B95-0780-4F8A-8922-0CF79CC05F91}"/>
              </a:ext>
            </a:extLst>
          </p:cNvPr>
          <p:cNvCxnSpPr/>
          <p:nvPr/>
        </p:nvCxnSpPr>
        <p:spPr>
          <a:xfrm>
            <a:off x="6078583" y="742878"/>
            <a:ext cx="0" cy="5755422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768DF49-C640-4075-A1F8-A9ECC9563005}"/>
              </a:ext>
            </a:extLst>
          </p:cNvPr>
          <p:cNvSpPr txBox="1"/>
          <p:nvPr/>
        </p:nvSpPr>
        <p:spPr>
          <a:xfrm>
            <a:off x="278674" y="256442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核心代码：</a:t>
            </a:r>
          </a:p>
        </p:txBody>
      </p:sp>
    </p:spTree>
    <p:extLst>
      <p:ext uri="{BB962C8B-B14F-4D97-AF65-F5344CB8AC3E}">
        <p14:creationId xmlns:p14="http://schemas.microsoft.com/office/powerpoint/2010/main" val="367874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054603-BB96-4C9E-AC6B-921BE7FD32CB}"/>
              </a:ext>
            </a:extLst>
          </p:cNvPr>
          <p:cNvSpPr txBox="1"/>
          <p:nvPr/>
        </p:nvSpPr>
        <p:spPr>
          <a:xfrm>
            <a:off x="0" y="148045"/>
            <a:ext cx="1179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6.65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已知一棵二叉树的前序序列和中序序列分别存于两个一维数组中，试编写算法建立该二叉树的二叉链表。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71FB85-0331-4957-9C2B-1000F58D2D44}"/>
              </a:ext>
            </a:extLst>
          </p:cNvPr>
          <p:cNvSpPr txBox="1"/>
          <p:nvPr/>
        </p:nvSpPr>
        <p:spPr>
          <a:xfrm>
            <a:off x="0" y="661366"/>
            <a:ext cx="11991704" cy="62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解析：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前序遍历和中序遍历一定能唯一确定一棵二叉树。（后序和先序不能唯一确定）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解释（算法思路）：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前序遍历：根</a:t>
            </a:r>
            <a:r>
              <a:rPr lang="en-US" altLang="zh-CN" dirty="0"/>
              <a:t>-</a:t>
            </a:r>
            <a:r>
              <a:rPr lang="zh-CN" altLang="en-US" dirty="0"/>
              <a:t>根的左子树</a:t>
            </a:r>
            <a:r>
              <a:rPr lang="zh-CN" altLang="en-US" b="1" dirty="0"/>
              <a:t>先序</a:t>
            </a:r>
            <a:r>
              <a:rPr lang="en-US" altLang="zh-CN" dirty="0"/>
              <a:t>-</a:t>
            </a:r>
            <a:r>
              <a:rPr lang="zh-CN" altLang="en-US" dirty="0"/>
              <a:t>根的右子树</a:t>
            </a:r>
            <a:r>
              <a:rPr lang="zh-CN" altLang="en-US" b="1" dirty="0"/>
              <a:t>先序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中序遍历：根的左子树</a:t>
            </a:r>
            <a:r>
              <a:rPr lang="zh-CN" altLang="en-US" b="1" dirty="0"/>
              <a:t>中序</a:t>
            </a:r>
            <a:r>
              <a:rPr lang="en-US" altLang="zh-CN" dirty="0"/>
              <a:t>-</a:t>
            </a:r>
            <a:r>
              <a:rPr lang="zh-CN" altLang="en-US" dirty="0"/>
              <a:t>根</a:t>
            </a:r>
            <a:r>
              <a:rPr lang="en-US" altLang="zh-CN" dirty="0"/>
              <a:t>-</a:t>
            </a:r>
            <a:r>
              <a:rPr lang="zh-CN" altLang="en-US" dirty="0"/>
              <a:t>根的右子树</a:t>
            </a:r>
            <a:r>
              <a:rPr lang="zh-CN" altLang="en-US" b="1" dirty="0"/>
              <a:t>中序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根</a:t>
            </a:r>
            <a:r>
              <a:rPr lang="zh-CN" altLang="en-US" dirty="0">
                <a:solidFill>
                  <a:srgbClr val="FF0000"/>
                </a:solidFill>
              </a:rPr>
              <a:t>只有一个结点</a:t>
            </a:r>
            <a:r>
              <a:rPr lang="zh-CN" altLang="en-US" dirty="0"/>
              <a:t>，一定能根据前序遍历的根结点将中序遍历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分成：</a:t>
            </a:r>
            <a:r>
              <a:rPr lang="en-US" altLang="zh-CN" dirty="0"/>
              <a:t>[</a:t>
            </a:r>
            <a:r>
              <a:rPr lang="zh-CN" altLang="en-US" dirty="0"/>
              <a:t>根的左子树</a:t>
            </a:r>
            <a:r>
              <a:rPr lang="zh-CN" altLang="en-US" b="1" dirty="0"/>
              <a:t>中序</a:t>
            </a:r>
            <a:r>
              <a:rPr lang="en-US" altLang="zh-CN" b="1" dirty="0"/>
              <a:t>]</a:t>
            </a:r>
            <a:r>
              <a:rPr lang="zh-CN" altLang="en-US" b="1" dirty="0"/>
              <a:t>  </a:t>
            </a:r>
            <a:r>
              <a:rPr lang="en-US" altLang="zh-CN" b="1" dirty="0"/>
              <a:t>[</a:t>
            </a:r>
            <a:r>
              <a:rPr lang="zh-CN" altLang="en-US" dirty="0"/>
              <a:t>根</a:t>
            </a:r>
            <a:r>
              <a:rPr lang="en-US" altLang="zh-CN" b="1" dirty="0"/>
              <a:t>]</a:t>
            </a:r>
            <a:r>
              <a:rPr lang="zh-CN" altLang="en-US" dirty="0"/>
              <a:t>  </a:t>
            </a:r>
            <a:r>
              <a:rPr lang="en-US" altLang="zh-CN" b="1" dirty="0"/>
              <a:t>[</a:t>
            </a:r>
            <a:r>
              <a:rPr lang="zh-CN" altLang="en-US" dirty="0"/>
              <a:t>根的右子树</a:t>
            </a:r>
            <a:r>
              <a:rPr lang="zh-CN" altLang="en-US" b="1" dirty="0"/>
              <a:t>中序</a:t>
            </a:r>
            <a:r>
              <a:rPr lang="en-US" altLang="zh-CN" b="1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左子树元素和右子树</a:t>
            </a:r>
            <a:r>
              <a:rPr lang="zh-CN" altLang="en-US" dirty="0">
                <a:solidFill>
                  <a:srgbClr val="FF0000"/>
                </a:solidFill>
              </a:rPr>
              <a:t>元素完全一致</a:t>
            </a:r>
            <a:r>
              <a:rPr lang="zh-CN" altLang="en-US" dirty="0"/>
              <a:t>，仅</a:t>
            </a:r>
            <a:r>
              <a:rPr lang="zh-CN" altLang="en-US" dirty="0">
                <a:solidFill>
                  <a:srgbClr val="FF0000"/>
                </a:solidFill>
              </a:rPr>
              <a:t>顺序不同</a:t>
            </a:r>
            <a:r>
              <a:rPr lang="en-US" altLang="zh-CN" dirty="0"/>
              <a:t>=&gt;</a:t>
            </a:r>
            <a:r>
              <a:rPr lang="zh-CN" altLang="en-US" dirty="0"/>
              <a:t>可以根据中序得左右子树</a:t>
            </a:r>
            <a:r>
              <a:rPr lang="zh-CN" altLang="en-US" dirty="0">
                <a:solidFill>
                  <a:srgbClr val="FF0000"/>
                </a:solidFill>
              </a:rPr>
              <a:t>结点数量</a:t>
            </a:r>
            <a:r>
              <a:rPr lang="zh-CN" altLang="en-US" dirty="0"/>
              <a:t>划分</a:t>
            </a:r>
            <a:r>
              <a:rPr lang="zh-CN" altLang="en-US" dirty="0">
                <a:solidFill>
                  <a:srgbClr val="FF0000"/>
                </a:solidFill>
              </a:rPr>
              <a:t>先序左右子树。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zh-CN" b="1" dirty="0"/>
              <a:t>[</a:t>
            </a:r>
            <a:r>
              <a:rPr lang="zh-CN" altLang="en-US" dirty="0"/>
              <a:t>根</a:t>
            </a:r>
            <a:r>
              <a:rPr lang="en-US" altLang="zh-CN" b="1" dirty="0"/>
              <a:t>] </a:t>
            </a:r>
            <a:r>
              <a:rPr lang="en-US" altLang="zh-CN" dirty="0"/>
              <a:t>[</a:t>
            </a:r>
            <a:r>
              <a:rPr lang="zh-CN" altLang="en-US" dirty="0"/>
              <a:t>根的左子树</a:t>
            </a:r>
            <a:r>
              <a:rPr lang="zh-CN" altLang="en-US" b="1" dirty="0"/>
              <a:t>先序</a:t>
            </a:r>
            <a:r>
              <a:rPr lang="en-US" altLang="zh-CN" b="1" dirty="0"/>
              <a:t>]</a:t>
            </a:r>
            <a:r>
              <a:rPr lang="zh-CN" altLang="en-US" b="1" dirty="0"/>
              <a:t> </a:t>
            </a:r>
            <a:r>
              <a:rPr lang="en-US" altLang="zh-CN" b="1" dirty="0"/>
              <a:t>[</a:t>
            </a:r>
            <a:r>
              <a:rPr lang="zh-CN" altLang="en-US" dirty="0"/>
              <a:t>根的右子树</a:t>
            </a:r>
            <a:r>
              <a:rPr lang="zh-CN" altLang="en-US" b="1" dirty="0"/>
              <a:t>先序</a:t>
            </a:r>
            <a:r>
              <a:rPr lang="en-US" altLang="zh-CN" b="1" dirty="0"/>
              <a:t>]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/>
              <a:t>根据</a:t>
            </a:r>
            <a:r>
              <a:rPr lang="zh-CN" altLang="en-US" b="1" dirty="0"/>
              <a:t>树的定义</a:t>
            </a:r>
            <a:r>
              <a:rPr lang="zh-CN" altLang="en-US" dirty="0"/>
              <a:t>：树的子树</a:t>
            </a:r>
            <a:r>
              <a:rPr lang="zh-CN" altLang="en-US" dirty="0">
                <a:solidFill>
                  <a:srgbClr val="FF0000"/>
                </a:solidFill>
              </a:rPr>
              <a:t>依旧是</a:t>
            </a:r>
            <a:r>
              <a:rPr lang="zh-CN" altLang="en-US" dirty="0"/>
              <a:t>一棵树</a:t>
            </a:r>
            <a:r>
              <a:rPr lang="en-US" altLang="zh-CN" dirty="0"/>
              <a:t>=&gt;</a:t>
            </a:r>
            <a:r>
              <a:rPr lang="zh-CN" altLang="en-US" dirty="0"/>
              <a:t>对左子树：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前序遍历：</a:t>
            </a:r>
            <a:r>
              <a:rPr lang="en-US" altLang="zh-CN" b="1" dirty="0"/>
              <a:t> </a:t>
            </a:r>
            <a:r>
              <a:rPr lang="en-US" altLang="zh-CN" u="sng" dirty="0"/>
              <a:t>(</a:t>
            </a:r>
            <a:r>
              <a:rPr lang="zh-CN" altLang="en-US" u="sng" dirty="0"/>
              <a:t>根的左子树的根</a:t>
            </a:r>
            <a:r>
              <a:rPr lang="en-US" altLang="zh-CN" u="sng" dirty="0"/>
              <a:t>)</a:t>
            </a:r>
            <a:r>
              <a:rPr lang="en-US" altLang="zh-CN" dirty="0"/>
              <a:t>-</a:t>
            </a:r>
            <a:r>
              <a:rPr lang="en-US" altLang="zh-CN" u="sng" dirty="0"/>
              <a:t>(</a:t>
            </a:r>
            <a:r>
              <a:rPr lang="zh-CN" altLang="en-US" u="sng" dirty="0"/>
              <a:t>根的左子树的根</a:t>
            </a:r>
            <a:r>
              <a:rPr lang="en-US" altLang="zh-CN" u="sng" dirty="0"/>
              <a:t>)</a:t>
            </a:r>
            <a:r>
              <a:rPr lang="zh-CN" altLang="en-US" dirty="0"/>
              <a:t>的左子树</a:t>
            </a:r>
            <a:r>
              <a:rPr lang="zh-CN" altLang="en-US" b="1" dirty="0"/>
              <a:t>先序</a:t>
            </a:r>
            <a:r>
              <a:rPr lang="en-US" altLang="zh-CN" dirty="0"/>
              <a:t>-</a:t>
            </a:r>
            <a:r>
              <a:rPr lang="en-US" altLang="zh-CN" u="sng" dirty="0"/>
              <a:t>(</a:t>
            </a:r>
            <a:r>
              <a:rPr lang="zh-CN" altLang="en-US" u="sng" dirty="0"/>
              <a:t>根的左子树的根</a:t>
            </a:r>
            <a:r>
              <a:rPr lang="en-US" altLang="zh-CN" u="sng" dirty="0"/>
              <a:t>)</a:t>
            </a:r>
            <a:r>
              <a:rPr lang="zh-CN" altLang="en-US" dirty="0"/>
              <a:t>的右子树</a:t>
            </a:r>
            <a:r>
              <a:rPr lang="zh-CN" altLang="en-US" b="1" dirty="0"/>
              <a:t>先序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中序遍历：</a:t>
            </a:r>
            <a:r>
              <a:rPr lang="en-US" altLang="zh-CN" b="1" dirty="0"/>
              <a:t> </a:t>
            </a:r>
            <a:r>
              <a:rPr lang="en-US" altLang="zh-CN" u="sng" dirty="0"/>
              <a:t>(</a:t>
            </a:r>
            <a:r>
              <a:rPr lang="zh-CN" altLang="en-US" u="sng" dirty="0"/>
              <a:t>根的左子树的根</a:t>
            </a:r>
            <a:r>
              <a:rPr lang="en-US" altLang="zh-CN" u="sng" dirty="0"/>
              <a:t>)</a:t>
            </a:r>
            <a:r>
              <a:rPr lang="en-US" altLang="zh-CN" dirty="0"/>
              <a:t>-</a:t>
            </a:r>
            <a:r>
              <a:rPr lang="en-US" altLang="zh-CN" u="sng" dirty="0"/>
              <a:t>(</a:t>
            </a:r>
            <a:r>
              <a:rPr lang="zh-CN" altLang="en-US" u="sng" dirty="0"/>
              <a:t>根的左子树的根</a:t>
            </a:r>
            <a:r>
              <a:rPr lang="en-US" altLang="zh-CN" u="sng" dirty="0"/>
              <a:t>)</a:t>
            </a:r>
            <a:r>
              <a:rPr lang="zh-CN" altLang="en-US" dirty="0"/>
              <a:t>的左子树</a:t>
            </a:r>
            <a:r>
              <a:rPr lang="zh-CN" altLang="en-US" b="1" dirty="0"/>
              <a:t>中序</a:t>
            </a:r>
            <a:r>
              <a:rPr lang="en-US" altLang="zh-CN" dirty="0"/>
              <a:t>-</a:t>
            </a:r>
            <a:r>
              <a:rPr lang="en-US" altLang="zh-CN" u="sng" dirty="0"/>
              <a:t>(</a:t>
            </a:r>
            <a:r>
              <a:rPr lang="zh-CN" altLang="en-US" u="sng" dirty="0"/>
              <a:t>根的左子树的根</a:t>
            </a:r>
            <a:r>
              <a:rPr lang="en-US" altLang="zh-CN" u="sng" dirty="0"/>
              <a:t>)</a:t>
            </a:r>
            <a:r>
              <a:rPr lang="zh-CN" altLang="en-US" dirty="0"/>
              <a:t>的右子树</a:t>
            </a:r>
            <a:r>
              <a:rPr lang="zh-CN" altLang="en-US" b="1" dirty="0"/>
              <a:t>中序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对于右子树同理。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由于以上步骤都是</a:t>
            </a:r>
            <a:r>
              <a:rPr lang="zh-CN" altLang="en-US" dirty="0">
                <a:solidFill>
                  <a:srgbClr val="FF0000"/>
                </a:solidFill>
              </a:rPr>
              <a:t>唯一且确定的</a:t>
            </a:r>
            <a:r>
              <a:rPr lang="zh-CN" altLang="en-US" dirty="0"/>
              <a:t>，重复执行必然得到一棵</a:t>
            </a:r>
            <a:r>
              <a:rPr lang="zh-CN" altLang="en-US" dirty="0">
                <a:solidFill>
                  <a:srgbClr val="FF0000"/>
                </a:solidFill>
              </a:rPr>
              <a:t>唯一确定的</a:t>
            </a:r>
            <a:r>
              <a:rPr lang="zh-CN" altLang="en-US" dirty="0"/>
              <a:t>二叉树。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89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44A6B4-1122-4DA9-ACFC-7137C9AA04F2}"/>
              </a:ext>
            </a:extLst>
          </p:cNvPr>
          <p:cNvSpPr txBox="1"/>
          <p:nvPr/>
        </p:nvSpPr>
        <p:spPr>
          <a:xfrm>
            <a:off x="0" y="243840"/>
            <a:ext cx="821944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然而：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先序遍历：</a:t>
            </a:r>
            <a:r>
              <a:rPr lang="zh-CN" altLang="en-US" dirty="0">
                <a:solidFill>
                  <a:srgbClr val="FF0000"/>
                </a:solidFill>
              </a:rPr>
              <a:t>根</a:t>
            </a:r>
            <a:r>
              <a:rPr lang="en-US" altLang="zh-CN" dirty="0"/>
              <a:t>-</a:t>
            </a:r>
            <a:r>
              <a:rPr lang="zh-CN" altLang="en-US" dirty="0"/>
              <a:t>根的左子树</a:t>
            </a:r>
            <a:r>
              <a:rPr lang="zh-CN" altLang="en-US" b="1" dirty="0"/>
              <a:t>先序</a:t>
            </a:r>
            <a:r>
              <a:rPr lang="en-US" altLang="zh-CN" dirty="0"/>
              <a:t>-</a:t>
            </a:r>
            <a:r>
              <a:rPr lang="zh-CN" altLang="en-US" dirty="0"/>
              <a:t>根的右子树</a:t>
            </a:r>
            <a:r>
              <a:rPr lang="zh-CN" altLang="en-US" b="1" dirty="0"/>
              <a:t>先序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后序遍历：根的左子树</a:t>
            </a:r>
            <a:r>
              <a:rPr lang="zh-CN" altLang="en-US" b="1" dirty="0"/>
              <a:t>中序</a:t>
            </a:r>
            <a:r>
              <a:rPr lang="en-US" altLang="zh-CN" dirty="0"/>
              <a:t>-</a:t>
            </a:r>
            <a:r>
              <a:rPr lang="zh-CN" altLang="en-US" dirty="0"/>
              <a:t>根的右子树</a:t>
            </a:r>
            <a:r>
              <a:rPr lang="zh-CN" altLang="en-US" b="1" dirty="0"/>
              <a:t>中序</a:t>
            </a:r>
            <a:r>
              <a:rPr lang="en-US" altLang="zh-CN" b="1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根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无法通过</a:t>
            </a:r>
            <a:r>
              <a:rPr lang="zh-CN" altLang="en-US" dirty="0">
                <a:solidFill>
                  <a:srgbClr val="FF0000"/>
                </a:solidFill>
              </a:rPr>
              <a:t>根结点</a:t>
            </a:r>
            <a:r>
              <a:rPr lang="zh-CN" altLang="en-US" dirty="0"/>
              <a:t>分开根的左子树和右子树排列顺序</a:t>
            </a:r>
            <a:r>
              <a:rPr lang="en-US" altLang="zh-CN" dirty="0"/>
              <a:t>=&gt;</a:t>
            </a:r>
            <a:r>
              <a:rPr lang="zh-CN" altLang="en-US" dirty="0"/>
              <a:t>无法唯一确定。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核心代码（树的结构同上）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6C00CF-FB30-48FF-8A7A-226354BCC664}"/>
              </a:ext>
            </a:extLst>
          </p:cNvPr>
          <p:cNvSpPr txBox="1"/>
          <p:nvPr/>
        </p:nvSpPr>
        <p:spPr>
          <a:xfrm>
            <a:off x="0" y="2587625"/>
            <a:ext cx="7315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build_tree(Elemtype* pre_order,Elemtype* mid_order,tree T)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Elemtype root = pre_order[0];</a:t>
            </a:r>
          </a:p>
          <a:p>
            <a:r>
              <a:rPr lang="zh-CN" altLang="en-US" dirty="0"/>
              <a:t>    int mid_order_root_index = 0;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中序遍历根节点下标位置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中序遍历根节点下标位置</a:t>
            </a:r>
          </a:p>
          <a:p>
            <a:r>
              <a:rPr lang="zh-CN" altLang="en-US" dirty="0"/>
              <a:t>    while(mid_order[mid_order_root_index]!='\0')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if(mid_order[mid_order_root_index] == root)</a:t>
            </a:r>
          </a:p>
          <a:p>
            <a:r>
              <a:rPr lang="zh-CN" altLang="en-US" dirty="0"/>
              <a:t>            break;</a:t>
            </a:r>
          </a:p>
          <a:p>
            <a:r>
              <a:rPr lang="zh-CN" altLang="en-US" dirty="0"/>
              <a:t>        mid_order_root_index++;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3416-B0A9-4F8C-A574-5BFF8C12B8B9}"/>
              </a:ext>
            </a:extLst>
          </p:cNvPr>
          <p:cNvSpPr txBox="1"/>
          <p:nvPr/>
        </p:nvSpPr>
        <p:spPr>
          <a:xfrm>
            <a:off x="0" y="642949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源代码参考</a:t>
            </a:r>
            <a:r>
              <a:rPr lang="en-US" altLang="zh-CN" dirty="0"/>
              <a:t>6_65.c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2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B39D88-1D6C-4CFA-914A-F05136E2769D}"/>
              </a:ext>
            </a:extLst>
          </p:cNvPr>
          <p:cNvSpPr txBox="1"/>
          <p:nvPr/>
        </p:nvSpPr>
        <p:spPr>
          <a:xfrm>
            <a:off x="0" y="0"/>
            <a:ext cx="7721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   // 没有发现中序遍历中的根节点，报错</a:t>
            </a:r>
            <a:endParaRPr lang="en-US" altLang="zh-CN" dirty="0"/>
          </a:p>
          <a:p>
            <a:r>
              <a:rPr lang="zh-CN" altLang="en-US" dirty="0"/>
              <a:t>    if(mid_order[mid_order_root_index] == '\0')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printf("Can not find the root:%c in mid_order!",root);</a:t>
            </a:r>
          </a:p>
          <a:p>
            <a:r>
              <a:rPr lang="zh-CN" altLang="en-US" dirty="0"/>
              <a:t>        exit(-1);</a:t>
            </a:r>
          </a:p>
          <a:p>
            <a:r>
              <a:rPr lang="zh-CN" altLang="en-US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T-&gt;data = root;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对左子树递归上述步骤，没有左子树赋值为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mid_order_root_index</a:t>
            </a:r>
            <a:r>
              <a:rPr lang="en-US" altLang="zh-CN" dirty="0"/>
              <a:t>&gt;0)</a:t>
            </a:r>
          </a:p>
          <a:p>
            <a:r>
              <a:rPr lang="en-US" altLang="zh-CN" dirty="0"/>
              <a:t>    {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找到左子树先序和后序遍历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</a:t>
            </a: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left_pre_order</a:t>
            </a:r>
            <a:r>
              <a:rPr lang="en-US" altLang="zh-CN" dirty="0"/>
              <a:t>[MAXSIZE],</a:t>
            </a:r>
            <a:r>
              <a:rPr lang="en-US" altLang="zh-CN" dirty="0" err="1"/>
              <a:t>left_mid_order</a:t>
            </a:r>
            <a:r>
              <a:rPr lang="en-US" altLang="zh-CN" dirty="0"/>
              <a:t>[MAXSIZE];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memcpy</a:t>
            </a:r>
            <a:r>
              <a:rPr lang="en-US" altLang="zh-CN" dirty="0"/>
              <a:t>(left_pre_order,pre_order+1,mid_order_root_index);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memcpy</a:t>
            </a:r>
            <a:r>
              <a:rPr lang="en-US" altLang="zh-CN" dirty="0"/>
              <a:t>(</a:t>
            </a:r>
            <a:r>
              <a:rPr lang="en-US" altLang="zh-CN" dirty="0" err="1"/>
              <a:t>left_mid_order,mid_order,mid_order_root_index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left_pre_order</a:t>
            </a:r>
            <a:r>
              <a:rPr lang="en-US" altLang="zh-CN" dirty="0"/>
              <a:t>[</a:t>
            </a:r>
            <a:r>
              <a:rPr lang="en-US" altLang="zh-CN" dirty="0" err="1"/>
              <a:t>mid_order_root_index</a:t>
            </a:r>
            <a:r>
              <a:rPr lang="en-US" altLang="zh-CN" dirty="0"/>
              <a:t>] = '\0';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left_mid_order</a:t>
            </a:r>
            <a:r>
              <a:rPr lang="en-US" altLang="zh-CN" dirty="0"/>
              <a:t>[</a:t>
            </a:r>
            <a:r>
              <a:rPr lang="en-US" altLang="zh-CN" dirty="0" err="1"/>
              <a:t>mid_order_root_index</a:t>
            </a:r>
            <a:r>
              <a:rPr lang="en-US" altLang="zh-CN" dirty="0"/>
              <a:t>] = '\0’;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对左子树递归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T-&gt;</a:t>
            </a:r>
            <a:r>
              <a:rPr lang="en-US" altLang="zh-CN" dirty="0" err="1"/>
              <a:t>lchild</a:t>
            </a:r>
            <a:r>
              <a:rPr lang="en-US" altLang="zh-CN" dirty="0"/>
              <a:t> = (tree*)malloc(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build_tree</a:t>
            </a:r>
            <a:r>
              <a:rPr lang="en-US" altLang="zh-CN" dirty="0"/>
              <a:t>(</a:t>
            </a:r>
            <a:r>
              <a:rPr lang="en-US" altLang="zh-CN" dirty="0" err="1"/>
              <a:t>left_pre_order,left_mid_order,T</a:t>
            </a:r>
            <a:r>
              <a:rPr lang="en-US" altLang="zh-CN" dirty="0"/>
              <a:t>-&gt;</a:t>
            </a:r>
            <a:r>
              <a:rPr lang="en-US" altLang="zh-CN" dirty="0" err="1"/>
              <a:t>lchild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T-&gt;</a:t>
            </a:r>
            <a:r>
              <a:rPr lang="en-US" altLang="zh-CN" dirty="0" err="1"/>
              <a:t>lchild</a:t>
            </a:r>
            <a:r>
              <a:rPr lang="en-US" altLang="zh-CN" dirty="0"/>
              <a:t> = NULL;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66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C68336-6C47-4A43-A219-67EEEDA536CC}"/>
              </a:ext>
            </a:extLst>
          </p:cNvPr>
          <p:cNvSpPr txBox="1"/>
          <p:nvPr/>
        </p:nvSpPr>
        <p:spPr>
          <a:xfrm>
            <a:off x="0" y="907763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右子树进行与左子树同样操作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if(mid_order[mid_order_root_index+1] != '\0')</a:t>
            </a:r>
          </a:p>
          <a:p>
            <a:r>
              <a:rPr lang="zh-CN" altLang="en-US" dirty="0"/>
              <a:t>    {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找到右子树先序和后序遍历</a:t>
            </a:r>
            <a:endParaRPr lang="zh-CN" altLang="en-US" dirty="0"/>
          </a:p>
          <a:p>
            <a:r>
              <a:rPr lang="zh-CN" altLang="en-US" dirty="0"/>
              <a:t>        Elemtype right_pre_order[MAXSIZE],right_mid_order[MAXSIZE];</a:t>
            </a:r>
          </a:p>
          <a:p>
            <a:r>
              <a:rPr lang="zh-CN" altLang="en-US" dirty="0"/>
              <a:t>        memcpy(right_pre_order,pre_order+mid_order_root_index+1,strlen(pre_order)-mid_order_root_index);</a:t>
            </a:r>
          </a:p>
          <a:p>
            <a:r>
              <a:rPr lang="zh-CN" altLang="en-US" dirty="0"/>
              <a:t>        memcpy(right_mid_order,mid_order+mid_order_root_index+1,strlen(mid_order)-mid_order_root_index);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对右子树递归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T-&gt;rchild = (tree*)malloc(sizeof(node));</a:t>
            </a:r>
          </a:p>
          <a:p>
            <a:r>
              <a:rPr lang="zh-CN" altLang="en-US" dirty="0"/>
              <a:t>        build_tree(right_pre_order,right_mid_order,T-&gt;rchild);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else</a:t>
            </a:r>
          </a:p>
          <a:p>
            <a:r>
              <a:rPr lang="zh-CN" altLang="en-US" dirty="0"/>
              <a:t>        T-&gt;rchild = NULL;</a:t>
            </a:r>
          </a:p>
        </p:txBody>
      </p:sp>
    </p:spTree>
    <p:extLst>
      <p:ext uri="{BB962C8B-B14F-4D97-AF65-F5344CB8AC3E}">
        <p14:creationId xmlns:p14="http://schemas.microsoft.com/office/powerpoint/2010/main" val="335851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4136A-A724-491D-8116-AEDBA2001EF1}"/>
              </a:ext>
            </a:extLst>
          </p:cNvPr>
          <p:cNvSpPr txBox="1"/>
          <p:nvPr/>
        </p:nvSpPr>
        <p:spPr>
          <a:xfrm>
            <a:off x="209006" y="252549"/>
            <a:ext cx="1010194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P.S: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由于习题参考代码涉及到以下两个问题：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如何通过输入建立二叉树。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如何将二叉树进行打印（两种打印方法）。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FEA733-DC76-4B74-BBF7-6D485FEA7CB4}"/>
              </a:ext>
            </a:extLst>
          </p:cNvPr>
          <p:cNvSpPr txBox="1"/>
          <p:nvPr/>
        </p:nvSpPr>
        <p:spPr>
          <a:xfrm>
            <a:off x="97246" y="1715174"/>
            <a:ext cx="1183059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1)</a:t>
            </a:r>
            <a:r>
              <a:rPr lang="zh-CN" altLang="en-US" dirty="0"/>
              <a:t>建立二叉树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b="1" dirty="0"/>
              <a:t>常见做法</a:t>
            </a:r>
            <a:r>
              <a:rPr lang="zh-CN" altLang="en-US" dirty="0"/>
              <a:t>：先序遍历输入二叉树结点的值，</a:t>
            </a:r>
            <a:r>
              <a:rPr lang="en-US" altLang="zh-CN" dirty="0"/>
              <a:t>#</a:t>
            </a:r>
            <a:r>
              <a:rPr lang="zh-CN" altLang="en-US" dirty="0"/>
              <a:t>或者空格表示其左右子树为空。如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1DE66E-3D59-4336-870E-FE15D82F6C62}"/>
              </a:ext>
            </a:extLst>
          </p:cNvPr>
          <p:cNvCxnSpPr/>
          <p:nvPr/>
        </p:nvCxnSpPr>
        <p:spPr>
          <a:xfrm>
            <a:off x="5384800" y="4246880"/>
            <a:ext cx="812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3215C76-2ADC-4BA4-9F7D-0F2A37DA46D7}"/>
              </a:ext>
            </a:extLst>
          </p:cNvPr>
          <p:cNvSpPr txBox="1"/>
          <p:nvPr/>
        </p:nvSpPr>
        <p:spPr>
          <a:xfrm>
            <a:off x="5384800" y="3873977"/>
            <a:ext cx="9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转化为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DEC422-0BE3-4B67-9AD2-FF15B720D44A}"/>
              </a:ext>
            </a:extLst>
          </p:cNvPr>
          <p:cNvSpPr txBox="1"/>
          <p:nvPr/>
        </p:nvSpPr>
        <p:spPr>
          <a:xfrm>
            <a:off x="97246" y="6280456"/>
            <a:ext cx="71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输入字符串：</a:t>
            </a:r>
            <a:r>
              <a:rPr lang="en-US" altLang="zh-CN" dirty="0"/>
              <a:t>ABD###C#E##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00E567-7891-4E7B-AC32-CD91199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6889"/>
            <a:ext cx="5768750" cy="23964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1AEDB8-E687-451A-801C-33CA86D3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4033"/>
            <a:ext cx="6156892" cy="30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BAA525-5A2E-4FB9-BF43-B37FE2096FB7}"/>
              </a:ext>
            </a:extLst>
          </p:cNvPr>
          <p:cNvSpPr txBox="1"/>
          <p:nvPr/>
        </p:nvSpPr>
        <p:spPr>
          <a:xfrm>
            <a:off x="0" y="132561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Elemtype* build_tree(Elemtype* str,tree T)</a:t>
            </a:r>
          </a:p>
          <a:p>
            <a:r>
              <a:rPr lang="zh-CN" altLang="en-US" dirty="0"/>
              <a:t>{ 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if(str[0] == '#')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根节点为空</a:t>
            </a:r>
            <a:endParaRPr lang="zh-CN" altLang="en-US" dirty="0"/>
          </a:p>
          <a:p>
            <a:r>
              <a:rPr lang="zh-CN" altLang="en-US" dirty="0"/>
              <a:t>        T=NULL;</a:t>
            </a:r>
          </a:p>
          <a:p>
            <a:r>
              <a:rPr lang="zh-CN" altLang="en-US" dirty="0"/>
              <a:t>    else</a:t>
            </a:r>
          </a:p>
          <a:p>
            <a:r>
              <a:rPr lang="zh-CN" altLang="en-US" dirty="0"/>
              <a:t>    {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根节点不为空，赋值</a:t>
            </a:r>
          </a:p>
          <a:p>
            <a:r>
              <a:rPr lang="zh-CN" altLang="en-US" dirty="0"/>
              <a:t>        T-&gt;data = str[0];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递归创建左子树</a:t>
            </a:r>
          </a:p>
          <a:p>
            <a:r>
              <a:rPr lang="zh-CN" altLang="en-US" dirty="0"/>
              <a:t>        if(str[1]!='#')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T-&gt;lchild = (tree)malloc(sizeof(node));</a:t>
            </a:r>
          </a:p>
          <a:p>
            <a:r>
              <a:rPr lang="zh-CN" altLang="en-US" dirty="0"/>
              <a:t>            str = build_tree(++str,T-&gt;lchild);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T-&gt;lchild = NULL;</a:t>
            </a:r>
          </a:p>
          <a:p>
            <a:r>
              <a:rPr lang="zh-CN" altLang="en-US" dirty="0"/>
              <a:t>            str++;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8AA774-8367-4710-8226-1511669AB83A}"/>
              </a:ext>
            </a:extLst>
          </p:cNvPr>
          <p:cNvSpPr txBox="1"/>
          <p:nvPr/>
        </p:nvSpPr>
        <p:spPr>
          <a:xfrm>
            <a:off x="6096000" y="1325612"/>
            <a:ext cx="6121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递归创建右子树</a:t>
            </a:r>
          </a:p>
          <a:p>
            <a:r>
              <a:rPr lang="zh-CN" altLang="en-US" dirty="0"/>
              <a:t>        if(str[1]!='#')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T-&gt;rchild = (tree)malloc(sizeof(node));</a:t>
            </a:r>
          </a:p>
          <a:p>
            <a:r>
              <a:rPr lang="zh-CN" altLang="en-US" dirty="0"/>
              <a:t>            str = build_tree(++str,T-&gt;rchild);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T-&gt;rchild = NULL;</a:t>
            </a:r>
          </a:p>
          <a:p>
            <a:r>
              <a:rPr lang="zh-CN" altLang="en-US" dirty="0"/>
              <a:t>            str++;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str;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C9A21-D07C-4B9A-A224-BF3E845BAA7E}"/>
              </a:ext>
            </a:extLst>
          </p:cNvPr>
          <p:cNvSpPr txBox="1"/>
          <p:nvPr/>
        </p:nvSpPr>
        <p:spPr>
          <a:xfrm>
            <a:off x="162560" y="24384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核心代码：</a:t>
            </a:r>
            <a:endParaRPr lang="en-US" altLang="zh-CN" dirty="0"/>
          </a:p>
          <a:p>
            <a:r>
              <a:rPr lang="zh-CN" altLang="en-US" dirty="0"/>
              <a:t>（算法思路：</a:t>
            </a:r>
            <a:r>
              <a:rPr lang="zh-CN" altLang="en-US" b="1" dirty="0"/>
              <a:t>由先序遍历更改而来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3924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416677-4806-4F31-AD38-EC40AD15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73" y="716395"/>
            <a:ext cx="4229100" cy="2133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C9EF4A-0E36-4F15-9EFF-45276C1619B5}"/>
              </a:ext>
            </a:extLst>
          </p:cNvPr>
          <p:cNvSpPr txBox="1"/>
          <p:nvPr/>
        </p:nvSpPr>
        <p:spPr>
          <a:xfrm>
            <a:off x="274031" y="2849995"/>
            <a:ext cx="5875079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解：由已知：当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1+2+3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………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1+2+…+n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8E7637-1A6D-43A0-9CF1-D0BB39F0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9" y="373495"/>
            <a:ext cx="6943725" cy="342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912310-67A9-42FE-A9B3-10B4EFE6BCC0}"/>
              </a:ext>
            </a:extLst>
          </p:cNvPr>
          <p:cNvSpPr txBox="1"/>
          <p:nvPr/>
        </p:nvSpPr>
        <p:spPr>
          <a:xfrm>
            <a:off x="720436" y="5017063"/>
            <a:ext cx="3574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语句频度为：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C84B67-0CF4-4FE5-9177-1BADCADB1D34}"/>
              </a:ext>
            </a:extLst>
          </p:cNvPr>
          <p:cNvCxnSpPr/>
          <p:nvPr/>
        </p:nvCxnSpPr>
        <p:spPr>
          <a:xfrm>
            <a:off x="6096000" y="2692979"/>
            <a:ext cx="0" cy="38833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DB0225A-255A-4FF2-974F-FC34310DD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16" y="2581707"/>
            <a:ext cx="3571875" cy="3800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6F89C9-11E8-5143-BC5C-884C35C5CCC9}"/>
              </a:ext>
            </a:extLst>
          </p:cNvPr>
          <p:cNvSpPr txBox="1"/>
          <p:nvPr/>
        </p:nvSpPr>
        <p:spPr>
          <a:xfrm>
            <a:off x="9329530" y="35913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但要扣分</a:t>
            </a:r>
          </a:p>
        </p:txBody>
      </p:sp>
    </p:spTree>
    <p:extLst>
      <p:ext uri="{BB962C8B-B14F-4D97-AF65-F5344CB8AC3E}">
        <p14:creationId xmlns:p14="http://schemas.microsoft.com/office/powerpoint/2010/main" val="135305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F08A26-25E7-4BFB-AB21-4A1AC97AAC34}"/>
              </a:ext>
            </a:extLst>
          </p:cNvPr>
          <p:cNvSpPr txBox="1"/>
          <p:nvPr/>
        </p:nvSpPr>
        <p:spPr>
          <a:xfrm>
            <a:off x="0" y="0"/>
            <a:ext cx="60960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如何将二叉树进行打印：（方法很多，仅介绍两种）。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）横向打印：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CCC93D-F98F-4FB6-9EED-04FB3BB19395}"/>
              </a:ext>
            </a:extLst>
          </p:cNvPr>
          <p:cNvSpPr txBox="1"/>
          <p:nvPr/>
        </p:nvSpPr>
        <p:spPr>
          <a:xfrm>
            <a:off x="299720" y="6281185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横向打印示意图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623957-4818-41F8-85F3-1F722DC4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706156"/>
            <a:ext cx="2174240" cy="37432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A7AE5A-8467-4B16-80D9-DF2887E2614A}"/>
              </a:ext>
            </a:extLst>
          </p:cNvPr>
          <p:cNvSpPr txBox="1"/>
          <p:nvPr/>
        </p:nvSpPr>
        <p:spPr>
          <a:xfrm>
            <a:off x="3850640" y="895374"/>
            <a:ext cx="74574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核心思路</a:t>
            </a:r>
            <a:r>
              <a:rPr lang="zh-CN" altLang="en-US" dirty="0"/>
              <a:t>：进行</a:t>
            </a:r>
            <a:r>
              <a:rPr lang="zh-CN" altLang="en-US" b="1" dirty="0"/>
              <a:t>逆中序遍历：</a:t>
            </a:r>
            <a:r>
              <a:rPr lang="zh-CN" altLang="en-US" dirty="0"/>
              <a:t>右子树</a:t>
            </a:r>
            <a:r>
              <a:rPr lang="en-US" altLang="zh-CN" dirty="0"/>
              <a:t>-</a:t>
            </a:r>
            <a:r>
              <a:rPr lang="zh-CN" altLang="en-US" dirty="0"/>
              <a:t>根</a:t>
            </a:r>
            <a:r>
              <a:rPr lang="en-US" altLang="zh-CN" dirty="0"/>
              <a:t>-</a:t>
            </a:r>
            <a:r>
              <a:rPr lang="zh-CN" altLang="en-US" dirty="0"/>
              <a:t>左子树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位置结点为结点所在层数。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E9CC0E-FA2B-42A6-96DB-3DAAD0AD3E14}"/>
              </a:ext>
            </a:extLst>
          </p:cNvPr>
          <p:cNvSpPr txBox="1"/>
          <p:nvPr/>
        </p:nvSpPr>
        <p:spPr>
          <a:xfrm>
            <a:off x="3321684" y="6281185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横向打印效果图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49D2B-D087-4A8B-806B-C02E7E78ACB7}"/>
              </a:ext>
            </a:extLst>
          </p:cNvPr>
          <p:cNvSpPr txBox="1"/>
          <p:nvPr/>
        </p:nvSpPr>
        <p:spPr>
          <a:xfrm>
            <a:off x="6160135" y="1756117"/>
            <a:ext cx="6121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print_tree_1(tree T,int layer)</a:t>
            </a:r>
          </a:p>
          <a:p>
            <a:r>
              <a:rPr lang="zh-CN" altLang="en-US" dirty="0"/>
              <a:t>{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访问根节点</a:t>
            </a:r>
          </a:p>
          <a:p>
            <a:r>
              <a:rPr lang="zh-CN" altLang="en-US" dirty="0"/>
              <a:t>    if(T == NULL)</a:t>
            </a:r>
          </a:p>
          <a:p>
            <a:r>
              <a:rPr lang="zh-CN" altLang="en-US" dirty="0"/>
              <a:t>        return;</a:t>
            </a:r>
          </a:p>
          <a:p>
            <a:r>
              <a:rPr lang="zh-CN" altLang="en-US" dirty="0"/>
              <a:t>    else</a:t>
            </a:r>
          </a:p>
          <a:p>
            <a:r>
              <a:rPr lang="zh-CN" altLang="en-US" dirty="0"/>
              <a:t>    {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递归访问右子树，层数加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print_tree_1(T-&gt;rchild,layer+1);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打印空格与当前元素</a:t>
            </a:r>
          </a:p>
          <a:p>
            <a:r>
              <a:rPr lang="zh-CN" altLang="en-US" dirty="0"/>
              <a:t>        for(int index =0; index&lt;layer; index++)</a:t>
            </a:r>
          </a:p>
          <a:p>
            <a:r>
              <a:rPr lang="zh-CN" altLang="en-US" dirty="0"/>
              <a:t>            printf("  ");</a:t>
            </a:r>
          </a:p>
          <a:p>
            <a:r>
              <a:rPr lang="zh-CN" altLang="en-US" dirty="0"/>
              <a:t>        printf("%c\n",T-&gt;data);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递归访问左子树，层数加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/>
          </a:p>
          <a:p>
            <a:r>
              <a:rPr lang="zh-CN" altLang="en-US" dirty="0"/>
              <a:t>        print_tree_1(T-&gt;lchild,layer+1);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A109EBB-B4C9-4E23-AF5C-0785724C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44" y="2546910"/>
            <a:ext cx="2026603" cy="22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F08A26-25E7-4BFB-AB21-4A1AC97AAC34}"/>
              </a:ext>
            </a:extLst>
          </p:cNvPr>
          <p:cNvSpPr txBox="1"/>
          <p:nvPr/>
        </p:nvSpPr>
        <p:spPr>
          <a:xfrm>
            <a:off x="0" y="0"/>
            <a:ext cx="60960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如何将二叉树进行打印（两种打印方法）。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）纵向打印：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CCC93D-F98F-4FB6-9EED-04FB3BB19395}"/>
              </a:ext>
            </a:extLst>
          </p:cNvPr>
          <p:cNvSpPr txBox="1"/>
          <p:nvPr/>
        </p:nvSpPr>
        <p:spPr>
          <a:xfrm>
            <a:off x="1148080" y="3582721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纵向打印示意图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A7AE5A-8467-4B16-80D9-DF2887E2614A}"/>
              </a:ext>
            </a:extLst>
          </p:cNvPr>
          <p:cNvSpPr txBox="1"/>
          <p:nvPr/>
        </p:nvSpPr>
        <p:spPr>
          <a:xfrm>
            <a:off x="5725795" y="437203"/>
            <a:ext cx="639508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核心思路</a:t>
            </a:r>
            <a:r>
              <a:rPr lang="zh-CN" altLang="en-US" dirty="0"/>
              <a:t>：对数进行进行</a:t>
            </a:r>
            <a:r>
              <a:rPr lang="zh-CN" altLang="en-US" b="1" dirty="0"/>
              <a:t>层次遍历，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每一结点位置确定通过该结点中序遍历顺序。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E9CC0E-FA2B-42A6-96DB-3DAAD0AD3E14}"/>
              </a:ext>
            </a:extLst>
          </p:cNvPr>
          <p:cNvSpPr txBox="1"/>
          <p:nvPr/>
        </p:nvSpPr>
        <p:spPr>
          <a:xfrm>
            <a:off x="1148081" y="6311664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纵向打印效果图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42ED72-BDB5-44B8-8B9E-FA389394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" y="1489506"/>
            <a:ext cx="4002942" cy="1976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353F5A-CF87-4B37-B41F-6B4BBF7C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65" y="4365392"/>
            <a:ext cx="1493519" cy="17767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68D502-BE00-49D9-809D-239FC318CE71}"/>
              </a:ext>
            </a:extLst>
          </p:cNvPr>
          <p:cNvSpPr txBox="1"/>
          <p:nvPr/>
        </p:nvSpPr>
        <p:spPr>
          <a:xfrm>
            <a:off x="5725795" y="1309798"/>
            <a:ext cx="53671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//层序遍历打印二叉树</a:t>
            </a:r>
          </a:p>
          <a:p>
            <a:r>
              <a:rPr lang="zh-CN" altLang="en-US" dirty="0"/>
              <a:t>void print_tree_2(tree T)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node* queue[MAXSIZE] = {0};</a:t>
            </a:r>
          </a:p>
          <a:p>
            <a:r>
              <a:rPr lang="zh-CN" altLang="en-US" dirty="0"/>
              <a:t>    unsigned int front = 0,rear = 0;</a:t>
            </a:r>
          </a:p>
          <a:p>
            <a:r>
              <a:rPr lang="zh-CN" altLang="en-US" dirty="0"/>
              <a:t>    if(T)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queue[rear] = T;</a:t>
            </a:r>
          </a:p>
          <a:p>
            <a:r>
              <a:rPr lang="zh-CN" altLang="en-US" dirty="0"/>
              <a:t>        rear = (++rear)%MAXSIZE;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char str[MAXSIZE] = {0};</a:t>
            </a:r>
          </a:p>
          <a:p>
            <a:r>
              <a:rPr lang="zh-CN" altLang="en-US" dirty="0"/>
              <a:t>    mid_order_get(T,str);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//队列不为空</a:t>
            </a:r>
          </a:p>
          <a:p>
            <a:r>
              <a:rPr lang="zh-CN" altLang="en-US" dirty="0"/>
              <a:t>    while(front!=rear)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//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保存同一层的结点</a:t>
            </a:r>
          </a:p>
          <a:p>
            <a:r>
              <a:rPr lang="zh-CN" altLang="en-US" dirty="0"/>
              <a:t>        node* cache[MAXSIZE/2] = {0};</a:t>
            </a:r>
          </a:p>
          <a:p>
            <a:r>
              <a:rPr lang="zh-CN" altLang="en-US" dirty="0"/>
              <a:t>        unsigned int num = 0;</a:t>
            </a:r>
          </a:p>
        </p:txBody>
      </p:sp>
    </p:spTree>
    <p:extLst>
      <p:ext uri="{BB962C8B-B14F-4D97-AF65-F5344CB8AC3E}">
        <p14:creationId xmlns:p14="http://schemas.microsoft.com/office/powerpoint/2010/main" val="2551211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95BC5C1-B138-47BE-80F3-B60F4133ABE1}"/>
              </a:ext>
            </a:extLst>
          </p:cNvPr>
          <p:cNvSpPr txBox="1"/>
          <p:nvPr/>
        </p:nvSpPr>
        <p:spPr>
          <a:xfrm>
            <a:off x="0" y="0"/>
            <a:ext cx="1030224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      //将层序遍历队列pop，压入cache中</a:t>
            </a:r>
          </a:p>
          <a:p>
            <a:r>
              <a:rPr lang="zh-CN" altLang="en-US" dirty="0"/>
              <a:t>        while(front!=rear)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cache[num++] = queue[front];</a:t>
            </a:r>
          </a:p>
          <a:p>
            <a:r>
              <a:rPr lang="zh-CN" altLang="en-US" dirty="0"/>
              <a:t>            front = (++front)%MAXSIZE;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//同一层依次输出</a:t>
            </a:r>
          </a:p>
          <a:p>
            <a:r>
              <a:rPr lang="zh-CN" altLang="en-US" dirty="0"/>
              <a:t>        for(unsigned int cache_index= 0, str_index = 0; cache_index&lt;num; cache_index++)</a:t>
            </a:r>
          </a:p>
          <a:p>
            <a:r>
              <a:rPr lang="zh-CN" altLang="en-US" dirty="0"/>
              <a:t>        {   </a:t>
            </a:r>
            <a:r>
              <a:rPr lang="zh-CN" altLang="en-US" dirty="0">
                <a:solidFill>
                  <a:srgbClr val="FF0000"/>
                </a:solidFill>
              </a:rPr>
              <a:t>//该结点中序遍历位置</a:t>
            </a:r>
            <a:r>
              <a:rPr lang="en-US" altLang="zh-CN" dirty="0">
                <a:solidFill>
                  <a:srgbClr val="FF0000"/>
                </a:solidFill>
              </a:rPr>
              <a:t> ==</a:t>
            </a:r>
            <a:r>
              <a:rPr lang="zh-CN" altLang="en-US" dirty="0">
                <a:solidFill>
                  <a:srgbClr val="FF0000"/>
                </a:solidFill>
              </a:rPr>
              <a:t>该结点之前空格数量</a:t>
            </a:r>
          </a:p>
          <a:p>
            <a:r>
              <a:rPr lang="zh-CN" altLang="en-US" dirty="0"/>
              <a:t>            while(cache[cache_index]-&gt;data != str[str_index++])</a:t>
            </a:r>
          </a:p>
          <a:p>
            <a:r>
              <a:rPr lang="zh-CN" altLang="en-US" dirty="0"/>
              <a:t>                printf(" ");</a:t>
            </a:r>
          </a:p>
          <a:p>
            <a:r>
              <a:rPr lang="zh-CN" altLang="en-US" dirty="0"/>
              <a:t>            printf(“%c”,str[str_index-1]);     </a:t>
            </a:r>
            <a:r>
              <a:rPr lang="zh-CN" altLang="en-US" dirty="0">
                <a:solidFill>
                  <a:srgbClr val="FF0000"/>
                </a:solidFill>
              </a:rPr>
              <a:t>//输出该元素</a:t>
            </a:r>
          </a:p>
          <a:p>
            <a:r>
              <a:rPr lang="zh-CN" altLang="en-US" dirty="0"/>
              <a:t>            if(cache[cache_index]-&gt;lchild) {   </a:t>
            </a:r>
            <a:r>
              <a:rPr lang="zh-CN" altLang="en-US" dirty="0">
                <a:solidFill>
                  <a:srgbClr val="FF0000"/>
                </a:solidFill>
              </a:rPr>
              <a:t>//将该元素左子树压入队列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  queue[rear] =cache[cache_index]-&gt;lchild;</a:t>
            </a:r>
          </a:p>
          <a:p>
            <a:r>
              <a:rPr lang="zh-CN" altLang="en-US" dirty="0"/>
              <a:t>                rear = (++rear)%MAXSIZE;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    if(cache[cache_index]-&gt;rchild) {   </a:t>
            </a:r>
            <a:r>
              <a:rPr lang="zh-CN" altLang="en-US" dirty="0">
                <a:solidFill>
                  <a:srgbClr val="FF0000"/>
                </a:solidFill>
              </a:rPr>
              <a:t>//将该元素右子树压入队列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queue[rear] =cache[cache_index]-&gt;rchild;</a:t>
            </a:r>
          </a:p>
          <a:p>
            <a:r>
              <a:rPr lang="zh-CN" altLang="en-US" dirty="0"/>
              <a:t>                rear = (++rear)%MAXSIZE;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printf("\n");       </a:t>
            </a:r>
            <a:r>
              <a:rPr lang="zh-CN" altLang="en-US" dirty="0">
                <a:solidFill>
                  <a:srgbClr val="FF0000"/>
                </a:solidFill>
              </a:rPr>
              <a:t>//输出完一层，进行换行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492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CD268-F3CF-4BDE-B9AC-DE6B21C8B71C}"/>
              </a:ext>
            </a:extLst>
          </p:cNvPr>
          <p:cNvSpPr txBox="1"/>
          <p:nvPr/>
        </p:nvSpPr>
        <p:spPr>
          <a:xfrm>
            <a:off x="2743200" y="276728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第六次作业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（图）</a:t>
            </a:r>
          </a:p>
        </p:txBody>
      </p:sp>
    </p:spTree>
    <p:extLst>
      <p:ext uri="{BB962C8B-B14F-4D97-AF65-F5344CB8AC3E}">
        <p14:creationId xmlns:p14="http://schemas.microsoft.com/office/powerpoint/2010/main" val="137587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B47260-1429-4EC3-BEF6-E86A8664245D}"/>
              </a:ext>
            </a:extLst>
          </p:cNvPr>
          <p:cNvSpPr txBox="1"/>
          <p:nvPr/>
        </p:nvSpPr>
        <p:spPr>
          <a:xfrm>
            <a:off x="-71153" y="120832"/>
            <a:ext cx="11804073" cy="7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以下两题均基于邻接表进行算法构造，这里先讨论邻接表的构建与销毁：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邻接表来存储图结构（构建和销毁）（这里仅讨论有向有权图，其他图类似）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8627A5-26DB-4FB5-882C-10F49ACD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" y="840199"/>
            <a:ext cx="2371701" cy="23717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ECA6C1-3292-4F18-8443-B23B4D4E6DD0}"/>
              </a:ext>
            </a:extLst>
          </p:cNvPr>
          <p:cNvSpPr txBox="1"/>
          <p:nvPr/>
        </p:nvSpPr>
        <p:spPr>
          <a:xfrm>
            <a:off x="2642331" y="1334851"/>
            <a:ext cx="410708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针对左边的图，需要保存的数据：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图中边数和结点数。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每一顶点的信息</a:t>
            </a:r>
            <a:r>
              <a:rPr lang="en-US" altLang="zh-CN" dirty="0"/>
              <a:t>(</a:t>
            </a:r>
            <a:r>
              <a:rPr lang="zh-CN" altLang="en-US" dirty="0"/>
              <a:t>名称）。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每一顶点相邻的边以及对应权重。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0B67B-0D74-4DA4-8903-B81D2EF4B5BA}"/>
              </a:ext>
            </a:extLst>
          </p:cNvPr>
          <p:cNvSpPr txBox="1"/>
          <p:nvPr/>
        </p:nvSpPr>
        <p:spPr>
          <a:xfrm>
            <a:off x="6982004" y="1384755"/>
            <a:ext cx="5020957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使用一个图结点存储</a:t>
            </a:r>
            <a:r>
              <a:rPr lang="en-US" altLang="zh-CN" dirty="0"/>
              <a:t>1</a:t>
            </a:r>
            <a:r>
              <a:rPr lang="zh-CN" altLang="en-US" dirty="0"/>
              <a:t>中的信息。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使用一个数组存储</a:t>
            </a:r>
            <a:r>
              <a:rPr lang="en-US" altLang="zh-CN" dirty="0"/>
              <a:t>2</a:t>
            </a:r>
            <a:r>
              <a:rPr lang="zh-CN" altLang="en-US" dirty="0"/>
              <a:t>中的信息。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使用若干个链表存储</a:t>
            </a:r>
            <a:r>
              <a:rPr lang="en-US" altLang="zh-CN" dirty="0"/>
              <a:t>3</a:t>
            </a:r>
            <a:r>
              <a:rPr lang="zh-CN" altLang="en-US" dirty="0"/>
              <a:t>中的信息。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DD05A0-818E-4EF7-9BAB-E962D36A7D6C}"/>
              </a:ext>
            </a:extLst>
          </p:cNvPr>
          <p:cNvCxnSpPr/>
          <p:nvPr/>
        </p:nvCxnSpPr>
        <p:spPr>
          <a:xfrm>
            <a:off x="6748900" y="3090158"/>
            <a:ext cx="0" cy="554635"/>
          </a:xfrm>
          <a:prstGeom prst="straightConnector1">
            <a:avLst/>
          </a:prstGeom>
          <a:ln w="825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18FC908-6986-40EC-8087-E0383DD490A8}"/>
              </a:ext>
            </a:extLst>
          </p:cNvPr>
          <p:cNvSpPr txBox="1"/>
          <p:nvPr/>
        </p:nvSpPr>
        <p:spPr>
          <a:xfrm>
            <a:off x="508731" y="3289293"/>
            <a:ext cx="155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图结构示例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CF10F1-129B-4F58-BFD7-D10A608F1D22}"/>
              </a:ext>
            </a:extLst>
          </p:cNvPr>
          <p:cNvSpPr txBox="1"/>
          <p:nvPr/>
        </p:nvSpPr>
        <p:spPr>
          <a:xfrm>
            <a:off x="4840761" y="6417899"/>
            <a:ext cx="2510478" cy="38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示例对应邻接表图示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3AF9C08-AE73-406D-9AC3-2C1559CE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8" y="3817746"/>
            <a:ext cx="11884084" cy="28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251F19-81DA-4B09-BDFC-FA087EDC7FEE}"/>
              </a:ext>
            </a:extLst>
          </p:cNvPr>
          <p:cNvSpPr txBox="1"/>
          <p:nvPr/>
        </p:nvSpPr>
        <p:spPr>
          <a:xfrm>
            <a:off x="0" y="496321"/>
            <a:ext cx="502095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使用一个图结点存储</a:t>
            </a:r>
            <a:r>
              <a:rPr lang="en-US" altLang="zh-CN" dirty="0"/>
              <a:t>1</a:t>
            </a:r>
            <a:r>
              <a:rPr lang="zh-CN" altLang="en-US" dirty="0"/>
              <a:t>中的信息。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50A11E-F0CA-40C0-B0AC-E4E4AE54165F}"/>
              </a:ext>
            </a:extLst>
          </p:cNvPr>
          <p:cNvSpPr txBox="1"/>
          <p:nvPr/>
        </p:nvSpPr>
        <p:spPr>
          <a:xfrm>
            <a:off x="0" y="2367775"/>
            <a:ext cx="612832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/>
              <a:t>使用一个数组存储</a:t>
            </a:r>
            <a:r>
              <a:rPr lang="en-US" altLang="zh-CN" dirty="0"/>
              <a:t>2</a:t>
            </a:r>
            <a:r>
              <a:rPr lang="zh-CN" altLang="en-US" dirty="0"/>
              <a:t>中的信息。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2F6F06-2CBA-4ED0-839D-327C377CF838}"/>
              </a:ext>
            </a:extLst>
          </p:cNvPr>
          <p:cNvSpPr txBox="1"/>
          <p:nvPr/>
        </p:nvSpPr>
        <p:spPr>
          <a:xfrm>
            <a:off x="-32326" y="4922182"/>
            <a:ext cx="612832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/>
              <a:t>使用若干个链表存储</a:t>
            </a:r>
            <a:r>
              <a:rPr lang="en-US" altLang="zh-CN" dirty="0"/>
              <a:t>3</a:t>
            </a:r>
            <a:r>
              <a:rPr lang="zh-CN" altLang="en-US" dirty="0"/>
              <a:t>中的信息。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4A8021-A44E-425A-8CF3-B554189AEDA5}"/>
              </a:ext>
            </a:extLst>
          </p:cNvPr>
          <p:cNvSpPr txBox="1"/>
          <p:nvPr/>
        </p:nvSpPr>
        <p:spPr>
          <a:xfrm>
            <a:off x="1886527" y="1930003"/>
            <a:ext cx="269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结点数     边数    邻接表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CAA482E-8376-460E-A747-57FB4DDD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27" y="1202428"/>
            <a:ext cx="2698642" cy="7275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70C92B3-F287-47EA-9B4B-1D0D2F79625A}"/>
              </a:ext>
            </a:extLst>
          </p:cNvPr>
          <p:cNvSpPr txBox="1"/>
          <p:nvPr/>
        </p:nvSpPr>
        <p:spPr>
          <a:xfrm>
            <a:off x="6601391" y="562290"/>
            <a:ext cx="3886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//图结点定义</a:t>
            </a:r>
          </a:p>
          <a:p>
            <a:r>
              <a:rPr lang="zh-CN" altLang="en-US" dirty="0"/>
              <a:t>typedef struct Gnode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unsigned int Nv;//顶点数</a:t>
            </a:r>
          </a:p>
          <a:p>
            <a:r>
              <a:rPr lang="zh-CN" altLang="en-US" dirty="0"/>
              <a:t>    unsigned int Ne;//边数</a:t>
            </a:r>
          </a:p>
          <a:p>
            <a:r>
              <a:rPr lang="zh-CN" altLang="en-US" dirty="0"/>
              <a:t>    AdjList G;//邻接表</a:t>
            </a:r>
          </a:p>
          <a:p>
            <a:r>
              <a:rPr lang="zh-CN" altLang="en-US" dirty="0"/>
              <a:t>} Gnode,*Lgraph;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CE31B85-5ABA-4A7A-BBD7-5C9069EC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7" y="2878187"/>
            <a:ext cx="2626360" cy="153450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2A43E0B-AE44-4B99-A675-ED6371A77F61}"/>
              </a:ext>
            </a:extLst>
          </p:cNvPr>
          <p:cNvSpPr txBox="1"/>
          <p:nvPr/>
        </p:nvSpPr>
        <p:spPr>
          <a:xfrm>
            <a:off x="1886527" y="4552850"/>
            <a:ext cx="262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顶点名称       表头指针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7E065A-70C9-44CE-BB86-D58C2CD5A0A1}"/>
              </a:ext>
            </a:extLst>
          </p:cNvPr>
          <p:cNvSpPr txBox="1"/>
          <p:nvPr/>
        </p:nvSpPr>
        <p:spPr>
          <a:xfrm>
            <a:off x="6601391" y="2593615"/>
            <a:ext cx="5090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//顶点头结点定义</a:t>
            </a:r>
          </a:p>
          <a:p>
            <a:r>
              <a:rPr lang="zh-CN" altLang="en-US" dirty="0"/>
              <a:t>typedef struct Vnode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DataType data; //存顶点的数据</a:t>
            </a:r>
          </a:p>
          <a:p>
            <a:r>
              <a:rPr lang="zh-CN" altLang="en-US" dirty="0"/>
              <a:t>    PtrToAdjVnode first_node;//表头指针,指向能访问到的结点</a:t>
            </a:r>
          </a:p>
          <a:p>
            <a:r>
              <a:rPr lang="zh-CN" altLang="en-US" dirty="0"/>
              <a:t>} AdjList[MAXVERTEXNUM];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68ED7C6-8BD6-4241-B525-0B8E8BFEE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732" y="5427051"/>
            <a:ext cx="2732155" cy="646742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644326F-4239-4736-AD26-461BA649B7DE}"/>
              </a:ext>
            </a:extLst>
          </p:cNvPr>
          <p:cNvSpPr txBox="1"/>
          <p:nvPr/>
        </p:nvSpPr>
        <p:spPr>
          <a:xfrm>
            <a:off x="6601391" y="4734759"/>
            <a:ext cx="5499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邻接结点的定义</a:t>
            </a:r>
          </a:p>
          <a:p>
            <a:r>
              <a:rPr lang="en-US" altLang="zh-CN" dirty="0"/>
              <a:t>typedef struct </a:t>
            </a:r>
            <a:r>
              <a:rPr lang="en-US" altLang="zh-CN" dirty="0" err="1"/>
              <a:t>AdjVnode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Vertex </a:t>
            </a:r>
            <a:r>
              <a:rPr lang="en-US" altLang="zh-CN" dirty="0" err="1"/>
              <a:t>Adjv</a:t>
            </a:r>
            <a:r>
              <a:rPr lang="en-US" altLang="zh-CN" dirty="0"/>
              <a:t>; //</a:t>
            </a:r>
            <a:r>
              <a:rPr lang="zh-CN" altLang="en-US" dirty="0"/>
              <a:t>邻接点下标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WeightType</a:t>
            </a:r>
            <a:r>
              <a:rPr lang="en-US" altLang="zh-CN" dirty="0"/>
              <a:t>  weight; //</a:t>
            </a:r>
            <a:r>
              <a:rPr lang="zh-CN" altLang="en-US" dirty="0"/>
              <a:t>边的权值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struct </a:t>
            </a:r>
            <a:r>
              <a:rPr lang="en-US" altLang="zh-CN" dirty="0" err="1"/>
              <a:t>AdjVnode</a:t>
            </a:r>
            <a:r>
              <a:rPr lang="en-US" altLang="zh-CN" dirty="0"/>
              <a:t>* Next;//</a:t>
            </a:r>
            <a:r>
              <a:rPr lang="zh-CN" altLang="en-US" dirty="0"/>
              <a:t>指向下一邻接点的指针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AdjVnode</a:t>
            </a:r>
            <a:r>
              <a:rPr lang="en-US" altLang="zh-CN" dirty="0"/>
              <a:t>,*</a:t>
            </a:r>
            <a:r>
              <a:rPr lang="en-US" altLang="zh-CN" dirty="0" err="1"/>
              <a:t>PtrToAdjVnode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EC1128-32D6-4D2B-AC0E-9606709C6180}"/>
              </a:ext>
            </a:extLst>
          </p:cNvPr>
          <p:cNvSpPr txBox="1"/>
          <p:nvPr/>
        </p:nvSpPr>
        <p:spPr>
          <a:xfrm>
            <a:off x="1493520" y="6119754"/>
            <a:ext cx="421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结点下标   边的权重  下一邻接结点指针</a:t>
            </a:r>
          </a:p>
        </p:txBody>
      </p:sp>
    </p:spTree>
    <p:extLst>
      <p:ext uri="{BB962C8B-B14F-4D97-AF65-F5344CB8AC3E}">
        <p14:creationId xmlns:p14="http://schemas.microsoft.com/office/powerpoint/2010/main" val="5459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42994-E7A5-48B5-ACFF-701D339EC83B}"/>
              </a:ext>
            </a:extLst>
          </p:cNvPr>
          <p:cNvSpPr txBox="1"/>
          <p:nvPr/>
        </p:nvSpPr>
        <p:spPr>
          <a:xfrm>
            <a:off x="0" y="335280"/>
            <a:ext cx="1107440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如何将这一结构输入</a:t>
            </a:r>
            <a:r>
              <a:rPr lang="en-US" altLang="zh-CN" b="1" dirty="0"/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只要将对应信息输入即可：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结点数和边数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结点连接关系（如以“起点 终点 权重”格式输入若干行）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结点名称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EC84D-743A-4E19-A96F-6EA157D0B341}"/>
              </a:ext>
            </a:extLst>
          </p:cNvPr>
          <p:cNvSpPr txBox="1"/>
          <p:nvPr/>
        </p:nvSpPr>
        <p:spPr>
          <a:xfrm>
            <a:off x="121920" y="2621280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=&gt;</a:t>
            </a:r>
            <a:r>
              <a:rPr lang="zh-CN" altLang="en-US" dirty="0"/>
              <a:t>为了方便连接</a:t>
            </a:r>
            <a:r>
              <a:rPr lang="zh-CN" altLang="en-US" b="1" dirty="0"/>
              <a:t>头结点</a:t>
            </a:r>
            <a:r>
              <a:rPr lang="zh-CN" altLang="en-US" dirty="0"/>
              <a:t>和</a:t>
            </a:r>
            <a:r>
              <a:rPr lang="zh-CN" altLang="en-US" b="1" dirty="0"/>
              <a:t>邻接结点</a:t>
            </a:r>
            <a:r>
              <a:rPr lang="zh-CN" altLang="en-US" dirty="0"/>
              <a:t>，我们使用如下结构，存储上述</a:t>
            </a:r>
            <a:r>
              <a:rPr lang="en-US" altLang="zh-CN" dirty="0"/>
              <a:t>2</a:t>
            </a:r>
            <a:r>
              <a:rPr lang="zh-CN" altLang="en-US" dirty="0"/>
              <a:t>中结点连接关系：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AF2C27-3896-4017-B265-61C41C5A543B}"/>
              </a:ext>
            </a:extLst>
          </p:cNvPr>
          <p:cNvSpPr txBox="1"/>
          <p:nvPr/>
        </p:nvSpPr>
        <p:spPr>
          <a:xfrm>
            <a:off x="121920" y="3521470"/>
            <a:ext cx="7188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//定义存储边的结构生成邻接表</a:t>
            </a:r>
          </a:p>
          <a:p>
            <a:r>
              <a:rPr lang="zh-CN" altLang="en-US" dirty="0"/>
              <a:t>typedef struct Enode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Vertex v1,v2;//表示有向边v1-&gt;v2</a:t>
            </a:r>
          </a:p>
          <a:p>
            <a:r>
              <a:rPr lang="zh-CN" altLang="en-US" dirty="0"/>
              <a:t>    WeightType weight;//权重</a:t>
            </a:r>
          </a:p>
          <a:p>
            <a:r>
              <a:rPr lang="zh-CN" altLang="en-US" dirty="0"/>
              <a:t>} Enode,*Edge;</a:t>
            </a:r>
          </a:p>
        </p:txBody>
      </p:sp>
    </p:spTree>
    <p:extLst>
      <p:ext uri="{BB962C8B-B14F-4D97-AF65-F5344CB8AC3E}">
        <p14:creationId xmlns:p14="http://schemas.microsoft.com/office/powerpoint/2010/main" val="2957447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824DF7D-F7BB-4F08-9AB7-973827129B00}"/>
              </a:ext>
            </a:extLst>
          </p:cNvPr>
          <p:cNvSpPr txBox="1"/>
          <p:nvPr/>
        </p:nvSpPr>
        <p:spPr>
          <a:xfrm>
            <a:off x="2748280" y="612844"/>
            <a:ext cx="66954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建立邻接表</a:t>
            </a:r>
          </a:p>
          <a:p>
            <a:r>
              <a:rPr lang="en-US" altLang="zh-CN" dirty="0" err="1"/>
              <a:t>Lgraph</a:t>
            </a:r>
            <a:r>
              <a:rPr lang="en-US" altLang="zh-CN" dirty="0"/>
              <a:t> </a:t>
            </a:r>
            <a:r>
              <a:rPr lang="en-US" altLang="zh-CN" dirty="0" err="1"/>
              <a:t>build_graph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unsigned int Nv;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读入顶点数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输入图的顶点数</a:t>
            </a:r>
            <a:r>
              <a:rPr lang="en-US" altLang="zh-CN" dirty="0"/>
              <a:t>:\n");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d",&amp;Nv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创建有</a:t>
            </a:r>
            <a:r>
              <a:rPr lang="en-US" altLang="zh-CN" dirty="0">
                <a:solidFill>
                  <a:srgbClr val="FF0000"/>
                </a:solidFill>
              </a:rPr>
              <a:t>Nv</a:t>
            </a:r>
            <a:r>
              <a:rPr lang="zh-CN" altLang="en-US" dirty="0">
                <a:solidFill>
                  <a:srgbClr val="FF0000"/>
                </a:solidFill>
              </a:rPr>
              <a:t>个顶点但没有边的图（生成图结点和头结点）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Lgraph</a:t>
            </a:r>
            <a:r>
              <a:rPr lang="en-US" altLang="zh-CN" dirty="0"/>
              <a:t> graph = </a:t>
            </a:r>
            <a:r>
              <a:rPr lang="en-US" altLang="zh-CN" dirty="0" err="1"/>
              <a:t>create_graph</a:t>
            </a:r>
            <a:r>
              <a:rPr lang="en-US" altLang="zh-CN" dirty="0"/>
              <a:t>(Nv);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输入图的边数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输入图的边数</a:t>
            </a:r>
            <a:r>
              <a:rPr lang="en-US" altLang="zh-CN" dirty="0"/>
              <a:t>:\n");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("%d",&amp;(graph-&gt;Ne));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边数不为</a:t>
            </a:r>
            <a:r>
              <a:rPr lang="en-US" altLang="zh-CN" dirty="0">
                <a:solidFill>
                  <a:srgbClr val="FF0000"/>
                </a:solidFill>
              </a:rPr>
              <a:t>0,</a:t>
            </a:r>
            <a:r>
              <a:rPr lang="zh-CN" altLang="en-US" dirty="0">
                <a:solidFill>
                  <a:srgbClr val="FF0000"/>
                </a:solidFill>
              </a:rPr>
              <a:t>建立邻接结点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if(graph-&gt;Ne != 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创建存储边的数据结构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Edge </a:t>
            </a:r>
            <a:r>
              <a:rPr lang="en-US" altLang="zh-CN" dirty="0" err="1"/>
              <a:t>edge</a:t>
            </a:r>
            <a:r>
              <a:rPr lang="en-US" altLang="zh-CN" dirty="0"/>
              <a:t> = (Edge) malloc(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Enode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读入边的格式为</a:t>
            </a:r>
            <a:r>
              <a:rPr lang="en-US" altLang="zh-CN" dirty="0"/>
              <a:t>:</a:t>
            </a:r>
            <a:r>
              <a:rPr lang="zh-CN" altLang="en-US" dirty="0"/>
              <a:t>起点 终点 权重</a:t>
            </a:r>
            <a:r>
              <a:rPr lang="en-US" altLang="zh-CN" dirty="0"/>
              <a:t>\n");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933653-47F7-43BA-A552-1BE11EBC50DF}"/>
              </a:ext>
            </a:extLst>
          </p:cNvPr>
          <p:cNvSpPr txBox="1"/>
          <p:nvPr/>
        </p:nvSpPr>
        <p:spPr>
          <a:xfrm>
            <a:off x="111760" y="27432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建立过程核心代码：</a:t>
            </a:r>
          </a:p>
        </p:txBody>
      </p:sp>
    </p:spTree>
    <p:extLst>
      <p:ext uri="{BB962C8B-B14F-4D97-AF65-F5344CB8AC3E}">
        <p14:creationId xmlns:p14="http://schemas.microsoft.com/office/powerpoint/2010/main" val="356670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F2CFAA-E2EA-4020-B48B-7A8796287DC6}"/>
              </a:ext>
            </a:extLst>
          </p:cNvPr>
          <p:cNvSpPr txBox="1"/>
          <p:nvPr/>
        </p:nvSpPr>
        <p:spPr>
          <a:xfrm>
            <a:off x="807720" y="1178560"/>
            <a:ext cx="105765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依次输入边数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for(unsigned int </a:t>
            </a:r>
            <a:r>
              <a:rPr lang="en-US" altLang="zh-CN" dirty="0" err="1"/>
              <a:t>edge_index</a:t>
            </a:r>
            <a:r>
              <a:rPr lang="en-US" altLang="zh-CN" dirty="0"/>
              <a:t>=0; </a:t>
            </a:r>
            <a:r>
              <a:rPr lang="en-US" altLang="zh-CN" dirty="0" err="1"/>
              <a:t>edge_index</a:t>
            </a:r>
            <a:r>
              <a:rPr lang="en-US" altLang="zh-CN" dirty="0"/>
              <a:t> &lt; graph-&gt;Ne; </a:t>
            </a:r>
            <a:r>
              <a:rPr lang="en-US" altLang="zh-CN" dirty="0" err="1"/>
              <a:t>edge_index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",&amp;(edge-&gt;v1),&amp;(edge-&gt;v2),&amp;(edge-&gt;weight));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insert_node</a:t>
            </a:r>
            <a:r>
              <a:rPr lang="en-US" altLang="zh-CN" dirty="0"/>
              <a:t>(</a:t>
            </a:r>
            <a:r>
              <a:rPr lang="en-US" altLang="zh-CN" dirty="0" err="1"/>
              <a:t>graph,edge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插入结点（找到对应头结点，头插法插入）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free(edge);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输入顶点数据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读入顶点数据为</a:t>
            </a:r>
            <a:r>
              <a:rPr lang="en-US" altLang="zh-CN" dirty="0"/>
              <a:t>:\n");</a:t>
            </a:r>
          </a:p>
          <a:p>
            <a:r>
              <a:rPr lang="en-US" altLang="zh-CN" dirty="0"/>
              <a:t>    while (</a:t>
            </a:r>
            <a:r>
              <a:rPr lang="en-US" altLang="zh-CN" dirty="0" err="1"/>
              <a:t>getchar</a:t>
            </a:r>
            <a:r>
              <a:rPr lang="en-US" altLang="zh-CN" dirty="0"/>
              <a:t>() != '\n'); //</a:t>
            </a:r>
            <a:r>
              <a:rPr lang="zh-CN" altLang="en-US" dirty="0"/>
              <a:t>清空缓存区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for(Vertex v =0; v&lt;graph-&gt;Nv; v++)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("%c",&amp;(graph-&gt;G[v].data));</a:t>
            </a:r>
          </a:p>
          <a:p>
            <a:endParaRPr lang="en-US" altLang="zh-CN" dirty="0"/>
          </a:p>
          <a:p>
            <a:r>
              <a:rPr lang="en-US" altLang="zh-CN" dirty="0"/>
              <a:t>    return graph;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961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9A4579-6C8A-4670-9188-F7FBCD0F3CC9}"/>
              </a:ext>
            </a:extLst>
          </p:cNvPr>
          <p:cNvSpPr txBox="1"/>
          <p:nvPr/>
        </p:nvSpPr>
        <p:spPr>
          <a:xfrm>
            <a:off x="142240" y="17272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销毁操作</a:t>
            </a:r>
            <a:r>
              <a:rPr lang="zh-CN" altLang="en-US" dirty="0"/>
              <a:t>：与创建相反，先释放头结点对应的</a:t>
            </a:r>
            <a:r>
              <a:rPr lang="zh-CN" altLang="en-US" b="1" dirty="0"/>
              <a:t>邻接结点</a:t>
            </a:r>
            <a:r>
              <a:rPr lang="zh-CN" altLang="en-US" dirty="0"/>
              <a:t>，然后释放</a:t>
            </a:r>
            <a:r>
              <a:rPr lang="zh-CN" altLang="en-US" b="1" dirty="0"/>
              <a:t>头结点数组</a:t>
            </a:r>
            <a:r>
              <a:rPr lang="zh-CN" altLang="en-US" dirty="0"/>
              <a:t>以及</a:t>
            </a:r>
            <a:r>
              <a:rPr lang="zh-CN" altLang="en-US" b="1" dirty="0"/>
              <a:t>图结点。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4D19A-F84B-4939-98FF-53EEAAD867CC}"/>
              </a:ext>
            </a:extLst>
          </p:cNvPr>
          <p:cNvSpPr txBox="1"/>
          <p:nvPr/>
        </p:nvSpPr>
        <p:spPr>
          <a:xfrm>
            <a:off x="944880" y="751344"/>
            <a:ext cx="91033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destroy_graph(Lgraph graph)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PtrToAdjVnode cur,next;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释放每个头结点对应的邻接结点链表</a:t>
            </a:r>
          </a:p>
          <a:p>
            <a:r>
              <a:rPr lang="zh-CN" altLang="en-US" dirty="0"/>
              <a:t>    for(Vertex v_index = 0; v_index&lt;graph-&gt;Nv; v_index++)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cur = graph-&gt;G[v_index].first_node;</a:t>
            </a:r>
          </a:p>
          <a:p>
            <a:r>
              <a:rPr lang="zh-CN" altLang="en-US" dirty="0"/>
              <a:t>        if(!cur)</a:t>
            </a:r>
          </a:p>
          <a:p>
            <a:r>
              <a:rPr lang="zh-CN" altLang="en-US" dirty="0"/>
              <a:t>            continue;</a:t>
            </a:r>
          </a:p>
          <a:p>
            <a:r>
              <a:rPr lang="zh-CN" altLang="en-US" dirty="0"/>
              <a:t>        next = cur-&gt;Next;</a:t>
            </a:r>
          </a:p>
          <a:p>
            <a:r>
              <a:rPr lang="zh-CN" altLang="en-US" dirty="0"/>
              <a:t>        free(cur);</a:t>
            </a:r>
          </a:p>
          <a:p>
            <a:r>
              <a:rPr lang="zh-CN" altLang="en-US" dirty="0"/>
              <a:t>        while(next)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cur = next;</a:t>
            </a:r>
          </a:p>
          <a:p>
            <a:r>
              <a:rPr lang="zh-CN" altLang="en-US" dirty="0"/>
              <a:t>            next = cur-&gt;Next;</a:t>
            </a:r>
          </a:p>
          <a:p>
            <a:r>
              <a:rPr lang="zh-CN" altLang="en-US" dirty="0"/>
              <a:t>            free(cur);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释放头结点数组以及图结点</a:t>
            </a:r>
          </a:p>
          <a:p>
            <a:r>
              <a:rPr lang="zh-CN" altLang="en-US" dirty="0"/>
              <a:t>    free(graph);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5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143C67-3997-481E-B7C2-7C0E8AD2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45" y="0"/>
            <a:ext cx="8681457" cy="1969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6BD756-85BB-4064-8BDF-F1F66111A935}"/>
              </a:ext>
            </a:extLst>
          </p:cNvPr>
          <p:cNvSpPr txBox="1"/>
          <p:nvPr/>
        </p:nvSpPr>
        <p:spPr>
          <a:xfrm>
            <a:off x="452578" y="1762801"/>
            <a:ext cx="1165629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解析：方法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：输入参数后令            ，循环执行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。（计算加法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次，乘法次数             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：使用递归方式，调用</a:t>
            </a:r>
            <a:r>
              <a:rPr lang="pt-B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polynomail(a,n,x,n)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pt-B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polynomail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函数如下。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递归会产生额外开销）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fr-F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polynomail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fr-FR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fr-FR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0) </a:t>
            </a:r>
          </a:p>
          <a:p>
            <a:pPr lvl="4"/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pt-B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i] + polynomail(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 - 1, 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* 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：（秦九韶算法）多项式改写为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            ，迭代计算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		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，核心代码如下。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计算加法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乘法次数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fr-F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polynomail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fr-FR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</a:t>
            </a:r>
            <a:r>
              <a:rPr lang="fr-FR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fr-F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sum = 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4"/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nn-NO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= </a:t>
            </a:r>
            <a:r>
              <a:rPr lang="nn-NO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i &gt; 0; --i)</a:t>
            </a:r>
          </a:p>
          <a:p>
            <a:pPr lvl="4"/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sum = 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sum + </a:t>
            </a:r>
            <a:r>
              <a:rPr lang="pt-BR" altLang="zh-CN" sz="16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t-BR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 - 1];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sum;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(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以上算法时间复杂度均为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29D55D-DA99-41D0-B10E-115E1812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196" y="1912405"/>
            <a:ext cx="741507" cy="2531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372C43-C76F-4341-9275-8A851E88E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82" y="1845789"/>
            <a:ext cx="1667741" cy="3864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785C8A9-86E5-47B3-8ED6-C2E13EEEE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4547" y="1714386"/>
            <a:ext cx="904875" cy="5905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5F8C5D-55C8-4B18-9DCC-F805B6257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010" y="4379177"/>
            <a:ext cx="3686175" cy="381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9CD3222-5E72-461D-8D85-C8857613B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914" y="4398227"/>
            <a:ext cx="857250" cy="3429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1AB1C2-7D47-45B8-A870-57862208B8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9945" y="4845640"/>
            <a:ext cx="29527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7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F0C478-232A-4A9A-BD59-7030A3BBA401}"/>
                  </a:ext>
                </a:extLst>
              </p:cNvPr>
              <p:cNvSpPr txBox="1"/>
              <p:nvPr/>
            </p:nvSpPr>
            <p:spPr>
              <a:xfrm>
                <a:off x="212435" y="258619"/>
                <a:ext cx="11794837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7.22 </a:t>
                </a:r>
                <a:r>
                  <a:rPr lang="zh-CN" altLang="en-US" dirty="0"/>
                  <a:t>试基于图的深度优先搜索策略写一算法，判别以邻接表方式存储的有向图中是否存在由顶点</a:t>
                </a:r>
                <a:r>
                  <a:rPr lang="en-US" altLang="zh-CN" dirty="0"/>
                  <a:t>vi</a:t>
                </a:r>
                <a:r>
                  <a:rPr lang="zh-CN" altLang="en-US" dirty="0"/>
                  <a:t>到</a:t>
                </a:r>
                <a:r>
                  <a:rPr lang="en-US" altLang="zh-CN" dirty="0" err="1"/>
                  <a:t>vj</a:t>
                </a:r>
                <a:r>
                  <a:rPr lang="zh-CN" altLang="en-US" dirty="0"/>
                  <a:t>的路径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j)</a:t>
                </a:r>
                <a:r>
                  <a:rPr lang="zh-CN" altLang="en-US" dirty="0"/>
                  <a:t>。注意：算法中涉及的图基本操作必须在此结构中实现。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F0C478-232A-4A9A-BD59-7030A3BB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5" y="258619"/>
                <a:ext cx="11794837" cy="874407"/>
              </a:xfrm>
              <a:prstGeom prst="rect">
                <a:avLst/>
              </a:prstGeom>
              <a:blipFill>
                <a:blip r:embed="rId2"/>
                <a:stretch>
                  <a:fillRect l="-465" r="-2326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2AE39A9-A88F-4EFE-A42B-E52014940A59}"/>
              </a:ext>
            </a:extLst>
          </p:cNvPr>
          <p:cNvSpPr txBox="1"/>
          <p:nvPr/>
        </p:nvSpPr>
        <p:spPr>
          <a:xfrm>
            <a:off x="212435" y="1371600"/>
            <a:ext cx="1114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zh-CN" altLang="en-US" dirty="0"/>
              <a:t>深度遍历算法是沿着未访问的顶点一直走到底，然后从这条路的尽头</a:t>
            </a:r>
            <a:r>
              <a:rPr lang="zh-CN" altLang="en-US" dirty="0">
                <a:solidFill>
                  <a:srgbClr val="FF0000"/>
                </a:solidFill>
              </a:rPr>
              <a:t>回退，</a:t>
            </a:r>
            <a:r>
              <a:rPr lang="zh-CN" altLang="en-US" dirty="0"/>
              <a:t>找到一条支路再继续之前操作。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C2B03F-41D1-4633-A919-2062A660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30" y="2530578"/>
            <a:ext cx="3447241" cy="282763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92C3A7-176A-4BFD-B1BC-D92526EF884F}"/>
              </a:ext>
            </a:extLst>
          </p:cNvPr>
          <p:cNvCxnSpPr>
            <a:cxnSpLocks/>
          </p:cNvCxnSpPr>
          <p:nvPr/>
        </p:nvCxnSpPr>
        <p:spPr>
          <a:xfrm>
            <a:off x="5785195" y="3782898"/>
            <a:ext cx="7506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C838D5-4218-4182-9807-0D0AC0A87578}"/>
              </a:ext>
            </a:extLst>
          </p:cNvPr>
          <p:cNvCxnSpPr>
            <a:cxnSpLocks/>
          </p:cNvCxnSpPr>
          <p:nvPr/>
        </p:nvCxnSpPr>
        <p:spPr>
          <a:xfrm>
            <a:off x="6137328" y="4879862"/>
            <a:ext cx="0" cy="51257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77047DD-D5B8-49E5-982F-5E2E44A3D058}"/>
              </a:ext>
            </a:extLst>
          </p:cNvPr>
          <p:cNvSpPr txBox="1"/>
          <p:nvPr/>
        </p:nvSpPr>
        <p:spPr>
          <a:xfrm>
            <a:off x="4841008" y="5870864"/>
            <a:ext cx="282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F76B61C-C785-42AF-B0AA-CE57D2EB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73" y="2292029"/>
            <a:ext cx="261268" cy="4770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A51A861-2E98-4164-ACF3-2551378D3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65" y="2499403"/>
            <a:ext cx="3642677" cy="275395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AB8F2E8-2A6C-47E6-A33F-05DBA51310B4}"/>
              </a:ext>
            </a:extLst>
          </p:cNvPr>
          <p:cNvSpPr txBox="1"/>
          <p:nvPr/>
        </p:nvSpPr>
        <p:spPr>
          <a:xfrm>
            <a:off x="5761985" y="3314626"/>
            <a:ext cx="7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</a:p>
        </p:txBody>
      </p:sp>
    </p:spTree>
    <p:extLst>
      <p:ext uri="{BB962C8B-B14F-4D97-AF65-F5344CB8AC3E}">
        <p14:creationId xmlns:p14="http://schemas.microsoft.com/office/powerpoint/2010/main" val="2058174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23C669-2FCE-44B6-B7B7-0C9B87A4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4" y="1402122"/>
            <a:ext cx="3982375" cy="3010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56BD03-9D6A-4B31-91E4-FD5A52E7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42" y="1402122"/>
            <a:ext cx="3688078" cy="293875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3A21FE-4421-4DB3-A0F5-8AA9BC7C8A92}"/>
              </a:ext>
            </a:extLst>
          </p:cNvPr>
          <p:cNvCxnSpPr>
            <a:cxnSpLocks/>
          </p:cNvCxnSpPr>
          <p:nvPr/>
        </p:nvCxnSpPr>
        <p:spPr>
          <a:xfrm>
            <a:off x="5743867" y="3264738"/>
            <a:ext cx="750687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90BCB0-3558-4B3B-A200-F489CE483239}"/>
              </a:ext>
            </a:extLst>
          </p:cNvPr>
          <p:cNvSpPr txBox="1"/>
          <p:nvPr/>
        </p:nvSpPr>
        <p:spPr>
          <a:xfrm>
            <a:off x="5720657" y="2796466"/>
            <a:ext cx="7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63FEC-5B6E-4A2A-88EB-CC8CCF1D402E}"/>
              </a:ext>
            </a:extLst>
          </p:cNvPr>
          <p:cNvSpPr txBox="1"/>
          <p:nvPr/>
        </p:nvSpPr>
        <p:spPr>
          <a:xfrm>
            <a:off x="4887424" y="5169824"/>
            <a:ext cx="282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60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2291F69-A46A-42D2-8ECC-7A565CD8AC7E}"/>
              </a:ext>
            </a:extLst>
          </p:cNvPr>
          <p:cNvCxnSpPr>
            <a:cxnSpLocks/>
          </p:cNvCxnSpPr>
          <p:nvPr/>
        </p:nvCxnSpPr>
        <p:spPr>
          <a:xfrm>
            <a:off x="5743867" y="3264738"/>
            <a:ext cx="7506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2068382-F897-41D4-B704-DD960C54EB53}"/>
              </a:ext>
            </a:extLst>
          </p:cNvPr>
          <p:cNvSpPr txBox="1"/>
          <p:nvPr/>
        </p:nvSpPr>
        <p:spPr>
          <a:xfrm>
            <a:off x="5743867" y="2796466"/>
            <a:ext cx="6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F4971-4EFD-40DB-82ED-504A7E73A26B}"/>
              </a:ext>
            </a:extLst>
          </p:cNvPr>
          <p:cNvSpPr txBox="1"/>
          <p:nvPr/>
        </p:nvSpPr>
        <p:spPr>
          <a:xfrm>
            <a:off x="4077377" y="5341620"/>
            <a:ext cx="3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3094D5-0299-47F4-80B9-7B73943C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99" y="1516380"/>
            <a:ext cx="3992803" cy="289651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AB3BF1-15A3-4844-93DD-A447C661C8F1}"/>
              </a:ext>
            </a:extLst>
          </p:cNvPr>
          <p:cNvCxnSpPr>
            <a:cxnSpLocks/>
          </p:cNvCxnSpPr>
          <p:nvPr/>
        </p:nvCxnSpPr>
        <p:spPr>
          <a:xfrm>
            <a:off x="6096000" y="4239782"/>
            <a:ext cx="0" cy="51257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725E57A-C333-4FAD-9146-C0A59611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5" y="1495258"/>
            <a:ext cx="3688078" cy="29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6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E0CEFD-3516-4DD9-8226-DCCECFDA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6" y="1424940"/>
            <a:ext cx="4156105" cy="301497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BE7AC3-20C5-4C09-BF99-1867243356F0}"/>
              </a:ext>
            </a:extLst>
          </p:cNvPr>
          <p:cNvCxnSpPr>
            <a:cxnSpLocks/>
          </p:cNvCxnSpPr>
          <p:nvPr/>
        </p:nvCxnSpPr>
        <p:spPr>
          <a:xfrm>
            <a:off x="5743867" y="3527940"/>
            <a:ext cx="750687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779B990-2943-455F-AA1F-3AFF280E4481}"/>
              </a:ext>
            </a:extLst>
          </p:cNvPr>
          <p:cNvSpPr txBox="1"/>
          <p:nvPr/>
        </p:nvSpPr>
        <p:spPr>
          <a:xfrm>
            <a:off x="5720657" y="3059668"/>
            <a:ext cx="7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FDAB69-C4AA-4B36-90B4-37F65910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985519"/>
            <a:ext cx="3657599" cy="34543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840399-76B0-45D2-A5A0-DCB6BEE7BCB2}"/>
              </a:ext>
            </a:extLst>
          </p:cNvPr>
          <p:cNvSpPr txBox="1"/>
          <p:nvPr/>
        </p:nvSpPr>
        <p:spPr>
          <a:xfrm>
            <a:off x="4196080" y="5248394"/>
            <a:ext cx="403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07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4F8DDC-B4F6-40AA-B9BA-25C417EC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59" y="1644014"/>
            <a:ext cx="3733764" cy="3062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2C33B2-DC58-4F30-9E5D-D26068BE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7" y="1252278"/>
            <a:ext cx="3657599" cy="345439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17E30F-5054-4146-BFFE-00DC8D1CF265}"/>
              </a:ext>
            </a:extLst>
          </p:cNvPr>
          <p:cNvCxnSpPr>
            <a:cxnSpLocks/>
          </p:cNvCxnSpPr>
          <p:nvPr/>
        </p:nvCxnSpPr>
        <p:spPr>
          <a:xfrm>
            <a:off x="5720656" y="3429000"/>
            <a:ext cx="7506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7DB6871-4834-4F05-9DCC-B8448173BF1F}"/>
              </a:ext>
            </a:extLst>
          </p:cNvPr>
          <p:cNvSpPr txBox="1"/>
          <p:nvPr/>
        </p:nvSpPr>
        <p:spPr>
          <a:xfrm>
            <a:off x="5720656" y="2960728"/>
            <a:ext cx="6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2D43AC-9336-4DA1-AADD-64445F35FD2F}"/>
              </a:ext>
            </a:extLst>
          </p:cNvPr>
          <p:cNvCxnSpPr>
            <a:cxnSpLocks/>
          </p:cNvCxnSpPr>
          <p:nvPr/>
        </p:nvCxnSpPr>
        <p:spPr>
          <a:xfrm>
            <a:off x="6095999" y="4367099"/>
            <a:ext cx="0" cy="51257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2DDA85-6527-44D2-BF71-0AB029DCB377}"/>
              </a:ext>
            </a:extLst>
          </p:cNvPr>
          <p:cNvSpPr txBox="1"/>
          <p:nvPr/>
        </p:nvSpPr>
        <p:spPr>
          <a:xfrm>
            <a:off x="3999345" y="5275443"/>
            <a:ext cx="418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07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0E2CF6-A14C-4D4B-AE6C-8827B911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4" y="1572548"/>
            <a:ext cx="3733764" cy="3062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2C5E2-7BD6-464E-A700-52DD53C5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52" y="1178182"/>
            <a:ext cx="3648556" cy="355316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D548AE-6AB8-4B7D-8760-490E29570E53}"/>
              </a:ext>
            </a:extLst>
          </p:cNvPr>
          <p:cNvCxnSpPr>
            <a:cxnSpLocks/>
          </p:cNvCxnSpPr>
          <p:nvPr/>
        </p:nvCxnSpPr>
        <p:spPr>
          <a:xfrm>
            <a:off x="5743867" y="3527940"/>
            <a:ext cx="750687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492B49A-5662-483F-BA88-0C1D5FC36408}"/>
              </a:ext>
            </a:extLst>
          </p:cNvPr>
          <p:cNvSpPr txBox="1"/>
          <p:nvPr/>
        </p:nvSpPr>
        <p:spPr>
          <a:xfrm>
            <a:off x="5720657" y="3059668"/>
            <a:ext cx="7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B70DDE-8B04-4A20-8601-D93688DD8E45}"/>
              </a:ext>
            </a:extLst>
          </p:cNvPr>
          <p:cNvSpPr txBox="1"/>
          <p:nvPr/>
        </p:nvSpPr>
        <p:spPr>
          <a:xfrm>
            <a:off x="3990109" y="5285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 ，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979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2BED36-8472-4CF5-9743-ABBBD34B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523" y="1566203"/>
            <a:ext cx="3811849" cy="306658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2F0344A-CC64-4B4E-A648-81A43237B5C1}"/>
              </a:ext>
            </a:extLst>
          </p:cNvPr>
          <p:cNvCxnSpPr>
            <a:cxnSpLocks/>
          </p:cNvCxnSpPr>
          <p:nvPr/>
        </p:nvCxnSpPr>
        <p:spPr>
          <a:xfrm>
            <a:off x="5766088" y="3355110"/>
            <a:ext cx="7506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F24FB6-B6AA-4FBA-8542-0260CDD50A10}"/>
              </a:ext>
            </a:extLst>
          </p:cNvPr>
          <p:cNvSpPr txBox="1"/>
          <p:nvPr/>
        </p:nvSpPr>
        <p:spPr>
          <a:xfrm>
            <a:off x="5766088" y="2886838"/>
            <a:ext cx="6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644AA8-370E-4841-B0CB-DA307F4705FE}"/>
              </a:ext>
            </a:extLst>
          </p:cNvPr>
          <p:cNvCxnSpPr>
            <a:cxnSpLocks/>
          </p:cNvCxnSpPr>
          <p:nvPr/>
        </p:nvCxnSpPr>
        <p:spPr>
          <a:xfrm>
            <a:off x="6141431" y="4293209"/>
            <a:ext cx="0" cy="51257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9363EB0-1E9F-4A84-923C-6885AADB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41" y="1252610"/>
            <a:ext cx="3648556" cy="35531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4F7C53B-07E5-46EC-BA5E-213E65E18DFE}"/>
              </a:ext>
            </a:extLst>
          </p:cNvPr>
          <p:cNvSpPr txBox="1"/>
          <p:nvPr/>
        </p:nvSpPr>
        <p:spPr>
          <a:xfrm>
            <a:off x="3795396" y="5201553"/>
            <a:ext cx="465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 ，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38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CD8533-1EEE-4CFE-87E8-2770D55B3166}"/>
              </a:ext>
            </a:extLst>
          </p:cNvPr>
          <p:cNvSpPr txBox="1"/>
          <p:nvPr/>
        </p:nvSpPr>
        <p:spPr>
          <a:xfrm>
            <a:off x="138545" y="230909"/>
            <a:ext cx="116285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总结：只有两种操作</a:t>
            </a:r>
            <a:r>
              <a:rPr lang="en-US" altLang="zh-CN" dirty="0"/>
              <a:t>=&gt;</a:t>
            </a:r>
            <a:r>
              <a:rPr lang="zh-CN" altLang="en-US" dirty="0"/>
              <a:t>访问与回溯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访问需要知道结点是否访问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visited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记录访问状态。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回溯需要知道来时路径</a:t>
            </a:r>
            <a:r>
              <a:rPr lang="zh-CN" altLang="en-US" dirty="0"/>
              <a:t>：使用</a:t>
            </a:r>
            <a:r>
              <a:rPr lang="zh-CN" altLang="en-US" dirty="0">
                <a:solidFill>
                  <a:srgbClr val="FF0000"/>
                </a:solidFill>
              </a:rPr>
              <a:t>栈结构</a:t>
            </a:r>
            <a:r>
              <a:rPr lang="zh-CN" altLang="en-US" dirty="0"/>
              <a:t>记录或者使用</a:t>
            </a:r>
            <a:r>
              <a:rPr lang="zh-CN" altLang="en-US" dirty="0">
                <a:solidFill>
                  <a:srgbClr val="FF0000"/>
                </a:solidFill>
              </a:rPr>
              <a:t>递归算法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F1D9D3-C1F8-4872-9D8A-39D7F2CE8725}"/>
              </a:ext>
            </a:extLst>
          </p:cNvPr>
          <p:cNvSpPr txBox="1"/>
          <p:nvPr/>
        </p:nvSpPr>
        <p:spPr>
          <a:xfrm>
            <a:off x="240145" y="1764145"/>
            <a:ext cx="108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递归算法：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B2FAE-E3EE-4112-88C3-B40AFFD00C31}"/>
              </a:ext>
            </a:extLst>
          </p:cNvPr>
          <p:cNvSpPr txBox="1"/>
          <p:nvPr/>
        </p:nvSpPr>
        <p:spPr>
          <a:xfrm>
            <a:off x="503381" y="2133477"/>
            <a:ext cx="108989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DFS_vi_vj(Lgraph graph,Vertex i,Vertex j,int* visited,int* tag)</a:t>
            </a:r>
            <a:r>
              <a:rPr lang="en-US" altLang="zh-CN" dirty="0">
                <a:solidFill>
                  <a:srgbClr val="FF0000"/>
                </a:solidFill>
              </a:rPr>
              <a:t>//vi-&gt;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visited[i] = 1;</a:t>
            </a:r>
            <a:endParaRPr lang="en-US" altLang="zh-CN" dirty="0"/>
          </a:p>
          <a:p>
            <a:r>
              <a:rPr lang="zh-CN" altLang="en-US" dirty="0"/>
              <a:t> for(PtrToAdjVnode v_ptr = graph-&gt;G[i].first_node; v_ptr; v_ptr = v_ptr-&gt;Next)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en-US" altLang="zh-CN" dirty="0">
                <a:solidFill>
                  <a:srgbClr val="FF0000"/>
                </a:solidFill>
              </a:rPr>
              <a:t>vi</a:t>
            </a:r>
            <a:r>
              <a:rPr lang="zh-CN" altLang="en-US" dirty="0">
                <a:solidFill>
                  <a:srgbClr val="FF0000"/>
                </a:solidFill>
              </a:rPr>
              <a:t>相邻结点</a:t>
            </a:r>
            <a:endParaRPr lang="zh-CN" altLang="en-US" dirty="0"/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    if(*tag)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已经访问到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r>
              <a:rPr lang="zh-CN" altLang="en-US" dirty="0">
                <a:solidFill>
                  <a:srgbClr val="FF0000"/>
                </a:solidFill>
              </a:rPr>
              <a:t>，退出</a:t>
            </a:r>
          </a:p>
          <a:p>
            <a:r>
              <a:rPr lang="zh-CN" altLang="en-US" dirty="0"/>
              <a:t>            return;</a:t>
            </a:r>
          </a:p>
          <a:p>
            <a:r>
              <a:rPr lang="zh-CN" altLang="en-US" dirty="0"/>
              <a:t>        if(!visited[v_ptr-&gt;Adjv])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 当v_ptr-&gt;Adjv未访问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visited[v_ptr-&gt;Adjv] = 1;</a:t>
            </a:r>
          </a:p>
          <a:p>
            <a:r>
              <a:rPr lang="zh-CN" altLang="en-US" dirty="0"/>
              <a:t>            if(v_ptr-&gt;Adjv == j)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判断是否访问到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        *tag = 1;</a:t>
            </a:r>
          </a:p>
          <a:p>
            <a:r>
              <a:rPr lang="zh-CN" altLang="en-US" dirty="0"/>
              <a:t>            else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没有访问到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r>
              <a:rPr lang="zh-CN" altLang="en-US" dirty="0">
                <a:solidFill>
                  <a:srgbClr val="FF0000"/>
                </a:solidFill>
              </a:rPr>
              <a:t>，以v_ptr-&gt;Adjv作为起点</a:t>
            </a:r>
            <a:r>
              <a:rPr lang="en-US" altLang="zh-CN" dirty="0">
                <a:solidFill>
                  <a:srgbClr val="FF0000"/>
                </a:solidFill>
              </a:rPr>
              <a:t>(vi)</a:t>
            </a:r>
            <a:r>
              <a:rPr lang="zh-CN" altLang="en-US" dirty="0">
                <a:solidFill>
                  <a:srgbClr val="FF0000"/>
                </a:solidFill>
              </a:rPr>
              <a:t>继续访问</a:t>
            </a:r>
            <a:endParaRPr lang="zh-CN" altLang="en-US" dirty="0"/>
          </a:p>
          <a:p>
            <a:r>
              <a:rPr lang="zh-CN" altLang="en-US" dirty="0"/>
              <a:t>                DFS_vi_vj(graph,v_ptr-&gt;Adjv,j,visited,tag);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9159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1696B3-12E1-4C0E-A6A4-49A29ABDC37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迭代（使用栈记录当前访问路径）：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C8704E-4C9B-4403-B810-464BB768CD74}"/>
              </a:ext>
            </a:extLst>
          </p:cNvPr>
          <p:cNvSpPr txBox="1"/>
          <p:nvPr/>
        </p:nvSpPr>
        <p:spPr>
          <a:xfrm>
            <a:off x="-64655" y="394692"/>
            <a:ext cx="1245985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DFS_vi_vj_(Lgraph graph,Vertex i,Vertex j,int* visited,int* tag)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Vertex* stack = (Vertex*) malloc((graph-&gt;Nv)*sizeof(Vertex));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开辟总结点大小的栈</a:t>
            </a:r>
            <a:endParaRPr lang="zh-CN" altLang="en-US" dirty="0"/>
          </a:p>
          <a:p>
            <a:r>
              <a:rPr lang="zh-CN" altLang="en-US" dirty="0"/>
              <a:t>    unsigned top = 0;  visited[i] = 1;   stack[top++] = i;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en-US" altLang="zh-CN" dirty="0">
                <a:solidFill>
                  <a:srgbClr val="FF0000"/>
                </a:solidFill>
              </a:rPr>
              <a:t>vi</a:t>
            </a:r>
            <a:r>
              <a:rPr lang="zh-CN" altLang="en-US" dirty="0">
                <a:solidFill>
                  <a:srgbClr val="FF0000"/>
                </a:solidFill>
              </a:rPr>
              <a:t>压入栈</a:t>
            </a:r>
            <a:endParaRPr lang="zh-CN" altLang="en-US" dirty="0"/>
          </a:p>
          <a:p>
            <a:r>
              <a:rPr lang="zh-CN" altLang="en-US" dirty="0"/>
              <a:t>    while(top)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栈为空时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FF0000"/>
                </a:solidFill>
              </a:rPr>
              <a:t>所有路径均访问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大循环停止）</a:t>
            </a:r>
            <a:endParaRPr lang="zh-CN" altLang="en-US" dirty="0"/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Vertex v_index = stack[--top];  int first_visit = 0;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en-US" altLang="zh-CN" dirty="0" err="1">
                <a:solidFill>
                  <a:srgbClr val="FF0000"/>
                </a:solidFill>
              </a:rPr>
              <a:t>first_visit</a:t>
            </a:r>
            <a:r>
              <a:rPr lang="zh-CN" altLang="en-US" dirty="0">
                <a:solidFill>
                  <a:srgbClr val="FF0000"/>
                </a:solidFill>
              </a:rPr>
              <a:t>判断是访问操作</a:t>
            </a: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>
                <a:solidFill>
                  <a:srgbClr val="FF0000"/>
                </a:solidFill>
              </a:rPr>
              <a:t>还是回溯操作</a:t>
            </a:r>
            <a:r>
              <a:rPr lang="en-US" altLang="zh-CN" dirty="0">
                <a:solidFill>
                  <a:srgbClr val="FF0000"/>
                </a:solidFill>
              </a:rPr>
              <a:t>(0)</a:t>
            </a:r>
            <a:endParaRPr lang="zh-CN" altLang="en-US" dirty="0"/>
          </a:p>
          <a:p>
            <a:r>
              <a:rPr lang="zh-CN" altLang="en-US" dirty="0"/>
              <a:t>        for(PtrToAdjVnode v_ptr = graph-&gt;G[v_index].first_node; v_ptr &amp;&amp; first_visit == 0; v_ptr = v_ptr-&gt;Next)</a:t>
            </a:r>
          </a:p>
          <a:p>
            <a:r>
              <a:rPr lang="zh-CN" altLang="en-US" dirty="0"/>
              <a:t>        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回溯时，访问栈顶相邻结点</a:t>
            </a:r>
            <a:endParaRPr lang="zh-CN" altLang="en-US" dirty="0"/>
          </a:p>
          <a:p>
            <a:r>
              <a:rPr lang="zh-CN" altLang="en-US" dirty="0"/>
              <a:t>            while(!visited[v_ptr-&gt;Adjv])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当v_ptr-&gt;Adjv访问，说明该路访问完毕，否则一直进行访问操作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first_visit = 1;   visited[v_ptr-&gt;Adjv] = 1;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en-US" altLang="zh-CN" dirty="0" err="1">
                <a:solidFill>
                  <a:srgbClr val="FF0000"/>
                </a:solidFill>
              </a:rPr>
              <a:t>first_visit</a:t>
            </a:r>
            <a:r>
              <a:rPr lang="zh-CN" altLang="en-US" dirty="0">
                <a:solidFill>
                  <a:srgbClr val="FF0000"/>
                </a:solidFill>
              </a:rPr>
              <a:t>置为访问操作状态，并将v_ptr-&gt;Adjv记录为访问</a:t>
            </a:r>
          </a:p>
          <a:p>
            <a:r>
              <a:rPr lang="zh-CN" altLang="en-US" dirty="0"/>
              <a:t>                if(v_ptr-&gt;Adjv == j){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访问到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en-US" altLang="zh-CN" dirty="0">
                <a:solidFill>
                  <a:srgbClr val="FF0000"/>
                </a:solidFill>
              </a:rPr>
              <a:t>tag*=1</a:t>
            </a:r>
            <a:r>
              <a:rPr lang="zh-CN" altLang="en-US" dirty="0">
                <a:solidFill>
                  <a:srgbClr val="FF0000"/>
                </a:solidFill>
              </a:rPr>
              <a:t>，直接跳出访问操作循环</a:t>
            </a:r>
          </a:p>
          <a:p>
            <a:r>
              <a:rPr lang="zh-CN" altLang="en-US" dirty="0"/>
              <a:t>                    *tag = 1;   break;</a:t>
            </a:r>
          </a:p>
          <a:p>
            <a:r>
              <a:rPr lang="zh-CN" altLang="en-US" dirty="0"/>
              <a:t>                }</a:t>
            </a:r>
          </a:p>
          <a:p>
            <a:r>
              <a:rPr lang="zh-CN" altLang="en-US" dirty="0"/>
              <a:t>                stack[top++] = v_ptr-&gt;Adjv;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将访问路径压栈</a:t>
            </a:r>
          </a:p>
          <a:p>
            <a:r>
              <a:rPr lang="zh-CN" altLang="en-US" dirty="0"/>
              <a:t>                v_ptr = graph-&gt;G[v_ptr-&gt;Adjv].first_node;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深度优先遍历访问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if(*tag == 1)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访问到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终止循环</a:t>
            </a:r>
          </a:p>
          <a:p>
            <a:r>
              <a:rPr lang="zh-CN" altLang="en-US" dirty="0"/>
              <a:t>            break;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188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93FA95-98C6-4C1F-BD62-FDEF75711C1C}"/>
              </a:ext>
            </a:extLst>
          </p:cNvPr>
          <p:cNvSpPr txBox="1"/>
          <p:nvPr/>
        </p:nvSpPr>
        <p:spPr>
          <a:xfrm>
            <a:off x="0" y="0"/>
            <a:ext cx="1172094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7.42 </a:t>
            </a:r>
            <a:r>
              <a:rPr lang="zh-CN" altLang="en-US" dirty="0"/>
              <a:t>以邻接表做存储结构实现求从源点到其余各顶点的最短路径的</a:t>
            </a:r>
            <a:r>
              <a:rPr lang="en-US" altLang="zh-CN" dirty="0"/>
              <a:t>Dijkstra</a:t>
            </a:r>
            <a:r>
              <a:rPr lang="zh-CN" altLang="en-US" dirty="0"/>
              <a:t>算法。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1941B-8069-4EAB-8380-3E61036BD223}"/>
              </a:ext>
            </a:extLst>
          </p:cNvPr>
          <p:cNvSpPr txBox="1"/>
          <p:nvPr/>
        </p:nvSpPr>
        <p:spPr>
          <a:xfrm>
            <a:off x="-1" y="628072"/>
            <a:ext cx="120671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解析：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Dijikstra</a:t>
            </a:r>
            <a:r>
              <a:rPr lang="zh-CN" altLang="en-US" dirty="0"/>
              <a:t>算法关键点在于以下几个方面：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每条边的权重</a:t>
            </a:r>
            <a:r>
              <a:rPr lang="zh-CN" altLang="en-US" dirty="0">
                <a:solidFill>
                  <a:srgbClr val="FF0000"/>
                </a:solidFill>
              </a:rPr>
              <a:t>必须大于</a:t>
            </a:r>
            <a:r>
              <a:rPr lang="en-US" altLang="zh-CN" dirty="0"/>
              <a:t>0</a:t>
            </a:r>
            <a:r>
              <a:rPr lang="zh-CN" altLang="en-US" dirty="0"/>
              <a:t>（等于或小于</a:t>
            </a:r>
            <a:r>
              <a:rPr lang="en-US" altLang="zh-CN" dirty="0"/>
              <a:t>0</a:t>
            </a:r>
            <a:r>
              <a:rPr lang="zh-CN" altLang="en-US" dirty="0"/>
              <a:t>，可能存在环</a:t>
            </a:r>
            <a:r>
              <a:rPr lang="en-US" altLang="zh-CN" dirty="0"/>
              <a:t>L</a:t>
            </a:r>
            <a:r>
              <a:rPr lang="zh-CN" altLang="en-US" dirty="0"/>
              <a:t>使得</a:t>
            </a:r>
            <a:r>
              <a:rPr lang="en-US" altLang="zh-CN" dirty="0"/>
              <a:t>vi-&gt;</a:t>
            </a:r>
            <a:r>
              <a:rPr lang="en-US" altLang="zh-CN" dirty="0" err="1"/>
              <a:t>vj</a:t>
            </a:r>
            <a:r>
              <a:rPr lang="zh-CN" altLang="en-US" dirty="0"/>
              <a:t>中可以插入任意的多环</a:t>
            </a:r>
            <a:r>
              <a:rPr lang="en-US" altLang="zh-CN" dirty="0"/>
              <a:t>L</a:t>
            </a:r>
            <a:r>
              <a:rPr lang="zh-CN" altLang="en-US" dirty="0"/>
              <a:t>路径：</a:t>
            </a:r>
            <a:r>
              <a:rPr lang="en-US" altLang="zh-CN" dirty="0"/>
              <a:t>vi-&gt;L-&gt;….-&gt;L-&gt;</a:t>
            </a:r>
            <a:r>
              <a:rPr lang="en-US" altLang="zh-CN" dirty="0" err="1"/>
              <a:t>vj</a:t>
            </a:r>
            <a:r>
              <a:rPr lang="en-US" altLang="zh-CN" dirty="0"/>
              <a:t>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3E8BA9-3EA4-4BB4-915F-5963B477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2" y="2087140"/>
            <a:ext cx="1897959" cy="18979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060FAB-BB34-47CD-A94F-883BBED8F587}"/>
              </a:ext>
            </a:extLst>
          </p:cNvPr>
          <p:cNvSpPr txBox="1"/>
          <p:nvPr/>
        </p:nvSpPr>
        <p:spPr>
          <a:xfrm>
            <a:off x="3195781" y="2294604"/>
            <a:ext cx="7924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左图</a:t>
            </a:r>
            <a:r>
              <a:rPr lang="en-US" altLang="zh-CN" dirty="0"/>
              <a:t>A-&gt;B-&gt;A</a:t>
            </a:r>
            <a:r>
              <a:rPr lang="zh-CN" altLang="en-US" dirty="0"/>
              <a:t>权重总和为</a:t>
            </a:r>
            <a:r>
              <a:rPr lang="en-US" altLang="zh-CN" dirty="0"/>
              <a:t>0   =&gt;  C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r>
              <a:rPr lang="zh-CN" altLang="en-US" dirty="0"/>
              <a:t>有无穷的最短路径：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C-&gt;A-&gt;D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C-&gt;</a:t>
            </a:r>
            <a:r>
              <a:rPr lang="en-US" altLang="zh-CN" dirty="0">
                <a:solidFill>
                  <a:srgbClr val="FF0000"/>
                </a:solidFill>
              </a:rPr>
              <a:t>A-&gt;B-&gt;A</a:t>
            </a:r>
            <a:r>
              <a:rPr lang="en-US" altLang="zh-CN" dirty="0"/>
              <a:t>-&gt;D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C-&gt;</a:t>
            </a:r>
            <a:r>
              <a:rPr lang="en-US" altLang="zh-CN" dirty="0">
                <a:solidFill>
                  <a:srgbClr val="FF0000"/>
                </a:solidFill>
              </a:rPr>
              <a:t>A-&gt;B-&gt;A-&gt;B-&gt;A</a:t>
            </a:r>
            <a:r>
              <a:rPr lang="en-US" altLang="zh-CN" dirty="0"/>
              <a:t>- &gt;D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FD2439-0CC0-4A31-9C35-4CE1C18ABA28}"/>
              </a:ext>
            </a:extLst>
          </p:cNvPr>
          <p:cNvSpPr txBox="1"/>
          <p:nvPr/>
        </p:nvSpPr>
        <p:spPr>
          <a:xfrm>
            <a:off x="-27710" y="3871560"/>
            <a:ext cx="1206719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/>
              <a:t>如果</a:t>
            </a:r>
            <a:r>
              <a:rPr lang="en-US" altLang="zh-CN" dirty="0"/>
              <a:t>vi-&gt;</a:t>
            </a:r>
            <a:r>
              <a:rPr lang="en-US" altLang="zh-CN" dirty="0" err="1"/>
              <a:t>vj</a:t>
            </a:r>
            <a:r>
              <a:rPr lang="zh-CN" altLang="en-US" dirty="0"/>
              <a:t>的最短路径经过了</a:t>
            </a:r>
            <a:r>
              <a:rPr lang="en-US" altLang="zh-CN" dirty="0" err="1"/>
              <a:t>vk</a:t>
            </a:r>
            <a:r>
              <a:rPr lang="zh-CN" altLang="en-US" dirty="0"/>
              <a:t>（</a:t>
            </a:r>
            <a:r>
              <a:rPr lang="en-US" altLang="zh-CN" dirty="0"/>
              <a:t> vi-&gt;</a:t>
            </a:r>
            <a:r>
              <a:rPr lang="en-US" altLang="zh-CN" dirty="0" err="1"/>
              <a:t>vk</a:t>
            </a:r>
            <a:r>
              <a:rPr lang="en-US" altLang="zh-CN" dirty="0"/>
              <a:t>-&gt;</a:t>
            </a:r>
            <a:r>
              <a:rPr lang="en-US" altLang="zh-CN" dirty="0" err="1"/>
              <a:t>vj</a:t>
            </a:r>
            <a:r>
              <a:rPr lang="zh-CN" altLang="en-US" dirty="0"/>
              <a:t>）。那么</a:t>
            </a:r>
            <a:r>
              <a:rPr lang="en-US" altLang="zh-CN" dirty="0"/>
              <a:t>vi-&gt;</a:t>
            </a:r>
            <a:r>
              <a:rPr lang="en-US" altLang="zh-CN" dirty="0" err="1"/>
              <a:t>vk</a:t>
            </a:r>
            <a:r>
              <a:rPr lang="zh-CN" altLang="en-US" dirty="0"/>
              <a:t>最短路径必然是上述路径中</a:t>
            </a:r>
            <a:r>
              <a:rPr lang="en-US" altLang="zh-CN" dirty="0"/>
              <a:t>vi-&gt;</a:t>
            </a:r>
            <a:r>
              <a:rPr lang="en-US" altLang="zh-CN" dirty="0" err="1"/>
              <a:t>vk</a:t>
            </a:r>
            <a:r>
              <a:rPr lang="zh-CN" altLang="en-US" dirty="0"/>
              <a:t>路径。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125799-E5ED-4262-AE27-987C8F85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" y="4361726"/>
            <a:ext cx="6026789" cy="24279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D981711-328D-4C78-ADC3-81643C7C0FBD}"/>
              </a:ext>
            </a:extLst>
          </p:cNvPr>
          <p:cNvSpPr txBox="1"/>
          <p:nvPr/>
        </p:nvSpPr>
        <p:spPr>
          <a:xfrm>
            <a:off x="6096000" y="4357401"/>
            <a:ext cx="6026789" cy="23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反证法：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vi-&gt;</a:t>
            </a:r>
            <a:r>
              <a:rPr lang="en-US" altLang="zh-CN" dirty="0" err="1"/>
              <a:t>vj</a:t>
            </a:r>
            <a:r>
              <a:rPr lang="zh-CN" altLang="en-US" dirty="0"/>
              <a:t>最短路径是</a:t>
            </a:r>
            <a:r>
              <a:rPr lang="en-US" altLang="zh-CN" dirty="0">
                <a:solidFill>
                  <a:srgbClr val="FF0000"/>
                </a:solidFill>
              </a:rPr>
              <a:t>vi-&gt;L1-&gt;</a:t>
            </a:r>
            <a:r>
              <a:rPr lang="en-US" altLang="zh-CN" dirty="0" err="1">
                <a:solidFill>
                  <a:srgbClr val="FF0000"/>
                </a:solidFill>
              </a:rPr>
              <a:t>vk</a:t>
            </a:r>
            <a:r>
              <a:rPr lang="en-US" altLang="zh-CN" dirty="0">
                <a:solidFill>
                  <a:srgbClr val="FF0000"/>
                </a:solidFill>
              </a:rPr>
              <a:t>-&gt;L3-&gt;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如果存在一条路径</a:t>
            </a:r>
            <a:r>
              <a:rPr lang="en-US" altLang="zh-CN" dirty="0"/>
              <a:t>L2,</a:t>
            </a:r>
            <a:r>
              <a:rPr lang="zh-CN" altLang="en-US" dirty="0"/>
              <a:t>使得</a:t>
            </a:r>
            <a:r>
              <a:rPr lang="en-US" altLang="zh-CN" dirty="0"/>
              <a:t>L2.weight&lt;L1 .weight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那么：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L2.weight + L3.weight&lt;L1 .weight + L3.weight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从而</a:t>
            </a:r>
            <a:r>
              <a:rPr lang="en-US" altLang="zh-CN" dirty="0"/>
              <a:t>vi-&gt;</a:t>
            </a:r>
            <a:r>
              <a:rPr lang="en-US" altLang="zh-CN" dirty="0" err="1"/>
              <a:t>vj</a:t>
            </a:r>
            <a:r>
              <a:rPr lang="zh-CN" altLang="en-US" dirty="0"/>
              <a:t>最短路径是</a:t>
            </a:r>
            <a:r>
              <a:rPr lang="en-US" altLang="zh-CN" dirty="0">
                <a:solidFill>
                  <a:srgbClr val="FF0000"/>
                </a:solidFill>
              </a:rPr>
              <a:t>vi-&gt;L2-&gt;</a:t>
            </a:r>
            <a:r>
              <a:rPr lang="en-US" altLang="zh-CN" dirty="0" err="1">
                <a:solidFill>
                  <a:srgbClr val="FF0000"/>
                </a:solidFill>
              </a:rPr>
              <a:t>vk</a:t>
            </a:r>
            <a:r>
              <a:rPr lang="en-US" altLang="zh-CN" dirty="0">
                <a:solidFill>
                  <a:srgbClr val="FF0000"/>
                </a:solidFill>
              </a:rPr>
              <a:t>-&gt;L3-&gt;</a:t>
            </a:r>
            <a:r>
              <a:rPr lang="en-US" altLang="zh-CN" dirty="0" err="1">
                <a:solidFill>
                  <a:srgbClr val="FF0000"/>
                </a:solidFill>
              </a:rPr>
              <a:t>vj</a:t>
            </a:r>
            <a:r>
              <a:rPr lang="zh-CN" altLang="en-US" dirty="0">
                <a:solidFill>
                  <a:srgbClr val="FF0000"/>
                </a:solidFill>
              </a:rPr>
              <a:t>。与假设矛盾！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CD268-F3CF-4BDE-B9AC-DE6B21C8B71C}"/>
              </a:ext>
            </a:extLst>
          </p:cNvPr>
          <p:cNvSpPr txBox="1"/>
          <p:nvPr/>
        </p:nvSpPr>
        <p:spPr>
          <a:xfrm>
            <a:off x="2743200" y="276728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第二次作业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（线性表与广义表）</a:t>
            </a:r>
          </a:p>
        </p:txBody>
      </p:sp>
    </p:spTree>
    <p:extLst>
      <p:ext uri="{BB962C8B-B14F-4D97-AF65-F5344CB8AC3E}">
        <p14:creationId xmlns:p14="http://schemas.microsoft.com/office/powerpoint/2010/main" val="2672383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55FA5D-1C40-4B64-AF91-AAE046FE7902}"/>
              </a:ext>
            </a:extLst>
          </p:cNvPr>
          <p:cNvSpPr txBox="1"/>
          <p:nvPr/>
        </p:nvSpPr>
        <p:spPr>
          <a:xfrm>
            <a:off x="0" y="83127"/>
            <a:ext cx="1202574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我们可以知道，如果</a:t>
            </a:r>
            <a:r>
              <a:rPr lang="en-US" altLang="zh-CN" dirty="0"/>
              <a:t>v</a:t>
            </a:r>
            <a:r>
              <a:rPr lang="en-US" altLang="zh-CN" sz="1400" dirty="0"/>
              <a:t>0</a:t>
            </a:r>
            <a:r>
              <a:rPr lang="en-US" altLang="zh-CN" dirty="0"/>
              <a:t>-&gt;L-&gt;v</a:t>
            </a:r>
            <a:r>
              <a:rPr lang="en-US" altLang="zh-CN" sz="1400" dirty="0"/>
              <a:t>i-1</a:t>
            </a:r>
            <a:r>
              <a:rPr lang="en-US" altLang="zh-CN" dirty="0"/>
              <a:t>-&gt;v</a:t>
            </a:r>
            <a:r>
              <a:rPr lang="en-US" altLang="zh-CN" sz="1400" dirty="0"/>
              <a:t>i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-&gt;v</a:t>
            </a:r>
            <a:r>
              <a:rPr lang="en-US" altLang="zh-CN" sz="14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最短路径</a:t>
            </a:r>
            <a:r>
              <a:rPr lang="zh-CN" altLang="en-US" dirty="0"/>
              <a:t>，那么必然有</a:t>
            </a:r>
            <a:r>
              <a:rPr lang="en-US" altLang="zh-CN" dirty="0"/>
              <a:t>v</a:t>
            </a:r>
            <a:r>
              <a:rPr lang="en-US" altLang="zh-CN" sz="1400" dirty="0"/>
              <a:t>0</a:t>
            </a:r>
            <a:r>
              <a:rPr lang="en-US" altLang="zh-CN" dirty="0"/>
              <a:t>-&gt;L-&gt;v</a:t>
            </a:r>
            <a:r>
              <a:rPr lang="en-US" altLang="zh-CN" sz="1400" dirty="0"/>
              <a:t>i-1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-&gt;v</a:t>
            </a:r>
            <a:r>
              <a:rPr lang="en-US" altLang="zh-CN" sz="1400" dirty="0">
                <a:solidFill>
                  <a:srgbClr val="FF0000"/>
                </a:solidFill>
              </a:rPr>
              <a:t>i-1</a:t>
            </a:r>
            <a:r>
              <a:rPr lang="zh-CN" altLang="en-US" dirty="0">
                <a:solidFill>
                  <a:srgbClr val="FF0000"/>
                </a:solidFill>
              </a:rPr>
              <a:t>最短路径。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=&gt;</a:t>
            </a:r>
            <a:r>
              <a:rPr lang="zh-CN" altLang="en-US" dirty="0"/>
              <a:t>从而我们只需要记录该路径上一个结点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i-1</a:t>
            </a:r>
            <a:r>
              <a:rPr lang="en-US" altLang="zh-CN" dirty="0"/>
              <a:t>,</a:t>
            </a:r>
            <a:r>
              <a:rPr lang="zh-CN" altLang="en-US" dirty="0"/>
              <a:t>逆向回溯就能得到</a:t>
            </a:r>
            <a:r>
              <a:rPr lang="en-US" altLang="zh-CN" dirty="0"/>
              <a:t>v</a:t>
            </a:r>
            <a:r>
              <a:rPr lang="en-US" altLang="zh-CN" sz="1400" dirty="0"/>
              <a:t>0</a:t>
            </a:r>
            <a:r>
              <a:rPr lang="en-US" altLang="zh-CN" dirty="0"/>
              <a:t>-&gt;v</a:t>
            </a:r>
            <a:r>
              <a:rPr lang="en-US" altLang="zh-CN" sz="1400" dirty="0"/>
              <a:t>i</a:t>
            </a:r>
            <a:r>
              <a:rPr lang="zh-CN" altLang="en-US" dirty="0"/>
              <a:t>最短路径。</a:t>
            </a:r>
            <a:r>
              <a:rPr lang="en-US" altLang="zh-CN" dirty="0">
                <a:solidFill>
                  <a:srgbClr val="FF0000"/>
                </a:solidFill>
              </a:rPr>
              <a:t>(Path</a:t>
            </a:r>
            <a:r>
              <a:rPr lang="zh-CN" altLang="en-US" dirty="0">
                <a:solidFill>
                  <a:srgbClr val="FF0000"/>
                </a:solidFill>
              </a:rPr>
              <a:t>数组）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例如：求下图</a:t>
            </a:r>
            <a:r>
              <a:rPr lang="en-US" altLang="zh-CN" dirty="0"/>
              <a:t>V0</a:t>
            </a:r>
            <a:r>
              <a:rPr lang="zh-CN" altLang="en-US" dirty="0"/>
              <a:t>到所有结点最短路径（求解出</a:t>
            </a:r>
            <a:r>
              <a:rPr lang="en-US" altLang="zh-CN" dirty="0"/>
              <a:t>Path</a:t>
            </a:r>
            <a:r>
              <a:rPr lang="zh-CN" altLang="en-US" dirty="0"/>
              <a:t>数组如下所示：）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0B2014-57C0-4878-B987-EAB13272EEEA}"/>
              </a:ext>
            </a:extLst>
          </p:cNvPr>
          <p:cNvSpPr txBox="1"/>
          <p:nvPr/>
        </p:nvSpPr>
        <p:spPr>
          <a:xfrm>
            <a:off x="3389746" y="2595078"/>
            <a:ext cx="733367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Path[k]=-1/Path[k]=</a:t>
            </a:r>
            <a:r>
              <a:rPr lang="zh-CN" altLang="en-US" dirty="0"/>
              <a:t>总顶点数表示回溯终止，即到初始结点）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从而</a:t>
            </a:r>
            <a:r>
              <a:rPr lang="en-US" altLang="zh-CN" dirty="0"/>
              <a:t>,</a:t>
            </a:r>
            <a:r>
              <a:rPr lang="zh-CN" altLang="en-US" dirty="0"/>
              <a:t>例如从</a:t>
            </a:r>
            <a:r>
              <a:rPr lang="en-US" altLang="zh-CN" dirty="0"/>
              <a:t>v0-&gt;v5</a:t>
            </a:r>
            <a:r>
              <a:rPr lang="en-US" altLang="zh-CN" dirty="0">
                <a:solidFill>
                  <a:srgbClr val="FF0000"/>
                </a:solidFill>
              </a:rPr>
              <a:t>: v5&lt;-v6&lt;-v3&lt;-v0</a:t>
            </a:r>
            <a:r>
              <a:rPr lang="zh-CN" altLang="en-US" dirty="0"/>
              <a:t>为最短路径</a:t>
            </a: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84F57F39-74E1-4A6F-93B5-D8175D5A243D}"/>
              </a:ext>
            </a:extLst>
          </p:cNvPr>
          <p:cNvGraphicFramePr>
            <a:graphicFrameLocks noGrp="1"/>
          </p:cNvGraphicFramePr>
          <p:nvPr/>
        </p:nvGraphicFramePr>
        <p:xfrm>
          <a:off x="3389746" y="1698721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831751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4919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72408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047309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8881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9724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8427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8682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0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-1(7)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7753"/>
                  </a:ext>
                </a:extLst>
              </a:tr>
            </a:tbl>
          </a:graphicData>
        </a:graphic>
      </p:graphicFrame>
      <p:pic>
        <p:nvPicPr>
          <p:cNvPr id="21" name="图片 20">
            <a:extLst>
              <a:ext uri="{FF2B5EF4-FFF2-40B4-BE49-F238E27FC236}">
                <a16:creationId xmlns:a16="http://schemas.microsoft.com/office/drawing/2014/main" id="{A9DAF46D-0613-48E0-9B3D-8DF3D245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" y="1475400"/>
            <a:ext cx="3304079" cy="2335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71F8741-7FED-4501-A3FE-82E84E7BA2AD}"/>
                  </a:ext>
                </a:extLst>
              </p:cNvPr>
              <p:cNvSpPr txBox="1"/>
              <p:nvPr/>
            </p:nvSpPr>
            <p:spPr>
              <a:xfrm>
                <a:off x="0" y="3844339"/>
                <a:ext cx="11628582" cy="295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=&gt;</a:t>
                </a:r>
                <a:r>
                  <a:rPr lang="zh-CN" altLang="en-US" dirty="0"/>
                  <a:t>基本思路如下所示：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S={</a:t>
                </a:r>
                <a:r>
                  <a:rPr lang="zh-CN" altLang="en-US" dirty="0"/>
                  <a:t>源节点</a:t>
                </a:r>
                <a:r>
                  <a:rPr lang="en-US" altLang="zh-CN" dirty="0"/>
                  <a:t>vi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已经确定</a:t>
                </a:r>
                <a:r>
                  <a:rPr lang="zh-CN" altLang="en-US" dirty="0"/>
                  <a:t>最短路径顶点</a:t>
                </a:r>
                <a:r>
                  <a:rPr lang="en-US" altLang="zh-CN" dirty="0" err="1"/>
                  <a:t>vj</a:t>
                </a:r>
                <a:r>
                  <a:rPr lang="zh-CN" altLang="en-US" dirty="0"/>
                  <a:t>（初始为空）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在未收录结点中寻找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vi-&gt;v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最小权重</a:t>
                </a:r>
                <a:r>
                  <a:rPr lang="zh-CN" altLang="en-US" dirty="0"/>
                  <a:t>的新顶点</a:t>
                </a:r>
                <a:r>
                  <a:rPr lang="en-US" altLang="zh-CN" dirty="0" err="1"/>
                  <a:t>v</a:t>
                </a:r>
                <a:r>
                  <a:rPr lang="en-US" altLang="zh-CN" sz="1200" dirty="0" err="1"/>
                  <a:t>m</a:t>
                </a:r>
                <a:r>
                  <a:rPr lang="zh-CN" altLang="en-US" dirty="0"/>
                  <a:t>进入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集合。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因为路径是按照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权重递增生成</a:t>
                </a:r>
                <a:r>
                  <a:rPr lang="zh-CN" altLang="en-US" b="1" dirty="0"/>
                  <a:t>，真正最短路径必然经过</a:t>
                </a:r>
                <a:r>
                  <a:rPr lang="en-US" altLang="zh-CN" b="1" dirty="0"/>
                  <a:t>S)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对于其他没有收录结点</a:t>
                </a:r>
                <a:r>
                  <a:rPr lang="en-US" altLang="zh-CN" dirty="0"/>
                  <a:t>v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（需要一个数组记录收录结点情况：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collected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寻找一条最短路径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（需要数组不停记录当前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vi-&gt;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vj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最短路径：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dist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但是其经过的结点均在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集合中（</a:t>
                </a:r>
                <a:r>
                  <a:rPr lang="en-US" altLang="zh-CN" dirty="0"/>
                  <a:t>vi-&gt;{</a:t>
                </a:r>
                <a:r>
                  <a:rPr lang="en-US" altLang="zh-CN" dirty="0" err="1"/>
                  <a:t>vk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S}-&gt;v)</a:t>
                </a:r>
                <a:r>
                  <a:rPr lang="zh-CN" altLang="en-US" dirty="0"/>
                  <a:t>，没有不更新。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直到所有顶点被收录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中，停止循环。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71F8741-7FED-4501-A3FE-82E84E7BA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4339"/>
                <a:ext cx="11628582" cy="2951898"/>
              </a:xfrm>
              <a:prstGeom prst="rect">
                <a:avLst/>
              </a:prstGeom>
              <a:blipFill>
                <a:blip r:embed="rId3"/>
                <a:stretch>
                  <a:fillRect l="-419" r="-157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25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4DCB5F-07DC-43DA-9386-F1308EFE7D75}"/>
              </a:ext>
            </a:extLst>
          </p:cNvPr>
          <p:cNvSpPr txBox="1"/>
          <p:nvPr/>
        </p:nvSpPr>
        <p:spPr>
          <a:xfrm>
            <a:off x="-64655" y="498764"/>
            <a:ext cx="12496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Dijkstra(Lgraph graph, WeightType* dist, Vertex* path,Vertex begin)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//纪录结点是否遍历过</a:t>
            </a:r>
          </a:p>
          <a:p>
            <a:r>
              <a:rPr lang="zh-CN" altLang="en-US" dirty="0"/>
              <a:t>    char* collected = (char*) malloc(sizeof(char)*graph-&gt;Nv);</a:t>
            </a:r>
          </a:p>
          <a:p>
            <a:r>
              <a:rPr lang="zh-CN" altLang="en-US" dirty="0"/>
              <a:t>    Vertex V_min;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//初始化dist,path,collected</a:t>
            </a:r>
          </a:p>
          <a:p>
            <a:r>
              <a:rPr lang="zh-CN" altLang="en-US" dirty="0"/>
              <a:t>    for(unsigned int index=0; index&lt;graph-&gt;Nv; index++)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dist[index] = MAXWIGHT;</a:t>
            </a:r>
          </a:p>
          <a:p>
            <a:r>
              <a:rPr lang="zh-CN" altLang="en-US" dirty="0"/>
              <a:t>        path[index] = graph-&gt;Nv;</a:t>
            </a:r>
          </a:p>
          <a:p>
            <a:r>
              <a:rPr lang="zh-CN" altLang="en-US" dirty="0"/>
              <a:t>        collected[index] = -1;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for(PtrToAdjVnode v_ptr = graph-&gt;G[begin].first_node; v_ptr; v_ptr = v_ptr-&gt;Next)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dist[v_ptr-&gt;Adjv] = v_ptr-&gt;weight;</a:t>
            </a:r>
          </a:p>
          <a:p>
            <a:r>
              <a:rPr lang="zh-CN" altLang="en-US" dirty="0"/>
              <a:t>        path[v_ptr-&gt;Adjv] = begin;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//从起点开始遍历</a:t>
            </a:r>
          </a:p>
          <a:p>
            <a:r>
              <a:rPr lang="zh-CN" altLang="en-US" dirty="0"/>
              <a:t>    dist[begin] = 0;</a:t>
            </a:r>
          </a:p>
          <a:p>
            <a:r>
              <a:rPr lang="zh-CN" altLang="en-US" dirty="0"/>
              <a:t>    collected[begin] = 1;</a:t>
            </a:r>
          </a:p>
          <a:p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19981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530AA2-90B5-4D4A-958E-0F993CB48225}"/>
              </a:ext>
            </a:extLst>
          </p:cNvPr>
          <p:cNvSpPr txBox="1"/>
          <p:nvPr/>
        </p:nvSpPr>
        <p:spPr>
          <a:xfrm>
            <a:off x="0" y="139235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while(1){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//未收录结点最小</a:t>
            </a:r>
          </a:p>
          <a:p>
            <a:r>
              <a:rPr lang="zh-CN" altLang="en-US" sz="1600" dirty="0"/>
              <a:t>        V_min = FindMinDist(graph,dist,collected);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//没有未收录的结点</a:t>
            </a:r>
          </a:p>
          <a:p>
            <a:r>
              <a:rPr lang="zh-CN" altLang="en-US" sz="1600" dirty="0"/>
              <a:t>        if(V_min == graph-&gt;Nv)</a:t>
            </a:r>
          </a:p>
          <a:p>
            <a:r>
              <a:rPr lang="zh-CN" altLang="en-US" sz="1600" dirty="0"/>
              <a:t>            break;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//收录V_min</a:t>
            </a:r>
          </a:p>
          <a:p>
            <a:r>
              <a:rPr lang="zh-CN" altLang="en-US" sz="1600" dirty="0"/>
              <a:t>        collected[V_min] = 1;</a:t>
            </a:r>
          </a:p>
          <a:p>
            <a:r>
              <a:rPr lang="zh-CN" altLang="en-US" sz="1600" dirty="0"/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//对于每一个未收录的V_min的邻接顶点</a:t>
            </a:r>
          </a:p>
          <a:p>
            <a:r>
              <a:rPr lang="zh-CN" altLang="en-US" sz="1600" dirty="0"/>
              <a:t>        for(PtrToAdjVnode v_ptr = graph-&gt;G[V_min].first_node; v_ptr; v_ptr = v_ptr-&gt;Next){</a:t>
            </a:r>
          </a:p>
          <a:p>
            <a:r>
              <a:rPr lang="zh-CN" altLang="en-US" sz="1600" dirty="0"/>
              <a:t>            if(collected[v_ptr-&gt;Adjv] == -1){</a:t>
            </a:r>
          </a:p>
          <a:p>
            <a:r>
              <a:rPr lang="zh-CN" altLang="en-US" sz="1600" dirty="0"/>
              <a:t>                </a:t>
            </a:r>
            <a:r>
              <a:rPr lang="zh-CN" altLang="en-US" sz="1600" dirty="0">
                <a:solidFill>
                  <a:srgbClr val="FF0000"/>
                </a:solidFill>
              </a:rPr>
              <a:t>//不能有负数权值的边</a:t>
            </a:r>
          </a:p>
          <a:p>
            <a:r>
              <a:rPr lang="zh-CN" altLang="en-US" sz="1600" dirty="0"/>
              <a:t>                if(v_ptr-&gt;weight &lt;0){</a:t>
            </a:r>
          </a:p>
          <a:p>
            <a:r>
              <a:rPr lang="zh-CN" altLang="en-US" sz="1600" dirty="0"/>
              <a:t>                    printf("ERROR!The weight is negative number.\n");</a:t>
            </a:r>
          </a:p>
          <a:p>
            <a:r>
              <a:rPr lang="zh-CN" altLang="en-US" sz="1600" dirty="0"/>
              <a:t>                    exit(-1);</a:t>
            </a:r>
          </a:p>
          <a:p>
            <a:r>
              <a:rPr lang="zh-CN" altLang="en-US" sz="1600" dirty="0"/>
              <a:t>                }</a:t>
            </a:r>
          </a:p>
          <a:p>
            <a:r>
              <a:rPr lang="zh-CN" altLang="en-US" sz="1600" dirty="0"/>
              <a:t>                </a:t>
            </a:r>
            <a:r>
              <a:rPr lang="zh-CN" altLang="en-US" sz="1600" dirty="0">
                <a:solidFill>
                  <a:srgbClr val="FF0000"/>
                </a:solidFill>
              </a:rPr>
              <a:t>//收录V_min使得dist[v_ptr-&gt;Adjv]更小，更新v_ptr-&gt;Adjv的dist.path</a:t>
            </a:r>
          </a:p>
          <a:p>
            <a:r>
              <a:rPr lang="zh-CN" altLang="en-US" sz="1600" dirty="0"/>
              <a:t>                if(dist[V_min]+v_ptr-&gt;weight &lt; dist[v_ptr-&gt;Adjv]){</a:t>
            </a:r>
          </a:p>
          <a:p>
            <a:r>
              <a:rPr lang="zh-CN" altLang="en-US" sz="1600" dirty="0"/>
              <a:t>                    dist[v_ptr-&gt;Adjv] = dist[V_min]+v_ptr-&gt;weight;</a:t>
            </a:r>
          </a:p>
          <a:p>
            <a:r>
              <a:rPr lang="zh-CN" altLang="en-US" sz="1600" dirty="0"/>
              <a:t>                    path[v_ptr-&gt;Adjv]  = V_min;</a:t>
            </a:r>
          </a:p>
          <a:p>
            <a:r>
              <a:rPr lang="zh-CN" altLang="en-US" sz="1600" dirty="0"/>
              <a:t>                }</a:t>
            </a:r>
          </a:p>
          <a:p>
            <a:r>
              <a:rPr lang="zh-CN" altLang="en-US" sz="1600" dirty="0"/>
              <a:t>            }</a:t>
            </a:r>
          </a:p>
          <a:p>
            <a:r>
              <a:rPr lang="zh-CN" altLang="en-US" sz="1600" dirty="0"/>
              <a:t>        }</a:t>
            </a:r>
          </a:p>
          <a:p>
            <a:r>
              <a:rPr lang="zh-CN" altLang="en-US" sz="1600" dirty="0"/>
              <a:t>    }</a:t>
            </a:r>
          </a:p>
          <a:p>
            <a:r>
              <a:rPr lang="zh-CN" altLang="en-US" sz="1600" dirty="0"/>
              <a:t>    free(collected);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整个求解循环结束，释放</a:t>
            </a:r>
            <a:r>
              <a:rPr lang="en-US" altLang="zh-CN" sz="1600" dirty="0">
                <a:solidFill>
                  <a:srgbClr val="FF0000"/>
                </a:solidFill>
              </a:rPr>
              <a:t>collected</a:t>
            </a:r>
            <a:r>
              <a:rPr lang="zh-CN" altLang="en-US" sz="1600" dirty="0">
                <a:solidFill>
                  <a:srgbClr val="FF0000"/>
                </a:solidFill>
              </a:rPr>
              <a:t>空间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3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3BD1EB-4118-47DF-85C3-1CAECD86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84670" cy="13131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D9FF5D-0C6C-472D-81D8-D2D176D94E28}"/>
              </a:ext>
            </a:extLst>
          </p:cNvPr>
          <p:cNvSpPr txBox="1"/>
          <p:nvPr/>
        </p:nvSpPr>
        <p:spPr>
          <a:xfrm>
            <a:off x="73660" y="1313180"/>
            <a:ext cx="1094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表内寻找相同元素，找到后立刻删除对应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（好处：所需要新开辟新的空间较少；不足：代码循环较多，不利于代码拓展和相关任务复用代码；如对新表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表相同元素需要重新寻找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表相同元素；并且时间复杂度较高（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表删除操作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先求出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表相同元素，保存在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中；然后除去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（好处：可以将操作划分为两个子操作：求表中相同元素和除去表中相同元素；时间复杂度较低。不足：需要开辟新的空间。）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041D0-49A4-40EC-A046-E0C2973EC885}"/>
              </a:ext>
            </a:extLst>
          </p:cNvPr>
          <p:cNvSpPr txBox="1"/>
          <p:nvPr/>
        </p:nvSpPr>
        <p:spPr>
          <a:xfrm>
            <a:off x="0" y="6488668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源代码参考：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list229.c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3D57F-F90F-46A4-9B5C-83E2530D0E84}"/>
              </a:ext>
            </a:extLst>
          </p:cNvPr>
          <p:cNvSpPr txBox="1"/>
          <p:nvPr/>
        </p:nvSpPr>
        <p:spPr>
          <a:xfrm>
            <a:off x="2057925" y="3344505"/>
            <a:ext cx="904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中删除既在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中出现又在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中出现的元素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复杂度，需要遍历一次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表最大长度，并且需要遍历一次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=&gt;O(n)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list_union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*A,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B,Sqlist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C,Sqlist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*D)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Init_list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(&amp;temp,NULL,0);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list_cross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B,C,&amp;temp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list_minus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A,temp,D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A,D,sizeof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82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301DD9-FFB9-42A9-BBF6-954DB0F3165F}"/>
              </a:ext>
            </a:extLst>
          </p:cNvPr>
          <p:cNvSpPr txBox="1"/>
          <p:nvPr/>
        </p:nvSpPr>
        <p:spPr>
          <a:xfrm>
            <a:off x="0" y="225101"/>
            <a:ext cx="123582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//求顺序表的交集元素并保存在temp中（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元素非递减排列没有重复）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list_cross(Sqlist B,Sqlist C,Sqlist *temp)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index_b = 0, index_c = 0;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while(index_b &lt; B.length &amp;&amp; index_c&lt;C.length)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//B.data[index_b] 与C.data[index_c]三种情况讨论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while(B.data[index_b] &lt; C.data[index_c] &amp;&amp; index_b &lt;B.length)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index_b ++ ;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while(B.data[index_b] &gt; C.data[index_c] &amp;&amp; index_c&lt;C.length)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index_c ++ ;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while(B.data[index_b] == C.data[index_c] &amp;&amp; index_c&lt;C.length)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if(temp-&gt;length==0 || temp-&gt;data[temp-&gt;length-1] != B.data[index_b]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)//仅保存B，C公有重复元素一次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temp-&gt;data[temp-&gt;length] = B.data[index_b];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temp-&gt;length ++;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index_c ++;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5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E74D78-4FB4-4E60-A6B6-BB911CFD7EAA}"/>
              </a:ext>
            </a:extLst>
          </p:cNvPr>
          <p:cNvSpPr txBox="1"/>
          <p:nvPr/>
        </p:nvSpPr>
        <p:spPr>
          <a:xfrm>
            <a:off x="1" y="0"/>
            <a:ext cx="890385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中除去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中含有的元素并保存在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list_minus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A,Sqlist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temp,Sqlist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*D)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0;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的中小于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列表中最大元素区间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temp.length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temp.data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三种情况讨论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&amp;&amp;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D-&gt;data[D-&gt;length]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D-&gt;length ++;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++;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&amp;&amp;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++;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&gt;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&amp;&amp;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temp.length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 0 ||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-1] !=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temp.data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元素的剔除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D-&gt;data[D-&gt;length]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D-&gt;length ++;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index_temp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++;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C190D1-B694-4692-8C76-9A878589F13A}"/>
              </a:ext>
            </a:extLst>
          </p:cNvPr>
          <p:cNvSpPr txBox="1"/>
          <p:nvPr/>
        </p:nvSpPr>
        <p:spPr>
          <a:xfrm>
            <a:off x="7721601" y="64655"/>
            <a:ext cx="4470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列表中最大值的剩下元素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A.length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D-&gt;data[D-&gt;length]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index_a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D-&gt;length ++;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D535C09-B1A9-4FE5-8B9A-6D22769EB0CD}"/>
              </a:ext>
            </a:extLst>
          </p:cNvPr>
          <p:cNvCxnSpPr>
            <a:cxnSpLocks/>
          </p:cNvCxnSpPr>
          <p:nvPr/>
        </p:nvCxnSpPr>
        <p:spPr>
          <a:xfrm>
            <a:off x="7686675" y="0"/>
            <a:ext cx="0" cy="3429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22BD6B-522B-49B3-98A9-F2B6A694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51871" cy="5689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AAB6D8-2990-448E-AF0D-2BCB664E3EA0}"/>
              </a:ext>
            </a:extLst>
          </p:cNvPr>
          <p:cNvSpPr txBox="1"/>
          <p:nvPr/>
        </p:nvSpPr>
        <p:spPr>
          <a:xfrm>
            <a:off x="162839" y="568960"/>
            <a:ext cx="80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解：思路类似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注意遍历列表时临界条件判断）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CCA14C-B23A-49A5-A2A3-72E9813CD811}"/>
              </a:ext>
            </a:extLst>
          </p:cNvPr>
          <p:cNvSpPr txBox="1"/>
          <p:nvPr/>
        </p:nvSpPr>
        <p:spPr>
          <a:xfrm>
            <a:off x="0" y="6488668"/>
            <a:ext cx="265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源代码参考：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list230.c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BFD33F-A728-4DB2-BA0C-BCD912B4830F}"/>
              </a:ext>
            </a:extLst>
          </p:cNvPr>
          <p:cNvSpPr txBox="1"/>
          <p:nvPr/>
        </p:nvSpPr>
        <p:spPr>
          <a:xfrm>
            <a:off x="2032000" y="1993174"/>
            <a:ext cx="812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A中删除既在B中出现又在C中出现的元素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//复杂度，需要遍历一次B和C表最大长度，并且需要遍历一次A表=&gt;O(n)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list_union(linklist A, linklist B,linklist C)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linklist temp;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temp = Init_list(temp,NULL,0);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list_cross(B,C,temp);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list_minus(A,temp);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34BD1B-019D-C643-A0C1-24C48B2DDCF2}"/>
              </a:ext>
            </a:extLst>
          </p:cNvPr>
          <p:cNvSpPr txBox="1"/>
          <p:nvPr/>
        </p:nvSpPr>
        <p:spPr>
          <a:xfrm>
            <a:off x="8600661" y="795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被删除的节点</a:t>
            </a:r>
          </a:p>
        </p:txBody>
      </p:sp>
    </p:spTree>
    <p:extLst>
      <p:ext uri="{BB962C8B-B14F-4D97-AF65-F5344CB8AC3E}">
        <p14:creationId xmlns:p14="http://schemas.microsoft.com/office/powerpoint/2010/main" val="9859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7673</Words>
  <Application>Microsoft Macintosh PowerPoint</Application>
  <PresentationFormat>宽屏</PresentationFormat>
  <Paragraphs>819</Paragraphs>
  <Slides>52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-apple-system</vt:lpstr>
      <vt:lpstr>等线</vt:lpstr>
      <vt:lpstr>微软雅黑</vt:lpstr>
      <vt:lpstr>Arial</vt:lpstr>
      <vt:lpstr>Cambria Math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君宇 王</dc:creator>
  <cp:lastModifiedBy>Xinggang WANG</cp:lastModifiedBy>
  <cp:revision>55</cp:revision>
  <dcterms:created xsi:type="dcterms:W3CDTF">2021-03-24T02:28:55Z</dcterms:created>
  <dcterms:modified xsi:type="dcterms:W3CDTF">2022-05-05T09:44:21Z</dcterms:modified>
</cp:coreProperties>
</file>