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53" r:id="rId2"/>
    <p:sldId id="323" r:id="rId3"/>
    <p:sldId id="433" r:id="rId4"/>
    <p:sldId id="523" r:id="rId5"/>
    <p:sldId id="452" r:id="rId6"/>
    <p:sldId id="446" r:id="rId7"/>
    <p:sldId id="455" r:id="rId8"/>
    <p:sldId id="447" r:id="rId9"/>
    <p:sldId id="434" r:id="rId10"/>
    <p:sldId id="458" r:id="rId11"/>
    <p:sldId id="506" r:id="rId12"/>
    <p:sldId id="457" r:id="rId13"/>
    <p:sldId id="507" r:id="rId14"/>
    <p:sldId id="524" r:id="rId15"/>
    <p:sldId id="465" r:id="rId16"/>
    <p:sldId id="525" r:id="rId17"/>
    <p:sldId id="527" r:id="rId18"/>
    <p:sldId id="526" r:id="rId19"/>
    <p:sldId id="495" r:id="rId20"/>
    <p:sldId id="470" r:id="rId21"/>
    <p:sldId id="496" r:id="rId22"/>
    <p:sldId id="475" r:id="rId23"/>
    <p:sldId id="473" r:id="rId24"/>
    <p:sldId id="528" r:id="rId25"/>
    <p:sldId id="513" r:id="rId26"/>
    <p:sldId id="514" r:id="rId27"/>
    <p:sldId id="515" r:id="rId28"/>
    <p:sldId id="52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2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00"/>
    <a:srgbClr val="9900FF"/>
    <a:srgbClr val="FF00FF"/>
    <a:srgbClr val="FF33CC"/>
    <a:srgbClr val="0080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69" autoAdjust="0"/>
  </p:normalViewPr>
  <p:slideViewPr>
    <p:cSldViewPr>
      <p:cViewPr varScale="1">
        <p:scale>
          <a:sx n="97" d="100"/>
          <a:sy n="97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D670D4-B6AA-43F0-9176-7337C1B978B9}" type="slidenum">
              <a:rPr lang="en-US" altLang="zh-CN">
                <a:ea typeface="微软雅黑 Light" panose="020B0502040204020203" pitchFamily="34" charset="-122"/>
              </a:rPr>
              <a:pPr>
                <a:defRPr/>
              </a:pPr>
              <a:t>‹#›</a:t>
            </a:fld>
            <a:endParaRPr lang="en-US" altLang="zh-CN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077A4244-681D-4138-AB4B-FAE7FD9C56B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83948-9555-41AE-91AB-484F86B07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0227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6956B-9EBE-40F8-B837-63DC4B7E2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4923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AE1D8-20BC-4DD4-8463-DE045F9D3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660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44520-F480-4CCD-A385-F28439CBE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3322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2A43-F7EE-48C5-9E3E-5E26935E8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3265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BB83-4D5C-4BD7-B93E-33EDF4693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738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0E8A-000B-452C-A828-60825AEDA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2548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E0645-8E9F-4B47-A219-415C1D7B6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9875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32976-42B4-4352-86DA-B814CA516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65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90B88-7B9D-4ECA-930E-9B3AF31FC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5046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D18D-D0EE-44E3-BFA6-85A50F16C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0794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ABEE1-30EE-4C98-BC7B-6B659B878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6088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2426661D-E3ED-4FF4-8697-9F01CBECD03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微软雅黑 Light" panose="020B0502040204020203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微软雅黑 Light" panose="020B0502040204020203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微软雅黑 Light" panose="020B0502040204020203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微软雅黑 Light" panose="020B0502040204020203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48E15-4E57-49F9-8333-133A91A0AFA3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1332" y="210344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数据结构课程的内容</a:t>
            </a:r>
          </a:p>
        </p:txBody>
      </p:sp>
      <p:pic>
        <p:nvPicPr>
          <p:cNvPr id="4100" name="Picture 1031" descr="数据结构内容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219200"/>
            <a:ext cx="83708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Group 1033"/>
          <p:cNvGrpSpPr>
            <a:grpSpLocks/>
          </p:cNvGrpSpPr>
          <p:nvPr/>
        </p:nvGrpSpPr>
        <p:grpSpPr bwMode="auto">
          <a:xfrm>
            <a:off x="1431925" y="1568450"/>
            <a:ext cx="3544888" cy="4198938"/>
            <a:chOff x="902" y="988"/>
            <a:chExt cx="2233" cy="2645"/>
          </a:xfrm>
        </p:grpSpPr>
        <p:sp>
          <p:nvSpPr>
            <p:cNvPr id="4122" name="AutoShape 1034"/>
            <p:cNvSpPr>
              <a:spLocks/>
            </p:cNvSpPr>
            <p:nvPr/>
          </p:nvSpPr>
          <p:spPr bwMode="auto">
            <a:xfrm>
              <a:off x="902" y="1200"/>
              <a:ext cx="249" cy="2016"/>
            </a:xfrm>
            <a:prstGeom prst="leftBrace">
              <a:avLst>
                <a:gd name="adj1" fmla="val 67470"/>
                <a:gd name="adj2" fmla="val 50000"/>
              </a:avLst>
            </a:prstGeom>
            <a:noFill/>
            <a:ln w="635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23" name="AutoShape 1035"/>
            <p:cNvSpPr>
              <a:spLocks/>
            </p:cNvSpPr>
            <p:nvPr/>
          </p:nvSpPr>
          <p:spPr bwMode="auto">
            <a:xfrm>
              <a:off x="1966" y="988"/>
              <a:ext cx="102" cy="394"/>
            </a:xfrm>
            <a:prstGeom prst="leftBrace">
              <a:avLst>
                <a:gd name="adj1" fmla="val 32190"/>
                <a:gd name="adj2" fmla="val 50000"/>
              </a:avLst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24" name="AutoShape 1036"/>
            <p:cNvSpPr>
              <a:spLocks/>
            </p:cNvSpPr>
            <p:nvPr/>
          </p:nvSpPr>
          <p:spPr bwMode="auto">
            <a:xfrm>
              <a:off x="2695" y="1679"/>
              <a:ext cx="125" cy="750"/>
            </a:xfrm>
            <a:prstGeom prst="leftBrace">
              <a:avLst>
                <a:gd name="adj1" fmla="val 50000"/>
                <a:gd name="adj2" fmla="val 48667"/>
              </a:avLst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25" name="AutoShape 1037"/>
            <p:cNvSpPr>
              <a:spLocks/>
            </p:cNvSpPr>
            <p:nvPr/>
          </p:nvSpPr>
          <p:spPr bwMode="auto">
            <a:xfrm>
              <a:off x="3010" y="1180"/>
              <a:ext cx="125" cy="298"/>
            </a:xfrm>
            <a:prstGeom prst="leftBrace">
              <a:avLst>
                <a:gd name="adj1" fmla="val 19867"/>
                <a:gd name="adj2" fmla="val 48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26" name="AutoShape 1038"/>
            <p:cNvSpPr>
              <a:spLocks/>
            </p:cNvSpPr>
            <p:nvPr/>
          </p:nvSpPr>
          <p:spPr bwMode="auto">
            <a:xfrm>
              <a:off x="1943" y="2693"/>
              <a:ext cx="125" cy="940"/>
            </a:xfrm>
            <a:prstGeom prst="leftBrace">
              <a:avLst>
                <a:gd name="adj1" fmla="val 62667"/>
                <a:gd name="adj2" fmla="val 48667"/>
              </a:avLst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102" name="Group 1039"/>
          <p:cNvGrpSpPr>
            <a:grpSpLocks/>
          </p:cNvGrpSpPr>
          <p:nvPr/>
        </p:nvGrpSpPr>
        <p:grpSpPr bwMode="auto">
          <a:xfrm>
            <a:off x="1905000" y="1676400"/>
            <a:ext cx="6324600" cy="3733800"/>
            <a:chOff x="1200" y="1056"/>
            <a:chExt cx="3984" cy="2352"/>
          </a:xfrm>
        </p:grpSpPr>
        <p:sp>
          <p:nvSpPr>
            <p:cNvPr id="4110" name="Line 1040"/>
            <p:cNvSpPr>
              <a:spLocks noChangeShapeType="1"/>
            </p:cNvSpPr>
            <p:nvPr/>
          </p:nvSpPr>
          <p:spPr bwMode="auto">
            <a:xfrm>
              <a:off x="3456" y="1056"/>
              <a:ext cx="172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111" name="Group 1041"/>
            <p:cNvGrpSpPr>
              <a:grpSpLocks/>
            </p:cNvGrpSpPr>
            <p:nvPr/>
          </p:nvGrpSpPr>
          <p:grpSpPr bwMode="auto">
            <a:xfrm>
              <a:off x="1200" y="1056"/>
              <a:ext cx="2352" cy="2352"/>
              <a:chOff x="1200" y="1056"/>
              <a:chExt cx="2352" cy="2352"/>
            </a:xfrm>
          </p:grpSpPr>
          <p:sp>
            <p:nvSpPr>
              <p:cNvPr id="4112" name="Line 1042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3" name="Line 1043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4" name="Line 1044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5" name="Line 104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12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6" name="Line 1046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7" name="Line 1047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8" name="Line 1048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9" name="Line 1049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20" name="Line 1050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21" name="Line 1051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103" name="Oval 1052"/>
          <p:cNvSpPr>
            <a:spLocks noChangeArrowheads="1"/>
          </p:cNvSpPr>
          <p:nvPr/>
        </p:nvSpPr>
        <p:spPr bwMode="auto">
          <a:xfrm>
            <a:off x="3276600" y="5867400"/>
            <a:ext cx="1295400" cy="4572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endParaRPr lang="zh-CN" altLang="en-US" sz="2200" dirty="0">
              <a:solidFill>
                <a:srgbClr val="FF66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104" name="Group 1053"/>
          <p:cNvGrpSpPr>
            <a:grpSpLocks/>
          </p:cNvGrpSpPr>
          <p:nvPr/>
        </p:nvGrpSpPr>
        <p:grpSpPr bwMode="auto">
          <a:xfrm>
            <a:off x="3429000" y="2133600"/>
            <a:ext cx="2438400" cy="152400"/>
            <a:chOff x="2160" y="1344"/>
            <a:chExt cx="1536" cy="96"/>
          </a:xfrm>
        </p:grpSpPr>
        <p:sp>
          <p:nvSpPr>
            <p:cNvPr id="4108" name="Line 1054"/>
            <p:cNvSpPr>
              <a:spLocks noChangeShapeType="1"/>
            </p:cNvSpPr>
            <p:nvPr/>
          </p:nvSpPr>
          <p:spPr bwMode="auto">
            <a:xfrm>
              <a:off x="2160" y="1440"/>
              <a:ext cx="81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09" name="Line 1055"/>
            <p:cNvSpPr>
              <a:spLocks noChangeShapeType="1"/>
            </p:cNvSpPr>
            <p:nvPr/>
          </p:nvSpPr>
          <p:spPr bwMode="auto">
            <a:xfrm>
              <a:off x="3168" y="1344"/>
              <a:ext cx="52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105" name="Line 1057"/>
          <p:cNvSpPr>
            <a:spLocks noChangeShapeType="1"/>
          </p:cNvSpPr>
          <p:nvPr/>
        </p:nvSpPr>
        <p:spPr bwMode="auto">
          <a:xfrm>
            <a:off x="4572000" y="3733800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06" name="Line 1058"/>
          <p:cNvSpPr>
            <a:spLocks noChangeShapeType="1"/>
          </p:cNvSpPr>
          <p:nvPr/>
        </p:nvSpPr>
        <p:spPr bwMode="auto">
          <a:xfrm>
            <a:off x="4495800" y="4191000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07" name="Line 1059"/>
          <p:cNvSpPr>
            <a:spLocks noChangeShapeType="1"/>
          </p:cNvSpPr>
          <p:nvPr/>
        </p:nvSpPr>
        <p:spPr bwMode="auto">
          <a:xfrm>
            <a:off x="3352800" y="5791200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47D75-6ACA-4BD8-93AC-2EB1A4EC2BAE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/>
          <a:lstStyle/>
          <a:p>
            <a:pPr marL="857250" indent="-857250" algn="l" eaLnBrk="1" hangingPunct="1"/>
            <a:r>
              <a:rPr lang="zh-CN" altLang="en-US" sz="2800" b="1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b="1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关键字序列</a:t>
            </a:r>
            <a:r>
              <a:rPr lang="en-US" altLang="zh-CN" sz="2400" b="1" dirty="0">
                <a:solidFill>
                  <a:schemeClr val="tx1"/>
                </a:solidFill>
              </a:rPr>
              <a:t>T= </a:t>
            </a:r>
            <a:r>
              <a:rPr lang="zh-CN" altLang="en-US" sz="2400" b="1" dirty="0">
                <a:solidFill>
                  <a:schemeClr val="tx1"/>
                </a:solidFill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</a:rPr>
              <a:t>21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49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en-US" altLang="zh-CN" sz="2400" b="1" dirty="0"/>
              <a:t>*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08</a:t>
            </a:r>
            <a:r>
              <a:rPr lang="zh-CN" altLang="en-US" sz="2400" b="1" dirty="0">
                <a:solidFill>
                  <a:schemeClr val="tx1"/>
                </a:solidFill>
              </a:rPr>
              <a:t>），</a:t>
            </a:r>
            <a:br>
              <a:rPr lang="zh-CN" altLang="en-US" sz="2400" b="1" dirty="0">
                <a:solidFill>
                  <a:schemeClr val="tx1"/>
                </a:solidFill>
              </a:rPr>
            </a:br>
            <a:r>
              <a:rPr lang="zh-CN" altLang="en-US" sz="2400" b="1" dirty="0">
                <a:solidFill>
                  <a:schemeClr val="tx1"/>
                </a:solidFill>
              </a:rPr>
              <a:t>请写出直接插入排序的具体实现过程。</a:t>
            </a:r>
          </a:p>
        </p:txBody>
      </p:sp>
      <p:sp>
        <p:nvSpPr>
          <p:cNvPr id="14340" name="AutoShape 8"/>
          <p:cNvSpPr>
            <a:spLocks noChangeArrowheads="1"/>
          </p:cNvSpPr>
          <p:nvPr/>
        </p:nvSpPr>
        <p:spPr bwMode="auto">
          <a:xfrm>
            <a:off x="6858000" y="685800"/>
            <a:ext cx="2286000" cy="381000"/>
          </a:xfrm>
          <a:prstGeom prst="wedgeRoundRectCallout">
            <a:avLst>
              <a:gd name="adj1" fmla="val -90625"/>
              <a:gd name="adj2" fmla="val -79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表示后一个</a:t>
            </a:r>
            <a:r>
              <a:rPr lang="en-US" altLang="zh-CN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</a:p>
        </p:txBody>
      </p:sp>
      <p:sp>
        <p:nvSpPr>
          <p:cNvPr id="277513" name="AutoShape 9" descr="白色大理石"/>
          <p:cNvSpPr>
            <a:spLocks noChangeArrowheads="1"/>
          </p:cNvSpPr>
          <p:nvPr/>
        </p:nvSpPr>
        <p:spPr bwMode="auto">
          <a:xfrm>
            <a:off x="838200" y="2727325"/>
            <a:ext cx="7848600" cy="457200"/>
          </a:xfrm>
          <a:prstGeom prst="parallelogram">
            <a:avLst>
              <a:gd name="adj" fmla="val 24844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endParaRPr lang="zh-CN" altLang="en-US" sz="2200" dirty="0">
              <a:solidFill>
                <a:srgbClr val="FF66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2971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=1</a:t>
            </a:r>
            <a:endParaRPr lang="en-US" altLang="zh-CN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3600" y="1965325"/>
            <a:ext cx="5181600" cy="1676400"/>
            <a:chOff x="1296" y="96"/>
            <a:chExt cx="3264" cy="1056"/>
          </a:xfrm>
        </p:grpSpPr>
        <p:sp>
          <p:nvSpPr>
            <p:cNvPr id="277516" name="AutoShape 12"/>
            <p:cNvSpPr>
              <a:spLocks noChangeArrowheads="1"/>
            </p:cNvSpPr>
            <p:nvPr/>
          </p:nvSpPr>
          <p:spPr bwMode="auto">
            <a:xfrm>
              <a:off x="1824" y="336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21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230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18" name="AutoShape 14"/>
            <p:cNvSpPr>
              <a:spLocks noChangeArrowheads="1"/>
            </p:cNvSpPr>
            <p:nvPr/>
          </p:nvSpPr>
          <p:spPr bwMode="auto">
            <a:xfrm>
              <a:off x="2784" y="96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49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19" name="AutoShape 15"/>
            <p:cNvSpPr>
              <a:spLocks noChangeArrowheads="1"/>
            </p:cNvSpPr>
            <p:nvPr/>
          </p:nvSpPr>
          <p:spPr bwMode="auto">
            <a:xfrm>
              <a:off x="326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25*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20" name="AutoShape 16"/>
            <p:cNvSpPr>
              <a:spLocks noChangeArrowheads="1"/>
            </p:cNvSpPr>
            <p:nvPr/>
          </p:nvSpPr>
          <p:spPr bwMode="auto">
            <a:xfrm>
              <a:off x="3744" y="384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16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21" name="AutoShape 17"/>
            <p:cNvSpPr>
              <a:spLocks noChangeArrowheads="1"/>
            </p:cNvSpPr>
            <p:nvPr/>
          </p:nvSpPr>
          <p:spPr bwMode="auto">
            <a:xfrm>
              <a:off x="4224" y="576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08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4395" name="Text Box 18"/>
            <p:cNvSpPr txBox="1">
              <a:spLocks noChangeArrowheads="1"/>
            </p:cNvSpPr>
            <p:nvPr/>
          </p:nvSpPr>
          <p:spPr bwMode="auto">
            <a:xfrm>
              <a:off x="1372" y="864"/>
              <a:ext cx="3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ea typeface="微软雅黑 Light" panose="020B0502040204020203" pitchFamily="34" charset="-122"/>
                </a:rPr>
                <a:t>0         1        2        3        4        5        6</a:t>
              </a:r>
              <a:endParaRPr lang="en-US" altLang="zh-CN" sz="2400" b="0" dirty="0">
                <a:ea typeface="微软雅黑 Light" panose="020B0502040204020203" pitchFamily="34" charset="-122"/>
              </a:endParaRPr>
            </a:p>
          </p:txBody>
        </p:sp>
        <p:sp>
          <p:nvSpPr>
            <p:cNvPr id="277523" name="AutoShape 19"/>
            <p:cNvSpPr>
              <a:spLocks noChangeArrowheads="1"/>
            </p:cNvSpPr>
            <p:nvPr/>
          </p:nvSpPr>
          <p:spPr bwMode="auto">
            <a:xfrm>
              <a:off x="1296" y="288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1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微软雅黑 Light" panose="020B0502040204020203" pitchFamily="34" charset="-122"/>
                </a:rPr>
                <a:t>哨</a:t>
              </a:r>
            </a:p>
            <a:p>
              <a:pPr algn="ctr" eaLnBrk="1" hangingPunct="1">
                <a:defRPr/>
              </a:pPr>
              <a:r>
                <a:rPr lang="zh-CN" altLang="en-US" sz="1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微软雅黑 Light" panose="020B0502040204020203" pitchFamily="34" charset="-122"/>
                </a:rPr>
                <a:t>兵</a:t>
              </a:r>
            </a:p>
          </p:txBody>
        </p:sp>
      </p:grpSp>
      <p:sp>
        <p:nvSpPr>
          <p:cNvPr id="277524" name="AutoShape 20"/>
          <p:cNvSpPr>
            <a:spLocks noChangeArrowheads="1"/>
          </p:cNvSpPr>
          <p:nvPr/>
        </p:nvSpPr>
        <p:spPr bwMode="auto">
          <a:xfrm>
            <a:off x="2971800" y="2346325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21</a:t>
            </a:r>
            <a:endParaRPr lang="en-US" altLang="zh-CN" sz="2400" b="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25" name="Text Box 21"/>
          <p:cNvSpPr txBox="1">
            <a:spLocks noChangeArrowheads="1"/>
          </p:cNvSpPr>
          <p:nvPr/>
        </p:nvSpPr>
        <p:spPr bwMode="auto">
          <a:xfrm>
            <a:off x="3733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=2</a:t>
            </a:r>
            <a:endParaRPr lang="en-US" altLang="zh-CN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4495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=3</a:t>
            </a:r>
            <a:endParaRPr lang="en-US" altLang="zh-CN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60960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=5</a:t>
            </a:r>
            <a:endParaRPr lang="en-US" altLang="zh-CN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53340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=4</a:t>
            </a:r>
            <a:endParaRPr lang="en-US" altLang="zh-CN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67818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=6</a:t>
            </a:r>
            <a:endParaRPr lang="en-US" altLang="zh-CN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32" name="AutoShape 28"/>
          <p:cNvSpPr>
            <a:spLocks noChangeArrowheads="1"/>
          </p:cNvSpPr>
          <p:nvPr/>
        </p:nvSpPr>
        <p:spPr bwMode="auto">
          <a:xfrm>
            <a:off x="3733800" y="22860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25</a:t>
            </a:r>
            <a:endParaRPr lang="en-US" altLang="zh-CN" sz="240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35" name="AutoShape 31"/>
          <p:cNvSpPr>
            <a:spLocks noChangeArrowheads="1"/>
          </p:cNvSpPr>
          <p:nvPr/>
        </p:nvSpPr>
        <p:spPr bwMode="auto">
          <a:xfrm>
            <a:off x="4495800" y="1981200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49</a:t>
            </a:r>
            <a:endParaRPr lang="en-US" altLang="zh-CN" sz="2400" b="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36" name="AutoShape 32"/>
          <p:cNvSpPr>
            <a:spLocks noChangeArrowheads="1"/>
          </p:cNvSpPr>
          <p:nvPr/>
        </p:nvSpPr>
        <p:spPr bwMode="auto">
          <a:xfrm>
            <a:off x="5257800" y="22860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Arial" pitchFamily="34" charset="0"/>
                <a:ea typeface="微软雅黑 Light" panose="020B0502040204020203" pitchFamily="34" charset="-122"/>
              </a:rPr>
              <a:t>25*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057400" y="1905000"/>
            <a:ext cx="609600" cy="1219200"/>
            <a:chOff x="1248" y="576"/>
            <a:chExt cx="384" cy="768"/>
          </a:xfrm>
        </p:grpSpPr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1248" y="576"/>
              <a:ext cx="384" cy="76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39" name="AutoShape 35"/>
            <p:cNvSpPr>
              <a:spLocks noChangeArrowheads="1"/>
            </p:cNvSpPr>
            <p:nvPr/>
          </p:nvSpPr>
          <p:spPr bwMode="auto">
            <a:xfrm>
              <a:off x="1296" y="81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25*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7540" name="AutoShape 36"/>
          <p:cNvSpPr>
            <a:spLocks noChangeArrowheads="1"/>
          </p:cNvSpPr>
          <p:nvPr/>
        </p:nvSpPr>
        <p:spPr bwMode="auto">
          <a:xfrm>
            <a:off x="5257800" y="1981200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49</a:t>
            </a:r>
            <a:endParaRPr lang="en-US" altLang="zh-CN" sz="2400" b="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41" name="AutoShape 37"/>
          <p:cNvSpPr>
            <a:spLocks noChangeArrowheads="1"/>
          </p:cNvSpPr>
          <p:nvPr/>
        </p:nvSpPr>
        <p:spPr bwMode="auto">
          <a:xfrm>
            <a:off x="6019800" y="2438400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Arial" pitchFamily="34" charset="0"/>
                <a:ea typeface="微软雅黑 Light" panose="020B0502040204020203" pitchFamily="34" charset="-122"/>
              </a:rPr>
              <a:t>16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42" name="AutoShape 38"/>
          <p:cNvSpPr>
            <a:spLocks noChangeArrowheads="1"/>
          </p:cNvSpPr>
          <p:nvPr/>
        </p:nvSpPr>
        <p:spPr bwMode="auto">
          <a:xfrm>
            <a:off x="2133600" y="2209800"/>
            <a:ext cx="533400" cy="914400"/>
          </a:xfrm>
          <a:prstGeom prst="can">
            <a:avLst>
              <a:gd name="adj" fmla="val 4285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16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495800" y="1905000"/>
            <a:ext cx="533400" cy="1219200"/>
            <a:chOff x="2784" y="576"/>
            <a:chExt cx="336" cy="768"/>
          </a:xfrm>
        </p:grpSpPr>
        <p:sp>
          <p:nvSpPr>
            <p:cNvPr id="277544" name="AutoShape 40"/>
            <p:cNvSpPr>
              <a:spLocks noChangeArrowheads="1"/>
            </p:cNvSpPr>
            <p:nvPr/>
          </p:nvSpPr>
          <p:spPr bwMode="auto">
            <a:xfrm>
              <a:off x="2784" y="576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45" name="AutoShape 41"/>
            <p:cNvSpPr>
              <a:spLocks noChangeArrowheads="1"/>
            </p:cNvSpPr>
            <p:nvPr/>
          </p:nvSpPr>
          <p:spPr bwMode="auto">
            <a:xfrm>
              <a:off x="2784" y="81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25*</a:t>
              </a:r>
              <a:endParaRPr lang="en-US" altLang="zh-CN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7556" name="AutoShape 52"/>
          <p:cNvSpPr>
            <a:spLocks noChangeArrowheads="1"/>
          </p:cNvSpPr>
          <p:nvPr/>
        </p:nvSpPr>
        <p:spPr bwMode="auto">
          <a:xfrm>
            <a:off x="6781800" y="2743200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Arial" pitchFamily="34" charset="0"/>
                <a:ea typeface="微软雅黑 Light" panose="020B0502040204020203" pitchFamily="34" charset="-122"/>
              </a:rPr>
              <a:t>08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133600" y="2209800"/>
            <a:ext cx="533400" cy="838200"/>
            <a:chOff x="1344" y="2160"/>
            <a:chExt cx="336" cy="528"/>
          </a:xfrm>
        </p:grpSpPr>
        <p:sp>
          <p:nvSpPr>
            <p:cNvPr id="277558" name="AutoShape 54"/>
            <p:cNvSpPr>
              <a:spLocks noChangeArrowheads="1"/>
            </p:cNvSpPr>
            <p:nvPr/>
          </p:nvSpPr>
          <p:spPr bwMode="auto">
            <a:xfrm>
              <a:off x="1344" y="216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59" name="AutoShape 55"/>
            <p:cNvSpPr>
              <a:spLocks noChangeArrowheads="1"/>
            </p:cNvSpPr>
            <p:nvPr/>
          </p:nvSpPr>
          <p:spPr bwMode="auto">
            <a:xfrm>
              <a:off x="1344" y="2448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08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7561" name="AutoShape 57"/>
          <p:cNvSpPr>
            <a:spLocks noChangeArrowheads="1"/>
          </p:cNvSpPr>
          <p:nvPr/>
        </p:nvSpPr>
        <p:spPr bwMode="auto">
          <a:xfrm>
            <a:off x="6781800" y="1905000"/>
            <a:ext cx="542925" cy="1214438"/>
          </a:xfrm>
          <a:prstGeom prst="can">
            <a:avLst>
              <a:gd name="adj" fmla="val 5592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49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4361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假设该序列已存入一维数组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r[7]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r[0]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作为哨兵（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）。则程序执行过程为：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971800" y="1981200"/>
            <a:ext cx="3657600" cy="1143000"/>
            <a:chOff x="1872" y="2928"/>
            <a:chExt cx="2304" cy="720"/>
          </a:xfrm>
        </p:grpSpPr>
        <p:sp>
          <p:nvSpPr>
            <p:cNvPr id="277547" name="AutoShape 43"/>
            <p:cNvSpPr>
              <a:spLocks noChangeArrowheads="1"/>
            </p:cNvSpPr>
            <p:nvPr/>
          </p:nvSpPr>
          <p:spPr bwMode="auto">
            <a:xfrm>
              <a:off x="2352" y="312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49" name="AutoShape 45"/>
            <p:cNvSpPr>
              <a:spLocks noChangeArrowheads="1"/>
            </p:cNvSpPr>
            <p:nvPr/>
          </p:nvSpPr>
          <p:spPr bwMode="auto">
            <a:xfrm>
              <a:off x="3312" y="2928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51" name="AutoShape 47"/>
            <p:cNvSpPr>
              <a:spLocks noChangeArrowheads="1"/>
            </p:cNvSpPr>
            <p:nvPr/>
          </p:nvSpPr>
          <p:spPr bwMode="auto">
            <a:xfrm>
              <a:off x="2352" y="316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21</a:t>
              </a:r>
              <a:endParaRPr lang="en-US" altLang="zh-CN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52" name="AutoShape 48"/>
            <p:cNvSpPr>
              <a:spLocks noChangeArrowheads="1"/>
            </p:cNvSpPr>
            <p:nvPr/>
          </p:nvSpPr>
          <p:spPr bwMode="auto">
            <a:xfrm>
              <a:off x="283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</a:t>
              </a:r>
              <a:endPara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53" name="AutoShape 49"/>
            <p:cNvSpPr>
              <a:spLocks noChangeArrowheads="1"/>
            </p:cNvSpPr>
            <p:nvPr/>
          </p:nvSpPr>
          <p:spPr bwMode="auto">
            <a:xfrm>
              <a:off x="3792" y="2928"/>
              <a:ext cx="384" cy="720"/>
            </a:xfrm>
            <a:prstGeom prst="can">
              <a:avLst>
                <a:gd name="adj" fmla="val 46875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49</a:t>
              </a:r>
              <a:endParaRPr lang="en-US" altLang="zh-CN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54" name="AutoShape 50"/>
            <p:cNvSpPr>
              <a:spLocks noChangeArrowheads="1"/>
            </p:cNvSpPr>
            <p:nvPr/>
          </p:nvSpPr>
          <p:spPr bwMode="auto">
            <a:xfrm>
              <a:off x="331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25*</a:t>
              </a:r>
              <a:endParaRPr lang="en-US" altLang="zh-CN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73" name="AutoShape 69"/>
            <p:cNvSpPr>
              <a:spLocks noChangeArrowheads="1"/>
            </p:cNvSpPr>
            <p:nvPr/>
          </p:nvSpPr>
          <p:spPr bwMode="auto">
            <a:xfrm>
              <a:off x="1872" y="3168"/>
              <a:ext cx="336" cy="480"/>
            </a:xfrm>
            <a:prstGeom prst="can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21</a:t>
              </a:r>
              <a:endParaRPr lang="en-US" altLang="zh-CN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7572" name="Rectangle 68"/>
          <p:cNvSpPr>
            <a:spLocks noChangeArrowheads="1"/>
          </p:cNvSpPr>
          <p:nvPr/>
        </p:nvSpPr>
        <p:spPr bwMode="auto">
          <a:xfrm>
            <a:off x="304800" y="22860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初态：</a:t>
            </a:r>
          </a:p>
        </p:txBody>
      </p:sp>
      <p:sp>
        <p:nvSpPr>
          <p:cNvPr id="277555" name="AutoShape 51"/>
          <p:cNvSpPr>
            <a:spLocks noChangeArrowheads="1"/>
          </p:cNvSpPr>
          <p:nvPr/>
        </p:nvSpPr>
        <p:spPr bwMode="auto">
          <a:xfrm>
            <a:off x="2971800" y="2362200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16</a:t>
            </a:r>
            <a:endParaRPr lang="en-US" altLang="zh-CN" sz="2400" b="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5943600" y="1981200"/>
            <a:ext cx="762000" cy="1219200"/>
            <a:chOff x="3730" y="2259"/>
            <a:chExt cx="356" cy="765"/>
          </a:xfrm>
        </p:grpSpPr>
        <p:sp>
          <p:nvSpPr>
            <p:cNvPr id="277563" name="AutoShape 59"/>
            <p:cNvSpPr>
              <a:spLocks noChangeArrowheads="1"/>
            </p:cNvSpPr>
            <p:nvPr/>
          </p:nvSpPr>
          <p:spPr bwMode="auto">
            <a:xfrm>
              <a:off x="3730" y="2259"/>
              <a:ext cx="342" cy="765"/>
            </a:xfrm>
            <a:prstGeom prst="can">
              <a:avLst>
                <a:gd name="adj" fmla="val 5592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49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64" name="AutoShape 60"/>
            <p:cNvSpPr>
              <a:spLocks noChangeArrowheads="1"/>
            </p:cNvSpPr>
            <p:nvPr/>
          </p:nvSpPr>
          <p:spPr bwMode="auto">
            <a:xfrm>
              <a:off x="3744" y="2400"/>
              <a:ext cx="342" cy="561"/>
            </a:xfrm>
            <a:prstGeom prst="can">
              <a:avLst>
                <a:gd name="adj" fmla="val 410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25*</a:t>
              </a:r>
              <a:endPara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7569" name="AutoShape 65"/>
          <p:cNvSpPr>
            <a:spLocks noChangeArrowheads="1"/>
          </p:cNvSpPr>
          <p:nvPr/>
        </p:nvSpPr>
        <p:spPr bwMode="auto">
          <a:xfrm>
            <a:off x="5257800" y="2233613"/>
            <a:ext cx="542925" cy="890587"/>
          </a:xfrm>
          <a:prstGeom prst="can">
            <a:avLst>
              <a:gd name="adj" fmla="val 41009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25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60" name="AutoShape 56"/>
          <p:cNvSpPr>
            <a:spLocks noChangeArrowheads="1"/>
          </p:cNvSpPr>
          <p:nvPr/>
        </p:nvSpPr>
        <p:spPr bwMode="auto">
          <a:xfrm>
            <a:off x="4500563" y="2314575"/>
            <a:ext cx="542925" cy="809625"/>
          </a:xfrm>
          <a:prstGeom prst="can">
            <a:avLst>
              <a:gd name="adj" fmla="val 3728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21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77565" name="AutoShape 61"/>
          <p:cNvSpPr>
            <a:spLocks noChangeArrowheads="1"/>
          </p:cNvSpPr>
          <p:nvPr/>
        </p:nvSpPr>
        <p:spPr bwMode="auto">
          <a:xfrm>
            <a:off x="3724275" y="2319338"/>
            <a:ext cx="542925" cy="804862"/>
          </a:xfrm>
          <a:prstGeom prst="can">
            <a:avLst>
              <a:gd name="adj" fmla="val 3706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 Light" panose="020B0502040204020203" pitchFamily="34" charset="-122"/>
              </a:rPr>
              <a:t>16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2971800" y="2286000"/>
            <a:ext cx="542925" cy="809625"/>
            <a:chOff x="1776" y="2463"/>
            <a:chExt cx="342" cy="510"/>
          </a:xfrm>
        </p:grpSpPr>
        <p:sp>
          <p:nvSpPr>
            <p:cNvPr id="277567" name="AutoShape 63"/>
            <p:cNvSpPr>
              <a:spLocks noChangeArrowheads="1"/>
            </p:cNvSpPr>
            <p:nvPr/>
          </p:nvSpPr>
          <p:spPr bwMode="auto">
            <a:xfrm>
              <a:off x="1776" y="2463"/>
              <a:ext cx="342" cy="510"/>
            </a:xfrm>
            <a:prstGeom prst="can">
              <a:avLst>
                <a:gd name="adj" fmla="val 3728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77568" name="AutoShape 64"/>
            <p:cNvSpPr>
              <a:spLocks noChangeArrowheads="1"/>
            </p:cNvSpPr>
            <p:nvPr/>
          </p:nvSpPr>
          <p:spPr bwMode="auto">
            <a:xfrm>
              <a:off x="1776" y="2718"/>
              <a:ext cx="342" cy="25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微软雅黑 Light" panose="020B0502040204020203" pitchFamily="34" charset="-122"/>
                </a:rPr>
                <a:t>08</a:t>
              </a:r>
              <a:endParaRPr lang="en-US" altLang="zh-CN" sz="2400" b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7570" name="Text Box 66"/>
          <p:cNvSpPr txBox="1">
            <a:spLocks noChangeArrowheads="1"/>
          </p:cNvSpPr>
          <p:nvPr/>
        </p:nvSpPr>
        <p:spPr bwMode="auto">
          <a:xfrm>
            <a:off x="381000" y="3505200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完成</a:t>
            </a:r>
            <a:r>
              <a:rPr lang="en-US" altLang="zh-CN" sz="40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!</a:t>
            </a:r>
            <a:endParaRPr lang="en-US" altLang="zh-CN" sz="4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09600" y="4191000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333500" indent="-1333500"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时间效率：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因为在最坏情况下，所有元素的比较次数总和为（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Times New Roman"/>
                <a:ea typeface="微软雅黑 Light" panose="020B0502040204020203" pitchFamily="34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n-1)→O(n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。其他情况下也要考虑移动元素的次数。 故时间复杂度为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</a:t>
            </a:r>
            <a:r>
              <a:rPr lang="en-US" altLang="zh-CN" sz="2400" baseline="30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1333500" indent="-1333500" eaLnBrk="1" hangingPunct="1">
              <a:defRPr/>
            </a:pP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33500" indent="-1333500"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空间效率：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仅占用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个缓冲单元</a:t>
            </a:r>
            <a:r>
              <a:rPr lang="en-US" altLang="zh-CN" sz="2400" dirty="0">
                <a:solidFill>
                  <a:schemeClr val="tx1"/>
                </a:solidFill>
                <a:latin typeface="Times New Roman"/>
                <a:ea typeface="微软雅黑 Light" panose="020B0502040204020203" pitchFamily="34" charset="-122"/>
              </a:rPr>
              <a:t>——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33500" indent="-1333500"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算法的稳定性：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排序后仍然在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的后面</a:t>
            </a:r>
            <a:r>
              <a:rPr lang="en-US" altLang="zh-CN" sz="2400" dirty="0">
                <a:solidFill>
                  <a:schemeClr val="tx1"/>
                </a:solidFill>
                <a:latin typeface="Times New Roman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7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7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7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27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27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27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7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3" grpId="0" animBg="1"/>
      <p:bldP spid="277514" grpId="0" autoUpdateAnimBg="0"/>
      <p:bldP spid="277524" grpId="0" animBg="1" autoUpdateAnimBg="0"/>
      <p:bldP spid="277525" grpId="0" autoUpdateAnimBg="0"/>
      <p:bldP spid="277526" grpId="0" autoUpdateAnimBg="0"/>
      <p:bldP spid="277527" grpId="0" autoUpdateAnimBg="0"/>
      <p:bldP spid="277528" grpId="0" autoUpdateAnimBg="0"/>
      <p:bldP spid="277529" grpId="0" autoUpdateAnimBg="0"/>
      <p:bldP spid="277532" grpId="0" animBg="1" autoUpdateAnimBg="0"/>
      <p:bldP spid="277535" grpId="0" animBg="1" autoUpdateAnimBg="0"/>
      <p:bldP spid="277536" grpId="0" animBg="1" autoUpdateAnimBg="0"/>
      <p:bldP spid="277540" grpId="0" animBg="1" autoUpdateAnimBg="0"/>
      <p:bldP spid="277541" grpId="0" animBg="1" autoUpdateAnimBg="0"/>
      <p:bldP spid="277542" grpId="0" animBg="1" autoUpdateAnimBg="0"/>
      <p:bldP spid="277556" grpId="0" animBg="1" autoUpdateAnimBg="0"/>
      <p:bldP spid="277561" grpId="0" animBg="1" autoUpdateAnimBg="0"/>
      <p:bldP spid="277572" grpId="0" autoUpdateAnimBg="0"/>
      <p:bldP spid="277555" grpId="0" animBg="1" autoUpdateAnimBg="0"/>
      <p:bldP spid="277569" grpId="0" animBg="1" autoUpdateAnimBg="0"/>
      <p:bldP spid="277560" grpId="0" animBg="1" autoUpdateAnimBg="0"/>
      <p:bldP spid="277565" grpId="0" animBg="1" autoUpdateAnimBg="0"/>
      <p:bldP spid="277570" grpId="0" autoUpdateAnimBg="0"/>
      <p:bldP spid="27750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01A34-5F31-4D50-9241-77A5B149BB05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直接插入排序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算法的实现：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79512" y="1041191"/>
            <a:ext cx="914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InsertSort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(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 ) { 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对顺序表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作直接插入排序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for (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= 2;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&lt;=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; ++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) 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直接在原始无序表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中排序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ea typeface="微软雅黑 Light" panose="020B0502040204020203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if 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].key &lt;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[i-1].key) {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若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较小则插入有序子表内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[0]=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];            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复制为哨兵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  <a:ea typeface="微软雅黑 Light" panose="020B0502040204020203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	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只要子表元素比哨兵大就不断后移直到子表元素小于哨兵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微软雅黑 Light" panose="020B0502040204020203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	for ( j=i-1; </a:t>
            </a:r>
            <a:r>
              <a:rPr lang="en-US" altLang="zh-CN" sz="2400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[0].key &lt; </a:t>
            </a:r>
            <a:r>
              <a:rPr lang="en-US" altLang="zh-CN" sz="2400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[j].key; --j )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          </a:t>
            </a:r>
            <a:r>
              <a:rPr lang="en-US" altLang="zh-CN" sz="2400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[j+1]= </a:t>
            </a:r>
            <a:r>
              <a:rPr lang="en-US" altLang="zh-CN" sz="2400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[j];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	 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  <a:ea typeface="微软雅黑 Light" panose="020B0502040204020203" pitchFamily="34" charset="-122"/>
              </a:rPr>
              <a:t>哨兵值送入当前要插入的位置（包括插入到表首）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微软雅黑 Light" panose="020B0502040204020203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[j+1]=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[0];      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微软雅黑 Light" panose="020B0502040204020203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   } //if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}</a:t>
            </a:r>
            <a:r>
              <a:rPr lang="en-US" altLang="zh-CN" sz="24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// </a:t>
            </a:r>
            <a:r>
              <a:rPr lang="en-US" altLang="zh-CN" sz="2400" dirty="0" err="1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InsertSort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181600" y="457200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008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（参见教材</a:t>
            </a:r>
            <a:r>
              <a:rPr lang="en-US" altLang="zh-CN" sz="2200" dirty="0">
                <a:solidFill>
                  <a:srgbClr val="008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P265</a:t>
            </a:r>
            <a:r>
              <a:rPr lang="zh-CN" altLang="en-US" sz="2200" dirty="0">
                <a:solidFill>
                  <a:srgbClr val="008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140E6-8D20-49E5-AC69-A2C0FE814389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） 折半插入排序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85750" y="3714750"/>
            <a:ext cx="8610600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9250" indent="-1619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优点：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比较次数大大减少，全部元素比较次数仅为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en-US" altLang="zh-CN" sz="2400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algn="just"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时间效率：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虽然比较次数大大减少，可惜移动次数并未减少， 所以排序效率仍为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algn="just"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空间效率：</a:t>
            </a:r>
            <a:r>
              <a:rPr lang="zh-CN" altLang="en-US" sz="2400" dirty="0">
                <a:ea typeface="微软雅黑 Light" panose="020B0502040204020203" pitchFamily="34" charset="-122"/>
              </a:rPr>
              <a:t>仍为 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400" dirty="0">
              <a:solidFill>
                <a:schemeClr val="tx2"/>
              </a:solidFill>
              <a:ea typeface="微软雅黑 Light" panose="020B0502040204020203" pitchFamily="34" charset="-122"/>
            </a:endParaRPr>
          </a:p>
          <a:p>
            <a:pPr algn="just"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稳 定  性： </a:t>
            </a: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稳定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" y="609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一个容易想到的改进方法：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381000" y="609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                                        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既然子表有序且为顺序存储结构，则插入时采用</a:t>
            </a: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折半查找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可加速</a:t>
            </a:r>
            <a:r>
              <a:rPr lang="zh-CN" altLang="en-US" sz="2400" dirty="0"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504" y="1929912"/>
            <a:ext cx="891540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rgbClr val="CC3300"/>
              </a:buClr>
              <a:buSzPct val="50000"/>
              <a:buFont typeface="Monotype Sorts" pitchFamily="2" charset="2"/>
              <a:buChar char="n"/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折半插入排序基本思想是：设在顺序表中有一 个对象序列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[0],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[1], …,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-1]</a:t>
            </a:r>
            <a:r>
              <a:rPr lang="zh-CN" altLang="en-US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。其中，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[0],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[1], …,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-1] </a:t>
            </a:r>
            <a:r>
              <a:rPr lang="zh-CN" altLang="en-US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是已经排好序的对象。在插入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b="0" i="1" kern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</a:t>
            </a:r>
            <a:r>
              <a:rPr lang="zh-CN" altLang="en-US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时，利用折半搜索法寻找 </a:t>
            </a:r>
            <a:r>
              <a:rPr lang="en-US" altLang="zh-CN" sz="2400" b="0" i="1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b="0" i="1" kern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</a:t>
            </a:r>
            <a:r>
              <a:rPr lang="zh-CN" altLang="en-US" sz="2400" b="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的插入位置</a:t>
            </a:r>
            <a:r>
              <a:rPr lang="zh-CN" altLang="en-US" sz="2800" b="0" kern="0" dirty="0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b="0" kern="0" dirty="0">
              <a:solidFill>
                <a:srgbClr val="0000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490AF-E313-4262-BB26-249A6112C712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） 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2-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路插入排序</a:t>
            </a:r>
            <a:endParaRPr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468313" y="908050"/>
            <a:ext cx="7848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这是对折半插入排序的一种改进，其</a:t>
            </a:r>
            <a:r>
              <a:rPr lang="zh-CN" altLang="en-US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是减少排序过程中的移动次数。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代价：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需要增加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个记录的辅助空间。增开辅助数组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d,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大小与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65137" y="3144490"/>
            <a:ext cx="79930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思路：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赋值给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；以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内容为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中值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，排序过程中形成两个有序部分；前半部分序列的值都小于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d[1],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后半部分序列的值都大于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；每次将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元素逐个与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比较，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]&lt;d[1]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插入到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值之前的有序序列中；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]&gt;d[1]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插入到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之后的有序序列中。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9793" y="4858867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实现：</a:t>
            </a:r>
            <a:endParaRPr lang="en-US" altLang="zh-CN" sz="2000" dirty="0">
              <a:solidFill>
                <a:srgbClr val="FF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指针指示小于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的有序序列中最小的记录；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指针指示大于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d[1]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的有序序列中最大的记录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4500563" y="4221163"/>
            <a:ext cx="4464050" cy="503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7950" y="4221163"/>
            <a:ext cx="3959225" cy="503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572000" y="3141663"/>
            <a:ext cx="3529013" cy="503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50825" y="3141663"/>
            <a:ext cx="3384550" cy="503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1375" y="1629331"/>
            <a:ext cx="2808288" cy="504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90719" y="1640444"/>
            <a:ext cx="2808288" cy="504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50825" y="1628775"/>
            <a:ext cx="1944688" cy="504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0" indent="-476250" defTabSz="571500" eaLnBrk="1" fontAlgn="t" hangingPunct="1">
              <a:spcBef>
                <a:spcPct val="50000"/>
              </a:spcBef>
              <a:tabLst>
                <a:tab pos="0" algn="l"/>
                <a:tab pos="1333500" algn="l"/>
              </a:tabLst>
              <a:defRPr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F8F73-1F59-49BE-82E0-472454742A78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） 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2-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路插入排序</a:t>
            </a:r>
            <a:endParaRPr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924300" y="692150"/>
            <a:ext cx="358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（参见教材</a:t>
            </a: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P267—268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例）</a:t>
            </a:r>
          </a:p>
        </p:txBody>
      </p:sp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533400" y="1125538"/>
            <a:ext cx="680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例：待排序列</a:t>
            </a:r>
            <a:r>
              <a:rPr lang="en-US" altLang="zh-CN" sz="2400" dirty="0">
                <a:ea typeface="微软雅黑 Light" panose="020B0502040204020203" pitchFamily="34" charset="-122"/>
              </a:rPr>
              <a:t>T=(49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38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65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97, 76, 13, 27, 49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*</a:t>
            </a:r>
            <a:r>
              <a:rPr lang="zh-CN" altLang="en-US" sz="2400" dirty="0"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1403350" y="2133600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1403350" y="2492375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50" y="1628775"/>
            <a:ext cx="1290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=1: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(49)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0719" y="1711882"/>
            <a:ext cx="28797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(38)      (49)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21375" y="1700769"/>
            <a:ext cx="31686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(38)   (49  65)</a:t>
            </a:r>
          </a:p>
        </p:txBody>
      </p:sp>
      <p:sp>
        <p:nvSpPr>
          <p:cNvPr id="17426" name="Rectangle 11"/>
          <p:cNvSpPr>
            <a:spLocks noChangeArrowheads="1"/>
          </p:cNvSpPr>
          <p:nvPr/>
        </p:nvSpPr>
        <p:spPr bwMode="auto">
          <a:xfrm>
            <a:off x="3482882" y="2145269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7427" name="Rectangle 10"/>
          <p:cNvSpPr>
            <a:spLocks noChangeArrowheads="1"/>
          </p:cNvSpPr>
          <p:nvPr/>
        </p:nvSpPr>
        <p:spPr bwMode="auto">
          <a:xfrm>
            <a:off x="4355025" y="2145269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17428" name="Rectangle 11"/>
          <p:cNvSpPr>
            <a:spLocks noChangeArrowheads="1"/>
          </p:cNvSpPr>
          <p:nvPr/>
        </p:nvSpPr>
        <p:spPr bwMode="auto">
          <a:xfrm>
            <a:off x="6653490" y="2134990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7429" name="Rectangle 11"/>
          <p:cNvSpPr>
            <a:spLocks noChangeArrowheads="1"/>
          </p:cNvSpPr>
          <p:nvPr/>
        </p:nvSpPr>
        <p:spPr bwMode="auto">
          <a:xfrm>
            <a:off x="1187450" y="3644900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7430" name="Rectangle 10"/>
          <p:cNvSpPr>
            <a:spLocks noChangeArrowheads="1"/>
          </p:cNvSpPr>
          <p:nvPr/>
        </p:nvSpPr>
        <p:spPr bwMode="auto">
          <a:xfrm>
            <a:off x="7840678" y="2146262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850" y="3213100"/>
            <a:ext cx="31686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(38)   (49  65  97)</a:t>
            </a:r>
          </a:p>
        </p:txBody>
      </p:sp>
      <p:sp>
        <p:nvSpPr>
          <p:cNvPr id="17432" name="Rectangle 10"/>
          <p:cNvSpPr>
            <a:spLocks noChangeArrowheads="1"/>
          </p:cNvSpPr>
          <p:nvPr/>
        </p:nvSpPr>
        <p:spPr bwMode="auto">
          <a:xfrm>
            <a:off x="2633841" y="3644900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0563" y="3213100"/>
            <a:ext cx="35274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=5: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(38)   (49  65 76 97)</a:t>
            </a:r>
          </a:p>
        </p:txBody>
      </p:sp>
      <p:sp>
        <p:nvSpPr>
          <p:cNvPr id="17434" name="Rectangle 10"/>
          <p:cNvSpPr>
            <a:spLocks noChangeArrowheads="1"/>
          </p:cNvSpPr>
          <p:nvPr/>
        </p:nvSpPr>
        <p:spPr bwMode="auto">
          <a:xfrm>
            <a:off x="7128669" y="3644900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17435" name="Rectangle 11"/>
          <p:cNvSpPr>
            <a:spLocks noChangeArrowheads="1"/>
          </p:cNvSpPr>
          <p:nvPr/>
        </p:nvSpPr>
        <p:spPr bwMode="auto">
          <a:xfrm>
            <a:off x="5173828" y="3655059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9388" y="4292600"/>
            <a:ext cx="41767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=6: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(13 38)   (49  65 76 97)</a:t>
            </a:r>
          </a:p>
        </p:txBody>
      </p:sp>
      <p:sp>
        <p:nvSpPr>
          <p:cNvPr id="17437" name="Rectangle 11"/>
          <p:cNvSpPr>
            <a:spLocks noChangeArrowheads="1"/>
          </p:cNvSpPr>
          <p:nvPr/>
        </p:nvSpPr>
        <p:spPr bwMode="auto">
          <a:xfrm>
            <a:off x="853304" y="4752419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7438" name="Rectangle 10"/>
          <p:cNvSpPr>
            <a:spLocks noChangeArrowheads="1"/>
          </p:cNvSpPr>
          <p:nvPr/>
        </p:nvSpPr>
        <p:spPr bwMode="auto">
          <a:xfrm>
            <a:off x="3050470" y="4724400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0" y="4292600"/>
            <a:ext cx="42481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=7: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(13 27 38)   (49 65 76 97)</a:t>
            </a:r>
          </a:p>
        </p:txBody>
      </p:sp>
      <p:sp>
        <p:nvSpPr>
          <p:cNvPr id="17440" name="Rectangle 11"/>
          <p:cNvSpPr>
            <a:spLocks noChangeArrowheads="1"/>
          </p:cNvSpPr>
          <p:nvPr/>
        </p:nvSpPr>
        <p:spPr bwMode="auto">
          <a:xfrm>
            <a:off x="5288861" y="4751150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7441" name="Rectangle 10"/>
          <p:cNvSpPr>
            <a:spLocks noChangeArrowheads="1"/>
          </p:cNvSpPr>
          <p:nvPr/>
        </p:nvSpPr>
        <p:spPr bwMode="auto">
          <a:xfrm>
            <a:off x="7748587" y="4799568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79613" y="5516563"/>
            <a:ext cx="54006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=8: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(13 27 38  49 49* 65 76 97)</a:t>
            </a:r>
          </a:p>
        </p:txBody>
      </p:sp>
      <p:sp>
        <p:nvSpPr>
          <p:cNvPr id="17443" name="Rectangle 11"/>
          <p:cNvSpPr>
            <a:spLocks noChangeArrowheads="1"/>
          </p:cNvSpPr>
          <p:nvPr/>
        </p:nvSpPr>
        <p:spPr bwMode="auto">
          <a:xfrm>
            <a:off x="2720187" y="5885895"/>
            <a:ext cx="660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</a:t>
            </a:r>
          </a:p>
        </p:txBody>
      </p:sp>
      <p:sp>
        <p:nvSpPr>
          <p:cNvPr id="17444" name="Rectangle 10"/>
          <p:cNvSpPr>
            <a:spLocks noChangeArrowheads="1"/>
          </p:cNvSpPr>
          <p:nvPr/>
        </p:nvSpPr>
        <p:spPr bwMode="auto">
          <a:xfrm>
            <a:off x="5359841" y="5879068"/>
            <a:ext cx="729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↑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296" y="5056593"/>
            <a:ext cx="8839200" cy="175432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路插入排序中，移动记录的次数约为</a:t>
            </a:r>
            <a:r>
              <a:rPr lang="en-US" altLang="zh-CN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/8</a:t>
            </a: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。因此，</a:t>
            </a:r>
            <a:r>
              <a:rPr lang="en-US" altLang="zh-CN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路插入排序只能减少移动次数，而不能绝对避免移动记录。</a:t>
            </a:r>
            <a:endParaRPr lang="en-US" altLang="zh-CN" sz="24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r[1]</a:t>
            </a: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是待排序列关键字中最小或最大的记录时，</a:t>
            </a:r>
            <a:r>
              <a:rPr lang="en-US" altLang="zh-CN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4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路插入排序就完全失去其优越性。</a:t>
            </a:r>
            <a:endParaRPr lang="en-US" altLang="zh-CN" sz="24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DBEB3B-DB51-6A40-A072-B135E3901BC9}"/>
              </a:ext>
            </a:extLst>
          </p:cNvPr>
          <p:cNvSpPr/>
          <p:nvPr/>
        </p:nvSpPr>
        <p:spPr>
          <a:xfrm>
            <a:off x="6170337" y="58803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T[1]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内容为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中值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FAE3D-6771-4E9E-94EA-B017D3743D0A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57400"/>
            <a:ext cx="3886200" cy="685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4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）表插入排序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8229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基本思想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：在顺序存储结构中，给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每个记录增开一个指针分量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，在排序过程中将指针内容逐个修改为已经整理（排序）过的后继记录地址。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优点：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在排序过程中不移动元素，只修改指针。</a:t>
            </a: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914400" y="5029200"/>
            <a:ext cx="541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此方法具有链表排序和地址排序的特点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304800" y="304800"/>
            <a:ext cx="8305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讨论：</a:t>
            </a:r>
            <a:r>
              <a:rPr lang="zh-CN" altLang="en-US" sz="2400" dirty="0">
                <a:ea typeface="微软雅黑 Light" panose="020B0502040204020203" pitchFamily="34" charset="-122"/>
              </a:rPr>
              <a:t>若记录是</a:t>
            </a: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链表结构</a:t>
            </a:r>
            <a:r>
              <a:rPr lang="zh-CN" altLang="en-US" sz="2400" dirty="0">
                <a:ea typeface="微软雅黑 Light" panose="020B0502040204020203" pitchFamily="34" charset="-122"/>
              </a:rPr>
              <a:t>，用直接插入排序行否？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答：</a:t>
            </a:r>
            <a:r>
              <a:rPr lang="zh-CN" altLang="en-US" sz="2400" dirty="0">
                <a:ea typeface="微软雅黑 Light" panose="020B0502040204020203" pitchFamily="34" charset="-122"/>
              </a:rPr>
              <a:t>行，而且无需移动元素，时间效率更高！</a:t>
            </a:r>
          </a:p>
        </p:txBody>
      </p:sp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1066800" y="1524000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但请注意：单链表结构无法实现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微软雅黑 Light" panose="020B0502040204020203" pitchFamily="34" charset="-122"/>
              </a:rPr>
              <a:t>“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折半查找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微软雅黑 Light" panose="020B0502040204020203" pitchFamily="34" charset="-122"/>
              </a:rPr>
              <a:t>”</a:t>
            </a:r>
            <a:endParaRPr lang="zh-CN" altLang="en-US" sz="240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9804" name="Line 12"/>
          <p:cNvSpPr>
            <a:spLocks noChangeShapeType="1"/>
          </p:cNvSpPr>
          <p:nvPr/>
        </p:nvSpPr>
        <p:spPr bwMode="auto">
          <a:xfrm>
            <a:off x="4495800" y="762000"/>
            <a:ext cx="205740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9808" name="Freeform 16"/>
          <p:cNvSpPr>
            <a:spLocks/>
          </p:cNvSpPr>
          <p:nvPr/>
        </p:nvSpPr>
        <p:spPr bwMode="auto">
          <a:xfrm>
            <a:off x="3352800" y="762000"/>
            <a:ext cx="1812925" cy="1773238"/>
          </a:xfrm>
          <a:custGeom>
            <a:avLst/>
            <a:gdLst>
              <a:gd name="T0" fmla="*/ 2147483646 w 1142"/>
              <a:gd name="T1" fmla="*/ 0 h 1099"/>
              <a:gd name="T2" fmla="*/ 2147483646 w 1142"/>
              <a:gd name="T3" fmla="*/ 2147483646 h 1099"/>
              <a:gd name="T4" fmla="*/ 2147483646 w 1142"/>
              <a:gd name="T5" fmla="*/ 2147483646 h 1099"/>
              <a:gd name="T6" fmla="*/ 2147483646 w 1142"/>
              <a:gd name="T7" fmla="*/ 2147483646 h 1099"/>
              <a:gd name="T8" fmla="*/ 2147483646 w 1142"/>
              <a:gd name="T9" fmla="*/ 2147483646 h 1099"/>
              <a:gd name="T10" fmla="*/ 2147483646 w 1142"/>
              <a:gd name="T11" fmla="*/ 2147483646 h 1099"/>
              <a:gd name="T12" fmla="*/ 2147483646 w 1142"/>
              <a:gd name="T13" fmla="*/ 2147483646 h 1099"/>
              <a:gd name="T14" fmla="*/ 2147483646 w 1142"/>
              <a:gd name="T15" fmla="*/ 2147483646 h 1099"/>
              <a:gd name="T16" fmla="*/ 0 w 1142"/>
              <a:gd name="T17" fmla="*/ 2147483646 h 10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"/>
              <a:gd name="T28" fmla="*/ 0 h 1099"/>
              <a:gd name="T29" fmla="*/ 1142 w 1142"/>
              <a:gd name="T30" fmla="*/ 1099 h 10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" h="1099">
                <a:moveTo>
                  <a:pt x="1113" y="0"/>
                </a:moveTo>
                <a:cubicBezTo>
                  <a:pt x="1137" y="71"/>
                  <a:pt x="1136" y="154"/>
                  <a:pt x="1142" y="228"/>
                </a:cubicBezTo>
                <a:cubicBezTo>
                  <a:pt x="1139" y="384"/>
                  <a:pt x="1138" y="539"/>
                  <a:pt x="1132" y="695"/>
                </a:cubicBezTo>
                <a:cubicBezTo>
                  <a:pt x="1131" y="729"/>
                  <a:pt x="1083" y="784"/>
                  <a:pt x="1083" y="784"/>
                </a:cubicBezTo>
                <a:cubicBezTo>
                  <a:pt x="1069" y="826"/>
                  <a:pt x="1055" y="836"/>
                  <a:pt x="1023" y="864"/>
                </a:cubicBezTo>
                <a:cubicBezTo>
                  <a:pt x="963" y="918"/>
                  <a:pt x="950" y="938"/>
                  <a:pt x="874" y="963"/>
                </a:cubicBezTo>
                <a:cubicBezTo>
                  <a:pt x="790" y="1028"/>
                  <a:pt x="890" y="961"/>
                  <a:pt x="765" y="1003"/>
                </a:cubicBezTo>
                <a:cubicBezTo>
                  <a:pt x="698" y="1025"/>
                  <a:pt x="648" y="1062"/>
                  <a:pt x="576" y="1072"/>
                </a:cubicBezTo>
                <a:cubicBezTo>
                  <a:pt x="386" y="1099"/>
                  <a:pt x="191" y="1092"/>
                  <a:pt x="0" y="1092"/>
                </a:cubicBezTo>
              </a:path>
            </a:pathLst>
          </a:custGeom>
          <a:noFill/>
          <a:ln w="349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utoUpdateAnimBg="0"/>
      <p:bldP spid="289797" grpId="0" build="p" autoUpdateAnimBg="0"/>
      <p:bldP spid="289800" grpId="0" autoUpdateAnimBg="0"/>
      <p:bldP spid="2898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944ADE-ECEB-4969-B85C-93A046465E5E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319605" name="Rectangle 117"/>
          <p:cNvSpPr>
            <a:spLocks noChangeArrowheads="1"/>
          </p:cNvSpPr>
          <p:nvPr/>
        </p:nvSpPr>
        <p:spPr bwMode="auto">
          <a:xfrm>
            <a:off x="553085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424" y="134023"/>
            <a:ext cx="8439472" cy="914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r>
              <a:rPr lang="zh-CN" altLang="en-US" sz="2400" b="1" dirty="0">
                <a:solidFill>
                  <a:schemeClr val="tx1"/>
                </a:solidFill>
              </a:rPr>
              <a:t>关键字序列 </a:t>
            </a:r>
            <a:r>
              <a:rPr lang="en-US" altLang="zh-CN" sz="2400" b="1" dirty="0">
                <a:solidFill>
                  <a:schemeClr val="tx1"/>
                </a:solidFill>
              </a:rPr>
              <a:t>T=(21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49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en-US" altLang="zh-CN" sz="2400" b="1" dirty="0"/>
              <a:t>*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08</a:t>
            </a:r>
            <a:r>
              <a:rPr lang="zh-CN" altLang="en-US" sz="2400" b="1" dirty="0">
                <a:solidFill>
                  <a:schemeClr val="tx1"/>
                </a:solidFill>
              </a:rPr>
              <a:t>），</a:t>
            </a:r>
            <a:br>
              <a:rPr lang="zh-CN" altLang="en-US" sz="2400" b="1" dirty="0">
                <a:solidFill>
                  <a:schemeClr val="tx1"/>
                </a:solidFill>
              </a:rPr>
            </a:br>
            <a:r>
              <a:rPr lang="zh-CN" altLang="en-US" sz="2400" b="1" dirty="0">
                <a:solidFill>
                  <a:schemeClr val="tx1"/>
                </a:solidFill>
              </a:rPr>
              <a:t>          请写出表插入排序的具体实现过程。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68424" y="1264126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解：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假设该序列（结构类型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已存入一维数组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r[7]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中，将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r[0]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作为表头结点。则算法执行过程为：</a:t>
            </a:r>
          </a:p>
        </p:txBody>
      </p:sp>
      <p:graphicFrame>
        <p:nvGraphicFramePr>
          <p:cNvPr id="31959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80159"/>
              </p:ext>
            </p:extLst>
          </p:nvPr>
        </p:nvGraphicFramePr>
        <p:xfrm>
          <a:off x="1981200" y="2286000"/>
          <a:ext cx="4724400" cy="3657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关键字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r[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].key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next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r[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].link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  25*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9582" name="AutoShape 94"/>
          <p:cNvSpPr>
            <a:spLocks noChangeArrowheads="1"/>
          </p:cNvSpPr>
          <p:nvPr/>
        </p:nvSpPr>
        <p:spPr bwMode="auto">
          <a:xfrm>
            <a:off x="6934200" y="3276600"/>
            <a:ext cx="2057400" cy="457200"/>
          </a:xfrm>
          <a:prstGeom prst="wedgeRoundRectCallout">
            <a:avLst>
              <a:gd name="adj1" fmla="val -77315"/>
              <a:gd name="adj2" fmla="val -86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指向第</a:t>
            </a:r>
            <a:r>
              <a:rPr lang="en-US" altLang="zh-CN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</a:t>
            </a:r>
          </a:p>
        </p:txBody>
      </p:sp>
      <p:sp>
        <p:nvSpPr>
          <p:cNvPr id="319583" name="AutoShape 95"/>
          <p:cNvSpPr>
            <a:spLocks noChangeArrowheads="1"/>
          </p:cNvSpPr>
          <p:nvPr/>
        </p:nvSpPr>
        <p:spPr bwMode="auto">
          <a:xfrm>
            <a:off x="7162800" y="2590800"/>
            <a:ext cx="1447800" cy="457200"/>
          </a:xfrm>
          <a:prstGeom prst="wedgeRoundRectCallout">
            <a:avLst>
              <a:gd name="adj1" fmla="val -107236"/>
              <a:gd name="adj2" fmla="val 13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表头结点</a:t>
            </a:r>
          </a:p>
        </p:txBody>
      </p:sp>
      <p:sp>
        <p:nvSpPr>
          <p:cNvPr id="319584" name="Rectangle 96"/>
          <p:cNvSpPr>
            <a:spLocks noChangeArrowheads="1"/>
          </p:cNvSpPr>
          <p:nvPr/>
        </p:nvSpPr>
        <p:spPr bwMode="auto">
          <a:xfrm>
            <a:off x="844550" y="2857926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初态</a:t>
            </a: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</a:p>
        </p:txBody>
      </p:sp>
      <p:sp>
        <p:nvSpPr>
          <p:cNvPr id="319586" name="Rectangle 98"/>
          <p:cNvSpPr>
            <a:spLocks noChangeArrowheads="1"/>
          </p:cNvSpPr>
          <p:nvPr/>
        </p:nvSpPr>
        <p:spPr bwMode="auto">
          <a:xfrm>
            <a:off x="844550" y="3657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9587" name="Rectangle 99"/>
          <p:cNvSpPr>
            <a:spLocks noChangeArrowheads="1"/>
          </p:cNvSpPr>
          <p:nvPr/>
        </p:nvSpPr>
        <p:spPr bwMode="auto">
          <a:xfrm>
            <a:off x="844550" y="4114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9588" name="Rectangle 100"/>
          <p:cNvSpPr>
            <a:spLocks noChangeArrowheads="1"/>
          </p:cNvSpPr>
          <p:nvPr/>
        </p:nvSpPr>
        <p:spPr bwMode="auto">
          <a:xfrm>
            <a:off x="844550" y="4572000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9589" name="Rectangle 101"/>
          <p:cNvSpPr>
            <a:spLocks noChangeArrowheads="1"/>
          </p:cNvSpPr>
          <p:nvPr/>
        </p:nvSpPr>
        <p:spPr bwMode="auto">
          <a:xfrm>
            <a:off x="844550" y="5029200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=5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9590" name="Rectangle 102"/>
          <p:cNvSpPr>
            <a:spLocks noChangeArrowheads="1"/>
          </p:cNvSpPr>
          <p:nvPr/>
        </p:nvSpPr>
        <p:spPr bwMode="auto">
          <a:xfrm>
            <a:off x="844550" y="5486400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=6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9594" name="Rectangle 106"/>
          <p:cNvSpPr>
            <a:spLocks noChangeArrowheads="1"/>
          </p:cNvSpPr>
          <p:nvPr/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微软雅黑 Light" panose="020B0502040204020203" pitchFamily="34" charset="-122"/>
              </a:rPr>
              <a:t>0</a:t>
            </a:r>
          </a:p>
        </p:txBody>
      </p:sp>
      <p:sp>
        <p:nvSpPr>
          <p:cNvPr id="319596" name="Rectangle 108"/>
          <p:cNvSpPr>
            <a:spLocks noChangeArrowheads="1"/>
          </p:cNvSpPr>
          <p:nvPr/>
        </p:nvSpPr>
        <p:spPr bwMode="auto">
          <a:xfrm>
            <a:off x="5562600" y="3733800"/>
            <a:ext cx="304800" cy="336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 b="0" dirty="0">
                <a:solidFill>
                  <a:schemeClr val="tx2"/>
                </a:solidFill>
                <a:ea typeface="微软雅黑 Light" panose="020B0502040204020203" pitchFamily="34" charset="-122"/>
              </a:rPr>
              <a:t>3</a:t>
            </a:r>
          </a:p>
        </p:txBody>
      </p:sp>
      <p:sp>
        <p:nvSpPr>
          <p:cNvPr id="319597" name="Rectangle 109"/>
          <p:cNvSpPr>
            <a:spLocks noChangeArrowheads="1"/>
          </p:cNvSpPr>
          <p:nvPr/>
        </p:nvSpPr>
        <p:spPr bwMode="auto">
          <a:xfrm>
            <a:off x="5486400" y="3733800"/>
            <a:ext cx="30480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b="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4</a:t>
            </a:r>
          </a:p>
        </p:txBody>
      </p:sp>
      <p:sp>
        <p:nvSpPr>
          <p:cNvPr id="319599" name="Rectangle 111"/>
          <p:cNvSpPr>
            <a:spLocks noChangeArrowheads="1"/>
          </p:cNvSpPr>
          <p:nvPr/>
        </p:nvSpPr>
        <p:spPr bwMode="auto">
          <a:xfrm>
            <a:off x="5486400" y="2819400"/>
            <a:ext cx="30480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b="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5</a:t>
            </a:r>
          </a:p>
        </p:txBody>
      </p:sp>
      <p:sp>
        <p:nvSpPr>
          <p:cNvPr id="319598" name="Rectangle 110"/>
          <p:cNvSpPr>
            <a:spLocks noChangeArrowheads="1"/>
          </p:cNvSpPr>
          <p:nvPr/>
        </p:nvSpPr>
        <p:spPr bwMode="auto">
          <a:xfrm>
            <a:off x="5486400" y="2819400"/>
            <a:ext cx="30480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6</a:t>
            </a:r>
          </a:p>
        </p:txBody>
      </p:sp>
      <p:sp>
        <p:nvSpPr>
          <p:cNvPr id="319600" name="Rectangle 112"/>
          <p:cNvSpPr>
            <a:spLocks noChangeArrowheads="1"/>
          </p:cNvSpPr>
          <p:nvPr/>
        </p:nvSpPr>
        <p:spPr bwMode="auto">
          <a:xfrm>
            <a:off x="5486400" y="5486400"/>
            <a:ext cx="30480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5</a:t>
            </a:r>
          </a:p>
        </p:txBody>
      </p:sp>
      <p:sp>
        <p:nvSpPr>
          <p:cNvPr id="319601" name="Rectangle 113"/>
          <p:cNvSpPr>
            <a:spLocks noChangeArrowheads="1"/>
          </p:cNvSpPr>
          <p:nvPr/>
        </p:nvSpPr>
        <p:spPr bwMode="auto">
          <a:xfrm>
            <a:off x="54864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微软雅黑 Light" panose="020B0502040204020203" pitchFamily="34" charset="-122"/>
              </a:rPr>
              <a:t>0</a:t>
            </a:r>
          </a:p>
        </p:txBody>
      </p:sp>
      <p:sp>
        <p:nvSpPr>
          <p:cNvPr id="319602" name="Rectangle 114"/>
          <p:cNvSpPr>
            <a:spLocks noChangeArrowheads="1"/>
          </p:cNvSpPr>
          <p:nvPr/>
        </p:nvSpPr>
        <p:spPr bwMode="auto">
          <a:xfrm>
            <a:off x="548640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3</a:t>
            </a:r>
          </a:p>
        </p:txBody>
      </p:sp>
      <p:sp>
        <p:nvSpPr>
          <p:cNvPr id="319604" name="Rectangle 116"/>
          <p:cNvSpPr>
            <a:spLocks noChangeArrowheads="1"/>
          </p:cNvSpPr>
          <p:nvPr/>
        </p:nvSpPr>
        <p:spPr bwMode="auto">
          <a:xfrm>
            <a:off x="54864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319606" name="Rectangle 118"/>
          <p:cNvSpPr>
            <a:spLocks noChangeArrowheads="1"/>
          </p:cNvSpPr>
          <p:nvPr/>
        </p:nvSpPr>
        <p:spPr bwMode="auto">
          <a:xfrm>
            <a:off x="553085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ea typeface="微软雅黑 Light" panose="020B0502040204020203" pitchFamily="34" charset="-122"/>
              </a:rPr>
              <a:t>0</a:t>
            </a:r>
          </a:p>
        </p:txBody>
      </p:sp>
      <p:sp>
        <p:nvSpPr>
          <p:cNvPr id="319595" name="Rectangle 107"/>
          <p:cNvSpPr>
            <a:spLocks noChangeArrowheads="1"/>
          </p:cNvSpPr>
          <p:nvPr/>
        </p:nvSpPr>
        <p:spPr bwMode="auto">
          <a:xfrm>
            <a:off x="5562600" y="3273425"/>
            <a:ext cx="304800" cy="336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tx2"/>
                </a:solidFill>
                <a:ea typeface="微软雅黑 Light" panose="020B0502040204020203" pitchFamily="34" charset="-122"/>
              </a:rPr>
              <a:t>2</a:t>
            </a:r>
          </a:p>
        </p:txBody>
      </p:sp>
      <p:sp>
        <p:nvSpPr>
          <p:cNvPr id="19518" name="AutoShape 119"/>
          <p:cNvSpPr>
            <a:spLocks noChangeArrowheads="1"/>
          </p:cNvSpPr>
          <p:nvPr/>
        </p:nvSpPr>
        <p:spPr bwMode="auto">
          <a:xfrm>
            <a:off x="6858000" y="685800"/>
            <a:ext cx="2286000" cy="381000"/>
          </a:xfrm>
          <a:prstGeom prst="wedgeRoundRectCallout">
            <a:avLst>
              <a:gd name="adj1" fmla="val -107153"/>
              <a:gd name="adj2" fmla="val -71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表示后一个</a:t>
            </a:r>
            <a:r>
              <a:rPr lang="en-US" altLang="zh-CN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</a:p>
        </p:txBody>
      </p:sp>
      <p:sp>
        <p:nvSpPr>
          <p:cNvPr id="319608" name="Rectangle 120"/>
          <p:cNvSpPr>
            <a:spLocks noChangeArrowheads="1"/>
          </p:cNvSpPr>
          <p:nvPr/>
        </p:nvSpPr>
        <p:spPr bwMode="auto">
          <a:xfrm>
            <a:off x="2971800" y="2819400"/>
            <a:ext cx="12391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ea typeface="微软雅黑 Light" panose="020B0502040204020203" pitchFamily="34" charset="-122"/>
              </a:rPr>
              <a:t>-</a:t>
            </a:r>
            <a:r>
              <a:rPr lang="en-US" altLang="zh-CN" sz="2200" dirty="0" err="1">
                <a:solidFill>
                  <a:srgbClr val="FF0000"/>
                </a:solidFill>
                <a:ea typeface="微软雅黑 Light" panose="020B0502040204020203" pitchFamily="34" charset="-122"/>
              </a:rPr>
              <a:t>MaxNum</a:t>
            </a:r>
            <a:endParaRPr lang="en-US" altLang="zh-CN" sz="2200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9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9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1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1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3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1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31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31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31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31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1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31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31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605" grpId="0" autoUpdateAnimBg="0"/>
      <p:bldP spid="319582" grpId="0" animBg="1" autoUpdateAnimBg="0"/>
      <p:bldP spid="319583" grpId="0" animBg="1" autoUpdateAnimBg="0"/>
      <p:bldP spid="319584" grpId="0" autoUpdateAnimBg="0"/>
      <p:bldP spid="319586" grpId="0" autoUpdateAnimBg="0"/>
      <p:bldP spid="319587" grpId="0" autoUpdateAnimBg="0"/>
      <p:bldP spid="319588" grpId="0" autoUpdateAnimBg="0"/>
      <p:bldP spid="319589" grpId="0" autoUpdateAnimBg="0"/>
      <p:bldP spid="319590" grpId="0" autoUpdateAnimBg="0"/>
      <p:bldP spid="319594" grpId="0" autoUpdateAnimBg="0"/>
      <p:bldP spid="319596" grpId="0" animBg="1" autoUpdateAnimBg="0"/>
      <p:bldP spid="319597" grpId="0" animBg="1" autoUpdateAnimBg="0"/>
      <p:bldP spid="319599" grpId="0" animBg="1" autoUpdateAnimBg="0"/>
      <p:bldP spid="319598" grpId="0" animBg="1" autoUpdateAnimBg="0"/>
      <p:bldP spid="319600" grpId="0" animBg="1" autoUpdateAnimBg="0"/>
      <p:bldP spid="319601" grpId="0" autoUpdateAnimBg="0"/>
      <p:bldP spid="319602" grpId="0" autoUpdateAnimBg="0"/>
      <p:bldP spid="319604" grpId="0" autoUpdateAnimBg="0"/>
      <p:bldP spid="319606" grpId="0" autoUpdateAnimBg="0"/>
      <p:bldP spid="319595" grpId="0" animBg="1" autoUpdateAnimBg="0"/>
      <p:bldP spid="3196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52A43-F7EE-48C5-9E3E-5E26935E8A5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3768" y="115124"/>
            <a:ext cx="4533333" cy="6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59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5CFE5-3FB0-453B-ACA5-C92241683FCA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662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 err="1">
                <a:solidFill>
                  <a:schemeClr val="accent2"/>
                </a:solidFill>
                <a:ea typeface="微软雅黑 Light" panose="020B0502040204020203" pitchFamily="34" charset="-122"/>
              </a:rPr>
              <a:t>LinkInsertSort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L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inklist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&amp;</a:t>
            </a:r>
            <a:r>
              <a:rPr lang="en-US" altLang="zh-CN" sz="2400" i="1" dirty="0">
                <a:ea typeface="微软雅黑 Light" panose="020B0502040204020203" pitchFamily="34" charset="-122"/>
              </a:rPr>
              <a:t>L</a:t>
            </a:r>
            <a:r>
              <a:rPr lang="en-US" altLang="zh-CN" sz="2400" dirty="0">
                <a:ea typeface="微软雅黑 Light" panose="020B0502040204020203" pitchFamily="34" charset="-122"/>
              </a:rPr>
              <a:t>) </a:t>
            </a:r>
            <a:r>
              <a:rPr lang="en-US" altLang="zh-CN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ea typeface="微软雅黑 Light" panose="020B0502040204020203" pitchFamily="34" charset="-122"/>
              </a:rPr>
              <a:t>[0].</a:t>
            </a:r>
            <a:r>
              <a:rPr lang="en-US" altLang="zh-CN" sz="2400" i="1" dirty="0">
                <a:ea typeface="微软雅黑 Light" panose="020B0502040204020203" pitchFamily="34" charset="-122"/>
              </a:rPr>
              <a:t>Key</a:t>
            </a:r>
            <a:r>
              <a:rPr lang="en-US" altLang="zh-CN" sz="2400" dirty="0">
                <a:ea typeface="微软雅黑 Light" panose="020B0502040204020203" pitchFamily="34" charset="-122"/>
              </a:rPr>
              <a:t> = 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MaxNum</a:t>
            </a:r>
            <a:r>
              <a:rPr lang="en-US" altLang="zh-CN" sz="2400" dirty="0">
                <a:ea typeface="微软雅黑 Light" panose="020B0502040204020203" pitchFamily="34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ea typeface="微软雅黑 Light" panose="020B0502040204020203" pitchFamily="34" charset="-122"/>
              </a:rPr>
              <a:t>[0].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Link </a:t>
            </a:r>
            <a:r>
              <a:rPr lang="en-US" altLang="zh-CN" sz="2400" dirty="0">
                <a:ea typeface="微软雅黑 Light" panose="020B0502040204020203" pitchFamily="34" charset="-122"/>
              </a:rPr>
              <a:t>=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ea typeface="微软雅黑 Light" panose="020B0502040204020203" pitchFamily="34" charset="-122"/>
              </a:rPr>
              <a:t>[1].</a:t>
            </a:r>
            <a:r>
              <a:rPr lang="en-US" altLang="zh-CN" sz="2400" i="1" dirty="0">
                <a:ea typeface="微软雅黑 Light" panose="020B0502040204020203" pitchFamily="34" charset="-122"/>
              </a:rPr>
              <a:t>Link </a:t>
            </a:r>
            <a:r>
              <a:rPr lang="en-US" altLang="zh-CN" sz="2400" dirty="0">
                <a:ea typeface="微软雅黑 Light" panose="020B0502040204020203" pitchFamily="34" charset="-122"/>
              </a:rPr>
              <a:t>= 0;	            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形成循环链表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表插入排序的算法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16632" y="2216770"/>
            <a:ext cx="8519864" cy="2292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for</a:t>
            </a:r>
            <a:r>
              <a:rPr lang="en-US" altLang="zh-CN" sz="2400" dirty="0">
                <a:ea typeface="微软雅黑 Light" panose="020B0502040204020203" pitchFamily="34" charset="-122"/>
              </a:rPr>
              <a:t> ( 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= </a:t>
            </a:r>
            <a:r>
              <a:rPr lang="en-US" altLang="zh-CN" sz="2400" dirty="0">
                <a:ea typeface="微软雅黑 Light" panose="020B0502040204020203" pitchFamily="34" charset="-122"/>
              </a:rPr>
              <a:t>2; 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&lt;</a:t>
            </a:r>
            <a:r>
              <a:rPr lang="en-US" altLang="zh-CN" sz="2400" dirty="0">
                <a:ea typeface="微软雅黑 Light" panose="020B0502040204020203" pitchFamily="34" charset="-122"/>
              </a:rPr>
              <a:t>=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L.length</a:t>
            </a:r>
            <a:r>
              <a:rPr lang="en-US" altLang="zh-CN" sz="2400" dirty="0">
                <a:ea typeface="微软雅黑 Light" panose="020B0502040204020203" pitchFamily="34" charset="-122"/>
              </a:rPr>
              <a:t>;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++ )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{</a:t>
            </a:r>
            <a:r>
              <a:rPr lang="en-US" altLang="zh-CN" sz="2400" dirty="0">
                <a:ea typeface="微软雅黑 Light" panose="020B0502040204020203" pitchFamily="34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>
                <a:solidFill>
                  <a:srgbClr val="FF00FF"/>
                </a:solidFill>
                <a:ea typeface="微软雅黑 Light" panose="020B0502040204020203" pitchFamily="34" charset="-122"/>
              </a:rPr>
              <a:t>current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=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ea typeface="微软雅黑 Light" panose="020B0502040204020203" pitchFamily="34" charset="-122"/>
              </a:rPr>
              <a:t>[0].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Link</a:t>
            </a:r>
            <a:r>
              <a:rPr lang="en-US" altLang="zh-CN" sz="2400" dirty="0">
                <a:ea typeface="微软雅黑 Light" panose="020B0502040204020203" pitchFamily="34" charset="-122"/>
              </a:rPr>
              <a:t>;     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//current=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当前记录指针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>
                <a:solidFill>
                  <a:srgbClr val="FF00FF"/>
                </a:solidFill>
                <a:ea typeface="微软雅黑 Light" panose="020B0502040204020203" pitchFamily="34" charset="-122"/>
              </a:rPr>
              <a:t>pre</a:t>
            </a:r>
            <a:r>
              <a:rPr lang="en-US" altLang="zh-CN" sz="2400" dirty="0">
                <a:ea typeface="微软雅黑 Light" panose="020B0502040204020203" pitchFamily="34" charset="-122"/>
              </a:rPr>
              <a:t> = 0;		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//pre=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当前记录</a:t>
            </a:r>
            <a:r>
              <a:rPr lang="en-US" altLang="zh-CN" sz="2400" i="1" dirty="0">
                <a:solidFill>
                  <a:srgbClr val="FF00FF"/>
                </a:solidFill>
                <a:ea typeface="微软雅黑 Light" panose="020B0502040204020203" pitchFamily="34" charset="-122"/>
              </a:rPr>
              <a:t>current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的前驱指针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while</a:t>
            </a:r>
            <a:r>
              <a:rPr lang="en-US" altLang="zh-CN" sz="2400" dirty="0">
                <a:ea typeface="微软雅黑 Light" panose="020B0502040204020203" pitchFamily="34" charset="-122"/>
              </a:rPr>
              <a:t> (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ea typeface="微软雅黑 Light" panose="020B0502040204020203" pitchFamily="34" charset="-122"/>
              </a:rPr>
              <a:t>[</a:t>
            </a:r>
            <a:r>
              <a:rPr lang="en-US" altLang="zh-CN" sz="2400" i="1" dirty="0">
                <a:ea typeface="微软雅黑 Light" panose="020B0502040204020203" pitchFamily="34" charset="-122"/>
              </a:rPr>
              <a:t>current</a:t>
            </a:r>
            <a:r>
              <a:rPr lang="en-US" altLang="zh-CN" sz="2400" dirty="0">
                <a:ea typeface="微软雅黑 Light" panose="020B0502040204020203" pitchFamily="34" charset="-122"/>
              </a:rPr>
              <a:t>].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Key</a:t>
            </a:r>
            <a:r>
              <a:rPr lang="en-US" altLang="zh-CN" sz="2400" dirty="0">
                <a:ea typeface="微软雅黑 Light" panose="020B0502040204020203" pitchFamily="34" charset="-122"/>
              </a:rPr>
              <a:t> &lt;= 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ea typeface="微软雅黑 Light" panose="020B0502040204020203" pitchFamily="34" charset="-122"/>
              </a:rPr>
              <a:t>[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].</a:t>
            </a:r>
            <a:r>
              <a:rPr lang="en-US" altLang="zh-CN" sz="2400" i="1" dirty="0">
                <a:ea typeface="微软雅黑 Light" panose="020B0502040204020203" pitchFamily="34" charset="-122"/>
              </a:rPr>
              <a:t> Key</a:t>
            </a:r>
            <a:r>
              <a:rPr lang="en-US" altLang="zh-CN" sz="2400" dirty="0">
                <a:ea typeface="微软雅黑 Light" panose="020B0502040204020203" pitchFamily="34" charset="-122"/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 {   </a:t>
            </a:r>
            <a:r>
              <a:rPr lang="en-US" altLang="zh-CN" sz="2400" dirty="0">
                <a:ea typeface="微软雅黑 Light" panose="020B0502040204020203" pitchFamily="34" charset="-122"/>
              </a:rPr>
              <a:t>      </a:t>
            </a:r>
            <a:endParaRPr lang="en-US" altLang="zh-CN" sz="2400" dirty="0">
              <a:ea typeface="仿宋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微软雅黑 Light" panose="020B0502040204020203" pitchFamily="34" charset="-122"/>
              </a:rPr>
              <a:t>       pre</a:t>
            </a:r>
            <a:r>
              <a:rPr lang="en-US" altLang="zh-CN" sz="2400" dirty="0">
                <a:ea typeface="微软雅黑 Light" panose="020B0502040204020203" pitchFamily="34" charset="-122"/>
              </a:rPr>
              <a:t> = </a:t>
            </a:r>
            <a:r>
              <a:rPr lang="en-US" altLang="zh-CN" sz="2400" i="1" dirty="0">
                <a:ea typeface="微软雅黑 Light" panose="020B0502040204020203" pitchFamily="34" charset="-122"/>
              </a:rPr>
              <a:t>current</a:t>
            </a:r>
            <a:r>
              <a:rPr lang="en-US" altLang="zh-CN" sz="2400" dirty="0">
                <a:ea typeface="微软雅黑 Light" panose="020B0502040204020203" pitchFamily="34" charset="-122"/>
              </a:rPr>
              <a:t>;            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en-US" altLang="zh-CN" sz="2400" i="1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current</a:t>
            </a:r>
            <a:r>
              <a:rPr lang="zh-CN" altLang="en-US" sz="2400" i="1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指针准备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后移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2400" i="1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</a:t>
            </a:r>
            <a:r>
              <a:rPr lang="zh-CN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跟上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 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current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 =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current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].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 Link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;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}</a:t>
            </a: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找插入位置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p=p-&gt;link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33400" y="4724400"/>
            <a:ext cx="85030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     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].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 Link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 = 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current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;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新记录</a:t>
            </a:r>
            <a:r>
              <a:rPr lang="en-US" altLang="zh-CN" sz="2400" i="1" dirty="0">
                <a:ea typeface="微软雅黑 Light" panose="020B0502040204020203" pitchFamily="34" charset="-122"/>
              </a:rPr>
              <a:t>r</a:t>
            </a:r>
            <a:r>
              <a:rPr lang="en-US" altLang="zh-CN" sz="2400" dirty="0">
                <a:ea typeface="微软雅黑 Light" panose="020B0502040204020203" pitchFamily="34" charset="-122"/>
              </a:rPr>
              <a:t>[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找到合适序位开始插入</a:t>
            </a:r>
            <a:endParaRPr lang="zh-CN" altLang="en-US" sz="2400" dirty="0">
              <a:ea typeface="微软雅黑 Light" panose="020B0502040204020203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     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L.r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pre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].</a:t>
            </a:r>
            <a:r>
              <a:rPr lang="en-US" altLang="zh-CN" sz="2400" i="1" dirty="0">
                <a:solidFill>
                  <a:schemeClr val="tx2"/>
                </a:solidFill>
                <a:ea typeface="微软雅黑 Light" panose="020B0502040204020203" pitchFamily="34" charset="-122"/>
              </a:rPr>
              <a:t> Link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 = 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;</a:t>
            </a:r>
            <a:r>
              <a:rPr lang="en-US" altLang="zh-CN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i="1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i="1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current</a:t>
            </a:r>
            <a:r>
              <a:rPr lang="zh-CN" altLang="en-US" sz="24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之间链入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  } //for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6600"/>
                </a:solidFill>
                <a:ea typeface="微软雅黑 Light" panose="020B0502040204020203" pitchFamily="34" charset="-122"/>
              </a:rPr>
              <a:t>} </a:t>
            </a:r>
            <a:r>
              <a:rPr lang="en-US" altLang="zh-CN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//</a:t>
            </a:r>
            <a:r>
              <a:rPr lang="en-US" altLang="zh-CN" sz="2400" i="1" dirty="0" err="1">
                <a:solidFill>
                  <a:schemeClr val="accent2"/>
                </a:solidFill>
                <a:ea typeface="微软雅黑 Light" panose="020B0502040204020203" pitchFamily="34" charset="-122"/>
              </a:rPr>
              <a:t>LinkInsertSort</a:t>
            </a:r>
            <a:endParaRPr lang="en-US" altLang="zh-CN" sz="2400" i="1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B31E7D-9063-48BF-88A8-EE1FD02D0EF9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4625"/>
            <a:ext cx="7772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FF"/>
                </a:solidFill>
              </a:rPr>
              <a:t>表插入排序算法分析：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936625"/>
            <a:ext cx="8229600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dirty="0">
                <a:ea typeface="微软雅黑 Light" panose="020B0502040204020203" pitchFamily="34" charset="-122"/>
              </a:rPr>
              <a:t>① </a:t>
            </a:r>
            <a:r>
              <a:rPr lang="zh-CN" altLang="en-US" sz="2600" dirty="0">
                <a:ea typeface="微软雅黑 Light" panose="020B0502040204020203" pitchFamily="34" charset="-122"/>
              </a:rPr>
              <a:t>无需移动记录，只需修改</a:t>
            </a:r>
            <a:r>
              <a:rPr lang="en-US" altLang="zh-CN" sz="2600" dirty="0">
                <a:ea typeface="微软雅黑 Light" panose="020B0502040204020203" pitchFamily="34" charset="-122"/>
              </a:rPr>
              <a:t>2n</a:t>
            </a:r>
            <a:r>
              <a:rPr lang="zh-CN" altLang="en-US" sz="2600" dirty="0">
                <a:ea typeface="微软雅黑 Light" panose="020B0502040204020203" pitchFamily="34" charset="-122"/>
              </a:rPr>
              <a:t>次指针值。但由于比较次数没有减少，故</a:t>
            </a:r>
            <a:r>
              <a:rPr lang="zh-CN" altLang="en-US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时间效率仍为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O(n</a:t>
            </a:r>
            <a:r>
              <a:rPr lang="en-US" altLang="zh-CN" sz="2600" baseline="30000" dirty="0">
                <a:solidFill>
                  <a:schemeClr val="tx2"/>
                </a:solidFill>
                <a:ea typeface="微软雅黑 Light" panose="020B0502040204020203" pitchFamily="34" charset="-122"/>
              </a:rPr>
              <a:t>2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)</a:t>
            </a:r>
            <a:r>
              <a:rPr lang="en-US" altLang="zh-CN" sz="2600" dirty="0">
                <a:ea typeface="微软雅黑 Light" panose="020B0502040204020203" pitchFamily="34" charset="-122"/>
              </a:rPr>
              <a:t> </a:t>
            </a:r>
            <a:r>
              <a:rPr lang="zh-CN" altLang="en-US" sz="2600" dirty="0">
                <a:ea typeface="微软雅黑 Light" panose="020B0502040204020203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 dirty="0">
                <a:ea typeface="微软雅黑 Light" panose="020B0502040204020203" pitchFamily="34" charset="-122"/>
              </a:rPr>
              <a:t>② </a:t>
            </a:r>
            <a:r>
              <a:rPr lang="zh-CN" altLang="en-US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空间效率肯定低</a:t>
            </a:r>
            <a:r>
              <a:rPr lang="zh-CN" altLang="en-US" sz="2600" dirty="0">
                <a:ea typeface="微软雅黑 Light" panose="020B0502040204020203" pitchFamily="34" charset="-122"/>
              </a:rPr>
              <a:t>，因为增开了指针分量（但在运算过程中没有用到更多的辅助单元）。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 dirty="0">
                <a:ea typeface="微软雅黑 Light" panose="020B0502040204020203" pitchFamily="34" charset="-122"/>
              </a:rPr>
              <a:t>③ 稳定性：</a:t>
            </a:r>
            <a:r>
              <a:rPr lang="zh-CN" altLang="en-US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稳定</a:t>
            </a:r>
            <a:r>
              <a:rPr lang="zh-CN" altLang="en-US" sz="2600" dirty="0">
                <a:ea typeface="微软雅黑 Light" panose="020B0502040204020203" pitchFamily="34" charset="-122"/>
              </a:rPr>
              <a:t>。</a:t>
            </a:r>
            <a:endParaRPr lang="en-US" altLang="zh-CN" sz="2600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600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注：</a:t>
            </a:r>
            <a:r>
              <a:rPr lang="zh-CN" altLang="en-US" sz="2400" dirty="0">
                <a:ea typeface="微软雅黑 Light" panose="020B0502040204020203" pitchFamily="34" charset="-122"/>
              </a:rPr>
              <a:t>此算法得到的只是一个有序链表，查找记录时只能满足顺序查找方式。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改进：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可以根据表中指针线索，很快对所有记录重排，形成</a:t>
            </a:r>
            <a:r>
              <a:rPr lang="zh-CN" altLang="en-US" sz="2400" dirty="0">
                <a:solidFill>
                  <a:srgbClr val="009900"/>
                </a:solidFill>
                <a:ea typeface="微软雅黑 Light" panose="020B0502040204020203" pitchFamily="34" charset="-122"/>
              </a:rPr>
              <a:t>真正的有序表（顺序存储方式），从而能满足折半查找方式。</a:t>
            </a:r>
            <a:r>
              <a:rPr lang="zh-CN" altLang="en-US" sz="2400" dirty="0">
                <a:ea typeface="微软雅黑 Light" panose="020B0502040204020203" pitchFamily="34" charset="-122"/>
              </a:rPr>
              <a:t>具体实现见教材</a:t>
            </a:r>
            <a:r>
              <a:rPr lang="en-US" altLang="zh-CN" sz="2400" dirty="0">
                <a:ea typeface="微软雅黑 Light" panose="020B0502040204020203" pitchFamily="34" charset="-122"/>
              </a:rPr>
              <a:t>P269</a:t>
            </a:r>
            <a:r>
              <a:rPr lang="zh-CN" altLang="en-US" sz="2400" dirty="0">
                <a:ea typeface="微软雅黑 Light" panose="020B0502040204020203" pitchFamily="34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C019F-5A9D-4CB7-BAF0-60AE9E37F304}" type="slidenum">
              <a:rPr lang="en-US" altLang="zh-CN" sz="1400">
                <a:solidFill>
                  <a:srgbClr val="990033"/>
                </a:solidFill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solidFill>
                <a:srgbClr val="990033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86000" y="1752600"/>
            <a:ext cx="40386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10.1 </a:t>
            </a:r>
            <a:r>
              <a:rPr lang="zh-CN" altLang="en-US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" action="ppaction://hlinkshowjump?jump=nextslide"/>
              </a:rPr>
              <a:t>概述</a:t>
            </a:r>
            <a:endParaRPr lang="zh-CN" altLang="en-US" sz="3600" dirty="0">
              <a:solidFill>
                <a:srgbClr val="990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10.2 </a:t>
            </a:r>
            <a:r>
              <a:rPr lang="zh-CN" altLang="en-US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 action="ppaction://hlinksldjump"/>
              </a:rPr>
              <a:t>插入排序</a:t>
            </a:r>
            <a:endParaRPr lang="zh-CN" altLang="en-US" sz="3600" dirty="0">
              <a:solidFill>
                <a:srgbClr val="990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10.3 </a:t>
            </a:r>
            <a:r>
              <a:rPr lang="zh-CN" altLang="en-US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交换排序</a:t>
            </a:r>
          </a:p>
          <a:p>
            <a:pPr eaLnBrk="1" hangingPunct="1"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 </a:t>
            </a:r>
            <a:r>
              <a:rPr lang="zh-CN" altLang="en-US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选择排序</a:t>
            </a:r>
          </a:p>
          <a:p>
            <a:pPr eaLnBrk="1" hangingPunct="1"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10.5 </a:t>
            </a:r>
            <a:r>
              <a:rPr lang="zh-CN" altLang="en-US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归并排序</a:t>
            </a:r>
          </a:p>
          <a:p>
            <a:pPr eaLnBrk="1" hangingPunct="1">
              <a:buFontTx/>
              <a:buNone/>
            </a:pPr>
            <a:r>
              <a:rPr lang="en-US" altLang="zh-CN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10.6 </a:t>
            </a:r>
            <a:r>
              <a:rPr lang="zh-CN" altLang="en-US" sz="36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基数排序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5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章 内部排序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70D78-8CE9-4AEC-8B82-C3F75A21572D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1910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5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）希尔（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shell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）排序</a:t>
            </a:r>
            <a:endParaRPr lang="zh-CN" altLang="en-US" sz="2400" b="1" dirty="0">
              <a:solidFill>
                <a:srgbClr val="008000"/>
              </a:solidFill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571500" y="1348008"/>
            <a:ext cx="7696200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基本思想：先将整个待排记录序列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分割成若干子序列</a:t>
            </a:r>
            <a:r>
              <a:rPr lang="en-US" altLang="zh-CN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分别进行直接插入排序，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待整个序列中的记录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微软雅黑 Light" panose="020B0502040204020203" pitchFamily="34" charset="-122"/>
              </a:rPr>
              <a:t>“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基本有序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微软雅黑 Light" panose="020B0502040204020203" pitchFamily="34" charset="-122"/>
              </a:rPr>
              <a:t>”</a:t>
            </a:r>
            <a:r>
              <a:rPr lang="zh-CN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时，再对全体记录进行一次直接插入排序。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技巧：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子序列的构成不是简单地</a:t>
            </a:r>
            <a:r>
              <a:rPr lang="zh-CN" altLang="en-US" sz="2400" dirty="0">
                <a:solidFill>
                  <a:srgbClr val="990033"/>
                </a:solidFill>
                <a:latin typeface="Times New Roman"/>
                <a:ea typeface="微软雅黑 Light" panose="020B0502040204020203" pitchFamily="34" charset="-122"/>
              </a:rPr>
              <a:t>“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逐段分割</a:t>
            </a:r>
            <a:r>
              <a:rPr lang="zh-CN" altLang="en-US" sz="2400" dirty="0">
                <a:solidFill>
                  <a:srgbClr val="990033"/>
                </a:solidFill>
                <a:latin typeface="Times New Roman"/>
                <a:ea typeface="微软雅黑 Light" panose="020B0502040204020203" pitchFamily="34" charset="-122"/>
              </a:rPr>
              <a:t>”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，而是将相隔某个</a:t>
            </a:r>
            <a:r>
              <a:rPr lang="zh-CN" altLang="en-US" sz="24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增量</a:t>
            </a:r>
            <a:r>
              <a:rPr lang="en-US" altLang="zh-CN" sz="2400" dirty="0" err="1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zh-CN" altLang="en-US" sz="24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的记录组成一个子序列</a:t>
            </a:r>
            <a:r>
              <a:rPr lang="en-US" altLang="zh-CN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让增量</a:t>
            </a:r>
            <a:r>
              <a:rPr lang="en-US" altLang="zh-CN" sz="2400" dirty="0" err="1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逐趟缩短（例如依次取</a:t>
            </a:r>
            <a:r>
              <a:rPr lang="en-US" altLang="zh-CN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5,3,1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），直到</a:t>
            </a:r>
            <a:r>
              <a:rPr lang="en-US" altLang="zh-CN" sz="2400" dirty="0" err="1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rgbClr val="990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为止。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优点：让关键字值小的元素能很快前移，且序列若基本有序时，再用直接插入排序处理，时间效率会高很多。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4419600" y="381000"/>
            <a:ext cx="2462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又称缩小增量排序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55130-2F0F-4A0B-9F11-C7AA95045938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328119" name="Rectangle 439"/>
          <p:cNvSpPr>
            <a:spLocks noChangeArrowheads="1"/>
          </p:cNvSpPr>
          <p:nvPr/>
        </p:nvSpPr>
        <p:spPr bwMode="auto">
          <a:xfrm>
            <a:off x="64770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38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838200"/>
          </a:xfrm>
        </p:spPr>
        <p:txBody>
          <a:bodyPr/>
          <a:lstStyle/>
          <a:p>
            <a:pPr marL="762000" indent="-762000" algn="l" eaLnBrk="1" hangingPunct="1"/>
            <a:r>
              <a:rPr lang="zh-CN" altLang="en-US" sz="2800" b="1">
                <a:solidFill>
                  <a:srgbClr val="FF00FF"/>
                </a:solidFill>
              </a:rPr>
              <a:t>例：</a:t>
            </a:r>
            <a:r>
              <a:rPr lang="zh-CN" altLang="en-US" sz="2400" b="1">
                <a:solidFill>
                  <a:schemeClr val="tx1"/>
                </a:solidFill>
              </a:rPr>
              <a:t>关键字序列 </a:t>
            </a:r>
            <a:r>
              <a:rPr lang="en-US" altLang="zh-CN" sz="2400" b="1">
                <a:solidFill>
                  <a:schemeClr val="tx1"/>
                </a:solidFill>
              </a:rPr>
              <a:t>T=(49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38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65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97, 76, 13, 27, 49</a:t>
            </a:r>
            <a:r>
              <a:rPr lang="en-US" altLang="zh-CN" sz="2400" b="1"/>
              <a:t>*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55,  04</a:t>
            </a:r>
            <a:r>
              <a:rPr lang="zh-CN" altLang="en-US" sz="2400" b="1">
                <a:solidFill>
                  <a:schemeClr val="tx1"/>
                </a:solidFill>
              </a:rPr>
              <a:t>），请写出希尔排序的具体实现过程。</a:t>
            </a:r>
          </a:p>
        </p:txBody>
      </p:sp>
      <p:graphicFrame>
        <p:nvGraphicFramePr>
          <p:cNvPr id="328075" name="Group 395"/>
          <p:cNvGraphicFramePr>
            <a:graphicFrameLocks noGrp="1"/>
          </p:cNvGraphicFramePr>
          <p:nvPr/>
        </p:nvGraphicFramePr>
        <p:xfrm>
          <a:off x="1752600" y="1066800"/>
          <a:ext cx="7162800" cy="3017838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48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6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7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8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9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10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8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49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38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65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97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76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49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04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6">
                <a:tc gridSpan="11"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8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6">
                <a:tc gridSpan="11"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8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6">
                <a:tc gridSpan="11"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48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 Light" panose="020B0502040204020203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68" name="Rectangle 396"/>
          <p:cNvSpPr>
            <a:spLocks noChangeArrowheads="1"/>
          </p:cNvSpPr>
          <p:nvPr/>
        </p:nvSpPr>
        <p:spPr bwMode="auto">
          <a:xfrm>
            <a:off x="533400" y="1524000"/>
            <a:ext cx="123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初态：</a:t>
            </a:r>
          </a:p>
        </p:txBody>
      </p:sp>
      <p:sp>
        <p:nvSpPr>
          <p:cNvPr id="328077" name="Rectangle 397"/>
          <p:cNvSpPr>
            <a:spLocks noChangeArrowheads="1"/>
          </p:cNvSpPr>
          <p:nvPr/>
        </p:nvSpPr>
        <p:spPr bwMode="auto">
          <a:xfrm>
            <a:off x="152400" y="220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趟 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=5)</a:t>
            </a:r>
          </a:p>
        </p:txBody>
      </p:sp>
      <p:sp>
        <p:nvSpPr>
          <p:cNvPr id="328082" name="Rectangle 402"/>
          <p:cNvSpPr>
            <a:spLocks noChangeArrowheads="1"/>
          </p:cNvSpPr>
          <p:nvPr/>
        </p:nvSpPr>
        <p:spPr bwMode="auto">
          <a:xfrm>
            <a:off x="152400" y="2971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趟 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=3)</a:t>
            </a:r>
          </a:p>
        </p:txBody>
      </p:sp>
      <p:sp>
        <p:nvSpPr>
          <p:cNvPr id="328083" name="Rectangle 403"/>
          <p:cNvSpPr>
            <a:spLocks noChangeArrowheads="1"/>
          </p:cNvSpPr>
          <p:nvPr/>
        </p:nvSpPr>
        <p:spPr bwMode="auto">
          <a:xfrm>
            <a:off x="152400" y="36576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趟 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=1)</a:t>
            </a:r>
          </a:p>
        </p:txBody>
      </p:sp>
      <p:sp>
        <p:nvSpPr>
          <p:cNvPr id="328084" name="Rectangle 404"/>
          <p:cNvSpPr>
            <a:spLocks noChangeArrowheads="1"/>
          </p:cNvSpPr>
          <p:nvPr/>
        </p:nvSpPr>
        <p:spPr bwMode="auto">
          <a:xfrm>
            <a:off x="25908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49</a:t>
            </a:r>
          </a:p>
        </p:txBody>
      </p:sp>
      <p:sp>
        <p:nvSpPr>
          <p:cNvPr id="328085" name="Rectangle 405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13</a:t>
            </a:r>
          </a:p>
        </p:txBody>
      </p:sp>
      <p:sp>
        <p:nvSpPr>
          <p:cNvPr id="328086" name="Rectangle 406"/>
          <p:cNvSpPr>
            <a:spLocks noChangeArrowheads="1"/>
          </p:cNvSpPr>
          <p:nvPr/>
        </p:nvSpPr>
        <p:spPr bwMode="auto">
          <a:xfrm>
            <a:off x="25908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13</a:t>
            </a:r>
          </a:p>
        </p:txBody>
      </p:sp>
      <p:sp>
        <p:nvSpPr>
          <p:cNvPr id="328087" name="Rectangle 407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49</a:t>
            </a:r>
          </a:p>
        </p:txBody>
      </p:sp>
      <p:sp>
        <p:nvSpPr>
          <p:cNvPr id="328088" name="Rectangle 408"/>
          <p:cNvSpPr>
            <a:spLocks noChangeArrowheads="1"/>
          </p:cNvSpPr>
          <p:nvPr/>
        </p:nvSpPr>
        <p:spPr bwMode="auto">
          <a:xfrm>
            <a:off x="32004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38</a:t>
            </a:r>
          </a:p>
        </p:txBody>
      </p:sp>
      <p:sp>
        <p:nvSpPr>
          <p:cNvPr id="328089" name="Rectangle 409"/>
          <p:cNvSpPr>
            <a:spLocks noChangeArrowheads="1"/>
          </p:cNvSpPr>
          <p:nvPr/>
        </p:nvSpPr>
        <p:spPr bwMode="auto">
          <a:xfrm>
            <a:off x="64770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27</a:t>
            </a:r>
          </a:p>
        </p:txBody>
      </p:sp>
      <p:sp>
        <p:nvSpPr>
          <p:cNvPr id="328090" name="Rectangle 410"/>
          <p:cNvSpPr>
            <a:spLocks noChangeArrowheads="1"/>
          </p:cNvSpPr>
          <p:nvPr/>
        </p:nvSpPr>
        <p:spPr bwMode="auto">
          <a:xfrm>
            <a:off x="38862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65</a:t>
            </a:r>
          </a:p>
        </p:txBody>
      </p:sp>
      <p:sp>
        <p:nvSpPr>
          <p:cNvPr id="328091" name="Rectangle 411"/>
          <p:cNvSpPr>
            <a:spLocks noChangeArrowheads="1"/>
          </p:cNvSpPr>
          <p:nvPr/>
        </p:nvSpPr>
        <p:spPr bwMode="auto">
          <a:xfrm>
            <a:off x="7086600" y="2286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49</a:t>
            </a: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*</a:t>
            </a:r>
          </a:p>
        </p:txBody>
      </p:sp>
      <p:sp>
        <p:nvSpPr>
          <p:cNvPr id="328092" name="Rectangle 412"/>
          <p:cNvSpPr>
            <a:spLocks noChangeArrowheads="1"/>
          </p:cNvSpPr>
          <p:nvPr/>
        </p:nvSpPr>
        <p:spPr bwMode="auto">
          <a:xfrm>
            <a:off x="44958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97</a:t>
            </a:r>
          </a:p>
        </p:txBody>
      </p:sp>
      <p:sp>
        <p:nvSpPr>
          <p:cNvPr id="328093" name="Rectangle 413"/>
          <p:cNvSpPr>
            <a:spLocks noChangeArrowheads="1"/>
          </p:cNvSpPr>
          <p:nvPr/>
        </p:nvSpPr>
        <p:spPr bwMode="auto">
          <a:xfrm>
            <a:off x="77724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55</a:t>
            </a:r>
          </a:p>
        </p:txBody>
      </p:sp>
      <p:sp>
        <p:nvSpPr>
          <p:cNvPr id="328094" name="Rectangle 414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76</a:t>
            </a:r>
          </a:p>
        </p:txBody>
      </p:sp>
      <p:sp>
        <p:nvSpPr>
          <p:cNvPr id="328095" name="Rectangle 415"/>
          <p:cNvSpPr>
            <a:spLocks noChangeArrowheads="1"/>
          </p:cNvSpPr>
          <p:nvPr/>
        </p:nvSpPr>
        <p:spPr bwMode="auto">
          <a:xfrm>
            <a:off x="83820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328097" name="Rectangle 417"/>
          <p:cNvSpPr>
            <a:spLocks noChangeArrowheads="1"/>
          </p:cNvSpPr>
          <p:nvPr/>
        </p:nvSpPr>
        <p:spPr bwMode="auto">
          <a:xfrm>
            <a:off x="32004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27</a:t>
            </a:r>
          </a:p>
        </p:txBody>
      </p:sp>
      <p:sp>
        <p:nvSpPr>
          <p:cNvPr id="328098" name="Rectangle 418"/>
          <p:cNvSpPr>
            <a:spLocks noChangeArrowheads="1"/>
          </p:cNvSpPr>
          <p:nvPr/>
        </p:nvSpPr>
        <p:spPr bwMode="auto">
          <a:xfrm>
            <a:off x="64770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38</a:t>
            </a:r>
          </a:p>
        </p:txBody>
      </p:sp>
      <p:sp>
        <p:nvSpPr>
          <p:cNvPr id="328099" name="Rectangle 419"/>
          <p:cNvSpPr>
            <a:spLocks noChangeArrowheads="1"/>
          </p:cNvSpPr>
          <p:nvPr/>
        </p:nvSpPr>
        <p:spPr bwMode="auto">
          <a:xfrm>
            <a:off x="7086600" y="2286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 65  </a:t>
            </a:r>
          </a:p>
        </p:txBody>
      </p:sp>
      <p:sp>
        <p:nvSpPr>
          <p:cNvPr id="328100" name="Rectangle 420"/>
          <p:cNvSpPr>
            <a:spLocks noChangeArrowheads="1"/>
          </p:cNvSpPr>
          <p:nvPr/>
        </p:nvSpPr>
        <p:spPr bwMode="auto">
          <a:xfrm>
            <a:off x="3810000" y="2286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49*</a:t>
            </a:r>
          </a:p>
        </p:txBody>
      </p:sp>
      <p:sp>
        <p:nvSpPr>
          <p:cNvPr id="328101" name="Rectangle 421"/>
          <p:cNvSpPr>
            <a:spLocks noChangeArrowheads="1"/>
          </p:cNvSpPr>
          <p:nvPr/>
        </p:nvSpPr>
        <p:spPr bwMode="auto">
          <a:xfrm>
            <a:off x="77724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97</a:t>
            </a:r>
          </a:p>
        </p:txBody>
      </p:sp>
      <p:sp>
        <p:nvSpPr>
          <p:cNvPr id="328102" name="Rectangle 422"/>
          <p:cNvSpPr>
            <a:spLocks noChangeArrowheads="1"/>
          </p:cNvSpPr>
          <p:nvPr/>
        </p:nvSpPr>
        <p:spPr bwMode="auto">
          <a:xfrm>
            <a:off x="44958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55</a:t>
            </a:r>
          </a:p>
        </p:txBody>
      </p:sp>
      <p:sp>
        <p:nvSpPr>
          <p:cNvPr id="328103" name="Rectangle 423"/>
          <p:cNvSpPr>
            <a:spLocks noChangeArrowheads="1"/>
          </p:cNvSpPr>
          <p:nvPr/>
        </p:nvSpPr>
        <p:spPr bwMode="auto">
          <a:xfrm>
            <a:off x="25908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13</a:t>
            </a:r>
          </a:p>
        </p:txBody>
      </p:sp>
      <p:sp>
        <p:nvSpPr>
          <p:cNvPr id="328104" name="Rectangle 424"/>
          <p:cNvSpPr>
            <a:spLocks noChangeArrowheads="1"/>
          </p:cNvSpPr>
          <p:nvPr/>
        </p:nvSpPr>
        <p:spPr bwMode="auto">
          <a:xfrm>
            <a:off x="44958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55</a:t>
            </a:r>
          </a:p>
        </p:txBody>
      </p:sp>
      <p:sp>
        <p:nvSpPr>
          <p:cNvPr id="328107" name="Rectangle 427"/>
          <p:cNvSpPr>
            <a:spLocks noChangeArrowheads="1"/>
          </p:cNvSpPr>
          <p:nvPr/>
        </p:nvSpPr>
        <p:spPr bwMode="auto">
          <a:xfrm>
            <a:off x="83820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76</a:t>
            </a:r>
          </a:p>
        </p:txBody>
      </p:sp>
      <p:sp>
        <p:nvSpPr>
          <p:cNvPr id="328108" name="Rectangle 42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328109" name="Rectangle 429"/>
          <p:cNvSpPr>
            <a:spLocks noChangeArrowheads="1"/>
          </p:cNvSpPr>
          <p:nvPr/>
        </p:nvSpPr>
        <p:spPr bwMode="auto">
          <a:xfrm>
            <a:off x="64770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55</a:t>
            </a:r>
          </a:p>
        </p:txBody>
      </p:sp>
      <p:sp>
        <p:nvSpPr>
          <p:cNvPr id="328110" name="Rectangle 430"/>
          <p:cNvSpPr>
            <a:spLocks noChangeArrowheads="1"/>
          </p:cNvSpPr>
          <p:nvPr/>
        </p:nvSpPr>
        <p:spPr bwMode="auto">
          <a:xfrm>
            <a:off x="25908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13</a:t>
            </a:r>
          </a:p>
        </p:txBody>
      </p:sp>
      <p:sp>
        <p:nvSpPr>
          <p:cNvPr id="328111" name="Rectangle 431"/>
          <p:cNvSpPr>
            <a:spLocks noChangeArrowheads="1"/>
          </p:cNvSpPr>
          <p:nvPr/>
        </p:nvSpPr>
        <p:spPr bwMode="auto">
          <a:xfrm>
            <a:off x="32766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27</a:t>
            </a:r>
          </a:p>
        </p:txBody>
      </p:sp>
      <p:sp>
        <p:nvSpPr>
          <p:cNvPr id="328112" name="Rectangle 432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328113" name="Rectangle 433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27</a:t>
            </a:r>
          </a:p>
        </p:txBody>
      </p:sp>
      <p:sp>
        <p:nvSpPr>
          <p:cNvPr id="328114" name="Rectangle 434"/>
          <p:cNvSpPr>
            <a:spLocks noChangeArrowheads="1"/>
          </p:cNvSpPr>
          <p:nvPr/>
        </p:nvSpPr>
        <p:spPr bwMode="auto">
          <a:xfrm>
            <a:off x="32766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328115" name="Rectangle 435"/>
          <p:cNvSpPr>
            <a:spLocks noChangeArrowheads="1"/>
          </p:cNvSpPr>
          <p:nvPr/>
        </p:nvSpPr>
        <p:spPr bwMode="auto">
          <a:xfrm>
            <a:off x="58674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49</a:t>
            </a:r>
          </a:p>
        </p:txBody>
      </p:sp>
      <p:sp>
        <p:nvSpPr>
          <p:cNvPr id="328116" name="Rectangle 436"/>
          <p:cNvSpPr>
            <a:spLocks noChangeArrowheads="1"/>
          </p:cNvSpPr>
          <p:nvPr/>
        </p:nvSpPr>
        <p:spPr bwMode="auto">
          <a:xfrm>
            <a:off x="3810000" y="2971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49*</a:t>
            </a:r>
          </a:p>
        </p:txBody>
      </p:sp>
      <p:sp>
        <p:nvSpPr>
          <p:cNvPr id="328117" name="Rectangle 437"/>
          <p:cNvSpPr>
            <a:spLocks noChangeArrowheads="1"/>
          </p:cNvSpPr>
          <p:nvPr/>
        </p:nvSpPr>
        <p:spPr bwMode="auto">
          <a:xfrm>
            <a:off x="58674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49</a:t>
            </a:r>
          </a:p>
        </p:txBody>
      </p:sp>
      <p:sp>
        <p:nvSpPr>
          <p:cNvPr id="328118" name="Rectangle 438"/>
          <p:cNvSpPr>
            <a:spLocks noChangeArrowheads="1"/>
          </p:cNvSpPr>
          <p:nvPr/>
        </p:nvSpPr>
        <p:spPr bwMode="auto">
          <a:xfrm>
            <a:off x="3810000" y="2971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49*</a:t>
            </a:r>
          </a:p>
        </p:txBody>
      </p:sp>
      <p:sp>
        <p:nvSpPr>
          <p:cNvPr id="328120" name="Rectangle 440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76</a:t>
            </a:r>
          </a:p>
        </p:txBody>
      </p:sp>
      <p:sp>
        <p:nvSpPr>
          <p:cNvPr id="328121" name="Rectangle 441"/>
          <p:cNvSpPr>
            <a:spLocks noChangeArrowheads="1"/>
          </p:cNvSpPr>
          <p:nvPr/>
        </p:nvSpPr>
        <p:spPr bwMode="auto">
          <a:xfrm>
            <a:off x="44958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38</a:t>
            </a:r>
          </a:p>
        </p:txBody>
      </p:sp>
      <p:sp>
        <p:nvSpPr>
          <p:cNvPr id="328122" name="Rectangle 442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76</a:t>
            </a:r>
          </a:p>
        </p:txBody>
      </p:sp>
      <p:sp>
        <p:nvSpPr>
          <p:cNvPr id="328123" name="Rectangle 443"/>
          <p:cNvSpPr>
            <a:spLocks noChangeArrowheads="1"/>
          </p:cNvSpPr>
          <p:nvPr/>
        </p:nvSpPr>
        <p:spPr bwMode="auto">
          <a:xfrm>
            <a:off x="7086600" y="2971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 65  </a:t>
            </a:r>
          </a:p>
        </p:txBody>
      </p:sp>
      <p:sp>
        <p:nvSpPr>
          <p:cNvPr id="328124" name="Rectangle 444"/>
          <p:cNvSpPr>
            <a:spLocks noChangeArrowheads="1"/>
          </p:cNvSpPr>
          <p:nvPr/>
        </p:nvSpPr>
        <p:spPr bwMode="auto">
          <a:xfrm>
            <a:off x="7086600" y="2971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 65  </a:t>
            </a:r>
          </a:p>
        </p:txBody>
      </p:sp>
      <p:sp>
        <p:nvSpPr>
          <p:cNvPr id="328125" name="Rectangle 445"/>
          <p:cNvSpPr>
            <a:spLocks noChangeArrowheads="1"/>
          </p:cNvSpPr>
          <p:nvPr/>
        </p:nvSpPr>
        <p:spPr bwMode="auto">
          <a:xfrm>
            <a:off x="77724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97</a:t>
            </a:r>
          </a:p>
        </p:txBody>
      </p:sp>
      <p:sp>
        <p:nvSpPr>
          <p:cNvPr id="328126" name="Rectangle 446"/>
          <p:cNvSpPr>
            <a:spLocks noChangeArrowheads="1"/>
          </p:cNvSpPr>
          <p:nvPr/>
        </p:nvSpPr>
        <p:spPr bwMode="auto">
          <a:xfrm>
            <a:off x="7772400" y="2971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97</a:t>
            </a:r>
          </a:p>
        </p:txBody>
      </p:sp>
      <p:grpSp>
        <p:nvGrpSpPr>
          <p:cNvPr id="2" name="Group 496"/>
          <p:cNvGrpSpPr>
            <a:grpSpLocks/>
          </p:cNvGrpSpPr>
          <p:nvPr/>
        </p:nvGrpSpPr>
        <p:grpSpPr bwMode="auto">
          <a:xfrm>
            <a:off x="2590800" y="3733800"/>
            <a:ext cx="6096000" cy="304800"/>
            <a:chOff x="1728" y="3072"/>
            <a:chExt cx="3840" cy="192"/>
          </a:xfrm>
        </p:grpSpPr>
        <p:sp>
          <p:nvSpPr>
            <p:cNvPr id="23720" name="Rectangle 476"/>
            <p:cNvSpPr>
              <a:spLocks noChangeArrowheads="1"/>
            </p:cNvSpPr>
            <p:nvPr/>
          </p:nvSpPr>
          <p:spPr bwMode="auto">
            <a:xfrm>
              <a:off x="41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55</a:t>
              </a:r>
            </a:p>
          </p:txBody>
        </p:sp>
        <p:sp>
          <p:nvSpPr>
            <p:cNvPr id="23721" name="Rectangle 477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13</a:t>
              </a:r>
            </a:p>
          </p:txBody>
        </p:sp>
        <p:sp>
          <p:nvSpPr>
            <p:cNvPr id="23722" name="Rectangle 478"/>
            <p:cNvSpPr>
              <a:spLocks noChangeArrowheads="1"/>
            </p:cNvSpPr>
            <p:nvPr/>
          </p:nvSpPr>
          <p:spPr bwMode="auto">
            <a:xfrm>
              <a:off x="33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27</a:t>
              </a:r>
            </a:p>
          </p:txBody>
        </p:sp>
        <p:sp>
          <p:nvSpPr>
            <p:cNvPr id="23723" name="Rectangle 479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04</a:t>
              </a:r>
            </a:p>
          </p:txBody>
        </p:sp>
        <p:sp>
          <p:nvSpPr>
            <p:cNvPr id="23724" name="Rectangle 480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49</a:t>
              </a:r>
            </a:p>
          </p:txBody>
        </p:sp>
        <p:sp>
          <p:nvSpPr>
            <p:cNvPr id="23725" name="Rectangle 481"/>
            <p:cNvSpPr>
              <a:spLocks noChangeArrowheads="1"/>
            </p:cNvSpPr>
            <p:nvPr/>
          </p:nvSpPr>
          <p:spPr bwMode="auto">
            <a:xfrm>
              <a:off x="2496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49*</a:t>
              </a:r>
            </a:p>
          </p:txBody>
        </p:sp>
        <p:sp>
          <p:nvSpPr>
            <p:cNvPr id="23726" name="Rectangle 482"/>
            <p:cNvSpPr>
              <a:spLocks noChangeArrowheads="1"/>
            </p:cNvSpPr>
            <p:nvPr/>
          </p:nvSpPr>
          <p:spPr bwMode="auto">
            <a:xfrm>
              <a:off x="29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38</a:t>
              </a:r>
            </a:p>
          </p:txBody>
        </p:sp>
        <p:sp>
          <p:nvSpPr>
            <p:cNvPr id="23727" name="Rectangle 483"/>
            <p:cNvSpPr>
              <a:spLocks noChangeArrowheads="1"/>
            </p:cNvSpPr>
            <p:nvPr/>
          </p:nvSpPr>
          <p:spPr bwMode="auto">
            <a:xfrm>
              <a:off x="53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76</a:t>
              </a:r>
            </a:p>
          </p:txBody>
        </p:sp>
        <p:sp>
          <p:nvSpPr>
            <p:cNvPr id="23728" name="Rectangle 484"/>
            <p:cNvSpPr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 65  </a:t>
              </a:r>
            </a:p>
          </p:txBody>
        </p:sp>
        <p:sp>
          <p:nvSpPr>
            <p:cNvPr id="23729" name="Rectangle 485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微软雅黑 Light" panose="020B0502040204020203" pitchFamily="34" charset="-122"/>
                </a:rPr>
                <a:t>97</a:t>
              </a:r>
            </a:p>
          </p:txBody>
        </p:sp>
      </p:grpSp>
      <p:sp>
        <p:nvSpPr>
          <p:cNvPr id="328167" name="Rectangle 487"/>
          <p:cNvSpPr>
            <a:spLocks noChangeArrowheads="1"/>
          </p:cNvSpPr>
          <p:nvPr/>
        </p:nvSpPr>
        <p:spPr bwMode="auto">
          <a:xfrm>
            <a:off x="3276600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13</a:t>
            </a:r>
          </a:p>
        </p:txBody>
      </p:sp>
      <p:sp>
        <p:nvSpPr>
          <p:cNvPr id="328168" name="Rectangle 488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 27  </a:t>
            </a:r>
          </a:p>
        </p:txBody>
      </p:sp>
      <p:sp>
        <p:nvSpPr>
          <p:cNvPr id="328169" name="Rectangle 489"/>
          <p:cNvSpPr>
            <a:spLocks noChangeArrowheads="1"/>
          </p:cNvSpPr>
          <p:nvPr/>
        </p:nvSpPr>
        <p:spPr bwMode="auto">
          <a:xfrm>
            <a:off x="2590800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328171" name="Rectangle 491"/>
          <p:cNvSpPr>
            <a:spLocks noChangeArrowheads="1"/>
          </p:cNvSpPr>
          <p:nvPr/>
        </p:nvSpPr>
        <p:spPr bwMode="auto">
          <a:xfrm>
            <a:off x="5105400" y="3733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49*</a:t>
            </a:r>
          </a:p>
        </p:txBody>
      </p:sp>
      <p:sp>
        <p:nvSpPr>
          <p:cNvPr id="328181" name="Rectangle 501"/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 76  </a:t>
            </a:r>
          </a:p>
        </p:txBody>
      </p:sp>
      <p:sp>
        <p:nvSpPr>
          <p:cNvPr id="328182" name="Rectangle 502"/>
          <p:cNvSpPr>
            <a:spLocks noChangeArrowheads="1"/>
          </p:cNvSpPr>
          <p:nvPr/>
        </p:nvSpPr>
        <p:spPr bwMode="auto">
          <a:xfrm>
            <a:off x="8382000" y="3733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 97  </a:t>
            </a:r>
          </a:p>
        </p:txBody>
      </p:sp>
      <p:sp>
        <p:nvSpPr>
          <p:cNvPr id="328184" name="Text Box 504"/>
          <p:cNvSpPr txBox="1">
            <a:spLocks noChangeArrowheads="1"/>
          </p:cNvSpPr>
          <p:nvPr/>
        </p:nvSpPr>
        <p:spPr bwMode="auto">
          <a:xfrm>
            <a:off x="152400" y="4343400"/>
            <a:ext cx="8915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算法分析：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开始时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的值较大，子序列中的对象较少，排序速度较快；随着排序进展，</a:t>
            </a:r>
            <a:r>
              <a:rPr lang="en-US" altLang="zh-CN" sz="2400" i="1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值逐渐变小，子序列中对象个数逐渐变多，由于前面工作的基础，大多数对象已基本有序，所以排序速度仍然很快。</a:t>
            </a:r>
            <a:endParaRPr lang="zh-CN" altLang="en-US" sz="2600" dirty="0">
              <a:ea typeface="微软雅黑 Light" panose="020B0502040204020203" pitchFamily="34" charset="-122"/>
            </a:endParaRPr>
          </a:p>
        </p:txBody>
      </p:sp>
      <p:sp>
        <p:nvSpPr>
          <p:cNvPr id="328185" name="Text Box 505"/>
          <p:cNvSpPr txBox="1">
            <a:spLocks noChangeArrowheads="1"/>
          </p:cNvSpPr>
          <p:nvPr/>
        </p:nvSpPr>
        <p:spPr bwMode="auto">
          <a:xfrm>
            <a:off x="685800" y="106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r[</a:t>
            </a:r>
            <a:r>
              <a:rPr lang="en-US" altLang="zh-CN" sz="24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32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3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3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3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3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3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3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3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3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3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32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32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32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32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2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7" dur="500"/>
                                        <p:tgtEl>
                                          <p:spTgt spid="32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32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32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32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3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6" dur="500"/>
                                        <p:tgtEl>
                                          <p:spTgt spid="32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32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32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2" dur="500"/>
                                        <p:tgtEl>
                                          <p:spTgt spid="32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32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2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2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2" dur="500"/>
                                        <p:tgtEl>
                                          <p:spTgt spid="32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6" dur="500"/>
                                        <p:tgtEl>
                                          <p:spTgt spid="32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0" dur="500"/>
                                        <p:tgtEl>
                                          <p:spTgt spid="32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4" dur="500"/>
                                        <p:tgtEl>
                                          <p:spTgt spid="32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3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2" dur="500"/>
                                        <p:tgtEl>
                                          <p:spTgt spid="32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19" grpId="0" animBg="1" autoUpdateAnimBg="0"/>
      <p:bldP spid="328077" grpId="0" autoUpdateAnimBg="0"/>
      <p:bldP spid="328082" grpId="0" autoUpdateAnimBg="0"/>
      <p:bldP spid="328083" grpId="0" autoUpdateAnimBg="0"/>
      <p:bldP spid="328084" grpId="0" animBg="1" autoUpdateAnimBg="0"/>
      <p:bldP spid="328085" grpId="0" animBg="1" autoUpdateAnimBg="0"/>
      <p:bldP spid="328086" grpId="0" animBg="1" autoUpdateAnimBg="0"/>
      <p:bldP spid="328087" grpId="0" animBg="1" autoUpdateAnimBg="0"/>
      <p:bldP spid="328088" grpId="0" animBg="1" autoUpdateAnimBg="0"/>
      <p:bldP spid="328089" grpId="0" animBg="1" autoUpdateAnimBg="0"/>
      <p:bldP spid="328090" grpId="0" animBg="1" autoUpdateAnimBg="0"/>
      <p:bldP spid="328091" grpId="0" animBg="1" autoUpdateAnimBg="0"/>
      <p:bldP spid="328092" grpId="0" animBg="1" autoUpdateAnimBg="0"/>
      <p:bldP spid="328093" grpId="0" animBg="1" autoUpdateAnimBg="0"/>
      <p:bldP spid="328094" grpId="0" animBg="1" autoUpdateAnimBg="0"/>
      <p:bldP spid="328095" grpId="0" animBg="1" autoUpdateAnimBg="0"/>
      <p:bldP spid="328097" grpId="0" animBg="1" autoUpdateAnimBg="0"/>
      <p:bldP spid="328098" grpId="0" animBg="1" autoUpdateAnimBg="0"/>
      <p:bldP spid="328099" grpId="0" animBg="1" autoUpdateAnimBg="0"/>
      <p:bldP spid="328100" grpId="0" animBg="1" autoUpdateAnimBg="0"/>
      <p:bldP spid="328101" grpId="0" animBg="1" autoUpdateAnimBg="0"/>
      <p:bldP spid="328102" grpId="0" animBg="1" autoUpdateAnimBg="0"/>
      <p:bldP spid="328103" grpId="0" animBg="1" autoUpdateAnimBg="0"/>
      <p:bldP spid="328104" grpId="0" animBg="1" autoUpdateAnimBg="0"/>
      <p:bldP spid="328107" grpId="0" animBg="1" autoUpdateAnimBg="0"/>
      <p:bldP spid="328108" grpId="0" animBg="1" autoUpdateAnimBg="0"/>
      <p:bldP spid="328109" grpId="0" animBg="1" autoUpdateAnimBg="0"/>
      <p:bldP spid="328110" grpId="0" animBg="1" autoUpdateAnimBg="0"/>
      <p:bldP spid="328111" grpId="0" animBg="1" autoUpdateAnimBg="0"/>
      <p:bldP spid="328112" grpId="0" animBg="1" autoUpdateAnimBg="0"/>
      <p:bldP spid="328113" grpId="0" animBg="1" autoUpdateAnimBg="0"/>
      <p:bldP spid="328114" grpId="0" animBg="1" autoUpdateAnimBg="0"/>
      <p:bldP spid="328115" grpId="0" animBg="1" autoUpdateAnimBg="0"/>
      <p:bldP spid="328116" grpId="0" animBg="1" autoUpdateAnimBg="0"/>
      <p:bldP spid="328117" grpId="0" animBg="1" autoUpdateAnimBg="0"/>
      <p:bldP spid="328118" grpId="0" animBg="1" autoUpdateAnimBg="0"/>
      <p:bldP spid="328120" grpId="0" animBg="1" autoUpdateAnimBg="0"/>
      <p:bldP spid="328121" grpId="0" animBg="1" autoUpdateAnimBg="0"/>
      <p:bldP spid="328122" grpId="0" animBg="1" autoUpdateAnimBg="0"/>
      <p:bldP spid="328123" grpId="0" animBg="1" autoUpdateAnimBg="0"/>
      <p:bldP spid="328124" grpId="0" animBg="1" autoUpdateAnimBg="0"/>
      <p:bldP spid="328125" grpId="0" animBg="1" autoUpdateAnimBg="0"/>
      <p:bldP spid="328126" grpId="0" animBg="1" autoUpdateAnimBg="0"/>
      <p:bldP spid="328167" grpId="0" animBg="1" autoUpdateAnimBg="0"/>
      <p:bldP spid="328168" grpId="0" animBg="1" autoUpdateAnimBg="0"/>
      <p:bldP spid="328169" grpId="0" animBg="1" autoUpdateAnimBg="0"/>
      <p:bldP spid="328171" grpId="0" animBg="1" autoUpdateAnimBg="0"/>
      <p:bldP spid="328181" grpId="0" animBg="1" autoUpdateAnimBg="0"/>
      <p:bldP spid="328182" grpId="0" animBg="1" autoUpdateAnimBg="0"/>
      <p:bldP spid="328184" grpId="0" autoUpdateAnimBg="0"/>
      <p:bldP spid="32818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74AF3-C68D-4499-8BCB-031453A17664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4582" name="Text Box 16"/>
          <p:cNvSpPr txBox="1">
            <a:spLocks noChangeArrowheads="1"/>
          </p:cNvSpPr>
          <p:nvPr/>
        </p:nvSpPr>
        <p:spPr bwMode="auto">
          <a:xfrm>
            <a:off x="179388" y="2132856"/>
            <a:ext cx="8686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练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1.</a:t>
            </a: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zh-CN" altLang="en-US" sz="2400" dirty="0">
                <a:ea typeface="微软雅黑 Light" panose="020B0502040204020203" pitchFamily="34" charset="-122"/>
              </a:rPr>
              <a:t>欲将序列（</a:t>
            </a:r>
            <a:r>
              <a:rPr lang="en-US" altLang="zh-CN" sz="2400" dirty="0">
                <a:ea typeface="微软雅黑 Light" panose="020B0502040204020203" pitchFamily="34" charset="-122"/>
              </a:rPr>
              <a:t>Q, H, C, Y, P, A, M, S, R, D, F, X</a:t>
            </a:r>
            <a:r>
              <a:rPr lang="zh-CN" altLang="en-US" sz="2400" dirty="0">
                <a:ea typeface="微软雅黑 Light" panose="020B0502040204020203" pitchFamily="34" charset="-122"/>
              </a:rPr>
              <a:t>）中的关键码按字母升序重排，则初始步长为</a:t>
            </a:r>
            <a:r>
              <a:rPr lang="en-US" altLang="zh-CN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ea typeface="微软雅黑 Light" panose="020B0502040204020203" pitchFamily="34" charset="-122"/>
              </a:rPr>
              <a:t>的希尔排序一趟的结果是？</a:t>
            </a:r>
          </a:p>
          <a:p>
            <a:pPr algn="just" eaLnBrk="1" hangingPunct="1">
              <a:spcBef>
                <a:spcPct val="10000"/>
              </a:spcBef>
              <a:buFontTx/>
              <a:buNone/>
            </a:pPr>
            <a:endParaRPr lang="zh-CN" altLang="en-US" sz="2400" dirty="0">
              <a:solidFill>
                <a:srgbClr val="FF00FF"/>
              </a:solidFill>
              <a:ea typeface="微软雅黑 Light" panose="020B0502040204020203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答：</a:t>
            </a:r>
            <a:r>
              <a:rPr lang="zh-CN" altLang="en-US" sz="2400" dirty="0">
                <a:ea typeface="微软雅黑 Light" panose="020B0502040204020203" pitchFamily="34" charset="-122"/>
              </a:rPr>
              <a:t>原始序列：     </a:t>
            </a:r>
            <a:r>
              <a:rPr lang="en-US" altLang="zh-CN" sz="2400" dirty="0">
                <a:ea typeface="微软雅黑 Light" panose="020B0502040204020203" pitchFamily="34" charset="-122"/>
              </a:rPr>
              <a:t>Q, H, C, Y, P, A, M, S, R,  D, F,  X       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一趟后：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71775" y="3790208"/>
            <a:ext cx="3452813" cy="461963"/>
            <a:chOff x="1632" y="1248"/>
            <a:chExt cx="2175" cy="291"/>
          </a:xfrm>
        </p:grpSpPr>
        <p:sp>
          <p:nvSpPr>
            <p:cNvPr id="24597" name="Rectangle 19"/>
            <p:cNvSpPr>
              <a:spLocks noChangeArrowheads="1"/>
            </p:cNvSpPr>
            <p:nvPr/>
          </p:nvSpPr>
          <p:spPr bwMode="auto">
            <a:xfrm>
              <a:off x="1632" y="124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ea typeface="微软雅黑 Light" panose="020B0502040204020203" pitchFamily="34" charset="-122"/>
                </a:rPr>
                <a:t>P,</a:t>
              </a:r>
            </a:p>
          </p:txBody>
        </p:sp>
        <p:sp>
          <p:nvSpPr>
            <p:cNvPr id="24598" name="Rectangle 20"/>
            <p:cNvSpPr>
              <a:spLocks noChangeArrowheads="1"/>
            </p:cNvSpPr>
            <p:nvPr/>
          </p:nvSpPr>
          <p:spPr bwMode="auto">
            <a:xfrm>
              <a:off x="2567" y="1248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ea typeface="微软雅黑 Light" panose="020B0502040204020203" pitchFamily="34" charset="-122"/>
                </a:rPr>
                <a:t>Q,</a:t>
              </a:r>
            </a:p>
          </p:txBody>
        </p:sp>
        <p:sp>
          <p:nvSpPr>
            <p:cNvPr id="24599" name="Rectangle 21"/>
            <p:cNvSpPr>
              <a:spLocks noChangeArrowheads="1"/>
            </p:cNvSpPr>
            <p:nvPr/>
          </p:nvSpPr>
          <p:spPr bwMode="auto">
            <a:xfrm>
              <a:off x="3504" y="1248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ea typeface="微软雅黑 Light" panose="020B0502040204020203" pitchFamily="34" charset="-122"/>
                </a:rPr>
                <a:t>R,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152775" y="3790206"/>
            <a:ext cx="3468688" cy="457200"/>
            <a:chOff x="1872" y="1248"/>
            <a:chExt cx="2185" cy="288"/>
          </a:xfrm>
        </p:grpSpPr>
        <p:sp>
          <p:nvSpPr>
            <p:cNvPr id="24594" name="Rectangle 23"/>
            <p:cNvSpPr>
              <a:spLocks noChangeArrowheads="1"/>
            </p:cNvSpPr>
            <p:nvPr/>
          </p:nvSpPr>
          <p:spPr bwMode="auto">
            <a:xfrm>
              <a:off x="1872" y="1248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FF"/>
                  </a:solidFill>
                  <a:ea typeface="微软雅黑 Light" panose="020B0502040204020203" pitchFamily="34" charset="-122"/>
                </a:rPr>
                <a:t>A,</a:t>
              </a:r>
            </a:p>
          </p:txBody>
        </p:sp>
        <p:sp>
          <p:nvSpPr>
            <p:cNvPr id="24595" name="Rectangle 24"/>
            <p:cNvSpPr>
              <a:spLocks noChangeArrowheads="1"/>
            </p:cNvSpPr>
            <p:nvPr/>
          </p:nvSpPr>
          <p:spPr bwMode="auto">
            <a:xfrm>
              <a:off x="2784" y="1248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FF"/>
                  </a:solidFill>
                  <a:ea typeface="微软雅黑 Light" panose="020B0502040204020203" pitchFamily="34" charset="-122"/>
                </a:rPr>
                <a:t>D,</a:t>
              </a:r>
            </a:p>
          </p:txBody>
        </p:sp>
        <p:sp>
          <p:nvSpPr>
            <p:cNvPr id="24596" name="Rectangle 25"/>
            <p:cNvSpPr>
              <a:spLocks noChangeArrowheads="1"/>
            </p:cNvSpPr>
            <p:nvPr/>
          </p:nvSpPr>
          <p:spPr bwMode="auto">
            <a:xfrm>
              <a:off x="3744" y="1248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FF"/>
                  </a:solidFill>
                  <a:ea typeface="微软雅黑 Light" panose="020B0502040204020203" pitchFamily="34" charset="-122"/>
                </a:rPr>
                <a:t>H,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533775" y="3790208"/>
            <a:ext cx="3519488" cy="461963"/>
            <a:chOff x="2112" y="1248"/>
            <a:chExt cx="2217" cy="291"/>
          </a:xfrm>
        </p:grpSpPr>
        <p:sp>
          <p:nvSpPr>
            <p:cNvPr id="24591" name="Rectangle 27"/>
            <p:cNvSpPr>
              <a:spLocks noChangeArrowheads="1"/>
            </p:cNvSpPr>
            <p:nvPr/>
          </p:nvSpPr>
          <p:spPr bwMode="auto">
            <a:xfrm>
              <a:off x="2112" y="1248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8000"/>
                  </a:solidFill>
                  <a:ea typeface="微软雅黑 Light" panose="020B0502040204020203" pitchFamily="34" charset="-122"/>
                </a:rPr>
                <a:t>C,</a:t>
              </a:r>
            </a:p>
          </p:txBody>
        </p:sp>
        <p:sp>
          <p:nvSpPr>
            <p:cNvPr id="24592" name="Rectangle 28"/>
            <p:cNvSpPr>
              <a:spLocks noChangeArrowheads="1"/>
            </p:cNvSpPr>
            <p:nvPr/>
          </p:nvSpPr>
          <p:spPr bwMode="auto">
            <a:xfrm>
              <a:off x="3024" y="124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8000"/>
                  </a:solidFill>
                  <a:ea typeface="微软雅黑 Light" panose="020B0502040204020203" pitchFamily="34" charset="-122"/>
                </a:rPr>
                <a:t>F,</a:t>
              </a:r>
            </a:p>
          </p:txBody>
        </p:sp>
        <p:sp>
          <p:nvSpPr>
            <p:cNvPr id="24593" name="Rectangle 29"/>
            <p:cNvSpPr>
              <a:spLocks noChangeArrowheads="1"/>
            </p:cNvSpPr>
            <p:nvPr/>
          </p:nvSpPr>
          <p:spPr bwMode="auto">
            <a:xfrm>
              <a:off x="3984" y="1248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8000"/>
                  </a:solidFill>
                  <a:ea typeface="微软雅黑 Light" panose="020B0502040204020203" pitchFamily="34" charset="-122"/>
                </a:rPr>
                <a:t>M,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14775" y="3790206"/>
            <a:ext cx="3452813" cy="457200"/>
            <a:chOff x="2352" y="1248"/>
            <a:chExt cx="2175" cy="288"/>
          </a:xfrm>
        </p:grpSpPr>
        <p:sp>
          <p:nvSpPr>
            <p:cNvPr id="24588" name="Rectangle 31"/>
            <p:cNvSpPr>
              <a:spLocks noChangeArrowheads="1"/>
            </p:cNvSpPr>
            <p:nvPr/>
          </p:nvSpPr>
          <p:spPr bwMode="auto">
            <a:xfrm>
              <a:off x="2352" y="1248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hlink"/>
                  </a:solidFill>
                  <a:ea typeface="微软雅黑 Light" panose="020B0502040204020203" pitchFamily="34" charset="-122"/>
                </a:rPr>
                <a:t>S,</a:t>
              </a:r>
            </a:p>
          </p:txBody>
        </p:sp>
        <p:sp>
          <p:nvSpPr>
            <p:cNvPr id="24589" name="Rectangle 32"/>
            <p:cNvSpPr>
              <a:spLocks noChangeArrowheads="1"/>
            </p:cNvSpPr>
            <p:nvPr/>
          </p:nvSpPr>
          <p:spPr bwMode="auto">
            <a:xfrm>
              <a:off x="3264" y="12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hlink"/>
                  </a:solidFill>
                  <a:ea typeface="微软雅黑 Light" panose="020B0502040204020203" pitchFamily="34" charset="-122"/>
                </a:rPr>
                <a:t>X ,</a:t>
              </a:r>
            </a:p>
          </p:txBody>
        </p:sp>
        <p:sp>
          <p:nvSpPr>
            <p:cNvPr id="24590" name="Rectangle 33"/>
            <p:cNvSpPr>
              <a:spLocks noChangeArrowheads="1"/>
            </p:cNvSpPr>
            <p:nvPr/>
          </p:nvSpPr>
          <p:spPr bwMode="auto">
            <a:xfrm>
              <a:off x="4272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chemeClr val="hlink"/>
                  </a:solidFill>
                  <a:ea typeface="微软雅黑 Light" panose="020B0502040204020203" pitchFamily="34" charset="-122"/>
                </a:rPr>
                <a:t>Y</a:t>
              </a: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DEA48126-24CF-E849-8731-6E4936C7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86DB3-C439-4631-A3B4-6E3311120B22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5603" name="Rectangle 25"/>
          <p:cNvSpPr>
            <a:spLocks noGrp="1" noChangeArrowheads="1"/>
          </p:cNvSpPr>
          <p:nvPr>
            <p:ph type="title"/>
          </p:nvPr>
        </p:nvSpPr>
        <p:spPr>
          <a:xfrm>
            <a:off x="228600" y="1676400"/>
            <a:ext cx="87630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00FF"/>
                </a:solidFill>
              </a:rPr>
              <a:t>原始序列：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</a:p>
        </p:txBody>
      </p:sp>
      <p:sp>
        <p:nvSpPr>
          <p:cNvPr id="25604" name="WordArt 27"/>
          <p:cNvSpPr>
            <a:spLocks noChangeArrowheads="1" noChangeShapeType="1" noTextEdit="1"/>
          </p:cNvSpPr>
          <p:nvPr/>
        </p:nvSpPr>
        <p:spPr bwMode="auto">
          <a:xfrm rot="5400000">
            <a:off x="-533400" y="3276600"/>
            <a:ext cx="1905000" cy="3810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 dirty="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35921" dir="2700000" algn="ctr" rotWithShape="0">
                    <a:schemeClr val="bg2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希尔排序</a:t>
            </a:r>
          </a:p>
        </p:txBody>
      </p:sp>
      <p:sp>
        <p:nvSpPr>
          <p:cNvPr id="298014" name="AutoShape 30"/>
          <p:cNvSpPr>
            <a:spLocks noChangeArrowheads="1"/>
          </p:cNvSpPr>
          <p:nvPr/>
        </p:nvSpPr>
        <p:spPr bwMode="auto">
          <a:xfrm>
            <a:off x="990600" y="5867400"/>
            <a:ext cx="2362200" cy="533400"/>
          </a:xfrm>
          <a:prstGeom prst="wedgeRoundRectCallout">
            <a:avLst>
              <a:gd name="adj1" fmla="val -76144"/>
              <a:gd name="adj2" fmla="val -297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取</a:t>
            </a:r>
            <a:r>
              <a:rPr lang="en-US" altLang="zh-CN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=5, 3, 1)</a:t>
            </a:r>
          </a:p>
        </p:txBody>
      </p:sp>
      <p:sp>
        <p:nvSpPr>
          <p:cNvPr id="298023" name="Rectangle 39"/>
          <p:cNvSpPr>
            <a:spLocks noChangeArrowheads="1"/>
          </p:cNvSpPr>
          <p:nvPr/>
        </p:nvSpPr>
        <p:spPr bwMode="auto">
          <a:xfrm>
            <a:off x="1905000" y="2468563"/>
            <a:ext cx="72410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</a:p>
        </p:txBody>
      </p:sp>
      <p:sp>
        <p:nvSpPr>
          <p:cNvPr id="298024" name="Rectangle 40"/>
          <p:cNvSpPr>
            <a:spLocks noChangeArrowheads="1"/>
          </p:cNvSpPr>
          <p:nvPr/>
        </p:nvSpPr>
        <p:spPr bwMode="auto">
          <a:xfrm>
            <a:off x="1905000" y="2468563"/>
            <a:ext cx="72410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</a:p>
        </p:txBody>
      </p:sp>
      <p:sp>
        <p:nvSpPr>
          <p:cNvPr id="298025" name="Rectangle 41"/>
          <p:cNvSpPr>
            <a:spLocks noChangeArrowheads="1"/>
          </p:cNvSpPr>
          <p:nvPr/>
        </p:nvSpPr>
        <p:spPr bwMode="auto">
          <a:xfrm>
            <a:off x="1905000" y="2468563"/>
            <a:ext cx="7287572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</a:p>
        </p:txBody>
      </p:sp>
      <p:sp>
        <p:nvSpPr>
          <p:cNvPr id="298026" name="Rectangle 42"/>
          <p:cNvSpPr>
            <a:spLocks noChangeArrowheads="1"/>
          </p:cNvSpPr>
          <p:nvPr/>
        </p:nvSpPr>
        <p:spPr bwMode="auto">
          <a:xfrm>
            <a:off x="1905000" y="2468563"/>
            <a:ext cx="7287572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</a:p>
        </p:txBody>
      </p:sp>
      <p:sp>
        <p:nvSpPr>
          <p:cNvPr id="298010" name="Rectangle 26"/>
          <p:cNvSpPr>
            <a:spLocks noChangeArrowheads="1"/>
          </p:cNvSpPr>
          <p:nvPr/>
        </p:nvSpPr>
        <p:spPr bwMode="auto">
          <a:xfrm>
            <a:off x="1905000" y="2468563"/>
            <a:ext cx="722665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  <a:endParaRPr lang="en-US" altLang="zh-CN" sz="22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8012" name="Text Box 28"/>
          <p:cNvSpPr txBox="1">
            <a:spLocks noChangeArrowheads="1"/>
          </p:cNvSpPr>
          <p:nvPr/>
        </p:nvSpPr>
        <p:spPr bwMode="auto">
          <a:xfrm>
            <a:off x="1066800" y="2514600"/>
            <a:ext cx="9906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=5</a:t>
            </a:r>
            <a:endParaRPr lang="en-US" altLang="zh-CN" sz="2000" dirty="0">
              <a:solidFill>
                <a:srgbClr val="FF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</a:t>
            </a:r>
            <a:endParaRPr lang="en-US" altLang="zh-CN" sz="2000" dirty="0">
              <a:solidFill>
                <a:srgbClr val="FF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130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solidFill>
                  <a:srgbClr val="008000"/>
                </a:solidFill>
                <a:ea typeface="微软雅黑 Light" panose="020B0502040204020203" pitchFamily="34" charset="-122"/>
              </a:rPr>
              <a:t>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  <a:endParaRPr lang="en-US" altLang="zh-CN" sz="20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8029" name="Rectangle 45"/>
          <p:cNvSpPr>
            <a:spLocks noChangeArrowheads="1"/>
          </p:cNvSpPr>
          <p:nvPr/>
        </p:nvSpPr>
        <p:spPr bwMode="auto">
          <a:xfrm>
            <a:off x="1981200" y="3505200"/>
            <a:ext cx="722665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0" name="Rectangle 46"/>
          <p:cNvSpPr>
            <a:spLocks noChangeArrowheads="1"/>
          </p:cNvSpPr>
          <p:nvPr/>
        </p:nvSpPr>
        <p:spPr bwMode="auto">
          <a:xfrm>
            <a:off x="1981200" y="3505200"/>
            <a:ext cx="722665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1" name="Rectangle 47"/>
          <p:cNvSpPr>
            <a:spLocks noChangeArrowheads="1"/>
          </p:cNvSpPr>
          <p:nvPr/>
        </p:nvSpPr>
        <p:spPr bwMode="auto">
          <a:xfrm>
            <a:off x="1981200" y="3505200"/>
            <a:ext cx="722665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2" name="Rectangle 48"/>
          <p:cNvSpPr>
            <a:spLocks noChangeArrowheads="1"/>
          </p:cNvSpPr>
          <p:nvPr/>
        </p:nvSpPr>
        <p:spPr bwMode="auto">
          <a:xfrm>
            <a:off x="1981200" y="3505200"/>
            <a:ext cx="722665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3" name="Rectangle 49"/>
          <p:cNvSpPr>
            <a:spLocks noChangeArrowheads="1"/>
          </p:cNvSpPr>
          <p:nvPr/>
        </p:nvSpPr>
        <p:spPr bwMode="auto">
          <a:xfrm>
            <a:off x="1981200" y="3459163"/>
            <a:ext cx="722665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4" name="Rectangle 50"/>
          <p:cNvSpPr>
            <a:spLocks noChangeArrowheads="1"/>
          </p:cNvSpPr>
          <p:nvPr/>
        </p:nvSpPr>
        <p:spPr bwMode="auto">
          <a:xfrm>
            <a:off x="1981200" y="3429000"/>
            <a:ext cx="722024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5" name="Rectangle 51"/>
          <p:cNvSpPr>
            <a:spLocks noChangeArrowheads="1"/>
          </p:cNvSpPr>
          <p:nvPr/>
        </p:nvSpPr>
        <p:spPr bwMode="auto">
          <a:xfrm>
            <a:off x="1963738" y="4525963"/>
            <a:ext cx="722024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6" name="Rectangle 52"/>
          <p:cNvSpPr>
            <a:spLocks noChangeArrowheads="1"/>
          </p:cNvSpPr>
          <p:nvPr/>
        </p:nvSpPr>
        <p:spPr bwMode="auto">
          <a:xfrm>
            <a:off x="1963738" y="4525963"/>
            <a:ext cx="722024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98037" name="Rectangle 53"/>
          <p:cNvSpPr>
            <a:spLocks noChangeArrowheads="1"/>
          </p:cNvSpPr>
          <p:nvPr/>
        </p:nvSpPr>
        <p:spPr bwMode="auto">
          <a:xfrm>
            <a:off x="1963738" y="4525963"/>
            <a:ext cx="722024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129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256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301</a:t>
            </a:r>
            <a:r>
              <a:rPr lang="zh-CN" altLang="en-US" sz="22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438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694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742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751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863</a:t>
            </a:r>
            <a:r>
              <a:rPr lang="zh-CN" altLang="en-US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937</a:t>
            </a:r>
          </a:p>
        </p:txBody>
      </p:sp>
      <p:sp>
        <p:nvSpPr>
          <p:cNvPr id="25621" name="Text Box 55"/>
          <p:cNvSpPr txBox="1">
            <a:spLocks noChangeArrowheads="1"/>
          </p:cNvSpPr>
          <p:nvPr/>
        </p:nvSpPr>
        <p:spPr bwMode="auto">
          <a:xfrm>
            <a:off x="323850" y="381000"/>
            <a:ext cx="8569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练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2.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ea typeface="微软雅黑 Light" panose="020B0502040204020203" pitchFamily="34" charset="-122"/>
              </a:rPr>
              <a:t>以关键字序列（</a:t>
            </a:r>
            <a:r>
              <a:rPr lang="en-US" altLang="zh-CN" sz="2400" dirty="0">
                <a:ea typeface="微软雅黑 Light" panose="020B0502040204020203" pitchFamily="34" charset="-122"/>
              </a:rPr>
              <a:t>256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301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751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129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937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863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742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694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076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438</a:t>
            </a:r>
            <a:r>
              <a:rPr lang="zh-CN" altLang="en-US" sz="2400" dirty="0">
                <a:ea typeface="微软雅黑 Light" panose="020B0502040204020203" pitchFamily="34" charset="-122"/>
              </a:rPr>
              <a:t>）为例，写出执行希尔排序（</a:t>
            </a:r>
            <a:r>
              <a:rPr lang="zh-CN" altLang="en-US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取</a:t>
            </a:r>
            <a:r>
              <a:rPr lang="en-US" altLang="zh-CN" sz="2400" dirty="0" err="1">
                <a:solidFill>
                  <a:schemeClr val="accent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chemeClr val="accent2"/>
                </a:solidFill>
                <a:ea typeface="微软雅黑 Light" panose="020B0502040204020203" pitchFamily="34" charset="-122"/>
              </a:rPr>
              <a:t>=5, 3, 1</a:t>
            </a:r>
            <a:r>
              <a:rPr lang="zh-CN" altLang="en-US" sz="2400" dirty="0">
                <a:ea typeface="微软雅黑 Light" panose="020B0502040204020203" pitchFamily="34" charset="-122"/>
              </a:rPr>
              <a:t>）算法的</a:t>
            </a: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各趟</a:t>
            </a:r>
            <a:r>
              <a:rPr lang="zh-CN" altLang="en-US" sz="2400" dirty="0">
                <a:ea typeface="微软雅黑 Light" panose="020B0502040204020203" pitchFamily="34" charset="-122"/>
              </a:rPr>
              <a:t>排序结束时，关键字序列的状态。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4" grpId="0" animBg="1" autoUpdateAnimBg="0"/>
      <p:bldP spid="298023" grpId="0" autoUpdateAnimBg="0"/>
      <p:bldP spid="298024" grpId="0" autoUpdateAnimBg="0"/>
      <p:bldP spid="298025" grpId="0" animBg="1" autoUpdateAnimBg="0"/>
      <p:bldP spid="298026" grpId="0" animBg="1" autoUpdateAnimBg="0"/>
      <p:bldP spid="298010" grpId="0" animBg="1" autoUpdateAnimBg="0"/>
      <p:bldP spid="298012" grpId="0" autoUpdateAnimBg="0"/>
      <p:bldP spid="298029" grpId="0" animBg="1" autoUpdateAnimBg="0"/>
      <p:bldP spid="298030" grpId="0" animBg="1" autoUpdateAnimBg="0"/>
      <p:bldP spid="298031" grpId="0" animBg="1" autoUpdateAnimBg="0"/>
      <p:bldP spid="298032" grpId="0" animBg="1" autoUpdateAnimBg="0"/>
      <p:bldP spid="298033" grpId="0" animBg="1" autoUpdateAnimBg="0"/>
      <p:bldP spid="298034" grpId="0" animBg="1" autoUpdateAnimBg="0"/>
      <p:bldP spid="298035" grpId="0" animBg="1" autoUpdateAnimBg="0"/>
      <p:bldP spid="298036" grpId="0" animBg="1" autoUpdateAnimBg="0"/>
      <p:bldP spid="29803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52A43-F7EE-48C5-9E3E-5E26935E8A5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752" y="980728"/>
            <a:ext cx="477366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42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87F8D-5361-4DF3-9726-9D6C8E333678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1546225"/>
            <a:ext cx="8153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void   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ShellSort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&amp;L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dlta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[ ]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{</a:t>
            </a:r>
            <a:r>
              <a:rPr lang="en-US" altLang="zh-CN" sz="2400" dirty="0">
                <a:ea typeface="微软雅黑 Light" panose="020B0502040204020203" pitchFamily="34" charset="-122"/>
              </a:rPr>
              <a:t>               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按增量序列</a:t>
            </a:r>
            <a:r>
              <a:rPr lang="en-US" altLang="zh-CN" sz="2400" dirty="0" err="1">
                <a:solidFill>
                  <a:srgbClr val="008000"/>
                </a:solidFill>
                <a:ea typeface="微软雅黑 Light" panose="020B0502040204020203" pitchFamily="34" charset="-122"/>
              </a:rPr>
              <a:t>dlta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[0…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t-1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对顺序表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L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作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Shell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排序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for(k=0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k&lt;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++k)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    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Shell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Insert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(L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dlta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[k])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     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} 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 </a:t>
            </a:r>
            <a:r>
              <a:rPr lang="en-US" altLang="zh-CN" sz="2400" dirty="0" err="1">
                <a:solidFill>
                  <a:srgbClr val="008000"/>
                </a:solidFill>
                <a:ea typeface="微软雅黑 Light" panose="020B0502040204020203" pitchFamily="34" charset="-122"/>
              </a:rPr>
              <a:t>ShellSort</a:t>
            </a:r>
            <a:endParaRPr lang="en-US" altLang="zh-CN" sz="24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905000" y="76517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希尔排序算法</a:t>
            </a:r>
            <a:r>
              <a:rPr lang="zh-CN" altLang="en-US" sz="2800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（主程序）</a:t>
            </a:r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6858000" y="784225"/>
            <a:ext cx="2057400" cy="381000"/>
          </a:xfrm>
          <a:prstGeom prst="wedgeRoundRectCallout">
            <a:avLst>
              <a:gd name="adj1" fmla="val -97838"/>
              <a:gd name="adj2" fmla="val 22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参见教材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P272</a:t>
            </a:r>
          </a:p>
        </p:txBody>
      </p:sp>
      <p:sp>
        <p:nvSpPr>
          <p:cNvPr id="26630" name="AutoShape 9"/>
          <p:cNvSpPr>
            <a:spLocks noChangeArrowheads="1"/>
          </p:cNvSpPr>
          <p:nvPr/>
        </p:nvSpPr>
        <p:spPr bwMode="auto">
          <a:xfrm>
            <a:off x="5795963" y="2781300"/>
            <a:ext cx="2971800" cy="381000"/>
          </a:xfrm>
          <a:prstGeom prst="wedgeRoundRectCallout">
            <a:avLst>
              <a:gd name="adj1" fmla="val -87125"/>
              <a:gd name="adj2" fmla="val -136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值依次装在</a:t>
            </a:r>
            <a:r>
              <a:rPr lang="en-US" altLang="zh-CN" sz="2000" dirty="0" err="1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dlta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900113" y="3644900"/>
            <a:ext cx="3429000" cy="6858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endParaRPr lang="zh-CN" altLang="en-US" sz="2200" dirty="0">
              <a:solidFill>
                <a:srgbClr val="FF66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632" name="Rectangle 11"/>
          <p:cNvSpPr>
            <a:spLocks noChangeArrowheads="1"/>
          </p:cNvSpPr>
          <p:nvPr/>
        </p:nvSpPr>
        <p:spPr bwMode="auto">
          <a:xfrm>
            <a:off x="4572000" y="3716338"/>
            <a:ext cx="4153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增量为</a:t>
            </a:r>
            <a:r>
              <a:rPr lang="en-US" altLang="zh-CN" sz="2400" dirty="0" err="1">
                <a:solidFill>
                  <a:srgbClr val="008000"/>
                </a:solidFill>
                <a:ea typeface="微软雅黑 Light" panose="020B0502040204020203" pitchFamily="34" charset="-122"/>
              </a:rPr>
              <a:t>dlta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[k]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的一趟插入排序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830BE-AFAE-40D3-B51B-335949077AD1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7651" name="AutoShape 2"/>
          <p:cNvSpPr>
            <a:spLocks noChangeArrowheads="1"/>
          </p:cNvSpPr>
          <p:nvPr/>
        </p:nvSpPr>
        <p:spPr bwMode="auto">
          <a:xfrm>
            <a:off x="2843808" y="5334000"/>
            <a:ext cx="5943600" cy="893763"/>
          </a:xfrm>
          <a:prstGeom prst="wedgeRectCallout">
            <a:avLst>
              <a:gd name="adj1" fmla="val -57171"/>
              <a:gd name="adj2" fmla="val -1916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理解难点：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整理动作是二合一的，</a:t>
            </a:r>
            <a:r>
              <a: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r[0] </a:t>
            </a:r>
            <a:r>
              <a:rPr lang="zh-CN" altLang="en-US" sz="2400" dirty="0">
                <a:ea typeface="微软雅黑 Light" panose="020B0502040204020203" pitchFamily="34" charset="-122"/>
              </a:rPr>
              <a:t>仍是每个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dk</a:t>
            </a:r>
            <a:r>
              <a:rPr lang="zh-CN" altLang="en-US" sz="2400" dirty="0">
                <a:ea typeface="微软雅黑 Light" panose="020B0502040204020203" pitchFamily="34" charset="-122"/>
              </a:rPr>
              <a:t>子集的哨兵，用于子集的彻底排序！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85800" y="3505200"/>
            <a:ext cx="8001000" cy="5334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endParaRPr lang="zh-CN" altLang="en-US" sz="2200" dirty="0">
              <a:solidFill>
                <a:srgbClr val="FF66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57200" y="1905000"/>
            <a:ext cx="4495800" cy="5334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endParaRPr lang="zh-CN" altLang="en-US" sz="2200" dirty="0">
              <a:solidFill>
                <a:srgbClr val="FF66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57200" y="1905000"/>
            <a:ext cx="86868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 for</a:t>
            </a:r>
            <a:r>
              <a:rPr lang="en-US" altLang="zh-CN" sz="2400" dirty="0"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=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+1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&lt;=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L.length</a:t>
            </a:r>
            <a:r>
              <a:rPr lang="zh-CN" altLang="en-US" sz="2400" dirty="0">
                <a:ea typeface="微软雅黑 Light" panose="020B0502040204020203" pitchFamily="34" charset="-122"/>
              </a:rPr>
              <a:t>； </a:t>
            </a:r>
            <a:r>
              <a:rPr lang="en-US" altLang="zh-CN" sz="2400" dirty="0">
                <a:ea typeface="微软雅黑 Light" panose="020B0502040204020203" pitchFamily="34" charset="-122"/>
              </a:rPr>
              <a:t>++ 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(r[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].key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&lt;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r[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i-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].key)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{</a:t>
            </a:r>
            <a:endParaRPr lang="en-US" altLang="zh-CN" sz="24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        r[0]=r[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微软雅黑 Light" panose="020B0502040204020203" pitchFamily="34" charset="-122"/>
              </a:rPr>
              <a:t>        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for(j=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i-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; j&gt;0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&amp;&amp;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(r[0].key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r[j].key); j-=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) r[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j+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]=r[j]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	</a:t>
            </a:r>
            <a:endParaRPr lang="zh-CN" altLang="en-US" sz="24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   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r[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j+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]=r[0]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}    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//if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微软雅黑 Light" panose="020B0502040204020203" pitchFamily="34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en-US" altLang="zh-CN" sz="2400" dirty="0" err="1">
                <a:solidFill>
                  <a:srgbClr val="008000"/>
                </a:solidFill>
                <a:ea typeface="微软雅黑 Light" panose="020B0502040204020203" pitchFamily="34" charset="-122"/>
              </a:rPr>
              <a:t>ShellInsert</a:t>
            </a:r>
            <a:endParaRPr lang="en-US" altLang="zh-CN" sz="24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789782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void  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rgbClr val="FF00FF"/>
                </a:solidFill>
                <a:ea typeface="微软雅黑 Light" panose="020B0502040204020203" pitchFamily="34" charset="-122"/>
              </a:rPr>
              <a:t>ShellInsert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微软雅黑 Light" panose="020B0502040204020203" pitchFamily="34" charset="-122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 &amp;L</a:t>
            </a:r>
            <a:r>
              <a:rPr lang="zh-CN" altLang="en-US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，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</a:rPr>
              <a:t>)</a:t>
            </a:r>
            <a:endParaRPr lang="en-US" altLang="zh-CN" sz="24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6600" name="Rectangle 8"/>
          <p:cNvSpPr>
            <a:spLocks noGrp="1" noChangeArrowheads="1"/>
          </p:cNvSpPr>
          <p:nvPr>
            <p:ph type="title"/>
          </p:nvPr>
        </p:nvSpPr>
        <p:spPr>
          <a:xfrm>
            <a:off x="11723" y="65882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希尔排序算法（其中某一趟的排序操作）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6858000" y="914400"/>
            <a:ext cx="2057400" cy="381000"/>
          </a:xfrm>
          <a:prstGeom prst="wedgeRoundRectCallout">
            <a:avLst>
              <a:gd name="adj1" fmla="val -76310"/>
              <a:gd name="adj2" fmla="val 49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参见教材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P272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1295400"/>
            <a:ext cx="888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微软雅黑 Light" panose="020B0502040204020203" pitchFamily="34" charset="-122"/>
              </a:rPr>
              <a:t>{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    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对顺序表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L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进行一趟增量为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的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Shell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排序，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为步长因子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267200" y="2438400"/>
            <a:ext cx="423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开始将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r[</a:t>
            </a:r>
            <a:r>
              <a:rPr lang="en-US" altLang="zh-CN" sz="2400" dirty="0" err="1">
                <a:solidFill>
                  <a:srgbClr val="008000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] 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插入有序增量子表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886200" y="2971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暂存在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r[0] 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，此处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r[0]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仍是哨兵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07383" y="4161571"/>
            <a:ext cx="528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关键字较大的记录在子表中不断后移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629025" y="4661328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在本趟结束时将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r[</a:t>
            </a:r>
            <a:r>
              <a:rPr lang="en-US" altLang="zh-CN" sz="2400" dirty="0" err="1">
                <a:solidFill>
                  <a:srgbClr val="008000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008000"/>
                </a:solidFill>
                <a:ea typeface="微软雅黑 Light" panose="020B0502040204020203" pitchFamily="34" charset="-122"/>
              </a:rPr>
              <a:t>插入到正确位置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559B53-4A30-4B59-AF29-02AD3C4E3B91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9406" y="57944"/>
            <a:ext cx="8686800" cy="609600"/>
          </a:xfrm>
        </p:spPr>
        <p:txBody>
          <a:bodyPr/>
          <a:lstStyle/>
          <a:p>
            <a:pPr marL="762000" indent="-762000" algn="l" eaLnBrk="1" hangingPunct="1"/>
            <a:r>
              <a:rPr lang="zh-CN" altLang="en-US" sz="2400" b="1" dirty="0">
                <a:solidFill>
                  <a:srgbClr val="000000"/>
                </a:solidFill>
              </a:rPr>
              <a:t>对前页程序中间</a:t>
            </a:r>
            <a:r>
              <a:rPr lang="en-US" altLang="zh-CN" sz="2400" b="1" dirty="0">
                <a:solidFill>
                  <a:srgbClr val="000000"/>
                </a:solidFill>
              </a:rPr>
              <a:t>for</a:t>
            </a:r>
            <a:r>
              <a:rPr lang="zh-CN" altLang="en-US" sz="2400" b="1" dirty="0">
                <a:solidFill>
                  <a:srgbClr val="000000"/>
                </a:solidFill>
              </a:rPr>
              <a:t>循环的理解：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330676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如果没有此句，就只能实现相临的两个数之间的比较，而不能两两都比较到，所以有可能达不到排序的目的。 </a:t>
            </a:r>
          </a:p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例如当</a:t>
            </a:r>
            <a:r>
              <a:rPr lang="en-US" altLang="zh-CN" sz="20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=5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时，第一趟比较之前的原始子集是：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1000" y="1848272"/>
            <a:ext cx="8583613" cy="1200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   for(j=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i-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; j&gt;0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&amp;&amp;</a:t>
            </a:r>
            <a:r>
              <a:rPr lang="en-US" altLang="zh-CN" sz="2400" dirty="0">
                <a:ea typeface="微软雅黑 Light" panose="020B0502040204020203" pitchFamily="34" charset="-122"/>
              </a:rPr>
              <a:t>(r[0].key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&lt;</a:t>
            </a:r>
            <a:r>
              <a:rPr lang="en-US" altLang="zh-CN" sz="2400" dirty="0">
                <a:ea typeface="微软雅黑 Light" panose="020B0502040204020203" pitchFamily="34" charset="-122"/>
              </a:rPr>
              <a:t>r[j].key); j-=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)  r[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j+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]=r[j]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   r[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j+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]=r[0]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  <a:endParaRPr lang="en-US" altLang="zh-CN" sz="2400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      }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95166" y="4639654"/>
            <a:ext cx="4758034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               7            	4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        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i+dk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=6      i+2dk=11 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675978" y="5676780"/>
            <a:ext cx="4996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100000"/>
              </a:spcBef>
              <a:spcAft>
                <a:spcPct val="50000"/>
              </a:spcAft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如果不用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循环，比较的结果是 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488191" y="6076890"/>
            <a:ext cx="5371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100000"/>
              </a:spcBef>
              <a:spcAft>
                <a:spcPct val="50000"/>
              </a:spcAft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只有执行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循环后，比较结果才会是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81000" y="705272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for</a:t>
            </a:r>
            <a:r>
              <a:rPr lang="en-US" altLang="zh-CN" sz="2400" dirty="0"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=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+1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&lt;=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L.length</a:t>
            </a:r>
            <a:r>
              <a:rPr lang="zh-CN" altLang="en-US" sz="2400" dirty="0">
                <a:ea typeface="微软雅黑 Light" panose="020B0502040204020203" pitchFamily="34" charset="-122"/>
              </a:rPr>
              <a:t>； </a:t>
            </a:r>
            <a:r>
              <a:rPr lang="en-US" altLang="zh-CN" sz="2400" dirty="0">
                <a:ea typeface="微软雅黑 Light" panose="020B0502040204020203" pitchFamily="34" charset="-122"/>
              </a:rPr>
              <a:t>++ 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if</a:t>
            </a:r>
            <a:r>
              <a:rPr lang="en-US" altLang="zh-CN" sz="2400" dirty="0">
                <a:ea typeface="微软雅黑 Light" panose="020B0502040204020203" pitchFamily="34" charset="-122"/>
              </a:rPr>
              <a:t>(r[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].key </a:t>
            </a:r>
            <a:r>
              <a:rPr lang="en-US" altLang="zh-CN" sz="2400" dirty="0">
                <a:solidFill>
                  <a:schemeClr val="tx2"/>
                </a:solidFill>
                <a:ea typeface="微软雅黑 Light" panose="020B0502040204020203" pitchFamily="34" charset="-122"/>
              </a:rPr>
              <a:t>&lt; </a:t>
            </a:r>
            <a:r>
              <a:rPr lang="en-US" altLang="zh-CN" sz="2400" dirty="0">
                <a:ea typeface="微软雅黑 Light" panose="020B0502040204020203" pitchFamily="34" charset="-122"/>
              </a:rPr>
              <a:t>r[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i-</a:t>
            </a:r>
            <a:r>
              <a:rPr lang="en-US" altLang="zh-CN" sz="2400" dirty="0" err="1">
                <a:solidFill>
                  <a:schemeClr val="tx2"/>
                </a:solidFill>
                <a:ea typeface="微软雅黑 Light" panose="020B0502040204020203" pitchFamily="34" charset="-122"/>
              </a:rPr>
              <a:t>dk</a:t>
            </a:r>
            <a:r>
              <a:rPr lang="en-US" altLang="zh-CN" sz="2400" dirty="0">
                <a:ea typeface="微软雅黑 Light" panose="020B0502040204020203" pitchFamily="34" charset="-122"/>
              </a:rPr>
              <a:t>].key) </a:t>
            </a:r>
            <a:r>
              <a:rPr lang="en-US" altLang="zh-CN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{</a:t>
            </a:r>
            <a:endParaRPr lang="en-US" altLang="zh-CN" sz="2400" dirty="0">
              <a:solidFill>
                <a:srgbClr val="008000"/>
              </a:solidFill>
              <a:ea typeface="微软雅黑 Light" panose="020B0502040204020203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   r[0]=r[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6553200" y="1238672"/>
            <a:ext cx="2057400" cy="381000"/>
          </a:xfrm>
          <a:prstGeom prst="wedgeRoundRectCallout">
            <a:avLst>
              <a:gd name="adj1" fmla="val -45370"/>
              <a:gd name="adj2" fmla="val 125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大者后移</a:t>
            </a: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5334000" y="476672"/>
            <a:ext cx="3505200" cy="381000"/>
          </a:xfrm>
          <a:prstGeom prst="wedgeRoundRectCallout">
            <a:avLst>
              <a:gd name="adj1" fmla="val -94519"/>
              <a:gd name="adj2" fmla="val 254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空间效率与算法设计有关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52A43-F7EE-48C5-9E3E-5E26935E8A5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2060848"/>
            <a:ext cx="8510630" cy="23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785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A6B44-8D0D-4D4F-8CB3-2A3F2C5C02FF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00500" cy="7858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</a:rPr>
              <a:t>10.1   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</a:rPr>
              <a:t>概述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304800" y="997167"/>
            <a:ext cx="8610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666750" algn="l"/>
              </a:tabLst>
              <a:defRPr/>
            </a:pP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什么是排序？</a:t>
            </a:r>
          </a:p>
          <a:p>
            <a:pPr eaLnBrk="1" hangingPunct="1">
              <a:tabLst>
                <a:tab pos="666750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将一组杂乱无章的</a:t>
            </a:r>
            <a:r>
              <a:rPr lang="zh-CN" altLang="en-US" sz="28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按一定的</a:t>
            </a:r>
            <a:r>
              <a:rPr lang="zh-CN" altLang="en-US" sz="28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规律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顺次排列起来。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 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304800" y="290360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排序的目的是什么？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066800" y="2190727"/>
            <a:ext cx="2362200" cy="381000"/>
          </a:xfrm>
          <a:prstGeom prst="wedgeRoundRectCallout">
            <a:avLst>
              <a:gd name="adj1" fmla="val 72986"/>
              <a:gd name="adj2" fmla="val -126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存放在数据表中</a:t>
            </a:r>
          </a:p>
        </p:txBody>
      </p:sp>
      <p:sp>
        <p:nvSpPr>
          <p:cNvPr id="6151" name="AutoShape 9"/>
          <p:cNvSpPr>
            <a:spLocks noChangeArrowheads="1"/>
          </p:cNvSpPr>
          <p:nvPr/>
        </p:nvSpPr>
        <p:spPr bwMode="auto">
          <a:xfrm>
            <a:off x="6844244" y="2229842"/>
            <a:ext cx="1981200" cy="381000"/>
          </a:xfrm>
          <a:prstGeom prst="wedgeRoundRectCallout">
            <a:avLst>
              <a:gd name="adj1" fmla="val -88782"/>
              <a:gd name="adj2" fmla="val -128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FF"/>
                </a:solidFill>
                <a:ea typeface="微软雅黑 Light" panose="020B0502040204020203" pitchFamily="34" charset="-122"/>
              </a:rPr>
              <a:t>按关键字排序</a:t>
            </a: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282748" y="3704210"/>
            <a:ext cx="871537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排序算法的好坏如何衡量？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时间效率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排序速度（即排序所花费的全部比较次数）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占内存辅助空间的大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稳定性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若两个记录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的关键字值相等，但排序后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的先后次序保持不变，则称这种排序算法是稳定的。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4640436" y="2898840"/>
            <a:ext cx="2222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便于查找！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6149" grpId="0"/>
      <p:bldP spid="6150" grpId="0" animBg="1"/>
      <p:bldP spid="6151" grpId="0" animBg="1"/>
      <p:bldP spid="5128" grpId="0"/>
      <p:bldP spid="5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1838" y="167357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稳定排序与不稳定排序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90550" y="972219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假设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K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 =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K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j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，且排序前序列中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R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领先于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R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微软雅黑 Light" panose="020B0502040204020203" pitchFamily="34" charset="-122"/>
              </a:rPr>
              <a:t>j</a:t>
            </a:r>
            <a:endParaRPr lang="zh-CN" altLang="en-US" sz="2400" baseline="-25000" dirty="0"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642938" y="1691357"/>
            <a:ext cx="81248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fontAlgn="t" hangingPunct="1">
              <a:spcBef>
                <a:spcPct val="5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稳定排序</a:t>
            </a:r>
            <a:r>
              <a:rPr lang="zh-CN" altLang="en-US" sz="2400" dirty="0">
                <a:latin typeface="Times New Roman" pitchFamily="18" charset="0"/>
                <a:ea typeface="微软雅黑 Light" panose="020B0502040204020203" pitchFamily="34" charset="-122"/>
              </a:rPr>
              <a:t>：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若在排序后的序列中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R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仍领先于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R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j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，则称排序方法是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稳定的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ea typeface="微软雅黑 Light" panose="020B0502040204020203" pitchFamily="34" charset="-122"/>
            </a:endParaRPr>
          </a:p>
          <a:p>
            <a:pPr marL="457200" indent="-457200" eaLnBrk="1" fontAlgn="t" hangingPunct="1">
              <a:spcBef>
                <a:spcPct val="5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不稳定排序</a:t>
            </a:r>
            <a:r>
              <a:rPr lang="zh-CN" altLang="en-US" sz="2400" dirty="0">
                <a:latin typeface="Times New Roman" pitchFamily="18" charset="0"/>
                <a:ea typeface="微软雅黑 Light" panose="020B0502040204020203" pitchFamily="34" charset="-122"/>
              </a:rPr>
              <a:t>：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若在排序后的序列中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R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j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领先于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R</a:t>
            </a:r>
            <a:r>
              <a:rPr lang="en-US" altLang="zh-CN" sz="2400" baseline="-250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，则称排序方法是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不稳定的</a:t>
            </a:r>
            <a:r>
              <a:rPr lang="zh-CN" altLang="en-US" sz="2400" dirty="0">
                <a:latin typeface="Times New Roman" pitchFamily="18" charset="0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892151" y="3931866"/>
            <a:ext cx="6956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例，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序列    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3     15     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8     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8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    6      9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532111" y="4619253"/>
            <a:ext cx="8215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若排序后得    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3      6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8     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8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9     15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6920285" y="4538291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稳定的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532111" y="5373216"/>
            <a:ext cx="812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若排序后得    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3      6      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8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8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9     15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6889924" y="5312891"/>
            <a:ext cx="1857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不稳定的</a:t>
            </a:r>
          </a:p>
        </p:txBody>
      </p:sp>
      <p:sp>
        <p:nvSpPr>
          <p:cNvPr id="7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BEBA0-BF6E-40B3-849E-1A94FDB97F4A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4" grpId="0" autoUpdateAnimBg="0"/>
      <p:bldP spid="186375" grpId="0" autoUpdateAnimBg="0"/>
      <p:bldP spid="186376" grpId="0" autoUpdateAnimBg="0"/>
      <p:bldP spid="186377" grpId="0" autoUpdateAnimBg="0"/>
      <p:bldP spid="18637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566BF-03E6-482A-8951-3AE32B090DAA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2744"/>
            <a:ext cx="77724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cs typeface="+mn-cs"/>
              </a:rPr>
              <a:t>4. </a:t>
            </a:r>
            <a:r>
              <a:rPr lang="zh-CN" altLang="en-US" sz="2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cs typeface="+mn-cs"/>
              </a:rPr>
              <a:t>什么叫内部排序？什么叫外部排序？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400" y="1037491"/>
            <a:ext cx="91440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若待排序记录都在内存中，称为内部排序；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若待排序记录一部分在内存，一部分在外存，则称为外部排序。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04800" y="2133600"/>
            <a:ext cx="8553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注：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外部排序时，要将数据分批调入内存来排序，中间结果还要及时放入外存，显然外部排序要复杂得多。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304800" y="3277276"/>
            <a:ext cx="6678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待排序记录在内存中怎样存储和处理？</a:t>
            </a:r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57757" y="4098142"/>
            <a:ext cx="894397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，连续存储，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排序时直接移动记录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链表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排序，静态链表，排序时只移动指针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排序，连续存储，排序时先移动地址，最后再移动记录</a:t>
            </a:r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304800" y="5536972"/>
            <a:ext cx="8659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注：地址排序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中可以增设一维数组来专门存放记录的地址。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8198" grpId="0"/>
      <p:bldP spid="6151" grpId="0"/>
      <p:bldP spid="6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01731-A9BA-41FD-9177-838F21CE4DFE}" type="slidenum">
              <a:rPr lang="en-US" altLang="zh-CN" sz="12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 dirty="0">
              <a:ea typeface="微软雅黑 Light" panose="020B0502040204020203" pitchFamily="34" charset="-122"/>
            </a:endParaRPr>
          </a:p>
        </p:txBody>
      </p:sp>
      <p:sp>
        <p:nvSpPr>
          <p:cNvPr id="7171" name="Text Box 1026"/>
          <p:cNvSpPr txBox="1">
            <a:spLocks noChangeArrowheads="1"/>
          </p:cNvSpPr>
          <p:nvPr/>
        </p:nvSpPr>
        <p:spPr bwMode="auto">
          <a:xfrm>
            <a:off x="126157" y="719137"/>
            <a:ext cx="8686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注：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大多数排序算法都是针对顺序表结构的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便于直接移动元素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6157" y="50800"/>
            <a:ext cx="8548687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</a:t>
            </a: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顺序存储（顺序表）的抽象数据类型如何表示？</a:t>
            </a:r>
          </a:p>
        </p:txBody>
      </p:sp>
      <p:sp>
        <p:nvSpPr>
          <p:cNvPr id="9221" name="Rectangle 1030"/>
          <p:cNvSpPr>
            <a:spLocks noChangeArrowheads="1"/>
          </p:cNvSpPr>
          <p:nvPr/>
        </p:nvSpPr>
        <p:spPr bwMode="auto">
          <a:xfrm>
            <a:off x="171400" y="2151562"/>
            <a:ext cx="8458200" cy="12003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ea typeface="微软雅黑 Light" panose="020B0502040204020203" pitchFamily="34" charset="-122"/>
              </a:rPr>
              <a:t>Typedef</a:t>
            </a:r>
            <a:r>
              <a:rPr lang="en-US" altLang="zh-CN" sz="1800" dirty="0">
                <a:ea typeface="微软雅黑 Light" panose="020B0502040204020203" pitchFamily="34" charset="-122"/>
              </a:rPr>
              <a:t>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struct</a:t>
            </a:r>
            <a:r>
              <a:rPr lang="en-US" altLang="zh-CN" sz="1800" dirty="0">
                <a:ea typeface="微软雅黑 Light" panose="020B0502040204020203" pitchFamily="34" charset="-122"/>
              </a:rPr>
              <a:t> {               </a:t>
            </a:r>
            <a:r>
              <a:rPr lang="en-US" altLang="zh-CN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定义每个记录</a:t>
            </a: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（数据元素）的结构</a:t>
            </a:r>
            <a:endParaRPr lang="zh-CN" altLang="en-US" sz="1800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 Light" panose="020B0502040204020203" pitchFamily="34" charset="-122"/>
              </a:rPr>
              <a:t>  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KeyType</a:t>
            </a:r>
            <a:r>
              <a:rPr lang="en-US" altLang="zh-CN" sz="1800" dirty="0">
                <a:ea typeface="微软雅黑 Light" panose="020B0502040204020203" pitchFamily="34" charset="-122"/>
              </a:rPr>
              <a:t>      key ;            </a:t>
            </a:r>
            <a:r>
              <a:rPr lang="en-US" altLang="zh-CN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</a:t>
            </a:r>
            <a:r>
              <a:rPr lang="zh-CN" altLang="en-US" sz="1800" dirty="0">
                <a:ea typeface="微软雅黑 Light" panose="020B0502040204020203" pitchFamily="34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 Light" panose="020B0502040204020203" pitchFamily="34" charset="-122"/>
              </a:rPr>
              <a:t>  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InfoType</a:t>
            </a:r>
            <a:r>
              <a:rPr lang="en-US" altLang="zh-CN" sz="1800" dirty="0">
                <a:ea typeface="微软雅黑 Light" panose="020B0502040204020203" pitchFamily="34" charset="-122"/>
              </a:rPr>
              <a:t>    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otherinfo</a:t>
            </a:r>
            <a:r>
              <a:rPr lang="en-US" altLang="zh-CN" sz="1800" dirty="0">
                <a:ea typeface="微软雅黑 Light" panose="020B0502040204020203" pitchFamily="34" charset="-122"/>
              </a:rPr>
              <a:t>;   </a:t>
            </a:r>
            <a:r>
              <a:rPr lang="en-US" altLang="zh-CN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其它数据项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微软雅黑 Light" panose="020B0502040204020203" pitchFamily="34" charset="-122"/>
              </a:rPr>
              <a:t>}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RecordType</a:t>
            </a:r>
            <a:r>
              <a:rPr lang="zh-CN" altLang="en-US" sz="1800" dirty="0">
                <a:ea typeface="微软雅黑 Light" panose="020B0502040204020203" pitchFamily="34" charset="-122"/>
              </a:rPr>
              <a:t>，</a:t>
            </a:r>
            <a:r>
              <a:rPr lang="en-US" altLang="zh-CN" sz="1800" dirty="0">
                <a:solidFill>
                  <a:schemeClr val="tx2"/>
                </a:solidFill>
                <a:ea typeface="微软雅黑 Light" panose="020B0502040204020203" pitchFamily="34" charset="-122"/>
              </a:rPr>
              <a:t>node ;          </a:t>
            </a:r>
            <a:r>
              <a:rPr lang="en-US" altLang="zh-CN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1800" dirty="0" err="1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node.key</a:t>
            </a:r>
            <a:r>
              <a:rPr lang="zh-CN" altLang="en-US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表示其中一个分量</a:t>
            </a:r>
          </a:p>
        </p:txBody>
      </p:sp>
      <p:sp>
        <p:nvSpPr>
          <p:cNvPr id="9222" name="Rectangle 1031"/>
          <p:cNvSpPr>
            <a:spLocks noChangeArrowheads="1"/>
          </p:cNvSpPr>
          <p:nvPr/>
        </p:nvSpPr>
        <p:spPr bwMode="auto">
          <a:xfrm>
            <a:off x="163280" y="3580166"/>
            <a:ext cx="8610600" cy="14773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ea typeface="微软雅黑 Light" panose="020B0502040204020203" pitchFamily="34" charset="-122"/>
              </a:rPr>
              <a:t>Typedef</a:t>
            </a:r>
            <a:r>
              <a:rPr lang="en-US" altLang="zh-CN" sz="1800" dirty="0">
                <a:ea typeface="微软雅黑 Light" panose="020B0502040204020203" pitchFamily="34" charset="-122"/>
              </a:rPr>
              <a:t>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struct</a:t>
            </a:r>
            <a:r>
              <a:rPr lang="en-US" altLang="zh-CN" sz="1800" dirty="0">
                <a:ea typeface="微软雅黑 Light" panose="020B0502040204020203" pitchFamily="34" charset="-122"/>
              </a:rPr>
              <a:t> {                       </a:t>
            </a:r>
            <a:r>
              <a:rPr lang="en-US" altLang="zh-CN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定义顺序表</a:t>
            </a:r>
            <a:r>
              <a:rPr lang="en-US" altLang="zh-CN" sz="1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的结构</a:t>
            </a:r>
            <a:endParaRPr lang="zh-CN" altLang="en-US" sz="1800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 Light" panose="020B0502040204020203" pitchFamily="34" charset="-122"/>
              </a:rPr>
              <a:t>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RecordType</a:t>
            </a:r>
            <a:r>
              <a:rPr lang="en-US" altLang="zh-CN" sz="1800" dirty="0">
                <a:ea typeface="微软雅黑 Light" panose="020B0502040204020203" pitchFamily="34" charset="-122"/>
              </a:rPr>
              <a:t>  </a:t>
            </a:r>
            <a:r>
              <a:rPr lang="en-US" altLang="zh-CN" sz="1800" dirty="0">
                <a:solidFill>
                  <a:schemeClr val="tx2"/>
                </a:solidFill>
                <a:ea typeface="微软雅黑 Light" panose="020B0502040204020203" pitchFamily="34" charset="-122"/>
              </a:rPr>
              <a:t>r</a:t>
            </a:r>
            <a:r>
              <a:rPr lang="en-US" altLang="zh-CN" sz="1800" dirty="0">
                <a:ea typeface="微软雅黑 Light" panose="020B0502040204020203" pitchFamily="34" charset="-122"/>
              </a:rPr>
              <a:t> [ MAXSIZE </a:t>
            </a:r>
            <a:r>
              <a:rPr lang="en-US" altLang="zh-CN" sz="1800" dirty="0">
                <a:solidFill>
                  <a:srgbClr val="008000"/>
                </a:solidFill>
                <a:ea typeface="微软雅黑 Light" panose="020B0502040204020203" pitchFamily="34" charset="-122"/>
              </a:rPr>
              <a:t>+1</a:t>
            </a:r>
            <a:r>
              <a:rPr lang="en-US" altLang="zh-CN" sz="1800" dirty="0">
                <a:ea typeface="微软雅黑 Light" panose="020B0502040204020203" pitchFamily="34" charset="-122"/>
              </a:rPr>
              <a:t> ];   </a:t>
            </a:r>
            <a:r>
              <a:rPr lang="en-US" altLang="zh-CN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存储顺序表的向量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//r[0]</a:t>
            </a:r>
            <a:r>
              <a:rPr lang="zh-CN" altLang="en-US" sz="1800" dirty="0">
                <a:solidFill>
                  <a:srgbClr val="008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一般作哨兵或缓冲区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 Light" panose="020B0502040204020203" pitchFamily="34" charset="-122"/>
              </a:rPr>
              <a:t>  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int</a:t>
            </a:r>
            <a:r>
              <a:rPr lang="en-US" altLang="zh-CN" sz="1800" dirty="0">
                <a:ea typeface="微软雅黑 Light" panose="020B0502040204020203" pitchFamily="34" charset="-122"/>
              </a:rPr>
              <a:t> length ;       </a:t>
            </a:r>
            <a:r>
              <a:rPr lang="en-US" altLang="zh-CN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顺序表的长度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微软雅黑 Light" panose="020B0502040204020203" pitchFamily="34" charset="-122"/>
              </a:rPr>
              <a:t>}</a:t>
            </a:r>
            <a:r>
              <a:rPr lang="en-US" altLang="zh-CN" sz="1800" dirty="0" err="1">
                <a:ea typeface="微软雅黑 Light" panose="020B0502040204020203" pitchFamily="34" charset="-122"/>
              </a:rPr>
              <a:t>SqList</a:t>
            </a:r>
            <a:r>
              <a:rPr lang="en-US" altLang="zh-CN" sz="1800" dirty="0">
                <a:ea typeface="微软雅黑 Light" panose="020B0502040204020203" pitchFamily="34" charset="-122"/>
              </a:rPr>
              <a:t> ,</a:t>
            </a:r>
            <a:r>
              <a:rPr lang="en-US" altLang="zh-CN" sz="1800" dirty="0">
                <a:solidFill>
                  <a:schemeClr val="tx2"/>
                </a:solidFill>
                <a:ea typeface="微软雅黑 Light" panose="020B0502040204020203" pitchFamily="34" charset="-122"/>
              </a:rPr>
              <a:t>L;           </a:t>
            </a:r>
            <a:r>
              <a:rPr lang="en-US" altLang="zh-CN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1800" dirty="0" err="1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L.r</a:t>
            </a:r>
            <a:r>
              <a:rPr lang="zh-CN" altLang="en-US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1800" dirty="0" err="1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L.length</a:t>
            </a:r>
            <a:r>
              <a:rPr lang="zh-CN" altLang="en-US" sz="18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表示其中一个分量</a:t>
            </a:r>
          </a:p>
        </p:txBody>
      </p:sp>
      <p:sp>
        <p:nvSpPr>
          <p:cNvPr id="9223" name="Rectangle 1032"/>
          <p:cNvSpPr>
            <a:spLocks noChangeArrowheads="1"/>
          </p:cNvSpPr>
          <p:nvPr/>
        </p:nvSpPr>
        <p:spPr bwMode="auto">
          <a:xfrm>
            <a:off x="194774" y="1336735"/>
            <a:ext cx="90201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微软雅黑 Light" panose="020B0502040204020203" pitchFamily="34" charset="-122"/>
              </a:rPr>
              <a:t># define MAXSIZE 20      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设记录数不超过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微软雅黑 Light" panose="020B0502040204020203" pitchFamily="34" charset="-122"/>
              </a:rPr>
              <a:t>typedef</a:t>
            </a:r>
            <a:r>
              <a:rPr lang="en-US" altLang="zh-CN" sz="2000" dirty="0">
                <a:ea typeface="微软雅黑 Light" panose="020B0502040204020203" pitchFamily="34" charset="-122"/>
              </a:rPr>
              <a:t>  </a:t>
            </a:r>
            <a:r>
              <a:rPr lang="en-US" altLang="zh-CN" sz="2000" dirty="0" err="1">
                <a:ea typeface="微软雅黑 Light" panose="020B0502040204020203" pitchFamily="34" charset="-122"/>
              </a:rPr>
              <a:t>int</a:t>
            </a:r>
            <a:r>
              <a:rPr lang="en-US" altLang="zh-CN" sz="2000" dirty="0">
                <a:ea typeface="微软雅黑 Light" panose="020B0502040204020203" pitchFamily="34" charset="-122"/>
              </a:rPr>
              <a:t>  </a:t>
            </a:r>
            <a:r>
              <a:rPr lang="en-US" altLang="zh-CN" sz="2000" dirty="0" err="1">
                <a:ea typeface="微软雅黑 Light" panose="020B0502040204020203" pitchFamily="34" charset="-122"/>
              </a:rPr>
              <a:t>KeyType</a:t>
            </a:r>
            <a:r>
              <a:rPr lang="en-US" altLang="zh-CN" sz="2000" dirty="0">
                <a:ea typeface="微软雅黑 Light" panose="020B0502040204020203" pitchFamily="34" charset="-122"/>
              </a:rPr>
              <a:t> ;     </a:t>
            </a:r>
            <a:r>
              <a:rPr lang="en-US" altLang="zh-CN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设关键字为整型量（</a:t>
            </a:r>
            <a:r>
              <a:rPr lang="en-US" altLang="zh-CN" sz="2000" dirty="0" err="1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000" dirty="0">
                <a:solidFill>
                  <a:srgbClr val="99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型）</a:t>
            </a:r>
          </a:p>
        </p:txBody>
      </p:sp>
      <p:sp>
        <p:nvSpPr>
          <p:cNvPr id="9224" name="AutoShape 1033"/>
          <p:cNvSpPr>
            <a:spLocks noChangeArrowheads="1"/>
          </p:cNvSpPr>
          <p:nvPr/>
        </p:nvSpPr>
        <p:spPr bwMode="auto">
          <a:xfrm>
            <a:off x="539552" y="5517232"/>
            <a:ext cx="7162800" cy="838200"/>
          </a:xfrm>
          <a:prstGeom prst="wedgeRectCallout">
            <a:avLst>
              <a:gd name="adj1" fmla="val -41718"/>
              <a:gd name="adj2" fmla="val -634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indent="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数组是表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中的一个分量且为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</a:t>
            </a: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类型，</a:t>
            </a:r>
          </a:p>
          <a:p>
            <a:pPr eaLnBrk="1" fontAlgn="t" hangingPunct="1"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中某元素的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分量表示为：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r[</a:t>
            </a:r>
            <a:r>
              <a:rPr lang="en-US" altLang="zh-CN" sz="2000" dirty="0" err="1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].key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2" grpId="0" animBg="1"/>
      <p:bldP spid="92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13144-A45C-475D-B9C8-131F27A78666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181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C00000"/>
                </a:solidFill>
                <a:ea typeface="微软雅黑 Light" panose="020B0502040204020203" pitchFamily="34" charset="-122"/>
              </a:rPr>
              <a:t>7.  </a:t>
            </a:r>
            <a:r>
              <a:rPr lang="zh-CN" altLang="en-US" sz="2800" b="1" dirty="0">
                <a:solidFill>
                  <a:srgbClr val="C00000"/>
                </a:solidFill>
                <a:ea typeface="微软雅黑 Light" panose="020B0502040204020203" pitchFamily="34" charset="-122"/>
              </a:rPr>
              <a:t>内部排序的算法有哪些？</a:t>
            </a:r>
          </a:p>
        </p:txBody>
      </p:sp>
      <p:sp>
        <p:nvSpPr>
          <p:cNvPr id="8196" name="Rectangle 1029"/>
          <p:cNvSpPr>
            <a:spLocks noChangeArrowheads="1"/>
          </p:cNvSpPr>
          <p:nvPr/>
        </p:nvSpPr>
        <p:spPr bwMode="auto">
          <a:xfrm>
            <a:off x="945976" y="1052736"/>
            <a:ext cx="7010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eaLnBrk="1" hangingPunct="1">
              <a:spcBef>
                <a:spcPct val="50000"/>
              </a:spcBef>
              <a:tabLst>
                <a:tab pos="571500" algn="l"/>
                <a:tab pos="666750" algn="l"/>
              </a:tabLst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按排序的规则不同，可分为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类：</a:t>
            </a:r>
          </a:p>
          <a:p>
            <a:pPr marL="571500" indent="-571500" eaLnBrk="1" hangingPunct="1">
              <a:buFont typeface="Wingdings" pitchFamily="2" charset="2"/>
              <a:buChar char="v"/>
              <a:tabLst>
                <a:tab pos="571500" algn="l"/>
                <a:tab pos="666750" algn="l"/>
              </a:tabLst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插入排序</a:t>
            </a:r>
          </a:p>
          <a:p>
            <a:pPr marL="571500" indent="-571500" eaLnBrk="1" hangingPunct="1">
              <a:buFont typeface="Wingdings" pitchFamily="2" charset="2"/>
              <a:buChar char="v"/>
              <a:tabLst>
                <a:tab pos="571500" algn="l"/>
                <a:tab pos="666750" algn="l"/>
              </a:tabLst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交换排序</a:t>
            </a:r>
          </a:p>
          <a:p>
            <a:pPr marL="571500" indent="-571500" eaLnBrk="1" hangingPunct="1">
              <a:buFont typeface="Wingdings" pitchFamily="2" charset="2"/>
              <a:buChar char="v"/>
              <a:tabLst>
                <a:tab pos="571500" algn="l"/>
                <a:tab pos="666750" algn="l"/>
              </a:tabLst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选择排序</a:t>
            </a:r>
          </a:p>
          <a:p>
            <a:pPr marL="571500" indent="-571500" eaLnBrk="1" hangingPunct="1">
              <a:buFont typeface="Wingdings" pitchFamily="2" charset="2"/>
              <a:buChar char="v"/>
              <a:tabLst>
                <a:tab pos="571500" algn="l"/>
                <a:tab pos="666750" algn="l"/>
              </a:tabLst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归并排序</a:t>
            </a:r>
          </a:p>
          <a:p>
            <a:pPr marL="571500" indent="-571500" eaLnBrk="1" hangingPunct="1">
              <a:buFont typeface="Wingdings" pitchFamily="2" charset="2"/>
              <a:buChar char="v"/>
              <a:tabLst>
                <a:tab pos="571500" algn="l"/>
                <a:tab pos="666750" algn="l"/>
              </a:tabLst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基数排序</a:t>
            </a:r>
          </a:p>
        </p:txBody>
      </p:sp>
      <p:sp>
        <p:nvSpPr>
          <p:cNvPr id="10245" name="AutoShape 1031"/>
          <p:cNvSpPr>
            <a:spLocks noChangeArrowheads="1"/>
          </p:cNvSpPr>
          <p:nvPr/>
        </p:nvSpPr>
        <p:spPr bwMode="auto">
          <a:xfrm>
            <a:off x="2987824" y="5799992"/>
            <a:ext cx="3200400" cy="457200"/>
          </a:xfrm>
          <a:prstGeom prst="wedgeRoundRectCallout">
            <a:avLst>
              <a:gd name="adj1" fmla="val 53968"/>
              <a:gd name="adj2" fmla="val -151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＝关键字的位数</a:t>
            </a: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长度</a:t>
            </a:r>
            <a:r>
              <a:rPr lang="en-US" altLang="zh-CN" sz="2000" dirty="0">
                <a:solidFill>
                  <a:schemeClr val="tx2"/>
                </a:solidFill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8198" name="Rectangle 1033"/>
          <p:cNvSpPr>
            <a:spLocks noChangeArrowheads="1"/>
          </p:cNvSpPr>
          <p:nvPr/>
        </p:nvSpPr>
        <p:spPr bwMode="auto">
          <a:xfrm>
            <a:off x="1044724" y="3732511"/>
            <a:ext cx="70866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1500" indent="-571500" eaLnBrk="1" hangingPunct="1">
              <a:spcBef>
                <a:spcPct val="1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按排序算法的时间复杂度不同，可分为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微软雅黑 Light" panose="020B0502040204020203" pitchFamily="34" charset="-122"/>
              </a:rPr>
              <a:t>类：</a:t>
            </a:r>
          </a:p>
          <a:p>
            <a:pPr marL="571500" indent="-571500" eaLnBrk="1" hangingPunct="1">
              <a:spcBef>
                <a:spcPct val="10000"/>
              </a:spcBef>
              <a:buFont typeface="Wingdings" pitchFamily="2" charset="2"/>
              <a:buChar char="v"/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简单的排序算法：时间效率低，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O(n</a:t>
            </a:r>
            <a:r>
              <a:rPr lang="en-US" altLang="zh-CN" sz="2400" baseline="300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)</a:t>
            </a:r>
          </a:p>
          <a:p>
            <a:pPr marL="571500" indent="-571500" eaLnBrk="1" hangingPunct="1">
              <a:spcBef>
                <a:spcPct val="10000"/>
              </a:spcBef>
              <a:buFont typeface="Wingdings" pitchFamily="2" charset="2"/>
              <a:buChar char="v"/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先进的排序算法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:   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时间效率高，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O( nlog</a:t>
            </a:r>
            <a:r>
              <a:rPr lang="en-US" altLang="zh-CN" sz="2400" baseline="-250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n )</a:t>
            </a:r>
          </a:p>
          <a:p>
            <a:pPr marL="571500" indent="-571500" eaLnBrk="1" hangingPunct="1">
              <a:spcBef>
                <a:spcPct val="10000"/>
              </a:spcBef>
              <a:buFont typeface="Wingdings" pitchFamily="2" charset="2"/>
              <a:buChar char="v"/>
              <a:defRPr/>
            </a:pP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基 数 排 序 算法：时间效率高，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O( </a:t>
            </a:r>
            <a:r>
              <a:rPr lang="en-US" altLang="zh-CN" sz="2400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d×n</a:t>
            </a: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ea typeface="微软雅黑 Light" panose="020B0502040204020203" pitchFamily="34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7A9C60-33AF-45EE-BC12-E7E4E3680F4D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961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</a:rPr>
              <a:t>10.2 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</a:rPr>
              <a:t>插入排序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838200" y="2895600"/>
            <a:ext cx="708660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插入排序有多种具体实现算法：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）直接插入排序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）折半插入排序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）</a:t>
            </a: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2-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路插入排序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）表插入排序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微软雅黑 Light" panose="020B0502040204020203" pitchFamily="34" charset="-122"/>
              </a:rPr>
              <a:t>）希尔排序</a:t>
            </a:r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825070" y="2276449"/>
            <a:ext cx="685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简言之，边插入边排序，保证子序列中随时都是排好序的。</a:t>
            </a:r>
          </a:p>
        </p:txBody>
      </p:sp>
      <p:grpSp>
        <p:nvGrpSpPr>
          <p:cNvPr id="11272" name="Group 18"/>
          <p:cNvGrpSpPr>
            <a:grpSpLocks/>
          </p:cNvGrpSpPr>
          <p:nvPr/>
        </p:nvGrpSpPr>
        <p:grpSpPr bwMode="auto">
          <a:xfrm>
            <a:off x="4343400" y="4191000"/>
            <a:ext cx="1828800" cy="1143000"/>
            <a:chOff x="2784" y="2736"/>
            <a:chExt cx="1104" cy="624"/>
          </a:xfrm>
        </p:grpSpPr>
        <p:sp>
          <p:nvSpPr>
            <p:cNvPr id="11276" name="AutoShape 13"/>
            <p:cNvSpPr>
              <a:spLocks/>
            </p:cNvSpPr>
            <p:nvPr/>
          </p:nvSpPr>
          <p:spPr bwMode="auto">
            <a:xfrm>
              <a:off x="2784" y="2736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349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3072" y="2928"/>
              <a:ext cx="81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r>
                <a:rPr lang="zh-CN" altLang="en-US" sz="2200" dirty="0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小改进</a:t>
              </a:r>
            </a:p>
          </p:txBody>
        </p:sp>
      </p:grpSp>
      <p:grpSp>
        <p:nvGrpSpPr>
          <p:cNvPr id="11273" name="Group 19"/>
          <p:cNvGrpSpPr>
            <a:grpSpLocks/>
          </p:cNvGrpSpPr>
          <p:nvPr/>
        </p:nvGrpSpPr>
        <p:grpSpPr bwMode="auto">
          <a:xfrm>
            <a:off x="4038600" y="5562600"/>
            <a:ext cx="2133600" cy="338138"/>
            <a:chOff x="2592" y="3504"/>
            <a:chExt cx="1344" cy="213"/>
          </a:xfrm>
        </p:grpSpPr>
        <p:sp>
          <p:nvSpPr>
            <p:cNvPr id="11274" name="AutoShape 15"/>
            <p:cNvSpPr>
              <a:spLocks noChangeArrowheads="1"/>
            </p:cNvSpPr>
            <p:nvPr/>
          </p:nvSpPr>
          <p:spPr bwMode="auto">
            <a:xfrm>
              <a:off x="2592" y="3600"/>
              <a:ext cx="384" cy="48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endParaRPr lang="zh-CN" altLang="en-US" sz="2200" dirty="0">
                <a:solidFill>
                  <a:srgbClr val="FF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275" name="Text Box 17"/>
            <p:cNvSpPr txBox="1">
              <a:spLocks noChangeArrowheads="1"/>
            </p:cNvSpPr>
            <p:nvPr/>
          </p:nvSpPr>
          <p:spPr bwMode="auto">
            <a:xfrm>
              <a:off x="3120" y="3504"/>
              <a:ext cx="8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None/>
              </a:pPr>
              <a:r>
                <a:rPr lang="zh-CN" altLang="en-US" sz="2200" dirty="0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大改进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85732" y="1186071"/>
            <a:ext cx="7715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每步将一个待排序的对象，按其关键码大小，插入到前面</a:t>
            </a: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已经排好序的一组对象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的</a:t>
            </a: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适当位置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上，直到对象全部插入为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 Light" panose="020B0502040204020203" pitchFamily="34" charset="-122"/>
              </a:rPr>
              <a:t>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54BF7A-963C-4979-A68A-73363E41D755}" type="slidenum">
              <a:rPr lang="en-US" altLang="zh-CN" sz="1400">
                <a:ea typeface="微软雅黑 Light" panose="020B0502040204020203" pitchFamily="34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ea typeface="微软雅黑 Light" panose="020B0502040204020203" pitchFamily="34" charset="-122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78" y="76200"/>
            <a:ext cx="51816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1)  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直接插入排序</a:t>
            </a:r>
            <a:endParaRPr lang="zh-CN" altLang="en-US" sz="2800" b="1" dirty="0">
              <a:solidFill>
                <a:srgbClr val="FF66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81000" y="695934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新元素插入到哪里？</a:t>
            </a:r>
            <a:endParaRPr lang="zh-CN" altLang="en-US" sz="2400" dirty="0">
              <a:solidFill>
                <a:srgbClr val="9900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457200" y="1689465"/>
            <a:ext cx="8229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rgbClr val="FF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000" dirty="0">
                <a:ea typeface="微软雅黑 Light" panose="020B0502040204020203" pitchFamily="34" charset="-122"/>
              </a:rPr>
              <a:t>关键字序列</a:t>
            </a:r>
            <a:r>
              <a:rPr lang="en-US" altLang="zh-CN" sz="2000" dirty="0">
                <a:ea typeface="微软雅黑 Light" panose="020B0502040204020203" pitchFamily="34" charset="-122"/>
              </a:rPr>
              <a:t>T=</a:t>
            </a:r>
            <a:r>
              <a:rPr lang="zh-CN" altLang="en-US" sz="2000" dirty="0">
                <a:ea typeface="微软雅黑 Light" panose="020B0502040204020203" pitchFamily="34" charset="-122"/>
              </a:rPr>
              <a:t>（</a:t>
            </a:r>
            <a:r>
              <a:rPr lang="en-US" altLang="zh-CN" sz="2000" dirty="0">
                <a:ea typeface="微软雅黑 Light" panose="020B0502040204020203" pitchFamily="34" charset="-122"/>
              </a:rPr>
              <a:t>13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6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31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9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27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ea typeface="微软雅黑 Light" panose="020B0502040204020203" pitchFamily="34" charset="-122"/>
              </a:rPr>
              <a:t>11</a:t>
            </a:r>
            <a:r>
              <a:rPr lang="zh-CN" altLang="en-US" sz="2000" dirty="0">
                <a:ea typeface="微软雅黑 Light" panose="020B0502040204020203" pitchFamily="34" charset="-122"/>
              </a:rPr>
              <a:t>），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微软雅黑 Light" panose="020B0502040204020203" pitchFamily="34" charset="-122"/>
              </a:rPr>
              <a:t>            请写出直接插入排序的中间过程序列。</a:t>
            </a:r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835696" y="2654300"/>
            <a:ext cx="434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13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6, 3,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6</a:t>
            </a:r>
            <a:r>
              <a:rPr lang="en-US" altLang="zh-CN" sz="2600" dirty="0">
                <a:ea typeface="微软雅黑 Light" panose="020B0502040204020203" pitchFamily="34" charset="-122"/>
              </a:rPr>
              <a:t>, 13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3,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3</a:t>
            </a:r>
            <a:r>
              <a:rPr lang="en-US" altLang="zh-CN" sz="2600" dirty="0">
                <a:ea typeface="微软雅黑 Light" panose="020B0502040204020203" pitchFamily="34" charset="-122"/>
              </a:rPr>
              <a:t>, 6, 13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ea typeface="微软雅黑 Light" panose="020B0502040204020203" pitchFamily="34" charset="-122"/>
              </a:rPr>
              <a:t>3, 6, 13</a:t>
            </a:r>
            <a:r>
              <a:rPr lang="zh-CN" altLang="en-US" sz="2600" dirty="0">
                <a:ea typeface="微软雅黑 Light" panose="020B0502040204020203" pitchFamily="34" charset="-122"/>
              </a:rPr>
              <a:t>，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31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ea typeface="微软雅黑 Light" panose="020B0502040204020203" pitchFamily="34" charset="-122"/>
              </a:rPr>
              <a:t>3, 6, 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9</a:t>
            </a:r>
            <a:r>
              <a:rPr lang="en-US" altLang="zh-CN" sz="2600" dirty="0">
                <a:ea typeface="微软雅黑 Light" panose="020B0502040204020203" pitchFamily="34" charset="-122"/>
              </a:rPr>
              <a:t>, 13</a:t>
            </a:r>
            <a:r>
              <a:rPr lang="zh-CN" altLang="en-US" sz="2600" dirty="0">
                <a:ea typeface="微软雅黑 Light" panose="020B0502040204020203" pitchFamily="34" charset="-122"/>
              </a:rPr>
              <a:t>，</a:t>
            </a:r>
            <a:r>
              <a:rPr lang="en-US" altLang="zh-CN" sz="2600" dirty="0">
                <a:ea typeface="微软雅黑 Light" panose="020B0502040204020203" pitchFamily="34" charset="-122"/>
              </a:rPr>
              <a:t>31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ea typeface="微软雅黑 Light" panose="020B0502040204020203" pitchFamily="34" charset="-122"/>
              </a:rPr>
              <a:t>3, 6, 9, 13</a:t>
            </a:r>
            <a:r>
              <a:rPr lang="zh-CN" altLang="en-US" sz="2600" dirty="0">
                <a:ea typeface="微软雅黑 Light" panose="020B0502040204020203" pitchFamily="34" charset="-122"/>
              </a:rPr>
              <a:t>，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27</a:t>
            </a:r>
            <a:r>
              <a:rPr lang="en-US" altLang="zh-CN" sz="2600" dirty="0">
                <a:ea typeface="微软雅黑 Light" panose="020B0502040204020203" pitchFamily="34" charset="-122"/>
              </a:rPr>
              <a:t>, 31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5, 11</a:t>
            </a:r>
          </a:p>
          <a:p>
            <a:pPr algn="just"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ea typeface="微软雅黑 Light" panose="020B0502040204020203" pitchFamily="34" charset="-122"/>
              </a:rPr>
              <a:t>3, 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5</a:t>
            </a:r>
            <a:r>
              <a:rPr lang="en-US" altLang="zh-CN" sz="2600" dirty="0">
                <a:ea typeface="微软雅黑 Light" panose="020B0502040204020203" pitchFamily="34" charset="-122"/>
              </a:rPr>
              <a:t>, 6, 9, 13</a:t>
            </a:r>
            <a:r>
              <a:rPr lang="zh-CN" altLang="en-US" sz="2600" dirty="0">
                <a:ea typeface="微软雅黑 Light" panose="020B0502040204020203" pitchFamily="34" charset="-122"/>
              </a:rPr>
              <a:t>，</a:t>
            </a:r>
            <a:r>
              <a:rPr lang="en-US" altLang="zh-CN" sz="2600" dirty="0">
                <a:ea typeface="微软雅黑 Light" panose="020B0502040204020203" pitchFamily="34" charset="-122"/>
              </a:rPr>
              <a:t>27, 31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, 11</a:t>
            </a:r>
          </a:p>
          <a:p>
            <a:pPr eaLnBrk="1" hangingPunct="1">
              <a:buFontTx/>
              <a:buNone/>
            </a:pP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【</a:t>
            </a:r>
            <a:r>
              <a:rPr lang="en-US" altLang="zh-CN" sz="2600" dirty="0">
                <a:ea typeface="微软雅黑 Light" panose="020B0502040204020203" pitchFamily="34" charset="-122"/>
              </a:rPr>
              <a:t>3, 5, 6, 9, </a:t>
            </a:r>
            <a:r>
              <a:rPr lang="en-US" altLang="zh-CN" sz="2600" dirty="0">
                <a:solidFill>
                  <a:schemeClr val="tx2"/>
                </a:solidFill>
                <a:ea typeface="微软雅黑 Light" panose="020B0502040204020203" pitchFamily="34" charset="-122"/>
              </a:rPr>
              <a:t>11</a:t>
            </a:r>
            <a:r>
              <a:rPr lang="zh-CN" altLang="en-US" sz="2600" dirty="0">
                <a:ea typeface="微软雅黑 Light" panose="020B0502040204020203" pitchFamily="34" charset="-122"/>
              </a:rPr>
              <a:t>，</a:t>
            </a:r>
            <a:r>
              <a:rPr lang="en-US" altLang="zh-CN" sz="2600" dirty="0">
                <a:ea typeface="微软雅黑 Light" panose="020B0502040204020203" pitchFamily="34" charset="-122"/>
              </a:rPr>
              <a:t>13</a:t>
            </a:r>
            <a:r>
              <a:rPr lang="zh-CN" altLang="en-US" sz="2600" dirty="0">
                <a:ea typeface="微软雅黑 Light" panose="020B0502040204020203" pitchFamily="34" charset="-122"/>
              </a:rPr>
              <a:t>，</a:t>
            </a:r>
            <a:r>
              <a:rPr lang="en-US" altLang="zh-CN" sz="2600" dirty="0">
                <a:ea typeface="微软雅黑 Light" panose="020B0502040204020203" pitchFamily="34" charset="-122"/>
              </a:rPr>
              <a:t>27, 31</a:t>
            </a:r>
            <a:r>
              <a:rPr lang="en-US" altLang="zh-CN" sz="2600" dirty="0">
                <a:solidFill>
                  <a:srgbClr val="FF00FF"/>
                </a:solidFill>
                <a:ea typeface="微软雅黑 Light" panose="020B0502040204020203" pitchFamily="34" charset="-122"/>
              </a:rPr>
              <a:t>】</a:t>
            </a:r>
            <a:r>
              <a:rPr lang="en-US" altLang="zh-CN" sz="2600" dirty="0"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381000" y="695934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</a:rPr>
              <a:t>                                     </a:t>
            </a:r>
            <a:r>
              <a:rPr lang="zh-CN" altLang="en-US" sz="2400" dirty="0">
                <a:ea typeface="微软雅黑 Light" panose="020B0502040204020203" pitchFamily="34" charset="-122"/>
              </a:rPr>
              <a:t>在已形成的</a:t>
            </a:r>
            <a:r>
              <a:rPr lang="zh-CN" altLang="en-US" sz="2400" dirty="0">
                <a:solidFill>
                  <a:srgbClr val="FF00FF"/>
                </a:solidFill>
                <a:ea typeface="微软雅黑 Light" panose="020B0502040204020203" pitchFamily="34" charset="-122"/>
              </a:rPr>
              <a:t>有序表中</a:t>
            </a:r>
            <a:r>
              <a:rPr lang="zh-CN" altLang="en-US" sz="2400" dirty="0">
                <a:solidFill>
                  <a:srgbClr val="009900"/>
                </a:solidFill>
                <a:ea typeface="微软雅黑 Light" panose="020B0502040204020203" pitchFamily="34" charset="-122"/>
              </a:rPr>
              <a:t>线性查找</a:t>
            </a:r>
            <a:r>
              <a:rPr lang="zh-CN" altLang="en-US" sz="2400" dirty="0">
                <a:ea typeface="微软雅黑 Light" panose="020B0502040204020203" pitchFamily="34" charset="-122"/>
              </a:rPr>
              <a:t>，并在适当位置插入，把原来位置上的元素向后</a:t>
            </a:r>
            <a:r>
              <a:rPr lang="zh-CN" altLang="en-US" sz="2400" dirty="0">
                <a:solidFill>
                  <a:srgbClr val="009900"/>
                </a:solidFill>
                <a:ea typeface="微软雅黑 Light" panose="020B0502040204020203" pitchFamily="34" charset="-122"/>
              </a:rPr>
              <a:t>顺移</a:t>
            </a:r>
            <a:r>
              <a:rPr lang="zh-CN" altLang="en-US" sz="2400" dirty="0"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2296" name="AutoShape 14"/>
          <p:cNvSpPr>
            <a:spLocks noChangeArrowheads="1"/>
          </p:cNvSpPr>
          <p:nvPr/>
        </p:nvSpPr>
        <p:spPr bwMode="auto">
          <a:xfrm>
            <a:off x="5105400" y="0"/>
            <a:ext cx="3138488" cy="533400"/>
          </a:xfrm>
          <a:prstGeom prst="wedgeRoundRectCallout">
            <a:avLst>
              <a:gd name="adj1" fmla="val -99519"/>
              <a:gd name="adj2" fmla="val 39880"/>
              <a:gd name="adj3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ea typeface="微软雅黑 Light" panose="020B0502040204020203" pitchFamily="34" charset="-122"/>
              </a:rPr>
              <a:t>最简单的排序法！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3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3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3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1" grpId="0" build="p" autoUpdateAnimBg="0"/>
    </p:bldLst>
  </p:timing>
</p:sld>
</file>

<file path=ppt/theme/theme1.xml><?xml version="1.0" encoding="utf-8"?>
<a:theme xmlns:a="http://schemas.openxmlformats.org/drawingml/2006/main" name="刘黄色讲义模板">
  <a:themeElements>
    <a:clrScheme name="">
      <a:dk1>
        <a:srgbClr val="0000FF"/>
      </a:dk1>
      <a:lt1>
        <a:srgbClr val="FFFFCC"/>
      </a:lt1>
      <a:dk2>
        <a:srgbClr val="FF0000"/>
      </a:dk2>
      <a:lt2>
        <a:srgbClr val="666633"/>
      </a:lt2>
      <a:accent1>
        <a:srgbClr val="CCECFF"/>
      </a:accent1>
      <a:accent2>
        <a:srgbClr val="800000"/>
      </a:accent2>
      <a:accent3>
        <a:srgbClr val="FFFFE2"/>
      </a:accent3>
      <a:accent4>
        <a:srgbClr val="0000DA"/>
      </a:accent4>
      <a:accent5>
        <a:srgbClr val="E2F4FF"/>
      </a:accent5>
      <a:accent6>
        <a:srgbClr val="730000"/>
      </a:accent6>
      <a:hlink>
        <a:srgbClr val="990000"/>
      </a:hlink>
      <a:folHlink>
        <a:srgbClr val="FFCC66"/>
      </a:folHlink>
    </a:clrScheme>
    <a:fontScheme name="刘黄色讲义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76250" marR="0" indent="-476250" algn="l" defTabSz="571500" rtl="0" eaLnBrk="1" fontAlgn="t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0" algn="l"/>
            <a:tab pos="1333500" algn="l"/>
          </a:tabLst>
          <a:defRPr kumimoji="1" lang="zh-CN" altLang="en-US" sz="22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76250" marR="0" indent="-476250" algn="l" defTabSz="571500" rtl="0" eaLnBrk="1" fontAlgn="t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0" algn="l"/>
            <a:tab pos="1333500" algn="l"/>
          </a:tabLst>
          <a:defRPr kumimoji="1" lang="zh-CN" altLang="en-US" sz="22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刘黄色讲义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刘黄色讲义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Designs\liuyu\刘黄色讲义模板.pot</Template>
  <TotalTime>5417</TotalTime>
  <Words>4054</Words>
  <Application>Microsoft Macintosh PowerPoint</Application>
  <PresentationFormat>全屏显示(4:3)</PresentationFormat>
  <Paragraphs>469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楷体_GB2312</vt:lpstr>
      <vt:lpstr>微软雅黑 Light</vt:lpstr>
      <vt:lpstr>Arial</vt:lpstr>
      <vt:lpstr>Monotype Sorts</vt:lpstr>
      <vt:lpstr>Times New Roman</vt:lpstr>
      <vt:lpstr>Wingdings</vt:lpstr>
      <vt:lpstr>刘黄色讲义模板</vt:lpstr>
      <vt:lpstr>数据结构课程的内容</vt:lpstr>
      <vt:lpstr>第10章 内部排序</vt:lpstr>
      <vt:lpstr>10.1   概述</vt:lpstr>
      <vt:lpstr>PowerPoint 演示文稿</vt:lpstr>
      <vt:lpstr>4. 什么叫内部排序？什么叫外部排序？ </vt:lpstr>
      <vt:lpstr>6. 顺序存储（顺序表）的抽象数据类型如何表示？</vt:lpstr>
      <vt:lpstr>7.  内部排序的算法有哪些？</vt:lpstr>
      <vt:lpstr>10.2 插入排序</vt:lpstr>
      <vt:lpstr>1)  直接插入排序</vt:lpstr>
      <vt:lpstr>例1：关键字序列T= （21，25，49，25*，16，08）， 请写出直接插入排序的具体实现过程。</vt:lpstr>
      <vt:lpstr>直接插入排序算法的实现：</vt:lpstr>
      <vt:lpstr>2） 折半插入排序</vt:lpstr>
      <vt:lpstr>3） 2-路插入排序</vt:lpstr>
      <vt:lpstr>3） 2-路插入排序</vt:lpstr>
      <vt:lpstr>4）表插入排序</vt:lpstr>
      <vt:lpstr>例：关键字序列 T=(21，25，49，25*，16，08），           请写出表插入排序的具体实现过程。</vt:lpstr>
      <vt:lpstr>PowerPoint 演示文稿</vt:lpstr>
      <vt:lpstr>表插入排序的算法</vt:lpstr>
      <vt:lpstr>表插入排序算法分析：</vt:lpstr>
      <vt:lpstr>5）希尔（shell）排序</vt:lpstr>
      <vt:lpstr>例：关键字序列 T=(49，38，65，97, 76, 13, 27, 49*，55,  04），请写出希尔排序的具体实现过程。</vt:lpstr>
      <vt:lpstr>课堂练习：</vt:lpstr>
      <vt:lpstr>原始序列： 256，301，751，129，937，863，742，694，076，438</vt:lpstr>
      <vt:lpstr>PowerPoint 演示文稿</vt:lpstr>
      <vt:lpstr>PowerPoint 演示文稿</vt:lpstr>
      <vt:lpstr>希尔排序算法（其中某一趟的排序操作）</vt:lpstr>
      <vt:lpstr>对前页程序中间for循环的理解：</vt:lpstr>
      <vt:lpstr>PowerPoint 演示文稿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 图的遍历</dc:title>
  <dc:creator>xwang</dc:creator>
  <cp:lastModifiedBy>Xinggang WANG</cp:lastModifiedBy>
  <cp:revision>389</cp:revision>
  <dcterms:created xsi:type="dcterms:W3CDTF">2002-11-03T17:26:53Z</dcterms:created>
  <dcterms:modified xsi:type="dcterms:W3CDTF">2022-05-05T08:46:23Z</dcterms:modified>
</cp:coreProperties>
</file>