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514" r:id="rId2"/>
    <p:sldId id="507" r:id="rId3"/>
    <p:sldId id="508" r:id="rId4"/>
    <p:sldId id="515" r:id="rId5"/>
    <p:sldId id="510" r:id="rId6"/>
    <p:sldId id="483" r:id="rId7"/>
    <p:sldId id="484" r:id="rId8"/>
    <p:sldId id="487" r:id="rId9"/>
    <p:sldId id="490" r:id="rId10"/>
    <p:sldId id="485" r:id="rId11"/>
    <p:sldId id="486" r:id="rId12"/>
    <p:sldId id="489" r:id="rId13"/>
    <p:sldId id="493" r:id="rId14"/>
    <p:sldId id="443" r:id="rId15"/>
    <p:sldId id="475" r:id="rId16"/>
    <p:sldId id="476" r:id="rId17"/>
    <p:sldId id="477" r:id="rId18"/>
    <p:sldId id="447" r:id="rId19"/>
    <p:sldId id="448" r:id="rId20"/>
    <p:sldId id="47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7" r:id="rId29"/>
    <p:sldId id="458" r:id="rId30"/>
    <p:sldId id="459" r:id="rId31"/>
    <p:sldId id="499" r:id="rId32"/>
    <p:sldId id="464" r:id="rId33"/>
    <p:sldId id="465" r:id="rId34"/>
    <p:sldId id="466" r:id="rId35"/>
    <p:sldId id="467" r:id="rId36"/>
    <p:sldId id="468" r:id="rId37"/>
    <p:sldId id="469" r:id="rId38"/>
    <p:sldId id="479" r:id="rId39"/>
    <p:sldId id="470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FF"/>
    <a:srgbClr val="FF3300"/>
    <a:srgbClr val="0099FF"/>
    <a:srgbClr val="FF6600"/>
    <a:srgbClr val="FF00FF"/>
    <a:srgbClr val="00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2" autoAdjust="0"/>
    <p:restoredTop sz="93690" autoAdjust="0"/>
  </p:normalViewPr>
  <p:slideViewPr>
    <p:cSldViewPr>
      <p:cViewPr varScale="1">
        <p:scale>
          <a:sx n="96" d="100"/>
          <a:sy n="96" d="100"/>
        </p:scale>
        <p:origin x="14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3CC1069-9704-43C6-BA39-7F774096C3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AA29060-42E6-4FEF-A85E-ADAF46852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409A-278C-4114-B42D-9D89A2768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306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45329-6171-467A-AD73-2A4D7116C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3824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7982-869D-487C-AA01-C23396DA3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626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3F9C-4FA2-478D-9217-663E89757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0835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165C0-D511-4F9C-AA7D-B97D9DE27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563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EC1CE-BECD-4DAB-AB56-A8F1D07A3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2667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84700-E13D-4A8F-846B-E0C914EEC2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1797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60F0F-A0E4-4459-BCFE-0DAD2C45D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0180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DE80A-1714-4C88-A187-CEF496803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5028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1F80-847C-4BD0-B5C6-325BCEA782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3910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FECCA-9912-4055-8641-CE4725EE4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6828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3A42B25-1275-4165-AAB5-3A0B6C6511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0C7ACE-3426-42E2-BA53-ACCE75D4AD3C}" type="slidenum">
              <a:rPr lang="en-US" altLang="zh-CN" sz="1400">
                <a:solidFill>
                  <a:schemeClr val="accent6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solidFill>
                <a:schemeClr val="accent6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895600" y="1676400"/>
            <a:ext cx="4038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宋体" panose="02010600030101010101" pitchFamily="2" charset="-122"/>
              </a:rPr>
              <a:t>10.1 </a:t>
            </a:r>
            <a:r>
              <a:rPr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宋体" panose="02010600030101010101" pitchFamily="2" charset="-122"/>
              </a:rPr>
              <a:t>概述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宋体" panose="02010600030101010101" pitchFamily="2" charset="-122"/>
              </a:rPr>
              <a:t>10.2 </a:t>
            </a:r>
            <a:r>
              <a:rPr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宋体" panose="02010600030101010101" pitchFamily="2" charset="-122"/>
              </a:rPr>
              <a:t>插入排序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accent6"/>
                </a:solidFill>
                <a:latin typeface="宋体" panose="02010600030101010101" pitchFamily="2" charset="-122"/>
              </a:rPr>
              <a:t>10.3 </a:t>
            </a:r>
            <a:r>
              <a:rPr lang="zh-CN" altLang="en-US" b="1" dirty="0">
                <a:solidFill>
                  <a:schemeClr val="accent6"/>
                </a:solidFill>
                <a:latin typeface="宋体" panose="02010600030101010101" pitchFamily="2" charset="-122"/>
              </a:rPr>
              <a:t>交换排序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accent6"/>
                </a:solidFill>
                <a:latin typeface="宋体" panose="02010600030101010101" pitchFamily="2" charset="-122"/>
              </a:rPr>
              <a:t>10.4 </a:t>
            </a:r>
            <a:r>
              <a:rPr lang="zh-CN" altLang="en-US" b="1" dirty="0">
                <a:solidFill>
                  <a:schemeClr val="accent6"/>
                </a:solidFill>
                <a:latin typeface="宋体" panose="02010600030101010101" pitchFamily="2" charset="-122"/>
              </a:rPr>
              <a:t>选择排序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accent6"/>
                </a:solidFill>
                <a:latin typeface="宋体" panose="02010600030101010101" pitchFamily="2" charset="-122"/>
              </a:rPr>
              <a:t>10.5 </a:t>
            </a:r>
            <a:r>
              <a:rPr lang="zh-CN" altLang="en-US" b="1" dirty="0">
                <a:solidFill>
                  <a:schemeClr val="accent6"/>
                </a:solidFill>
                <a:latin typeface="宋体" panose="02010600030101010101" pitchFamily="2" charset="-122"/>
              </a:rPr>
              <a:t>归并排序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accent6"/>
                </a:solidFill>
                <a:latin typeface="宋体" panose="02010600030101010101" pitchFamily="2" charset="-122"/>
              </a:rPr>
              <a:t>10.6 </a:t>
            </a:r>
            <a:r>
              <a:rPr lang="zh-CN" altLang="en-US" b="1" dirty="0">
                <a:solidFill>
                  <a:schemeClr val="accent6"/>
                </a:solidFill>
                <a:latin typeface="宋体" panose="02010600030101010101" pitchFamily="2" charset="-122"/>
              </a:rPr>
              <a:t>基数排序</a:t>
            </a:r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accent6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dirty="0">
                <a:solidFill>
                  <a:schemeClr val="accent6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4000" dirty="0">
                <a:solidFill>
                  <a:schemeClr val="accent6"/>
                </a:solidFill>
                <a:latin typeface="隶书" pitchFamily="49" charset="-122"/>
                <a:ea typeface="隶书" pitchFamily="49" charset="-122"/>
              </a:rPr>
              <a:t>章 内部排序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4C222B-8DD3-40C5-AFE9-B397C88CBF7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16523" y="349250"/>
            <a:ext cx="8763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讨论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：如何编程实现？</a:t>
            </a:r>
          </a:p>
          <a:p>
            <a:pPr eaLnBrk="1" fontAlgn="t" hangingPunct="1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 eaLnBrk="1" fontAlgn="t" hangingPunct="1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①每一趟子表的形成是采用从两头向中间交替式逼近法；</a:t>
            </a:r>
          </a:p>
          <a:p>
            <a:pPr eaLnBrk="1" fontAlgn="t" hangingPunct="1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②由于每趟中对各子表的操作都相似，主程序可采用递归算法。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7239000" y="2362200"/>
            <a:ext cx="1676400" cy="381000"/>
          </a:xfrm>
          <a:prstGeom prst="wedgeRoundRectCallout">
            <a:avLst>
              <a:gd name="adj1" fmla="val -89394"/>
              <a:gd name="adj2" fmla="val 52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见教材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P275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64123" y="3260725"/>
            <a:ext cx="8915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b="1" dirty="0" err="1">
                <a:latin typeface="楷体_GB2312" pitchFamily="49" charset="-122"/>
              </a:rPr>
              <a:t>int</a:t>
            </a: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Partition</a:t>
            </a:r>
            <a:r>
              <a:rPr lang="en-US" altLang="zh-CN" b="1" dirty="0">
                <a:latin typeface="楷体_GB2312" pitchFamily="49" charset="-122"/>
              </a:rPr>
              <a:t>(</a:t>
            </a:r>
            <a:r>
              <a:rPr lang="en-US" altLang="zh-CN" b="1" dirty="0" err="1">
                <a:latin typeface="楷体_GB2312" pitchFamily="49" charset="-122"/>
              </a:rPr>
              <a:t>SqList</a:t>
            </a:r>
            <a:r>
              <a:rPr lang="en-US" altLang="zh-CN" b="1" dirty="0">
                <a:latin typeface="楷体_GB2312" pitchFamily="49" charset="-122"/>
              </a:rPr>
              <a:t> &amp;</a:t>
            </a:r>
            <a:r>
              <a:rPr lang="en-US" altLang="zh-CN" b="1" dirty="0" err="1">
                <a:latin typeface="楷体_GB2312" pitchFamily="49" charset="-122"/>
              </a:rPr>
              <a:t>L,int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楷体_GB2312" pitchFamily="49" charset="-122"/>
              </a:rPr>
              <a:t>low</a:t>
            </a:r>
            <a:r>
              <a:rPr lang="en-US" altLang="zh-CN" b="1" dirty="0" err="1">
                <a:latin typeface="楷体_GB2312" pitchFamily="49" charset="-122"/>
              </a:rPr>
              <a:t>,int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 high</a:t>
            </a:r>
            <a:r>
              <a:rPr lang="en-US" altLang="zh-CN" b="1" dirty="0">
                <a:latin typeface="楷体_GB2312" pitchFamily="49" charset="-122"/>
              </a:rPr>
              <a:t>)</a:t>
            </a:r>
            <a:r>
              <a:rPr lang="en-US" altLang="zh-CN" b="1" dirty="0">
                <a:solidFill>
                  <a:srgbClr val="FF6600"/>
                </a:solidFill>
                <a:latin typeface="楷体_GB2312" pitchFamily="49" charset="-122"/>
              </a:rPr>
              <a:t>{ </a:t>
            </a:r>
            <a:r>
              <a:rPr lang="en-US" altLang="zh-CN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一趟快排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交换子表 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r[low</a:t>
            </a:r>
            <a:r>
              <a:rPr lang="en-US" altLang="zh-CN" sz="2000" b="1" dirty="0">
                <a:solidFill>
                  <a:srgbClr val="008000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high]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的记录，使支点（枢轴）记录到位，并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返回其位置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。返回时，在支点之前的记录均不大于它，支点之后的记录均不小于它。</a:t>
            </a:r>
            <a:r>
              <a:rPr lang="zh-CN" altLang="en-US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b="1" dirty="0">
                <a:latin typeface="楷体_GB2312" pitchFamily="49" charset="-122"/>
              </a:rPr>
              <a:t>r[0]=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r[low]</a:t>
            </a:r>
            <a:r>
              <a:rPr lang="en-US" altLang="zh-CN" b="1" dirty="0">
                <a:latin typeface="楷体_GB2312" pitchFamily="49" charset="-122"/>
              </a:rPr>
              <a:t>;  </a:t>
            </a:r>
            <a:r>
              <a:rPr lang="en-US" altLang="zh-CN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以子表的首记录作为支点记录，放入</a:t>
            </a:r>
            <a:r>
              <a:rPr lang="en-US" altLang="zh-CN" b="1" dirty="0">
                <a:solidFill>
                  <a:srgbClr val="008000"/>
                </a:solidFill>
                <a:latin typeface="楷体_GB2312" pitchFamily="49" charset="-122"/>
              </a:rPr>
              <a:t>r[0]</a:t>
            </a:r>
            <a:r>
              <a:rPr lang="zh-CN" altLang="en-US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单元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（续下页）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762000" y="2438400"/>
            <a:ext cx="586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一趟快速排序算法</a:t>
            </a:r>
            <a:r>
              <a:rPr lang="zh-CN" altLang="en-US" sz="2400" b="1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（针对一个子表的操作）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6D353B-0FD6-4699-9C40-8F961AE31B17}" type="slidenum">
              <a:rPr lang="en-US" altLang="zh-CN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45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楷体_GB2312" pitchFamily="49" charset="-122"/>
              </a:rPr>
              <a:t>pivotkey=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</a:rPr>
              <a:t>r[low].key</a:t>
            </a:r>
            <a:r>
              <a:rPr lang="en-US" altLang="zh-CN" sz="2000" b="1">
                <a:latin typeface="楷体_GB2312" pitchFamily="49" charset="-122"/>
              </a:rPr>
              <a:t>;  </a:t>
            </a:r>
            <a:r>
              <a:rPr lang="en-US" altLang="zh-CN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取支点的关键码存入</a:t>
            </a:r>
            <a:r>
              <a:rPr lang="en-US" altLang="zh-CN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pivotkey</a:t>
            </a:r>
            <a:r>
              <a:rPr lang="zh-CN" altLang="en-US" sz="20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242455" y="1298233"/>
            <a:ext cx="86868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楷体_GB2312" pitchFamily="49" charset="-122"/>
              </a:rPr>
              <a:t>while(low &lt; high)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{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en-US" altLang="zh-CN" sz="2000" b="1" dirty="0">
                <a:latin typeface="楷体_GB2312" pitchFamily="49" charset="-122"/>
              </a:rPr>
              <a:t>	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从表的两端交替地向中间扫描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楷体_GB2312" pitchFamily="49" charset="-122"/>
              </a:rPr>
              <a:t>	</a:t>
            </a:r>
            <a:r>
              <a:rPr lang="en-US" altLang="zh-CN" sz="2000" b="1" dirty="0">
                <a:latin typeface="楷体_GB2312" pitchFamily="49" charset="-122"/>
              </a:rPr>
              <a:t>while(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</a:rPr>
              <a:t>low&lt;high</a:t>
            </a:r>
            <a:r>
              <a:rPr lang="en-US" altLang="zh-CN" sz="2000" b="1" dirty="0">
                <a:latin typeface="楷体_GB2312" pitchFamily="49" charset="-122"/>
              </a:rPr>
              <a:t> &amp;&amp; 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</a:rPr>
              <a:t>r[high].key&gt;=</a:t>
            </a:r>
            <a:r>
              <a:rPr lang="en-US" altLang="zh-CN" sz="2000" b="1" dirty="0" err="1">
                <a:solidFill>
                  <a:srgbClr val="FF00FF"/>
                </a:solidFill>
                <a:latin typeface="楷体_GB2312" pitchFamily="49" charset="-122"/>
              </a:rPr>
              <a:t>pivotkey</a:t>
            </a:r>
            <a:r>
              <a:rPr lang="en-US" altLang="zh-CN" sz="2000" b="1" dirty="0">
                <a:latin typeface="楷体_GB2312" pitchFamily="49" charset="-122"/>
              </a:rPr>
              <a:t> ) 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- -high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;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楷体_GB2312" pitchFamily="49" charset="-122"/>
              </a:rPr>
              <a:t>	  r[low]=r[high];  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比支点小的记录交换到低端；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楷体_GB2312" pitchFamily="49" charset="-122"/>
              </a:rPr>
              <a:t>	</a:t>
            </a:r>
            <a:r>
              <a:rPr lang="en-US" altLang="zh-CN" sz="2000" b="1" dirty="0">
                <a:latin typeface="楷体_GB2312" pitchFamily="49" charset="-122"/>
              </a:rPr>
              <a:t>while(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</a:rPr>
              <a:t>low&lt;high</a:t>
            </a:r>
            <a:r>
              <a:rPr lang="en-US" altLang="zh-CN" sz="2000" b="1" dirty="0">
                <a:latin typeface="楷体_GB2312" pitchFamily="49" charset="-122"/>
              </a:rPr>
              <a:t> &amp;&amp; 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</a:rPr>
              <a:t>r[low].key&lt;=</a:t>
            </a:r>
            <a:r>
              <a:rPr lang="en-US" altLang="zh-CN" sz="2000" b="1" dirty="0" err="1">
                <a:solidFill>
                  <a:srgbClr val="FF00FF"/>
                </a:solidFill>
                <a:latin typeface="楷体_GB2312" pitchFamily="49" charset="-122"/>
              </a:rPr>
              <a:t>pivotkey</a:t>
            </a:r>
            <a:r>
              <a:rPr lang="en-US" altLang="zh-CN" sz="2000" b="1" dirty="0">
                <a:latin typeface="楷体_GB2312" pitchFamily="49" charset="-122"/>
              </a:rPr>
              <a:t>)  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+ +low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;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楷体_GB2312" pitchFamily="49" charset="-122"/>
              </a:rPr>
              <a:t>	  r[high]=r[low];   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比支点大的记录交换到高端；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楷体_GB2312" pitchFamily="49" charset="-122"/>
              </a:rPr>
              <a:t>	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}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533400" y="4254500"/>
            <a:ext cx="8153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楷体_GB2312" pitchFamily="49" charset="-122"/>
              </a:rPr>
              <a:t>r[low]=r[0];     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支点记录到位；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楷体_GB2312" pitchFamily="49" charset="-122"/>
              </a:rPr>
              <a:t>return 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</a:rPr>
              <a:t>low</a:t>
            </a:r>
            <a:r>
              <a:rPr lang="en-US" altLang="zh-CN" sz="2000" b="1" dirty="0">
                <a:latin typeface="楷体_GB2312" pitchFamily="49" charset="-122"/>
              </a:rPr>
              <a:t>;    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返回支点记录所在位置。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楷体_GB2312" pitchFamily="49" charset="-122"/>
              </a:rPr>
              <a:t>}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</a:rPr>
              <a:t>//</a:t>
            </a:r>
            <a:r>
              <a:rPr lang="en-US" altLang="zh-CN" sz="2000" b="1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Partition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E3435E-4503-472D-8466-F5788C430FD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362511" name="Rectangle 15"/>
          <p:cNvSpPr>
            <a:spLocks noChangeArrowheads="1"/>
          </p:cNvSpPr>
          <p:nvPr/>
        </p:nvSpPr>
        <p:spPr bwMode="auto">
          <a:xfrm>
            <a:off x="304800" y="1752600"/>
            <a:ext cx="5715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ea typeface="楷体_GB2312" pitchFamily="49" charset="-122"/>
              </a:rPr>
              <a:t>if (</a:t>
            </a:r>
            <a:r>
              <a:rPr lang="en-US" altLang="zh-CN" b="1" i="1" dirty="0">
                <a:ea typeface="楷体_GB2312" pitchFamily="49" charset="-122"/>
              </a:rPr>
              <a:t> low </a:t>
            </a:r>
            <a:r>
              <a:rPr lang="en-US" altLang="zh-CN" b="1" dirty="0">
                <a:ea typeface="楷体_GB2312" pitchFamily="49" charset="-122"/>
              </a:rPr>
              <a:t>&lt; </a:t>
            </a:r>
            <a:r>
              <a:rPr lang="en-US" altLang="zh-CN" b="1" i="1" dirty="0">
                <a:ea typeface="楷体_GB2312" pitchFamily="49" charset="-122"/>
              </a:rPr>
              <a:t>high</a:t>
            </a:r>
            <a:r>
              <a:rPr lang="en-US" altLang="zh-CN" b="1" dirty="0">
                <a:ea typeface="楷体_GB2312" pitchFamily="49" charset="-122"/>
              </a:rPr>
              <a:t>) {				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ea typeface="楷体_GB2312" pitchFamily="49" charset="-122"/>
              </a:rPr>
              <a:t>       </a:t>
            </a:r>
            <a:r>
              <a:rPr lang="en-US" altLang="zh-CN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pivot</a:t>
            </a:r>
            <a:r>
              <a:rPr lang="en-US" altLang="zh-CN" b="1" dirty="0">
                <a:ea typeface="楷体_GB2312" pitchFamily="49" charset="-122"/>
              </a:rPr>
              <a:t> =</a:t>
            </a:r>
            <a:r>
              <a:rPr lang="en-US" altLang="zh-CN" b="1" i="1" dirty="0"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FF00FF"/>
                </a:solidFill>
                <a:ea typeface="楷体_GB2312" pitchFamily="49" charset="-122"/>
              </a:rPr>
              <a:t>Partition</a:t>
            </a:r>
            <a:r>
              <a:rPr lang="en-US" altLang="zh-CN" b="1" dirty="0">
                <a:ea typeface="楷体_GB2312" pitchFamily="49" charset="-122"/>
              </a:rPr>
              <a:t> ( </a:t>
            </a:r>
            <a:r>
              <a:rPr lang="en-US" altLang="zh-CN" b="1" i="1" dirty="0">
                <a:ea typeface="楷体_GB2312" pitchFamily="49" charset="-122"/>
              </a:rPr>
              <a:t>L</a:t>
            </a:r>
            <a:r>
              <a:rPr lang="en-US" altLang="zh-CN" b="1" dirty="0">
                <a:ea typeface="楷体_GB2312" pitchFamily="49" charset="-122"/>
              </a:rPr>
              <a:t>, </a:t>
            </a:r>
            <a:r>
              <a:rPr lang="en-US" altLang="zh-CN" b="1" i="1" dirty="0">
                <a:ea typeface="楷体_GB2312" pitchFamily="49" charset="-122"/>
              </a:rPr>
              <a:t>low</a:t>
            </a:r>
            <a:r>
              <a:rPr lang="en-US" altLang="zh-CN" b="1" dirty="0">
                <a:ea typeface="楷体_GB2312" pitchFamily="49" charset="-122"/>
              </a:rPr>
              <a:t>, </a:t>
            </a:r>
            <a:r>
              <a:rPr lang="en-US" altLang="zh-CN" b="1" i="1" dirty="0">
                <a:ea typeface="楷体_GB2312" pitchFamily="49" charset="-122"/>
              </a:rPr>
              <a:t>high</a:t>
            </a:r>
            <a:r>
              <a:rPr lang="en-US" altLang="zh-CN" b="1" dirty="0">
                <a:ea typeface="楷体_GB2312" pitchFamily="49" charset="-122"/>
              </a:rPr>
              <a:t> ); </a:t>
            </a:r>
            <a:endParaRPr lang="en-US" altLang="zh-CN" b="1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ea typeface="楷体_GB2312" pitchFamily="49" charset="-122"/>
              </a:rPr>
              <a:t>       </a:t>
            </a:r>
            <a:r>
              <a:rPr lang="en-US" altLang="zh-CN" b="1" i="1" dirty="0" err="1">
                <a:ea typeface="楷体_GB2312" pitchFamily="49" charset="-122"/>
              </a:rPr>
              <a:t>QSort</a:t>
            </a:r>
            <a:r>
              <a:rPr lang="en-US" altLang="zh-CN" b="1" dirty="0">
                <a:ea typeface="楷体_GB2312" pitchFamily="49" charset="-122"/>
              </a:rPr>
              <a:t> ( L, 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low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pivot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-1</a:t>
            </a:r>
            <a:r>
              <a:rPr lang="en-US" altLang="zh-CN" b="1" dirty="0">
                <a:ea typeface="楷体_GB2312" pitchFamily="49" charset="-122"/>
              </a:rPr>
              <a:t>);	  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ea typeface="楷体_GB2312" pitchFamily="49" charset="-122"/>
              </a:rPr>
              <a:t>       </a:t>
            </a:r>
            <a:r>
              <a:rPr lang="en-US" altLang="zh-CN" b="1" i="1" dirty="0" err="1">
                <a:ea typeface="楷体_GB2312" pitchFamily="49" charset="-122"/>
              </a:rPr>
              <a:t>QSort</a:t>
            </a:r>
            <a:r>
              <a:rPr lang="en-US" altLang="zh-CN" b="1" dirty="0">
                <a:ea typeface="楷体_GB2312" pitchFamily="49" charset="-122"/>
              </a:rPr>
              <a:t> (</a:t>
            </a:r>
            <a:r>
              <a:rPr lang="en-US" altLang="zh-CN" b="1" i="1" dirty="0">
                <a:ea typeface="楷体_GB2312" pitchFamily="49" charset="-122"/>
              </a:rPr>
              <a:t> L</a:t>
            </a:r>
            <a:r>
              <a:rPr lang="en-US" altLang="zh-CN" b="1" dirty="0"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pivot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+1, 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high</a:t>
            </a:r>
            <a:r>
              <a:rPr lang="en-US" altLang="zh-CN" b="1" dirty="0">
                <a:ea typeface="楷体_GB2312" pitchFamily="49" charset="-122"/>
              </a:rPr>
              <a:t> 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ea typeface="楷体_GB2312" pitchFamily="49" charset="-122"/>
              </a:rPr>
              <a:t>    } </a:t>
            </a:r>
            <a:r>
              <a:rPr lang="en-US" altLang="zh-CN" b="1" i="1" dirty="0">
                <a:solidFill>
                  <a:srgbClr val="008000"/>
                </a:solidFill>
                <a:ea typeface="楷体_GB2312" pitchFamily="49" charset="-122"/>
              </a:rPr>
              <a:t>//if</a:t>
            </a:r>
            <a:endParaRPr lang="en-US" altLang="zh-CN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b="1" dirty="0">
                <a:ea typeface="楷体_GB2312" pitchFamily="49" charset="-122"/>
              </a:rPr>
              <a:t>} </a:t>
            </a:r>
            <a:r>
              <a:rPr lang="en-US" altLang="zh-CN" b="1" i="1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en-US" altLang="zh-CN" b="1" i="1" dirty="0" err="1">
                <a:solidFill>
                  <a:srgbClr val="008000"/>
                </a:solidFill>
                <a:ea typeface="楷体_GB2312" pitchFamily="49" charset="-122"/>
              </a:rPr>
              <a:t>QSort</a:t>
            </a:r>
            <a:endParaRPr lang="en-US" altLang="zh-CN" b="1" i="1" dirty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6934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void </a:t>
            </a:r>
            <a:r>
              <a:rPr lang="en-US" altLang="zh-CN" sz="2400" b="1" i="1">
                <a:ea typeface="楷体_GB2312" pitchFamily="49" charset="-122"/>
              </a:rPr>
              <a:t>QSort </a:t>
            </a:r>
            <a:r>
              <a:rPr lang="en-US" altLang="zh-CN" sz="2400" b="1">
                <a:ea typeface="楷体_GB2312" pitchFamily="49" charset="-122"/>
              </a:rPr>
              <a:t>( </a:t>
            </a:r>
            <a:r>
              <a:rPr lang="en-US" altLang="zh-CN" sz="2400" b="1" i="1">
                <a:ea typeface="楷体_GB2312" pitchFamily="49" charset="-122"/>
              </a:rPr>
              <a:t>SqList  </a:t>
            </a:r>
            <a:r>
              <a:rPr lang="en-US" altLang="zh-CN" sz="2400" b="1">
                <a:ea typeface="楷体_GB2312" pitchFamily="49" charset="-122"/>
              </a:rPr>
              <a:t>&amp;L,  int </a:t>
            </a:r>
            <a:r>
              <a:rPr lang="en-US" altLang="zh-CN" sz="2400" b="1" i="1">
                <a:solidFill>
                  <a:schemeClr val="tx2"/>
                </a:solidFill>
                <a:ea typeface="楷体_GB2312" pitchFamily="49" charset="-122"/>
              </a:rPr>
              <a:t>low</a:t>
            </a:r>
            <a:r>
              <a:rPr lang="en-US" altLang="zh-CN" sz="2400" b="1">
                <a:ea typeface="楷体_GB2312" pitchFamily="49" charset="-122"/>
              </a:rPr>
              <a:t>, int</a:t>
            </a:r>
            <a:r>
              <a:rPr lang="en-US" altLang="zh-CN" sz="24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ea typeface="楷体_GB2312" pitchFamily="49" charset="-122"/>
              </a:rPr>
              <a:t>high</a:t>
            </a:r>
            <a:r>
              <a:rPr lang="en-US" altLang="zh-CN" sz="2400" b="1" i="1"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</a:rPr>
              <a:t>) {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87190"/>
            <a:ext cx="77724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整个快速排序的递归算法：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6781800" y="228600"/>
            <a:ext cx="1676400" cy="381000"/>
          </a:xfrm>
          <a:prstGeom prst="wedgeRoundRectCallout">
            <a:avLst>
              <a:gd name="adj1" fmla="val -89773"/>
              <a:gd name="adj2" fmla="val 64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ea typeface="楷体_GB2312" pitchFamily="49" charset="-122"/>
              </a:rPr>
              <a:t>见教材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</a:rPr>
              <a:t>P276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733800" y="1828800"/>
            <a:ext cx="922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长度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&gt;1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1752600" y="1371600"/>
            <a:ext cx="6494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对顺序表</a:t>
            </a:r>
            <a:r>
              <a:rPr lang="en-US" altLang="zh-CN" sz="2400" b="1">
                <a:solidFill>
                  <a:srgbClr val="008000"/>
                </a:solidFill>
                <a:ea typeface="楷体_GB2312" pitchFamily="49" charset="-122"/>
              </a:rPr>
              <a:t>L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中的子序列</a:t>
            </a:r>
            <a:r>
              <a:rPr lang="en-US" altLang="zh-CN" sz="2400" b="1">
                <a:solidFill>
                  <a:srgbClr val="008000"/>
                </a:solidFill>
                <a:ea typeface="楷体_GB2312" pitchFamily="49" charset="-122"/>
              </a:rPr>
              <a:t>r[ </a:t>
            </a:r>
            <a:r>
              <a:rPr lang="en-US" altLang="zh-CN" sz="2400" b="1" i="1">
                <a:solidFill>
                  <a:srgbClr val="008000"/>
                </a:solidFill>
                <a:ea typeface="楷体_GB2312" pitchFamily="49" charset="-122"/>
              </a:rPr>
              <a:t>low…</a:t>
            </a:r>
            <a:r>
              <a:rPr lang="en-US" altLang="zh-CN" sz="2400" b="1" i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high</a:t>
            </a:r>
            <a:r>
              <a:rPr lang="en-US" altLang="zh-CN" sz="24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400" b="1" i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作快速排序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5105400" y="2286000"/>
            <a:ext cx="304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一趟快排，将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r[ ]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一分为二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4267200" y="2667000"/>
            <a:ext cx="4611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在左子区间进行递归快排，直到长度为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4267200" y="3124200"/>
            <a:ext cx="4611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在右子区间进行递归快排，直到长度为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62508" name="AutoShape 12"/>
          <p:cNvSpPr>
            <a:spLocks noChangeArrowheads="1"/>
          </p:cNvSpPr>
          <p:nvPr/>
        </p:nvSpPr>
        <p:spPr bwMode="auto">
          <a:xfrm>
            <a:off x="3429000" y="3733800"/>
            <a:ext cx="2286000" cy="381000"/>
          </a:xfrm>
          <a:prstGeom prst="wedgeRoundRectCallout">
            <a:avLst>
              <a:gd name="adj1" fmla="val -70764"/>
              <a:gd name="adj2" fmla="val -129167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1" fontAlgn="t" hangingPunct="1">
              <a:spcBef>
                <a:spcPct val="50000"/>
              </a:spcBef>
              <a:defRPr/>
            </a:pPr>
            <a:r>
              <a:rPr lang="en-US" altLang="zh-CN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pivot</a:t>
            </a:r>
            <a:r>
              <a:rPr lang="zh-CN" altLang="en-US" sz="2000" b="1" i="1">
                <a:solidFill>
                  <a:schemeClr val="hlink"/>
                </a:solidFill>
                <a:ea typeface="楷体_GB2312" pitchFamily="49" charset="-122"/>
              </a:rPr>
              <a:t>是局部变量</a:t>
            </a:r>
          </a:p>
        </p:txBody>
      </p:sp>
      <p:sp>
        <p:nvSpPr>
          <p:cNvPr id="362509" name="Rectangle 13"/>
          <p:cNvSpPr>
            <a:spLocks noChangeArrowheads="1"/>
          </p:cNvSpPr>
          <p:nvPr/>
        </p:nvSpPr>
        <p:spPr bwMode="auto">
          <a:xfrm>
            <a:off x="4034876" y="4888767"/>
            <a:ext cx="4191000" cy="126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2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void 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Q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uick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Sort</a:t>
            </a:r>
            <a:r>
              <a:rPr lang="en-US" altLang="zh-CN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 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SqList</a:t>
            </a:r>
            <a:r>
              <a:rPr lang="en-US" altLang="zh-CN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&amp;L) {</a:t>
            </a:r>
          </a:p>
          <a:p>
            <a:pPr eaLnBrk="1" fontAlgn="t" hangingPunct="1">
              <a:spcBef>
                <a:spcPct val="20000"/>
              </a:spcBef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QSort</a:t>
            </a:r>
            <a:r>
              <a:rPr lang="en-US" altLang="zh-CN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 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</a:t>
            </a:r>
            <a:r>
              <a:rPr lang="en-US" altLang="zh-CN" b="1" dirty="0"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1,  </a:t>
            </a:r>
            <a:r>
              <a:rPr lang="en-US" altLang="zh-CN" b="1" dirty="0" err="1">
                <a:solidFill>
                  <a:schemeClr val="tx2"/>
                </a:solidFill>
                <a:ea typeface="楷体_GB2312" pitchFamily="49" charset="-122"/>
              </a:rPr>
              <a:t>L.length</a:t>
            </a:r>
            <a:r>
              <a:rPr lang="en-US" altLang="zh-CN" b="1" i="1" dirty="0">
                <a:ea typeface="楷体_GB2312" pitchFamily="49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</a:p>
          <a:p>
            <a:pPr eaLnBrk="1" fontAlgn="t" hangingPunct="1">
              <a:spcBef>
                <a:spcPct val="2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}</a:t>
            </a:r>
          </a:p>
        </p:txBody>
      </p:sp>
      <p:sp>
        <p:nvSpPr>
          <p:cNvPr id="362510" name="Text Box 14"/>
          <p:cNvSpPr txBox="1">
            <a:spLocks noChangeArrowheads="1"/>
          </p:cNvSpPr>
          <p:nvPr/>
        </p:nvSpPr>
        <p:spPr bwMode="auto">
          <a:xfrm>
            <a:off x="952500" y="5127625"/>
            <a:ext cx="2743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对顺序表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进行快速排序的操作函数为：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9" grpId="0"/>
      <p:bldP spid="3625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FDF8AD-02D6-485A-9C86-A71A9C9EA22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381000"/>
          </a:xfrm>
        </p:spPr>
        <p:txBody>
          <a:bodyPr/>
          <a:lstStyle/>
          <a:p>
            <a:pPr marL="1238250" indent="-1238250" algn="l" eaLnBrk="1" hangingPunct="1">
              <a:defRPr/>
            </a:pPr>
            <a:r>
              <a:rPr lang="zh-CN" altLang="en-US" sz="26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讨论</a:t>
            </a:r>
            <a:r>
              <a:rPr lang="en-US" altLang="zh-CN" sz="26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en-US" altLang="zh-CN" sz="2600" b="1" dirty="0">
                <a:solidFill>
                  <a:srgbClr val="FF00FF"/>
                </a:solidFill>
                <a:ea typeface="楷体_GB2312" pitchFamily="49" charset="-122"/>
              </a:rPr>
              <a:t>“</a:t>
            </a:r>
            <a:r>
              <a:rPr lang="zh-CN" altLang="en-US" sz="26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快速排序</a:t>
            </a:r>
            <a:r>
              <a:rPr lang="zh-CN" altLang="en-US" sz="2600" b="1" dirty="0">
                <a:solidFill>
                  <a:srgbClr val="FF00FF"/>
                </a:solidFill>
                <a:ea typeface="楷体_GB2312" pitchFamily="49" charset="-122"/>
              </a:rPr>
              <a:t>”</a:t>
            </a:r>
            <a:r>
              <a:rPr lang="zh-CN" altLang="en-US" sz="26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是否真的比任何排序算法都快？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227992" y="1536840"/>
            <a:ext cx="73914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设每个子表的支点都在中间（比较均衡），则：</a:t>
            </a:r>
          </a:p>
          <a:p>
            <a:pPr eaLnBrk="1" fontAlgn="t" hangingPunct="1">
              <a:buFontTx/>
              <a:buNone/>
            </a:pP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趟比较，可以确定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个元素的位置；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趟比较（</a:t>
            </a:r>
            <a:r>
              <a:rPr lang="en-US" altLang="zh-CN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个子表），可以再确定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个元素的位置；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趟比较（</a:t>
            </a:r>
            <a:r>
              <a:rPr lang="en-US" altLang="zh-CN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个子表），可以再确定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个元素的位置；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趟比较（</a:t>
            </a:r>
            <a:r>
              <a:rPr lang="en-US" altLang="zh-CN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个子表），可以再确定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个元素的位置；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000" b="1" dirty="0">
                <a:solidFill>
                  <a:srgbClr val="0000D4"/>
                </a:solidFill>
                <a:ea typeface="楷体_GB2312" pitchFamily="49" charset="-122"/>
              </a:rPr>
              <a:t>……</a:t>
            </a:r>
            <a:endParaRPr lang="en-US" altLang="zh-CN" sz="2000" b="1" dirty="0">
              <a:solidFill>
                <a:srgbClr val="0000D4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只需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log</a:t>
            </a:r>
            <a:r>
              <a:rPr lang="en-US" altLang="zh-CN" sz="2000" b="1" baseline="-40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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00D4"/>
                </a:solidFill>
                <a:latin typeface="楷体_GB2312" pitchFamily="49" charset="-122"/>
                <a:ea typeface="楷体_GB2312" pitchFamily="49" charset="-122"/>
              </a:rPr>
              <a:t>趟便可排好序。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953053" y="814905"/>
            <a:ext cx="7941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fontAlgn="t" hangingPunct="1">
              <a:defRPr/>
            </a:pPr>
            <a:r>
              <a:rPr lang="en-US" altLang="zh-CN" sz="2200" b="1" dirty="0">
                <a:solidFill>
                  <a:schemeClr val="tx2"/>
                </a:solidFill>
              </a:rPr>
              <a:t>——</a:t>
            </a:r>
            <a:r>
              <a:rPr lang="zh-CN" altLang="en-US" sz="2200" b="1" dirty="0">
                <a:solidFill>
                  <a:schemeClr val="tx2"/>
                </a:solidFill>
              </a:rPr>
              <a:t>基本上是，因为每趟可以确定的数据元素是呈指数增加的。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83577" y="4069546"/>
            <a:ext cx="8534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而且，每趟需要比较和移动的元素也呈指数下降，加上编程时使用了交替逼近技巧，更进一步减少了移动次数，所以速度特别快。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445477" y="5193268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教材</a:t>
            </a:r>
            <a:r>
              <a:rPr lang="en-US" altLang="zh-CN" sz="24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P276</a:t>
            </a:r>
            <a:r>
              <a:rPr lang="zh-CN" altLang="en-US" sz="24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有证明：快速排序的平均排序效率为</a:t>
            </a:r>
            <a:r>
              <a:rPr lang="en-US" altLang="zh-CN" sz="24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O(nlog</a:t>
            </a:r>
            <a:r>
              <a:rPr lang="en-US" altLang="zh-CN" sz="2400" b="1" baseline="-25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n)</a:t>
            </a:r>
            <a:r>
              <a:rPr lang="zh-CN" altLang="en-US" sz="24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2" name="矩形 1"/>
          <p:cNvSpPr/>
          <p:nvPr/>
        </p:nvSpPr>
        <p:spPr>
          <a:xfrm>
            <a:off x="381000" y="5609104"/>
            <a:ext cx="785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t" hangingPunct="1">
              <a:spcBef>
                <a:spcPct val="10000"/>
              </a:spcBef>
              <a:buFontTx/>
              <a:buNone/>
            </a:pP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但最坏情况下</a:t>
            </a:r>
            <a:r>
              <a:rPr lang="en-US" altLang="zh-CN" b="1" dirty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例如天然有序</a:t>
            </a:r>
            <a:r>
              <a:rPr lang="en-US" altLang="zh-CN" b="1" dirty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仍为</a:t>
            </a:r>
            <a:r>
              <a:rPr lang="en-US" altLang="zh-CN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b="1" baseline="30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改进措施见</a:t>
            </a:r>
            <a:r>
              <a:rPr lang="en-US" altLang="zh-CN" b="1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P276</a:t>
            </a:r>
            <a:r>
              <a:rPr lang="zh-CN" altLang="en-US" b="1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366596" grpId="0"/>
      <p:bldP spid="16390" grpId="0"/>
      <p:bldP spid="1639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8DC800-BC4F-42C6-A30C-F05960452B0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477043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10.4   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选择排序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1524000" y="2209800"/>
            <a:ext cx="59436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选择排序有多种具体实现算法：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       </a:t>
            </a:r>
            <a:r>
              <a:rPr lang="en-US" altLang="zh-CN" b="1">
                <a:solidFill>
                  <a:srgbClr val="FF00FF"/>
                </a:solidFill>
                <a:ea typeface="黑体" panose="02010609060101010101" pitchFamily="49" charset="-122"/>
              </a:rPr>
              <a:t>1)  </a:t>
            </a: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简单选择排序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       </a:t>
            </a:r>
            <a:r>
              <a:rPr lang="en-US" altLang="zh-CN" b="1">
                <a:solidFill>
                  <a:srgbClr val="FF00FF"/>
                </a:solidFill>
                <a:ea typeface="黑体" panose="02010609060101010101" pitchFamily="49" charset="-122"/>
              </a:rPr>
              <a:t>2)  </a:t>
            </a: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锦标赛排序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       </a:t>
            </a:r>
            <a:r>
              <a:rPr lang="en-US" altLang="zh-CN" b="1">
                <a:solidFill>
                  <a:srgbClr val="FF00FF"/>
                </a:solidFill>
                <a:ea typeface="黑体" panose="02010609060101010101" pitchFamily="49" charset="-122"/>
              </a:rPr>
              <a:t>3)  </a:t>
            </a: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堆排序</a:t>
            </a:r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228600" y="895350"/>
            <a:ext cx="8458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6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选择排序的基本思想是：</a:t>
            </a: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每一趟在后面</a:t>
            </a:r>
            <a:r>
              <a:rPr lang="en-US" altLang="zh-CN" sz="26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n-i</a:t>
            </a:r>
            <a:r>
              <a:rPr lang="en-US" altLang="zh-CN" sz="2600" b="1" i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个待排记录中选取关键字最小的记录作为有序序列中的第</a:t>
            </a:r>
            <a:r>
              <a:rPr lang="en-US" altLang="zh-CN" sz="26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  </a:t>
            </a: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个记录。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A5848-52C6-47E3-A8C8-1A9EC0AAAAD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4343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）简单选择排序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228600" y="990600"/>
            <a:ext cx="8534400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思路异常简单：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每经过一趟比较就找出一个最小值，与待排序列最前面的位置互换即可。</a:t>
            </a:r>
          </a:p>
          <a:p>
            <a:pPr algn="just">
              <a:defRPr/>
            </a:pP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首先，在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个记录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中选择最小者放到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r[1]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位置；然后，从剩余的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个记录中选择最小者放到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r[2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位置；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…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如此进行下去，直到全部有序为止。</a:t>
            </a:r>
            <a:endParaRPr lang="zh-CN" altLang="en-US" sz="28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优点：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实现简单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缺点：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每趟只能确定一个元素，表长为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时需要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趟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前提：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顺序存储结构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45A72B-FC44-4E6D-BA09-257B6AF4C5C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chemeClr val="tx1"/>
                </a:solidFill>
              </a:rPr>
              <a:t>关键字序列</a:t>
            </a:r>
            <a:r>
              <a:rPr lang="en-US" altLang="zh-CN" sz="2400" b="1">
                <a:solidFill>
                  <a:schemeClr val="tx1"/>
                </a:solidFill>
              </a:rPr>
              <a:t>T= </a:t>
            </a:r>
            <a:r>
              <a:rPr lang="zh-CN" altLang="en-US" sz="2400" b="1">
                <a:solidFill>
                  <a:schemeClr val="tx1"/>
                </a:solidFill>
              </a:rPr>
              <a:t>（</a:t>
            </a:r>
            <a:r>
              <a:rPr lang="en-US" altLang="zh-CN" sz="2400" b="1">
                <a:solidFill>
                  <a:schemeClr val="tx1"/>
                </a:solidFill>
              </a:rPr>
              <a:t>21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25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49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25</a:t>
            </a:r>
            <a:r>
              <a:rPr lang="en-US" altLang="zh-CN" sz="2400" b="1"/>
              <a:t>*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16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08</a:t>
            </a:r>
            <a:r>
              <a:rPr lang="zh-CN" altLang="en-US" sz="2400" b="1">
                <a:solidFill>
                  <a:schemeClr val="tx1"/>
                </a:solidFill>
              </a:rPr>
              <a:t>），请给出简单选择排序的具体实现过程。</a:t>
            </a:r>
          </a:p>
        </p:txBody>
      </p:sp>
      <p:sp>
        <p:nvSpPr>
          <p:cNvPr id="19460" name="Rectangle 192"/>
          <p:cNvSpPr>
            <a:spLocks noChangeArrowheads="1"/>
          </p:cNvSpPr>
          <p:nvPr/>
        </p:nvSpPr>
        <p:spPr bwMode="auto">
          <a:xfrm>
            <a:off x="1295400" y="1066800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ea typeface="楷体_GB2312" pitchFamily="49" charset="-122"/>
              </a:rPr>
              <a:t>原始序列：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400" b="1"/>
              <a:t>21</a:t>
            </a:r>
            <a:r>
              <a:rPr lang="zh-CN" altLang="en-US" sz="2400" b="1"/>
              <a:t>，</a:t>
            </a:r>
            <a:r>
              <a:rPr lang="en-US" altLang="zh-CN" sz="2400" b="1"/>
              <a:t>25</a:t>
            </a:r>
            <a:r>
              <a:rPr lang="zh-CN" altLang="en-US" sz="2400" b="1"/>
              <a:t>，</a:t>
            </a:r>
            <a:r>
              <a:rPr lang="en-US" altLang="zh-CN" sz="2400" b="1"/>
              <a:t>49</a:t>
            </a:r>
            <a:r>
              <a:rPr lang="zh-CN" altLang="en-US" sz="2400" b="1"/>
              <a:t>，</a:t>
            </a:r>
            <a:r>
              <a:rPr lang="en-US" altLang="zh-CN" sz="2400" b="1"/>
              <a:t>25</a:t>
            </a:r>
            <a:r>
              <a:rPr lang="en-US" altLang="zh-CN" sz="2400" b="1">
                <a:solidFill>
                  <a:schemeClr val="tx2"/>
                </a:solidFill>
              </a:rPr>
              <a:t>*</a:t>
            </a:r>
            <a:r>
              <a:rPr lang="zh-CN" altLang="en-US" sz="2400" b="1"/>
              <a:t>，</a:t>
            </a:r>
            <a:r>
              <a:rPr lang="en-US" altLang="zh-CN" sz="2400" b="1"/>
              <a:t>16</a:t>
            </a:r>
            <a:r>
              <a:rPr lang="zh-CN" altLang="en-US" sz="2400" b="1"/>
              <a:t>，</a:t>
            </a:r>
            <a:r>
              <a:rPr lang="en-US" altLang="zh-CN" sz="2400" b="1"/>
              <a:t>08</a:t>
            </a:r>
          </a:p>
        </p:txBody>
      </p:sp>
      <p:sp>
        <p:nvSpPr>
          <p:cNvPr id="19461" name="WordArt 193"/>
          <p:cNvSpPr>
            <a:spLocks noChangeArrowheads="1" noChangeShapeType="1" noTextEdit="1"/>
          </p:cNvSpPr>
          <p:nvPr/>
        </p:nvSpPr>
        <p:spPr bwMode="auto">
          <a:xfrm rot="5400000">
            <a:off x="-533400" y="2686050"/>
            <a:ext cx="2514600" cy="3810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35921" dir="2700000" algn="ctr" rotWithShape="0">
                    <a:schemeClr val="bg2"/>
                  </a:outerShdw>
                </a:effectLst>
                <a:latin typeface="宋体" panose="02010600030101010101" pitchFamily="2" charset="-122"/>
              </a:rPr>
              <a:t>直接选择排序</a:t>
            </a:r>
          </a:p>
        </p:txBody>
      </p:sp>
      <p:sp>
        <p:nvSpPr>
          <p:cNvPr id="342210" name="Text Box 194"/>
          <p:cNvSpPr txBox="1">
            <a:spLocks noChangeArrowheads="1"/>
          </p:cNvSpPr>
          <p:nvPr/>
        </p:nvSpPr>
        <p:spPr bwMode="auto">
          <a:xfrm>
            <a:off x="1676400" y="1619250"/>
            <a:ext cx="990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400" b="1">
                <a:solidFill>
                  <a:srgbClr val="008000"/>
                </a:solidFill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400" b="1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400" b="1">
                <a:solidFill>
                  <a:srgbClr val="008000"/>
                </a:solidFill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400" b="1">
                <a:solidFill>
                  <a:srgbClr val="008000"/>
                </a:solidFill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400" b="1">
                <a:solidFill>
                  <a:srgbClr val="008000"/>
                </a:solidFill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</p:txBody>
      </p:sp>
      <p:sp>
        <p:nvSpPr>
          <p:cNvPr id="342211" name="Rectangle 195"/>
          <p:cNvSpPr>
            <a:spLocks noChangeArrowheads="1"/>
          </p:cNvSpPr>
          <p:nvPr/>
        </p:nvSpPr>
        <p:spPr bwMode="auto">
          <a:xfrm>
            <a:off x="2895600" y="1619250"/>
            <a:ext cx="38862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08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/>
              <a:t>25</a:t>
            </a:r>
            <a:r>
              <a:rPr lang="zh-CN" altLang="en-US" sz="2400" b="1"/>
              <a:t>，</a:t>
            </a:r>
            <a:r>
              <a:rPr lang="en-US" altLang="zh-CN" sz="2400" b="1"/>
              <a:t>49</a:t>
            </a:r>
            <a:r>
              <a:rPr lang="zh-CN" altLang="en-US" sz="2400" b="1"/>
              <a:t>，</a:t>
            </a:r>
            <a:r>
              <a:rPr lang="en-US" altLang="zh-CN" sz="2400" b="1"/>
              <a:t>25</a:t>
            </a:r>
            <a:r>
              <a:rPr lang="en-US" altLang="zh-CN" sz="2400" b="1">
                <a:solidFill>
                  <a:schemeClr val="tx2"/>
                </a:solidFill>
              </a:rPr>
              <a:t>*</a:t>
            </a:r>
            <a:r>
              <a:rPr lang="zh-CN" altLang="en-US" sz="2400" b="1"/>
              <a:t>，</a:t>
            </a:r>
            <a:r>
              <a:rPr lang="en-US" altLang="zh-CN" sz="2400" b="1"/>
              <a:t>16</a:t>
            </a:r>
            <a:r>
              <a:rPr lang="zh-CN" altLang="en-US" sz="2400" b="1"/>
              <a:t>，</a:t>
            </a:r>
            <a:r>
              <a:rPr lang="en-US" altLang="zh-CN" sz="2400" b="1">
                <a:solidFill>
                  <a:schemeClr val="hlink"/>
                </a:solidFill>
              </a:rPr>
              <a:t>21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08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16, </a:t>
            </a:r>
            <a:r>
              <a:rPr lang="en-US" altLang="zh-CN" sz="2400" b="1"/>
              <a:t>  49</a:t>
            </a:r>
            <a:r>
              <a:rPr lang="zh-CN" altLang="en-US" sz="2400" b="1"/>
              <a:t>，</a:t>
            </a:r>
            <a:r>
              <a:rPr lang="en-US" altLang="zh-CN" sz="2400" b="1"/>
              <a:t>25</a:t>
            </a:r>
            <a:r>
              <a:rPr lang="en-US" altLang="zh-CN" sz="2400" b="1">
                <a:solidFill>
                  <a:schemeClr val="tx2"/>
                </a:solidFill>
              </a:rPr>
              <a:t>*</a:t>
            </a:r>
            <a:r>
              <a:rPr lang="zh-CN" altLang="en-US" sz="2400" b="1"/>
              <a:t>，</a:t>
            </a:r>
            <a:r>
              <a:rPr lang="en-US" altLang="zh-CN" sz="2400" b="1">
                <a:solidFill>
                  <a:schemeClr val="hlink"/>
                </a:solidFill>
              </a:rPr>
              <a:t>25</a:t>
            </a:r>
            <a:r>
              <a:rPr lang="zh-CN" altLang="en-US" sz="2400" b="1">
                <a:solidFill>
                  <a:schemeClr val="hlink"/>
                </a:solidFill>
              </a:rPr>
              <a:t>，</a:t>
            </a:r>
            <a:r>
              <a:rPr lang="en-US" altLang="zh-CN" sz="2400" b="1">
                <a:solidFill>
                  <a:schemeClr val="hlink"/>
                </a:solidFill>
              </a:rPr>
              <a:t>21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08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16, </a:t>
            </a:r>
            <a:r>
              <a:rPr lang="en-US" altLang="zh-CN" sz="2400" b="1"/>
              <a:t>  </a:t>
            </a:r>
            <a:r>
              <a:rPr lang="en-US" altLang="zh-CN" sz="2400" b="1">
                <a:solidFill>
                  <a:schemeClr val="tx2"/>
                </a:solidFill>
              </a:rPr>
              <a:t>21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/>
              <a:t>25</a:t>
            </a:r>
            <a:r>
              <a:rPr lang="en-US" altLang="zh-CN" sz="2400" b="1">
                <a:solidFill>
                  <a:schemeClr val="tx2"/>
                </a:solidFill>
              </a:rPr>
              <a:t>*</a:t>
            </a:r>
            <a:r>
              <a:rPr lang="zh-CN" altLang="en-US" sz="2400" b="1"/>
              <a:t>，</a:t>
            </a:r>
            <a:r>
              <a:rPr lang="en-US" altLang="zh-CN" sz="2400" b="1">
                <a:solidFill>
                  <a:schemeClr val="hlink"/>
                </a:solidFill>
              </a:rPr>
              <a:t>25</a:t>
            </a:r>
            <a:r>
              <a:rPr lang="zh-CN" altLang="en-US" sz="2400" b="1">
                <a:solidFill>
                  <a:schemeClr val="hlink"/>
                </a:solidFill>
              </a:rPr>
              <a:t>，</a:t>
            </a:r>
            <a:r>
              <a:rPr lang="en-US" altLang="zh-CN" sz="2400" b="1">
                <a:solidFill>
                  <a:schemeClr val="hlink"/>
                </a:solidFill>
              </a:rPr>
              <a:t>49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08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16, </a:t>
            </a:r>
            <a:r>
              <a:rPr lang="en-US" altLang="zh-CN" sz="2400" b="1"/>
              <a:t>  </a:t>
            </a:r>
            <a:r>
              <a:rPr lang="en-US" altLang="zh-CN" sz="2400" b="1">
                <a:solidFill>
                  <a:schemeClr val="tx2"/>
                </a:solidFill>
              </a:rPr>
              <a:t>21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25*</a:t>
            </a:r>
            <a:r>
              <a:rPr lang="zh-CN" altLang="en-US" sz="2400" b="1"/>
              <a:t>，</a:t>
            </a:r>
            <a:r>
              <a:rPr lang="en-US" altLang="zh-CN" sz="2400" b="1">
                <a:solidFill>
                  <a:schemeClr val="hlink"/>
                </a:solidFill>
              </a:rPr>
              <a:t>25</a:t>
            </a:r>
            <a:r>
              <a:rPr lang="zh-CN" altLang="en-US" sz="2400" b="1">
                <a:solidFill>
                  <a:schemeClr val="hlink"/>
                </a:solidFill>
              </a:rPr>
              <a:t>，</a:t>
            </a:r>
            <a:r>
              <a:rPr lang="en-US" altLang="zh-CN" sz="2400" b="1">
                <a:solidFill>
                  <a:schemeClr val="hlink"/>
                </a:solidFill>
              </a:rPr>
              <a:t>49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08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16, </a:t>
            </a:r>
            <a:r>
              <a:rPr lang="en-US" altLang="zh-CN" sz="2400" b="1"/>
              <a:t>  </a:t>
            </a:r>
            <a:r>
              <a:rPr lang="en-US" altLang="zh-CN" sz="2400" b="1">
                <a:solidFill>
                  <a:schemeClr val="tx2"/>
                </a:solidFill>
              </a:rPr>
              <a:t>21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25*</a:t>
            </a:r>
            <a:r>
              <a:rPr lang="zh-CN" altLang="en-US" sz="2400" b="1"/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25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hlink"/>
                </a:solidFill>
              </a:rPr>
              <a:t>49</a:t>
            </a:r>
          </a:p>
        </p:txBody>
      </p:sp>
      <p:sp>
        <p:nvSpPr>
          <p:cNvPr id="342214" name="Rectangle 198"/>
          <p:cNvSpPr>
            <a:spLocks noChangeArrowheads="1"/>
          </p:cNvSpPr>
          <p:nvPr/>
        </p:nvSpPr>
        <p:spPr bwMode="auto">
          <a:xfrm>
            <a:off x="457200" y="4572000"/>
            <a:ext cx="845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333500" indent="-1333500" eaLnBrk="1" hangingPunct="1">
              <a:defRPr/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时间效率： 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O(n</a:t>
            </a:r>
            <a:r>
              <a:rPr lang="en-US" altLang="zh-CN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虽移动次数较少，但比较次数仍多。 </a:t>
            </a:r>
          </a:p>
          <a:p>
            <a:pPr marL="1333500" indent="-1333500" eaLnBrk="1" hangingPunct="1">
              <a:defRPr/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空间效率：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没有附加单元（仅用到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temp)</a:t>
            </a:r>
          </a:p>
          <a:p>
            <a:pPr marL="1333500" indent="-1333500" eaLnBrk="1" hangingPunct="1">
              <a:defRPr/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算法的稳定性：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不稳定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因为排序时，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25*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的前面。</a:t>
            </a:r>
            <a:endParaRPr lang="zh-CN" altLang="en-US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2216" name="AutoShape 200"/>
          <p:cNvSpPr>
            <a:spLocks noChangeArrowheads="1"/>
          </p:cNvSpPr>
          <p:nvPr/>
        </p:nvSpPr>
        <p:spPr bwMode="auto">
          <a:xfrm>
            <a:off x="6858000" y="685800"/>
            <a:ext cx="1905000" cy="762000"/>
          </a:xfrm>
          <a:prstGeom prst="wedgeRoundRectCallout">
            <a:avLst>
              <a:gd name="adj1" fmla="val -65667"/>
              <a:gd name="adj2" fmla="val 381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最小值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08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r[1]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交换位置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4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42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4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210" grpId="0" autoUpdateAnimBg="0"/>
      <p:bldP spid="342211" grpId="0" build="p" autoUpdateAnimBg="0"/>
      <p:bldP spid="342214" grpId="0" build="p" autoUpdateAnimBg="0"/>
      <p:bldP spid="34221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E9223C-1869-450B-8A13-DA7248AE4AB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343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96200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简单选择排序的算法如下：</a:t>
            </a:r>
            <a:r>
              <a:rPr lang="zh-CN" altLang="en-US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（亦可参见教材</a:t>
            </a:r>
            <a:r>
              <a:rPr lang="en-US" altLang="zh-CN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P277</a:t>
            </a:r>
            <a:r>
              <a:rPr lang="zh-CN" altLang="en-US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0484" name="Text Box 1028"/>
          <p:cNvSpPr txBox="1">
            <a:spLocks noChangeArrowheads="1"/>
          </p:cNvSpPr>
          <p:nvPr/>
        </p:nvSpPr>
        <p:spPr bwMode="auto">
          <a:xfrm>
            <a:off x="228600" y="990600"/>
            <a:ext cx="8686800" cy="291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Void </a:t>
            </a:r>
            <a:r>
              <a:rPr lang="en-US" altLang="zh-CN" sz="2400" b="1">
                <a:solidFill>
                  <a:schemeClr val="hlink"/>
                </a:solidFill>
              </a:rPr>
              <a:t>SelectSort</a:t>
            </a:r>
            <a:r>
              <a:rPr lang="en-US" altLang="zh-CN" sz="2400" b="1"/>
              <a:t>(SqList  &amp;L</a:t>
            </a:r>
            <a:r>
              <a:rPr lang="en-US" altLang="zh-CN" sz="2400" b="1" i="1"/>
              <a:t> </a:t>
            </a:r>
            <a:r>
              <a:rPr lang="en-US" altLang="zh-CN" sz="2400" b="1"/>
              <a:t>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    for (i=1;  i&lt;L.length; ++i)</a:t>
            </a:r>
            <a:r>
              <a:rPr lang="en-US" altLang="zh-CN" sz="2400" b="1">
                <a:solidFill>
                  <a:schemeClr val="tx2"/>
                </a:solidFill>
              </a:rPr>
              <a:t>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    	 </a:t>
            </a:r>
            <a:r>
              <a:rPr lang="en-US" altLang="zh-CN" sz="2400" b="1">
                <a:solidFill>
                  <a:schemeClr val="tx2"/>
                </a:solidFill>
              </a:rPr>
              <a:t>j </a:t>
            </a:r>
            <a:r>
              <a:rPr lang="en-US" altLang="zh-CN" sz="2400" b="1"/>
              <a:t>= Select</a:t>
            </a:r>
            <a:r>
              <a:rPr lang="en-US" altLang="zh-CN" sz="2400" b="1">
                <a:solidFill>
                  <a:schemeClr val="tx2"/>
                </a:solidFill>
              </a:rPr>
              <a:t>Min</a:t>
            </a:r>
            <a:r>
              <a:rPr lang="en-US" altLang="zh-CN" sz="2400" b="1"/>
              <a:t>Key(L,i);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     	if( i!=</a:t>
            </a:r>
            <a:r>
              <a:rPr lang="en-US" altLang="zh-CN" sz="2400" b="1">
                <a:solidFill>
                  <a:srgbClr val="FF3300"/>
                </a:solidFill>
              </a:rPr>
              <a:t>j</a:t>
            </a:r>
            <a:r>
              <a:rPr lang="en-US" altLang="zh-CN" sz="2400" b="1"/>
              <a:t> )</a:t>
            </a:r>
            <a:r>
              <a:rPr lang="en-US" altLang="zh-CN" sz="2400" b="1" i="1"/>
              <a:t>  </a:t>
            </a:r>
            <a:r>
              <a:rPr lang="en-US" altLang="zh-CN" sz="2400" b="1"/>
              <a:t>r[i] </a:t>
            </a:r>
            <a:r>
              <a:rPr lang="en-US" altLang="zh-CN" sz="2400" b="1">
                <a:solidFill>
                  <a:schemeClr val="tx2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/>
              <a:t>r[</a:t>
            </a:r>
            <a:r>
              <a:rPr lang="en-US" altLang="zh-CN" sz="2400" b="1">
                <a:solidFill>
                  <a:schemeClr val="tx2"/>
                </a:solidFill>
              </a:rPr>
              <a:t>j</a:t>
            </a:r>
            <a:r>
              <a:rPr lang="en-US" altLang="zh-CN" sz="2400" b="1"/>
              <a:t>];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  }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en-US" altLang="zh-CN" sz="2400" b="1">
                <a:solidFill>
                  <a:srgbClr val="009900"/>
                </a:solidFill>
              </a:rPr>
              <a:t>for</a:t>
            </a:r>
            <a:endParaRPr lang="en-US" altLang="zh-CN" sz="2400" b="1"/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b="1"/>
              <a:t>  }  </a:t>
            </a:r>
            <a:r>
              <a:rPr lang="en-US" altLang="zh-CN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en-US" altLang="zh-CN" sz="2400" b="1">
                <a:solidFill>
                  <a:schemeClr val="hlink"/>
                </a:solidFill>
              </a:rPr>
              <a:t>SelectSort</a:t>
            </a:r>
          </a:p>
        </p:txBody>
      </p:sp>
      <p:sp>
        <p:nvSpPr>
          <p:cNvPr id="20485" name="Rectangle 1029"/>
          <p:cNvSpPr>
            <a:spLocks noChangeArrowheads="1"/>
          </p:cNvSpPr>
          <p:nvPr/>
        </p:nvSpPr>
        <p:spPr bwMode="auto">
          <a:xfrm>
            <a:off x="4724400" y="101758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对顺序表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作简单选择排序</a:t>
            </a:r>
          </a:p>
        </p:txBody>
      </p:sp>
      <p:sp>
        <p:nvSpPr>
          <p:cNvPr id="20486" name="Rectangle 1031"/>
          <p:cNvSpPr>
            <a:spLocks noChangeArrowheads="1"/>
          </p:cNvSpPr>
          <p:nvPr/>
        </p:nvSpPr>
        <p:spPr bwMode="auto">
          <a:xfrm>
            <a:off x="4495800" y="2109788"/>
            <a:ext cx="5595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r[</a:t>
            </a:r>
            <a:r>
              <a:rPr lang="en-US" altLang="zh-CN" sz="1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…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L.</a:t>
            </a:r>
            <a:r>
              <a:rPr lang="en-US" altLang="zh-CN" sz="1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length</a:t>
            </a:r>
            <a:r>
              <a:rPr lang="en-US" altLang="zh-CN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1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中选择最小记录并定位</a:t>
            </a:r>
          </a:p>
        </p:txBody>
      </p:sp>
      <p:sp>
        <p:nvSpPr>
          <p:cNvPr id="20487" name="Rectangle 1032"/>
          <p:cNvSpPr>
            <a:spLocks noChangeArrowheads="1"/>
          </p:cNvSpPr>
          <p:nvPr/>
        </p:nvSpPr>
        <p:spPr bwMode="auto">
          <a:xfrm>
            <a:off x="4343400" y="26670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与第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个记录交换</a:t>
            </a:r>
          </a:p>
        </p:txBody>
      </p:sp>
      <p:sp>
        <p:nvSpPr>
          <p:cNvPr id="343050" name="Rectangle 1034"/>
          <p:cNvSpPr>
            <a:spLocks noChangeArrowheads="1"/>
          </p:cNvSpPr>
          <p:nvPr/>
        </p:nvSpPr>
        <p:spPr bwMode="auto">
          <a:xfrm>
            <a:off x="304800" y="4038600"/>
            <a:ext cx="81534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0" indent="-1143000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讨论：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能否利用（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或记忆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）首趟的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次比较所得信息，从而尽量减少后续比较次数呢？</a:t>
            </a:r>
          </a:p>
          <a:p>
            <a:pPr marL="1143000" indent="-1143000" eaLnBrk="1" hangingPunct="1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答：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能！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请看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——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3051" name="AutoShape 1035"/>
          <p:cNvSpPr>
            <a:spLocks noChangeArrowheads="1"/>
          </p:cNvSpPr>
          <p:nvPr/>
        </p:nvSpPr>
        <p:spPr bwMode="auto">
          <a:xfrm>
            <a:off x="3810000" y="5029200"/>
            <a:ext cx="3733800" cy="1143000"/>
          </a:xfrm>
          <a:prstGeom prst="wedgeEllipseCallout">
            <a:avLst>
              <a:gd name="adj1" fmla="val -23301"/>
              <a:gd name="adj2" fmla="val 29028"/>
            </a:avLst>
          </a:prstGeom>
          <a:solidFill>
            <a:schemeClr val="tx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锦标赛排序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堆排序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5383FC-CB8A-480B-8DB4-EF6D8104F4F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315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） 锦标赛排序  </a:t>
            </a:r>
            <a:r>
              <a:rPr lang="en-US" altLang="zh-CN" sz="2800" b="1">
                <a:solidFill>
                  <a:srgbClr val="9900FF"/>
                </a:solidFill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9900FF"/>
                </a:solidFill>
                <a:ea typeface="黑体" pitchFamily="2" charset="-122"/>
              </a:rPr>
              <a:t>又称树形选择排序</a:t>
            </a:r>
            <a:r>
              <a:rPr lang="en-US" altLang="zh-CN" sz="2800" b="1">
                <a:solidFill>
                  <a:srgbClr val="9900FF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83820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基本思想：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与体育比赛时的淘汰赛类似。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首先对 </a:t>
            </a:r>
            <a:r>
              <a:rPr lang="en-US" altLang="zh-CN" b="1" i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b="1" i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个记录的关键字进行两两比较，得到 </a:t>
            </a: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b="1" i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/2</a:t>
            </a:r>
            <a:r>
              <a:rPr lang="en-US" altLang="zh-CN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个优胜者</a:t>
            </a:r>
            <a:r>
              <a:rPr lang="en-US" altLang="zh-CN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关键字小者</a:t>
            </a:r>
            <a:r>
              <a:rPr lang="en-US" altLang="zh-CN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，作为第一步比较的结果保留下来。然后在这 </a:t>
            </a: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b="1" i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/2</a:t>
            </a:r>
            <a:r>
              <a:rPr lang="en-US" altLang="zh-CN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个较小者之间再进行两两比较，</a:t>
            </a:r>
            <a:r>
              <a:rPr lang="en-US" altLang="zh-CN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…</a:t>
            </a:r>
            <a:r>
              <a:rPr lang="zh-CN" altLang="en-US" b="1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，如此重复，直到选出最小关键字的记录为止。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优点：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减少比较次数，加快排序速度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缺点：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空间效率低</a:t>
            </a:r>
            <a:endParaRPr lang="zh-CN" alt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533400" y="44958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762000" indent="-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2400" b="1"/>
              <a:t>关键字序列</a:t>
            </a:r>
            <a:r>
              <a:rPr lang="en-US" altLang="zh-CN" sz="2400" b="1"/>
              <a:t>T= </a:t>
            </a:r>
            <a:r>
              <a:rPr lang="zh-CN" altLang="en-US" sz="2400" b="1"/>
              <a:t>（</a:t>
            </a:r>
            <a:r>
              <a:rPr lang="en-US" altLang="zh-CN" sz="2400" b="1"/>
              <a:t>21</a:t>
            </a:r>
            <a:r>
              <a:rPr lang="zh-CN" altLang="en-US" sz="2400" b="1"/>
              <a:t>，</a:t>
            </a:r>
            <a:r>
              <a:rPr lang="en-US" altLang="zh-CN" sz="2400" b="1"/>
              <a:t>25</a:t>
            </a:r>
            <a:r>
              <a:rPr lang="zh-CN" altLang="en-US" sz="2400" b="1"/>
              <a:t>，</a:t>
            </a:r>
            <a:r>
              <a:rPr lang="en-US" altLang="zh-CN" sz="2400" b="1"/>
              <a:t>49</a:t>
            </a:r>
            <a:r>
              <a:rPr lang="zh-CN" altLang="en-US" sz="2400" b="1"/>
              <a:t>，</a:t>
            </a:r>
            <a:r>
              <a:rPr lang="en-US" altLang="zh-CN" sz="2400" b="1"/>
              <a:t>25</a:t>
            </a:r>
            <a:r>
              <a:rPr lang="en-US" altLang="zh-CN" sz="2400" b="1">
                <a:solidFill>
                  <a:schemeClr val="tx2"/>
                </a:solidFill>
              </a:rPr>
              <a:t>*</a:t>
            </a:r>
            <a:r>
              <a:rPr lang="zh-CN" altLang="en-US" sz="2400" b="1"/>
              <a:t>，</a:t>
            </a:r>
            <a:r>
              <a:rPr lang="en-US" altLang="zh-CN" sz="2400" b="1"/>
              <a:t>16</a:t>
            </a:r>
            <a:r>
              <a:rPr lang="zh-CN" altLang="en-US" sz="2400" b="1"/>
              <a:t>，</a:t>
            </a:r>
            <a:r>
              <a:rPr lang="en-US" altLang="zh-CN" sz="2400" b="1"/>
              <a:t>08</a:t>
            </a:r>
            <a:r>
              <a:rPr lang="zh-CN" altLang="en-US" sz="2400" b="1"/>
              <a:t>，</a:t>
            </a:r>
            <a:r>
              <a:rPr lang="en-US" altLang="zh-CN" sz="2400" b="1"/>
              <a:t>63</a:t>
            </a:r>
            <a:r>
              <a:rPr lang="zh-CN" altLang="en-US" sz="2400" b="1"/>
              <a:t>），请给出锦标赛排序的具体实现过程。</a:t>
            </a:r>
          </a:p>
        </p:txBody>
      </p:sp>
      <p:sp>
        <p:nvSpPr>
          <p:cNvPr id="312359" name="Oval 39"/>
          <p:cNvSpPr>
            <a:spLocks noChangeArrowheads="1"/>
          </p:cNvSpPr>
          <p:nvPr/>
        </p:nvSpPr>
        <p:spPr bwMode="auto">
          <a:xfrm>
            <a:off x="6858000" y="4419600"/>
            <a:ext cx="457200" cy="609600"/>
          </a:xfrm>
          <a:prstGeom prst="ellips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 autoUpdateAnimBg="0"/>
      <p:bldP spid="3123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E09A7-6CA6-416D-98B2-6108F164842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895600" y="1905000"/>
            <a:ext cx="3810000" cy="914400"/>
            <a:chOff x="1728" y="960"/>
            <a:chExt cx="2400" cy="576"/>
          </a:xfrm>
        </p:grpSpPr>
        <p:sp>
          <p:nvSpPr>
            <p:cNvPr id="22584" name="Line 2"/>
            <p:cNvSpPr>
              <a:spLocks noChangeShapeType="1"/>
            </p:cNvSpPr>
            <p:nvPr/>
          </p:nvSpPr>
          <p:spPr bwMode="auto">
            <a:xfrm>
              <a:off x="3024" y="1200"/>
              <a:ext cx="110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5" name="Line 3"/>
            <p:cNvSpPr>
              <a:spLocks noChangeShapeType="1"/>
            </p:cNvSpPr>
            <p:nvPr/>
          </p:nvSpPr>
          <p:spPr bwMode="auto">
            <a:xfrm flipV="1">
              <a:off x="1728" y="1200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1" name="Oval 17"/>
            <p:cNvSpPr>
              <a:spLocks noChangeArrowheads="1"/>
            </p:cNvSpPr>
            <p:nvPr/>
          </p:nvSpPr>
          <p:spPr bwMode="auto">
            <a:xfrm>
              <a:off x="2688" y="96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313362" name="Text Box 18"/>
          <p:cNvSpPr txBox="1">
            <a:spLocks noChangeArrowheads="1"/>
          </p:cNvSpPr>
          <p:nvPr/>
        </p:nvSpPr>
        <p:spPr bwMode="auto">
          <a:xfrm>
            <a:off x="3505200" y="12954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Winner 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胜者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)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752600" y="2743200"/>
            <a:ext cx="1905000" cy="990600"/>
            <a:chOff x="1056" y="1536"/>
            <a:chExt cx="1152" cy="624"/>
          </a:xfrm>
        </p:grpSpPr>
        <p:sp>
          <p:nvSpPr>
            <p:cNvPr id="22581" name="Line 5"/>
            <p:cNvSpPr>
              <a:spLocks noChangeShapeType="1"/>
            </p:cNvSpPr>
            <p:nvPr/>
          </p:nvSpPr>
          <p:spPr bwMode="auto">
            <a:xfrm>
              <a:off x="1680" y="1824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2" name="Line 7"/>
            <p:cNvSpPr>
              <a:spLocks noChangeShapeType="1"/>
            </p:cNvSpPr>
            <p:nvPr/>
          </p:nvSpPr>
          <p:spPr bwMode="auto">
            <a:xfrm flipH="1">
              <a:off x="1056" y="1824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3" name="Oval 19"/>
            <p:cNvSpPr>
              <a:spLocks noChangeArrowheads="1"/>
            </p:cNvSpPr>
            <p:nvPr/>
          </p:nvSpPr>
          <p:spPr bwMode="auto">
            <a:xfrm>
              <a:off x="144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791200" y="2819400"/>
            <a:ext cx="1981200" cy="990600"/>
            <a:chOff x="3600" y="1536"/>
            <a:chExt cx="1248" cy="624"/>
          </a:xfrm>
        </p:grpSpPr>
        <p:sp>
          <p:nvSpPr>
            <p:cNvPr id="22578" name="Line 4"/>
            <p:cNvSpPr>
              <a:spLocks noChangeShapeType="1"/>
            </p:cNvSpPr>
            <p:nvPr/>
          </p:nvSpPr>
          <p:spPr bwMode="auto">
            <a:xfrm flipH="1">
              <a:off x="3600" y="1824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Line 6"/>
            <p:cNvSpPr>
              <a:spLocks noChangeShapeType="1"/>
            </p:cNvSpPr>
            <p:nvPr/>
          </p:nvSpPr>
          <p:spPr bwMode="auto">
            <a:xfrm>
              <a:off x="4320" y="1824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4" name="Oval 20"/>
            <p:cNvSpPr>
              <a:spLocks noChangeArrowheads="1"/>
            </p:cNvSpPr>
            <p:nvPr/>
          </p:nvSpPr>
          <p:spPr bwMode="auto">
            <a:xfrm>
              <a:off x="403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334000" y="3733800"/>
            <a:ext cx="838200" cy="1219200"/>
            <a:chOff x="3264" y="1728"/>
            <a:chExt cx="528" cy="768"/>
          </a:xfrm>
        </p:grpSpPr>
        <p:sp>
          <p:nvSpPr>
            <p:cNvPr id="22575" name="Line 9"/>
            <p:cNvSpPr>
              <a:spLocks noChangeShapeType="1"/>
            </p:cNvSpPr>
            <p:nvPr/>
          </p:nvSpPr>
          <p:spPr bwMode="auto">
            <a:xfrm flipH="1">
              <a:off x="3264" y="1968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Line 13"/>
            <p:cNvSpPr>
              <a:spLocks noChangeShapeType="1"/>
            </p:cNvSpPr>
            <p:nvPr/>
          </p:nvSpPr>
          <p:spPr bwMode="auto">
            <a:xfrm>
              <a:off x="3648" y="2016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5" name="Oval 21"/>
            <p:cNvSpPr>
              <a:spLocks noChangeArrowheads="1"/>
            </p:cNvSpPr>
            <p:nvPr/>
          </p:nvSpPr>
          <p:spPr bwMode="auto">
            <a:xfrm>
              <a:off x="3360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7467600" y="3733800"/>
            <a:ext cx="838200" cy="1219200"/>
            <a:chOff x="4608" y="1728"/>
            <a:chExt cx="528" cy="768"/>
          </a:xfrm>
        </p:grpSpPr>
        <p:sp>
          <p:nvSpPr>
            <p:cNvPr id="22572" name="Line 10"/>
            <p:cNvSpPr>
              <a:spLocks noChangeShapeType="1"/>
            </p:cNvSpPr>
            <p:nvPr/>
          </p:nvSpPr>
          <p:spPr bwMode="auto">
            <a:xfrm flipH="1">
              <a:off x="4608" y="1968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11"/>
            <p:cNvSpPr>
              <a:spLocks noChangeShapeType="1"/>
            </p:cNvSpPr>
            <p:nvPr/>
          </p:nvSpPr>
          <p:spPr bwMode="auto">
            <a:xfrm>
              <a:off x="4992" y="2016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6" name="Oval 22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63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3352800" y="3733800"/>
            <a:ext cx="838200" cy="1219200"/>
            <a:chOff x="2016" y="1728"/>
            <a:chExt cx="528" cy="768"/>
          </a:xfrm>
        </p:grpSpPr>
        <p:sp>
          <p:nvSpPr>
            <p:cNvPr id="22569" name="Line 8"/>
            <p:cNvSpPr>
              <a:spLocks noChangeShapeType="1"/>
            </p:cNvSpPr>
            <p:nvPr/>
          </p:nvSpPr>
          <p:spPr bwMode="auto">
            <a:xfrm flipH="1">
              <a:off x="2016" y="1968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14"/>
            <p:cNvSpPr>
              <a:spLocks noChangeShapeType="1"/>
            </p:cNvSpPr>
            <p:nvPr/>
          </p:nvSpPr>
          <p:spPr bwMode="auto">
            <a:xfrm>
              <a:off x="2400" y="2016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7" name="Oval 23"/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25*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219200" y="3733800"/>
            <a:ext cx="838200" cy="1219200"/>
            <a:chOff x="720" y="1728"/>
            <a:chExt cx="528" cy="768"/>
          </a:xfrm>
        </p:grpSpPr>
        <p:sp>
          <p:nvSpPr>
            <p:cNvPr id="22566" name="Line 15"/>
            <p:cNvSpPr>
              <a:spLocks noChangeShapeType="1"/>
            </p:cNvSpPr>
            <p:nvPr/>
          </p:nvSpPr>
          <p:spPr bwMode="auto">
            <a:xfrm>
              <a:off x="1104" y="2016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16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8" name="Oval 24"/>
            <p:cNvSpPr>
              <a:spLocks noChangeArrowheads="1"/>
            </p:cNvSpPr>
            <p:nvPr/>
          </p:nvSpPr>
          <p:spPr bwMode="auto">
            <a:xfrm>
              <a:off x="816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22539" name="Group 35"/>
          <p:cNvGrpSpPr>
            <a:grpSpLocks/>
          </p:cNvGrpSpPr>
          <p:nvPr/>
        </p:nvGrpSpPr>
        <p:grpSpPr bwMode="auto">
          <a:xfrm>
            <a:off x="762000" y="4953000"/>
            <a:ext cx="7924800" cy="457200"/>
            <a:chOff x="384" y="2448"/>
            <a:chExt cx="4992" cy="288"/>
          </a:xfrm>
        </p:grpSpPr>
        <p:sp>
          <p:nvSpPr>
            <p:cNvPr id="313356" name="Rectangle 12"/>
            <p:cNvSpPr>
              <a:spLocks noChangeArrowheads="1"/>
            </p:cNvSpPr>
            <p:nvPr/>
          </p:nvSpPr>
          <p:spPr bwMode="auto">
            <a:xfrm>
              <a:off x="4944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rgbClr val="008080"/>
                </a:gs>
                <a:gs pos="100000">
                  <a:srgbClr val="00808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rgbClr val="008080"/>
                </a:solidFill>
                <a:effectDag name="">
                  <a:cont type="tree" name="">
                    <a:effect ref="fillLine"/>
                    <a:outerShdw dist="38100" dir="13500000" algn="br">
                      <a:srgbClr val="40C0C0"/>
                    </a:outerShdw>
                  </a:cont>
                  <a:cont type="tree" name="">
                    <a:effect ref="fillLine"/>
                    <a:outerShdw dist="38100" dir="2700000" algn="tl">
                      <a:srgbClr val="004C4C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13369" name="Rectangle 25"/>
            <p:cNvSpPr>
              <a:spLocks noChangeArrowheads="1"/>
            </p:cNvSpPr>
            <p:nvPr/>
          </p:nvSpPr>
          <p:spPr bwMode="auto">
            <a:xfrm>
              <a:off x="384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13370" name="Rectangle 26"/>
            <p:cNvSpPr>
              <a:spLocks noChangeArrowheads="1"/>
            </p:cNvSpPr>
            <p:nvPr/>
          </p:nvSpPr>
          <p:spPr bwMode="auto">
            <a:xfrm>
              <a:off x="1056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13371" name="Rectangle 27"/>
            <p:cNvSpPr>
              <a:spLocks noChangeArrowheads="1"/>
            </p:cNvSpPr>
            <p:nvPr/>
          </p:nvSpPr>
          <p:spPr bwMode="auto">
            <a:xfrm>
              <a:off x="1680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13372" name="Rectangle 28"/>
            <p:cNvSpPr>
              <a:spLocks noChangeArrowheads="1"/>
            </p:cNvSpPr>
            <p:nvPr/>
          </p:nvSpPr>
          <p:spPr bwMode="auto">
            <a:xfrm>
              <a:off x="2352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13373" name="Rectangle 29"/>
            <p:cNvSpPr>
              <a:spLocks noChangeArrowheads="1"/>
            </p:cNvSpPr>
            <p:nvPr/>
          </p:nvSpPr>
          <p:spPr bwMode="auto">
            <a:xfrm>
              <a:off x="2976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13374" name="Rectangle 30"/>
            <p:cNvSpPr>
              <a:spLocks noChangeArrowheads="1"/>
            </p:cNvSpPr>
            <p:nvPr/>
          </p:nvSpPr>
          <p:spPr bwMode="auto">
            <a:xfrm>
              <a:off x="3648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13375" name="Rectangle 31"/>
            <p:cNvSpPr>
              <a:spLocks noChangeArrowheads="1"/>
            </p:cNvSpPr>
            <p:nvPr/>
          </p:nvSpPr>
          <p:spPr bwMode="auto">
            <a:xfrm>
              <a:off x="4272" y="2448"/>
              <a:ext cx="432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63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313376" name="AutoShape 32"/>
          <p:cNvSpPr>
            <a:spLocks noChangeArrowheads="1"/>
          </p:cNvSpPr>
          <p:nvPr/>
        </p:nvSpPr>
        <p:spPr bwMode="auto">
          <a:xfrm>
            <a:off x="5486400" y="20574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3377" name="Text Box 33"/>
          <p:cNvSpPr txBox="1">
            <a:spLocks noChangeArrowheads="1"/>
          </p:cNvSpPr>
          <p:nvPr/>
        </p:nvSpPr>
        <p:spPr bwMode="auto">
          <a:xfrm>
            <a:off x="6835775" y="1782763"/>
            <a:ext cx="81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[1]</a:t>
            </a:r>
            <a:endParaRPr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</a:endParaRPr>
          </a:p>
        </p:txBody>
      </p:sp>
      <p:sp>
        <p:nvSpPr>
          <p:cNvPr id="22542" name="Rectangle 45"/>
          <p:cNvSpPr>
            <a:spLocks noChangeArrowheads="1"/>
          </p:cNvSpPr>
          <p:nvPr/>
        </p:nvSpPr>
        <p:spPr bwMode="auto">
          <a:xfrm>
            <a:off x="228600" y="1270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注：</a:t>
            </a:r>
            <a:r>
              <a:rPr lang="zh-CN" altLang="en-US" sz="2400" b="1">
                <a:solidFill>
                  <a:srgbClr val="9900FF"/>
                </a:solidFill>
                <a:ea typeface="楷体_GB2312" pitchFamily="49" charset="-122"/>
              </a:rPr>
              <a:t>为便于自动处理，建议每个记录多开两个特殊分量：</a:t>
            </a:r>
          </a:p>
        </p:txBody>
      </p:sp>
      <p:sp>
        <p:nvSpPr>
          <p:cNvPr id="22543" name="Rectangle 47"/>
          <p:cNvSpPr>
            <a:spLocks noChangeArrowheads="1"/>
          </p:cNvSpPr>
          <p:nvPr/>
        </p:nvSpPr>
        <p:spPr bwMode="auto">
          <a:xfrm>
            <a:off x="381000" y="609600"/>
            <a:ext cx="83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key</a:t>
            </a:r>
          </a:p>
        </p:txBody>
      </p:sp>
      <p:sp>
        <p:nvSpPr>
          <p:cNvPr id="22544" name="Rectangle 48"/>
          <p:cNvSpPr>
            <a:spLocks noChangeArrowheads="1"/>
          </p:cNvSpPr>
          <p:nvPr/>
        </p:nvSpPr>
        <p:spPr bwMode="auto">
          <a:xfrm>
            <a:off x="5419725" y="609600"/>
            <a:ext cx="280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Tag</a:t>
            </a:r>
            <a:r>
              <a:rPr lang="zh-CN" altLang="en-US" sz="2000" b="1">
                <a:solidFill>
                  <a:srgbClr val="9900FF"/>
                </a:solidFill>
              </a:rPr>
              <a:t>（是否参加比较）</a:t>
            </a:r>
          </a:p>
        </p:txBody>
      </p:sp>
      <p:sp>
        <p:nvSpPr>
          <p:cNvPr id="22545" name="Rectangle 49"/>
          <p:cNvSpPr>
            <a:spLocks noChangeArrowheads="1"/>
          </p:cNvSpPr>
          <p:nvPr/>
        </p:nvSpPr>
        <p:spPr bwMode="auto">
          <a:xfrm>
            <a:off x="2720975" y="609600"/>
            <a:ext cx="284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I</a:t>
            </a:r>
            <a:r>
              <a:rPr lang="en-US" altLang="zh-CN" sz="2400" b="1"/>
              <a:t>ndex</a:t>
            </a:r>
            <a:r>
              <a:rPr lang="en-US" altLang="zh-CN" sz="2000" b="1">
                <a:solidFill>
                  <a:srgbClr val="9900FF"/>
                </a:solidFill>
              </a:rPr>
              <a:t>(</a:t>
            </a:r>
            <a:r>
              <a:rPr lang="zh-CN" altLang="en-US" sz="2000" b="1">
                <a:solidFill>
                  <a:srgbClr val="9900FF"/>
                </a:solidFill>
              </a:rPr>
              <a:t>结点位置编号）</a:t>
            </a:r>
          </a:p>
        </p:txBody>
      </p:sp>
      <p:sp>
        <p:nvSpPr>
          <p:cNvPr id="22546" name="Rectangle 50"/>
          <p:cNvSpPr>
            <a:spLocks noChangeArrowheads="1"/>
          </p:cNvSpPr>
          <p:nvPr/>
        </p:nvSpPr>
        <p:spPr bwMode="auto">
          <a:xfrm>
            <a:off x="1212850" y="6096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otherinfo</a:t>
            </a:r>
          </a:p>
        </p:txBody>
      </p:sp>
      <p:sp>
        <p:nvSpPr>
          <p:cNvPr id="22547" name="Line 51"/>
          <p:cNvSpPr>
            <a:spLocks noChangeShapeType="1"/>
          </p:cNvSpPr>
          <p:nvPr/>
        </p:nvSpPr>
        <p:spPr bwMode="auto">
          <a:xfrm>
            <a:off x="381000" y="609600"/>
            <a:ext cx="784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52"/>
          <p:cNvSpPr>
            <a:spLocks noChangeShapeType="1"/>
          </p:cNvSpPr>
          <p:nvPr/>
        </p:nvSpPr>
        <p:spPr bwMode="auto">
          <a:xfrm>
            <a:off x="381000" y="1066800"/>
            <a:ext cx="784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53"/>
          <p:cNvSpPr>
            <a:spLocks noChangeShapeType="1"/>
          </p:cNvSpPr>
          <p:nvPr/>
        </p:nvSpPr>
        <p:spPr bwMode="auto">
          <a:xfrm>
            <a:off x="381000" y="6096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54"/>
          <p:cNvSpPr>
            <a:spLocks noChangeShapeType="1"/>
          </p:cNvSpPr>
          <p:nvPr/>
        </p:nvSpPr>
        <p:spPr bwMode="auto">
          <a:xfrm>
            <a:off x="2720975" y="609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55"/>
          <p:cNvSpPr>
            <a:spLocks noChangeShapeType="1"/>
          </p:cNvSpPr>
          <p:nvPr/>
        </p:nvSpPr>
        <p:spPr bwMode="auto">
          <a:xfrm>
            <a:off x="5419725" y="609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Line 56"/>
          <p:cNvSpPr>
            <a:spLocks noChangeShapeType="1"/>
          </p:cNvSpPr>
          <p:nvPr/>
        </p:nvSpPr>
        <p:spPr bwMode="auto">
          <a:xfrm>
            <a:off x="8229600" y="6096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57"/>
          <p:cNvSpPr>
            <a:spLocks noChangeShapeType="1"/>
          </p:cNvSpPr>
          <p:nvPr/>
        </p:nvSpPr>
        <p:spPr bwMode="auto">
          <a:xfrm>
            <a:off x="1212850" y="609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416" name="AutoShape 72"/>
          <p:cNvSpPr>
            <a:spLocks noChangeArrowheads="1"/>
          </p:cNvSpPr>
          <p:nvPr/>
        </p:nvSpPr>
        <p:spPr bwMode="auto">
          <a:xfrm>
            <a:off x="533400" y="5715000"/>
            <a:ext cx="1295400" cy="457200"/>
          </a:xfrm>
          <a:prstGeom prst="wedgeRectCallout">
            <a:avLst>
              <a:gd name="adj1" fmla="val 37991"/>
              <a:gd name="adj2" fmla="val -1013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初态：</a:t>
            </a:r>
          </a:p>
        </p:txBody>
      </p:sp>
      <p:sp>
        <p:nvSpPr>
          <p:cNvPr id="313417" name="AutoShape 73"/>
          <p:cNvSpPr>
            <a:spLocks noChangeArrowheads="1"/>
          </p:cNvSpPr>
          <p:nvPr/>
        </p:nvSpPr>
        <p:spPr bwMode="auto">
          <a:xfrm>
            <a:off x="2819400" y="5715000"/>
            <a:ext cx="4724400" cy="457200"/>
          </a:xfrm>
          <a:prstGeom prst="wedgeRectCallout">
            <a:avLst>
              <a:gd name="adj1" fmla="val 67472"/>
              <a:gd name="adj2" fmla="val -102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补足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 k=</a:t>
            </a:r>
            <a:r>
              <a:rPr lang="en-US" altLang="zh-CN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log</a:t>
            </a:r>
            <a:r>
              <a:rPr lang="en-US" altLang="zh-CN" b="1" baseline="-2500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个叶子结点</a:t>
            </a:r>
          </a:p>
        </p:txBody>
      </p:sp>
      <p:sp>
        <p:nvSpPr>
          <p:cNvPr id="313419" name="WordArt 75"/>
          <p:cNvSpPr>
            <a:spLocks noChangeArrowheads="1" noChangeShapeType="1" noTextEdit="1"/>
          </p:cNvSpPr>
          <p:nvPr/>
        </p:nvSpPr>
        <p:spPr bwMode="auto">
          <a:xfrm rot="5400000">
            <a:off x="-762000" y="3124200"/>
            <a:ext cx="2514600" cy="5334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chemeClr val="bg2"/>
                  </a:outerShdw>
                </a:effectLst>
                <a:latin typeface="宋体" panose="02010600030101010101" pitchFamily="2" charset="-122"/>
              </a:rPr>
              <a:t>胜者树</a:t>
            </a:r>
          </a:p>
        </p:txBody>
      </p:sp>
      <p:sp>
        <p:nvSpPr>
          <p:cNvPr id="313421" name="Rectangle 77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16764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第一趟：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3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62" grpId="0" autoUpdateAnimBg="0"/>
      <p:bldP spid="313376" grpId="0" animBg="1"/>
      <p:bldP spid="31337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071A9-77BB-4321-8B29-9AA80F9CF1D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94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600" b="1">
                <a:latin typeface="宋体" panose="02010600030101010101" pitchFamily="2" charset="-122"/>
              </a:rPr>
              <a:t>10.3 </a:t>
            </a:r>
            <a:r>
              <a:rPr lang="zh-CN" altLang="en-US" sz="3600" b="1">
                <a:latin typeface="宋体" panose="02010600030101010101" pitchFamily="2" charset="-122"/>
              </a:rPr>
              <a:t>交换排序</a:t>
            </a: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228600" y="2277939"/>
            <a:ext cx="8534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两两比较待排序记录的关键码，如果发生逆序（即排列顺序与排序后的次序正好相反），则交换之，直到所有记录都排好序为止。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265612"/>
            <a:ext cx="44196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交换排序的主要算法有：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FF"/>
                </a:solidFill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FF00FF"/>
                </a:solidFill>
                <a:ea typeface="黑体" panose="02010609060101010101" pitchFamily="49" charset="-122"/>
              </a:rPr>
              <a:t>1)  </a:t>
            </a:r>
            <a:r>
              <a:rPr lang="zh-CN" altLang="en-US" b="1" dirty="0">
                <a:solidFill>
                  <a:srgbClr val="FF00FF"/>
                </a:solidFill>
                <a:ea typeface="黑体" panose="02010609060101010101" pitchFamily="49" charset="-122"/>
              </a:rPr>
              <a:t>冒泡排序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FF"/>
                </a:solidFill>
                <a:ea typeface="黑体" panose="02010609060101010101" pitchFamily="49" charset="-122"/>
              </a:rPr>
              <a:t>       </a:t>
            </a:r>
            <a:r>
              <a:rPr lang="en-US" altLang="zh-CN" b="1" dirty="0">
                <a:solidFill>
                  <a:srgbClr val="FF00FF"/>
                </a:solidFill>
                <a:ea typeface="黑体" panose="02010609060101010101" pitchFamily="49" charset="-122"/>
              </a:rPr>
              <a:t>2)  </a:t>
            </a:r>
            <a:r>
              <a:rPr lang="zh-CN" altLang="en-US" b="1" dirty="0">
                <a:solidFill>
                  <a:srgbClr val="FF00FF"/>
                </a:solidFill>
                <a:ea typeface="黑体" panose="02010609060101010101" pitchFamily="49" charset="-122"/>
              </a:rPr>
              <a:t>快速排序</a:t>
            </a: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228600" y="1219200"/>
            <a:ext cx="4130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交换排序的基本思想是：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290E7F-F40E-4489-8368-6CBF6BD07F9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1676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第二趟：</a:t>
            </a:r>
          </a:p>
        </p:txBody>
      </p:sp>
      <p:sp>
        <p:nvSpPr>
          <p:cNvPr id="344105" name="AutoShape 41"/>
          <p:cNvSpPr>
            <a:spLocks noChangeArrowheads="1"/>
          </p:cNvSpPr>
          <p:nvPr/>
        </p:nvSpPr>
        <p:spPr bwMode="auto">
          <a:xfrm>
            <a:off x="5257800" y="12192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81000" y="1143000"/>
            <a:ext cx="7924800" cy="3505200"/>
            <a:chOff x="240" y="720"/>
            <a:chExt cx="4992" cy="2208"/>
          </a:xfrm>
        </p:grpSpPr>
        <p:grpSp>
          <p:nvGrpSpPr>
            <p:cNvPr id="23566" name="Group 4"/>
            <p:cNvGrpSpPr>
              <a:grpSpLocks/>
            </p:cNvGrpSpPr>
            <p:nvPr/>
          </p:nvGrpSpPr>
          <p:grpSpPr bwMode="auto">
            <a:xfrm>
              <a:off x="1584" y="720"/>
              <a:ext cx="2400" cy="576"/>
              <a:chOff x="1728" y="960"/>
              <a:chExt cx="2400" cy="576"/>
            </a:xfrm>
          </p:grpSpPr>
          <p:sp>
            <p:nvSpPr>
              <p:cNvPr id="23601" name="Line 5"/>
              <p:cNvSpPr>
                <a:spLocks noChangeShapeType="1"/>
              </p:cNvSpPr>
              <p:nvPr/>
            </p:nvSpPr>
            <p:spPr bwMode="auto">
              <a:xfrm>
                <a:off x="3024" y="1200"/>
                <a:ext cx="110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2" name="Line 6"/>
              <p:cNvSpPr>
                <a:spLocks noChangeShapeType="1"/>
              </p:cNvSpPr>
              <p:nvPr/>
            </p:nvSpPr>
            <p:spPr bwMode="auto">
              <a:xfrm flipV="1">
                <a:off x="1728" y="1200"/>
                <a:ext cx="100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71" name="Oval 7"/>
              <p:cNvSpPr>
                <a:spLocks noChangeArrowheads="1"/>
              </p:cNvSpPr>
              <p:nvPr/>
            </p:nvSpPr>
            <p:spPr bwMode="auto">
              <a:xfrm>
                <a:off x="2688" y="9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08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23567" name="Group 8"/>
            <p:cNvGrpSpPr>
              <a:grpSpLocks/>
            </p:cNvGrpSpPr>
            <p:nvPr/>
          </p:nvGrpSpPr>
          <p:grpSpPr bwMode="auto">
            <a:xfrm>
              <a:off x="864" y="1248"/>
              <a:ext cx="1200" cy="624"/>
              <a:chOff x="1056" y="1536"/>
              <a:chExt cx="1152" cy="624"/>
            </a:xfrm>
          </p:grpSpPr>
          <p:sp>
            <p:nvSpPr>
              <p:cNvPr id="23598" name="Line 9"/>
              <p:cNvSpPr>
                <a:spLocks noChangeShapeType="1"/>
              </p:cNvSpPr>
              <p:nvPr/>
            </p:nvSpPr>
            <p:spPr bwMode="auto">
              <a:xfrm>
                <a:off x="1680" y="1824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9" name="Line 10"/>
              <p:cNvSpPr>
                <a:spLocks noChangeShapeType="1"/>
              </p:cNvSpPr>
              <p:nvPr/>
            </p:nvSpPr>
            <p:spPr bwMode="auto">
              <a:xfrm flipH="1">
                <a:off x="1056" y="1824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75" name="Oval 11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21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23568" name="Group 12"/>
            <p:cNvGrpSpPr>
              <a:grpSpLocks/>
            </p:cNvGrpSpPr>
            <p:nvPr/>
          </p:nvGrpSpPr>
          <p:grpSpPr bwMode="auto">
            <a:xfrm>
              <a:off x="3408" y="1296"/>
              <a:ext cx="1248" cy="624"/>
              <a:chOff x="3600" y="1536"/>
              <a:chExt cx="1248" cy="624"/>
            </a:xfrm>
          </p:grpSpPr>
          <p:sp>
            <p:nvSpPr>
              <p:cNvPr id="23595" name="Line 13"/>
              <p:cNvSpPr>
                <a:spLocks noChangeShapeType="1"/>
              </p:cNvSpPr>
              <p:nvPr/>
            </p:nvSpPr>
            <p:spPr bwMode="auto">
              <a:xfrm flipH="1">
                <a:off x="3600" y="1824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6" name="Line 14"/>
              <p:cNvSpPr>
                <a:spLocks noChangeShapeType="1"/>
              </p:cNvSpPr>
              <p:nvPr/>
            </p:nvSpPr>
            <p:spPr bwMode="auto">
              <a:xfrm>
                <a:off x="4320" y="1824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79" name="Oval 15"/>
              <p:cNvSpPr>
                <a:spLocks noChangeArrowheads="1"/>
              </p:cNvSpPr>
              <p:nvPr/>
            </p:nvSpPr>
            <p:spPr bwMode="auto">
              <a:xfrm>
                <a:off x="4032" y="153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08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23569" name="Group 16"/>
            <p:cNvGrpSpPr>
              <a:grpSpLocks/>
            </p:cNvGrpSpPr>
            <p:nvPr/>
          </p:nvGrpSpPr>
          <p:grpSpPr bwMode="auto">
            <a:xfrm>
              <a:off x="3120" y="1872"/>
              <a:ext cx="528" cy="768"/>
              <a:chOff x="3264" y="1728"/>
              <a:chExt cx="528" cy="768"/>
            </a:xfrm>
          </p:grpSpPr>
          <p:sp>
            <p:nvSpPr>
              <p:cNvPr id="23592" name="Line 17"/>
              <p:cNvSpPr>
                <a:spLocks noChangeShapeType="1"/>
              </p:cNvSpPr>
              <p:nvPr/>
            </p:nvSpPr>
            <p:spPr bwMode="auto">
              <a:xfrm flipH="1">
                <a:off x="3264" y="1968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3" name="Line 18"/>
              <p:cNvSpPr>
                <a:spLocks noChangeShapeType="1"/>
              </p:cNvSpPr>
              <p:nvPr/>
            </p:nvSpPr>
            <p:spPr bwMode="auto">
              <a:xfrm>
                <a:off x="3648" y="2016"/>
                <a:ext cx="14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3" name="Oval 19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08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23570" name="Group 20"/>
            <p:cNvGrpSpPr>
              <a:grpSpLocks/>
            </p:cNvGrpSpPr>
            <p:nvPr/>
          </p:nvGrpSpPr>
          <p:grpSpPr bwMode="auto">
            <a:xfrm>
              <a:off x="4464" y="1872"/>
              <a:ext cx="528" cy="768"/>
              <a:chOff x="4608" y="1728"/>
              <a:chExt cx="528" cy="768"/>
            </a:xfrm>
          </p:grpSpPr>
          <p:sp>
            <p:nvSpPr>
              <p:cNvPr id="23589" name="Line 21"/>
              <p:cNvSpPr>
                <a:spLocks noChangeShapeType="1"/>
              </p:cNvSpPr>
              <p:nvPr/>
            </p:nvSpPr>
            <p:spPr bwMode="auto">
              <a:xfrm flipH="1">
                <a:off x="4608" y="1968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0" name="Line 22"/>
              <p:cNvSpPr>
                <a:spLocks noChangeShapeType="1"/>
              </p:cNvSpPr>
              <p:nvPr/>
            </p:nvSpPr>
            <p:spPr bwMode="auto">
              <a:xfrm>
                <a:off x="4992" y="2016"/>
                <a:ext cx="14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7" name="Oval 23"/>
              <p:cNvSpPr>
                <a:spLocks noChangeArrowheads="1"/>
              </p:cNvSpPr>
              <p:nvPr/>
            </p:nvSpPr>
            <p:spPr bwMode="auto">
              <a:xfrm>
                <a:off x="4704" y="172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63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23571" name="Group 24"/>
            <p:cNvGrpSpPr>
              <a:grpSpLocks/>
            </p:cNvGrpSpPr>
            <p:nvPr/>
          </p:nvGrpSpPr>
          <p:grpSpPr bwMode="auto">
            <a:xfrm>
              <a:off x="1872" y="1872"/>
              <a:ext cx="528" cy="768"/>
              <a:chOff x="2016" y="1728"/>
              <a:chExt cx="528" cy="768"/>
            </a:xfrm>
          </p:grpSpPr>
          <p:sp>
            <p:nvSpPr>
              <p:cNvPr id="23586" name="Line 25"/>
              <p:cNvSpPr>
                <a:spLocks noChangeShapeType="1"/>
              </p:cNvSpPr>
              <p:nvPr/>
            </p:nvSpPr>
            <p:spPr bwMode="auto">
              <a:xfrm flipH="1">
                <a:off x="2016" y="1968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7" name="Line 26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14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91" name="Oval 27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25*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23572" name="Group 28"/>
            <p:cNvGrpSpPr>
              <a:grpSpLocks/>
            </p:cNvGrpSpPr>
            <p:nvPr/>
          </p:nvGrpSpPr>
          <p:grpSpPr bwMode="auto">
            <a:xfrm>
              <a:off x="528" y="1872"/>
              <a:ext cx="528" cy="768"/>
              <a:chOff x="720" y="1728"/>
              <a:chExt cx="528" cy="768"/>
            </a:xfrm>
          </p:grpSpPr>
          <p:sp>
            <p:nvSpPr>
              <p:cNvPr id="23583" name="Line 29"/>
              <p:cNvSpPr>
                <a:spLocks noChangeShapeType="1"/>
              </p:cNvSpPr>
              <p:nvPr/>
            </p:nvSpPr>
            <p:spPr bwMode="auto">
              <a:xfrm>
                <a:off x="1104" y="2016"/>
                <a:ext cx="14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4" name="Line 30"/>
              <p:cNvSpPr>
                <a:spLocks noChangeShapeType="1"/>
              </p:cNvSpPr>
              <p:nvPr/>
            </p:nvSpPr>
            <p:spPr bwMode="auto">
              <a:xfrm flipH="1">
                <a:off x="720" y="1968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95" name="Oval 31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21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23573" name="Group 32"/>
            <p:cNvGrpSpPr>
              <a:grpSpLocks/>
            </p:cNvGrpSpPr>
            <p:nvPr/>
          </p:nvGrpSpPr>
          <p:grpSpPr bwMode="auto">
            <a:xfrm>
              <a:off x="240" y="2640"/>
              <a:ext cx="4992" cy="288"/>
              <a:chOff x="384" y="2448"/>
              <a:chExt cx="4992" cy="288"/>
            </a:xfrm>
          </p:grpSpPr>
          <p:sp>
            <p:nvSpPr>
              <p:cNvPr id="344097" name="Rectangle 33"/>
              <p:cNvSpPr>
                <a:spLocks noChangeArrowheads="1"/>
              </p:cNvSpPr>
              <p:nvPr/>
            </p:nvSpPr>
            <p:spPr bwMode="auto">
              <a:xfrm>
                <a:off x="4944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rgbClr val="008080"/>
                  </a:gs>
                  <a:gs pos="100000">
                    <a:srgbClr val="00808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zh-CN">
                  <a:solidFill>
                    <a:srgbClr val="00808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40C0C0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004C4C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44098" name="Rectangle 34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21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44099" name="Rectangle 35"/>
              <p:cNvSpPr>
                <a:spLocks noChangeArrowheads="1"/>
              </p:cNvSpPr>
              <p:nvPr/>
            </p:nvSpPr>
            <p:spPr bwMode="auto">
              <a:xfrm>
                <a:off x="1056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44100" name="Rectangle 36"/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44101" name="Rectangle 37"/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25*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44102" name="Rectangle 38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16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44103" name="Rectangle 39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08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44104" name="Rectangle 40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43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63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344106" name="Rectangle 42"/>
            <p:cNvSpPr>
              <a:spLocks noChangeArrowheads="1"/>
            </p:cNvSpPr>
            <p:nvPr/>
          </p:nvSpPr>
          <p:spPr bwMode="auto">
            <a:xfrm>
              <a:off x="4848" y="2640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endParaRPr lang="zh-CN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44108" name="Rectangle 44"/>
          <p:cNvSpPr>
            <a:spLocks noChangeArrowheads="1"/>
          </p:cNvSpPr>
          <p:nvPr/>
        </p:nvSpPr>
        <p:spPr bwMode="auto">
          <a:xfrm>
            <a:off x="5562600" y="4191000"/>
            <a:ext cx="685800" cy="498475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72000">
            <a:spAutoFit/>
          </a:bodyPr>
          <a:lstStyle/>
          <a:p>
            <a:pPr algn="ctr" eaLnBrk="1" hangingPunct="1">
              <a:defRPr/>
            </a:pPr>
            <a:endParaRPr lang="zh-CN" altLang="zh-CN" sz="28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4110" name="Oval 46"/>
          <p:cNvSpPr>
            <a:spLocks noChangeArrowheads="1"/>
          </p:cNvSpPr>
          <p:nvPr/>
        </p:nvSpPr>
        <p:spPr bwMode="auto">
          <a:xfrm>
            <a:off x="5105400" y="2971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</a:endParaRPr>
          </a:p>
        </p:txBody>
      </p:sp>
      <p:sp>
        <p:nvSpPr>
          <p:cNvPr id="344111" name="Oval 47"/>
          <p:cNvSpPr>
            <a:spLocks noChangeArrowheads="1"/>
          </p:cNvSpPr>
          <p:nvPr/>
        </p:nvSpPr>
        <p:spPr bwMode="auto">
          <a:xfrm>
            <a:off x="6096000" y="2057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</a:endParaRPr>
          </a:p>
        </p:txBody>
      </p:sp>
      <p:sp>
        <p:nvSpPr>
          <p:cNvPr id="344112" name="Oval 48"/>
          <p:cNvSpPr>
            <a:spLocks noChangeArrowheads="1"/>
          </p:cNvSpPr>
          <p:nvPr/>
        </p:nvSpPr>
        <p:spPr bwMode="auto">
          <a:xfrm>
            <a:off x="4038600" y="1143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</a:endParaRPr>
          </a:p>
        </p:txBody>
      </p:sp>
      <p:sp>
        <p:nvSpPr>
          <p:cNvPr id="344113" name="Text Box 49"/>
          <p:cNvSpPr txBox="1">
            <a:spLocks noChangeArrowheads="1"/>
          </p:cNvSpPr>
          <p:nvPr/>
        </p:nvSpPr>
        <p:spPr bwMode="auto">
          <a:xfrm>
            <a:off x="6781800" y="914400"/>
            <a:ext cx="81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[2]</a:t>
            </a:r>
            <a:endParaRPr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</a:endParaRPr>
          </a:p>
        </p:txBody>
      </p:sp>
      <p:sp>
        <p:nvSpPr>
          <p:cNvPr id="344114" name="Text Box 50"/>
          <p:cNvSpPr txBox="1">
            <a:spLocks noChangeArrowheads="1"/>
          </p:cNvSpPr>
          <p:nvPr/>
        </p:nvSpPr>
        <p:spPr bwMode="auto">
          <a:xfrm>
            <a:off x="3048000" y="228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Winner 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胜者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)</a:t>
            </a:r>
          </a:p>
        </p:txBody>
      </p:sp>
      <p:sp>
        <p:nvSpPr>
          <p:cNvPr id="344115" name="AutoShape 51"/>
          <p:cNvSpPr>
            <a:spLocks noChangeArrowheads="1"/>
          </p:cNvSpPr>
          <p:nvPr/>
        </p:nvSpPr>
        <p:spPr bwMode="auto">
          <a:xfrm>
            <a:off x="381000" y="5029200"/>
            <a:ext cx="3810000" cy="914400"/>
          </a:xfrm>
          <a:prstGeom prst="wedgeRectCallout">
            <a:avLst>
              <a:gd name="adj1" fmla="val 70042"/>
              <a:gd name="adj2" fmla="val -866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求次小值</a:t>
            </a:r>
            <a:r>
              <a:rPr lang="en-US" altLang="zh-CN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只需比较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次，即只比较</a:t>
            </a:r>
            <a:r>
              <a:rPr lang="zh-CN" altLang="en-US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log</a:t>
            </a:r>
            <a:r>
              <a:rPr lang="en-US" altLang="zh-CN" b="1" baseline="-2500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-1</a:t>
            </a: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次</a:t>
            </a:r>
          </a:p>
        </p:txBody>
      </p:sp>
      <p:sp>
        <p:nvSpPr>
          <p:cNvPr id="344119" name="AutoShape 55"/>
          <p:cNvSpPr>
            <a:spLocks noChangeArrowheads="1"/>
          </p:cNvSpPr>
          <p:nvPr/>
        </p:nvSpPr>
        <p:spPr bwMode="auto">
          <a:xfrm>
            <a:off x="5715000" y="5105400"/>
            <a:ext cx="2971800" cy="381000"/>
          </a:xfrm>
          <a:prstGeom prst="wedgeRectCallout">
            <a:avLst>
              <a:gd name="adj1" fmla="val -39852"/>
              <a:gd name="adj2" fmla="val -15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令其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Tag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0,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不参与比较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05" grpId="0" animBg="1"/>
      <p:bldP spid="344108" grpId="0" animBg="1" autoUpdateAnimBg="0"/>
      <p:bldP spid="344110" grpId="0" animBg="1" autoUpdateAnimBg="0"/>
      <p:bldP spid="344111" grpId="0" animBg="1" autoUpdateAnimBg="0"/>
      <p:bldP spid="344112" grpId="0" animBg="1" autoUpdateAnimBg="0"/>
      <p:bldP spid="344113" grpId="0" autoUpdateAnimBg="0"/>
      <p:bldP spid="344114" grpId="0" autoUpdateAnimBg="0"/>
      <p:bldP spid="344115" grpId="0" animBg="1" autoUpdateAnimBg="0"/>
      <p:bldP spid="34411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48252C-968D-4840-9495-4A427C7EAA6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314453" name="AutoShape 85"/>
          <p:cNvSpPr>
            <a:spLocks noChangeArrowheads="1"/>
          </p:cNvSpPr>
          <p:nvPr/>
        </p:nvSpPr>
        <p:spPr bwMode="auto">
          <a:xfrm>
            <a:off x="4038600" y="5181600"/>
            <a:ext cx="3581400" cy="381000"/>
          </a:xfrm>
          <a:prstGeom prst="wedgeRectCallout">
            <a:avLst>
              <a:gd name="adj1" fmla="val -13343"/>
              <a:gd name="adj2" fmla="val -43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令其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Tag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不参与比较</a:t>
            </a:r>
          </a:p>
        </p:txBody>
      </p:sp>
      <p:sp>
        <p:nvSpPr>
          <p:cNvPr id="314405" name="Rectangle 37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1676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第三趟：</a:t>
            </a:r>
          </a:p>
        </p:txBody>
      </p:sp>
      <p:sp>
        <p:nvSpPr>
          <p:cNvPr id="314406" name="AutoShape 38"/>
          <p:cNvSpPr>
            <a:spLocks noChangeArrowheads="1"/>
          </p:cNvSpPr>
          <p:nvPr/>
        </p:nvSpPr>
        <p:spPr bwMode="auto">
          <a:xfrm>
            <a:off x="5029200" y="12954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381000" y="1254125"/>
            <a:ext cx="7924800" cy="3546475"/>
            <a:chOff x="240" y="790"/>
            <a:chExt cx="4992" cy="2234"/>
          </a:xfrm>
        </p:grpSpPr>
        <p:grpSp>
          <p:nvGrpSpPr>
            <p:cNvPr id="24589" name="Group 89"/>
            <p:cNvGrpSpPr>
              <a:grpSpLocks/>
            </p:cNvGrpSpPr>
            <p:nvPr/>
          </p:nvGrpSpPr>
          <p:grpSpPr bwMode="auto">
            <a:xfrm>
              <a:off x="240" y="790"/>
              <a:ext cx="4992" cy="2208"/>
              <a:chOff x="240" y="790"/>
              <a:chExt cx="4992" cy="2208"/>
            </a:xfrm>
          </p:grpSpPr>
          <p:grpSp>
            <p:nvGrpSpPr>
              <p:cNvPr id="24591" name="Group 40"/>
              <p:cNvGrpSpPr>
                <a:grpSpLocks/>
              </p:cNvGrpSpPr>
              <p:nvPr/>
            </p:nvGrpSpPr>
            <p:grpSpPr bwMode="auto">
              <a:xfrm>
                <a:off x="1584" y="790"/>
                <a:ext cx="2400" cy="576"/>
                <a:chOff x="1728" y="960"/>
                <a:chExt cx="2400" cy="576"/>
              </a:xfrm>
            </p:grpSpPr>
            <p:sp>
              <p:nvSpPr>
                <p:cNvPr id="24626" name="Line 41"/>
                <p:cNvSpPr>
                  <a:spLocks noChangeShapeType="1"/>
                </p:cNvSpPr>
                <p:nvPr/>
              </p:nvSpPr>
              <p:spPr bwMode="auto">
                <a:xfrm>
                  <a:off x="3024" y="1200"/>
                  <a:ext cx="1104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728" y="1200"/>
                  <a:ext cx="100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411" name="Oval 43"/>
                <p:cNvSpPr>
                  <a:spLocks noChangeArrowheads="1"/>
                </p:cNvSpPr>
                <p:nvPr/>
              </p:nvSpPr>
              <p:spPr bwMode="auto">
                <a:xfrm>
                  <a:off x="2688" y="96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16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grpSp>
            <p:nvGrpSpPr>
              <p:cNvPr id="24592" name="Group 44"/>
              <p:cNvGrpSpPr>
                <a:grpSpLocks/>
              </p:cNvGrpSpPr>
              <p:nvPr/>
            </p:nvGrpSpPr>
            <p:grpSpPr bwMode="auto">
              <a:xfrm>
                <a:off x="864" y="1318"/>
                <a:ext cx="1200" cy="624"/>
                <a:chOff x="1056" y="1536"/>
                <a:chExt cx="1152" cy="624"/>
              </a:xfrm>
            </p:grpSpPr>
            <p:sp>
              <p:nvSpPr>
                <p:cNvPr id="24623" name="Line 45"/>
                <p:cNvSpPr>
                  <a:spLocks noChangeShapeType="1"/>
                </p:cNvSpPr>
                <p:nvPr/>
              </p:nvSpPr>
              <p:spPr bwMode="auto">
                <a:xfrm>
                  <a:off x="1680" y="1824"/>
                  <a:ext cx="52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056" y="1824"/>
                  <a:ext cx="48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415" name="Oval 47"/>
                <p:cNvSpPr>
                  <a:spLocks noChangeArrowheads="1"/>
                </p:cNvSpPr>
                <p:nvPr/>
              </p:nvSpPr>
              <p:spPr bwMode="auto">
                <a:xfrm>
                  <a:off x="1440" y="153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21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grpSp>
            <p:nvGrpSpPr>
              <p:cNvPr id="24593" name="Group 48"/>
              <p:cNvGrpSpPr>
                <a:grpSpLocks/>
              </p:cNvGrpSpPr>
              <p:nvPr/>
            </p:nvGrpSpPr>
            <p:grpSpPr bwMode="auto">
              <a:xfrm>
                <a:off x="3408" y="1366"/>
                <a:ext cx="1248" cy="624"/>
                <a:chOff x="3600" y="1536"/>
                <a:chExt cx="1248" cy="624"/>
              </a:xfrm>
            </p:grpSpPr>
            <p:sp>
              <p:nvSpPr>
                <p:cNvPr id="24620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600" y="1824"/>
                  <a:ext cx="48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1" name="Line 50"/>
                <p:cNvSpPr>
                  <a:spLocks noChangeShapeType="1"/>
                </p:cNvSpPr>
                <p:nvPr/>
              </p:nvSpPr>
              <p:spPr bwMode="auto">
                <a:xfrm>
                  <a:off x="4320" y="1824"/>
                  <a:ext cx="52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419" name="Oval 51"/>
                <p:cNvSpPr>
                  <a:spLocks noChangeArrowheads="1"/>
                </p:cNvSpPr>
                <p:nvPr/>
              </p:nvSpPr>
              <p:spPr bwMode="auto">
                <a:xfrm>
                  <a:off x="4032" y="153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16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grpSp>
            <p:nvGrpSpPr>
              <p:cNvPr id="24594" name="Group 52"/>
              <p:cNvGrpSpPr>
                <a:grpSpLocks/>
              </p:cNvGrpSpPr>
              <p:nvPr/>
            </p:nvGrpSpPr>
            <p:grpSpPr bwMode="auto">
              <a:xfrm>
                <a:off x="3120" y="1942"/>
                <a:ext cx="528" cy="768"/>
                <a:chOff x="3264" y="1728"/>
                <a:chExt cx="528" cy="768"/>
              </a:xfrm>
            </p:grpSpPr>
            <p:sp>
              <p:nvSpPr>
                <p:cNvPr id="2461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264" y="1968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8" name="Line 54"/>
                <p:cNvSpPr>
                  <a:spLocks noChangeShapeType="1"/>
                </p:cNvSpPr>
                <p:nvPr/>
              </p:nvSpPr>
              <p:spPr bwMode="auto">
                <a:xfrm>
                  <a:off x="3648" y="2016"/>
                  <a:ext cx="144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423" name="Oval 55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16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grpSp>
            <p:nvGrpSpPr>
              <p:cNvPr id="24595" name="Group 56"/>
              <p:cNvGrpSpPr>
                <a:grpSpLocks/>
              </p:cNvGrpSpPr>
              <p:nvPr/>
            </p:nvGrpSpPr>
            <p:grpSpPr bwMode="auto">
              <a:xfrm>
                <a:off x="4464" y="1942"/>
                <a:ext cx="528" cy="768"/>
                <a:chOff x="4608" y="1728"/>
                <a:chExt cx="528" cy="768"/>
              </a:xfrm>
            </p:grpSpPr>
            <p:sp>
              <p:nvSpPr>
                <p:cNvPr id="2461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4608" y="1968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5" name="Line 58"/>
                <p:cNvSpPr>
                  <a:spLocks noChangeShapeType="1"/>
                </p:cNvSpPr>
                <p:nvPr/>
              </p:nvSpPr>
              <p:spPr bwMode="auto">
                <a:xfrm>
                  <a:off x="4992" y="2016"/>
                  <a:ext cx="144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427" name="Oval 59"/>
                <p:cNvSpPr>
                  <a:spLocks noChangeArrowheads="1"/>
                </p:cNvSpPr>
                <p:nvPr/>
              </p:nvSpPr>
              <p:spPr bwMode="auto">
                <a:xfrm>
                  <a:off x="4704" y="172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63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grpSp>
            <p:nvGrpSpPr>
              <p:cNvPr id="24596" name="Group 60"/>
              <p:cNvGrpSpPr>
                <a:grpSpLocks/>
              </p:cNvGrpSpPr>
              <p:nvPr/>
            </p:nvGrpSpPr>
            <p:grpSpPr bwMode="auto">
              <a:xfrm>
                <a:off x="1872" y="1942"/>
                <a:ext cx="528" cy="768"/>
                <a:chOff x="2016" y="1728"/>
                <a:chExt cx="528" cy="768"/>
              </a:xfrm>
            </p:grpSpPr>
            <p:sp>
              <p:nvSpPr>
                <p:cNvPr id="2461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2016" y="1968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2" name="Line 62"/>
                <p:cNvSpPr>
                  <a:spLocks noChangeShapeType="1"/>
                </p:cNvSpPr>
                <p:nvPr/>
              </p:nvSpPr>
              <p:spPr bwMode="auto">
                <a:xfrm>
                  <a:off x="2400" y="2016"/>
                  <a:ext cx="144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431" name="Oval 63"/>
                <p:cNvSpPr>
                  <a:spLocks noChangeArrowheads="1"/>
                </p:cNvSpPr>
                <p:nvPr/>
              </p:nvSpPr>
              <p:spPr bwMode="auto">
                <a:xfrm>
                  <a:off x="2112" y="172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25*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grpSp>
            <p:nvGrpSpPr>
              <p:cNvPr id="24597" name="Group 64"/>
              <p:cNvGrpSpPr>
                <a:grpSpLocks/>
              </p:cNvGrpSpPr>
              <p:nvPr/>
            </p:nvGrpSpPr>
            <p:grpSpPr bwMode="auto">
              <a:xfrm>
                <a:off x="528" y="1942"/>
                <a:ext cx="528" cy="768"/>
                <a:chOff x="720" y="1728"/>
                <a:chExt cx="528" cy="768"/>
              </a:xfrm>
            </p:grpSpPr>
            <p:sp>
              <p:nvSpPr>
                <p:cNvPr id="24608" name="Line 65"/>
                <p:cNvSpPr>
                  <a:spLocks noChangeShapeType="1"/>
                </p:cNvSpPr>
                <p:nvPr/>
              </p:nvSpPr>
              <p:spPr bwMode="auto">
                <a:xfrm>
                  <a:off x="1104" y="2016"/>
                  <a:ext cx="144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720" y="1968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435" name="Oval 6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21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grpSp>
            <p:nvGrpSpPr>
              <p:cNvPr id="24598" name="Group 68"/>
              <p:cNvGrpSpPr>
                <a:grpSpLocks/>
              </p:cNvGrpSpPr>
              <p:nvPr/>
            </p:nvGrpSpPr>
            <p:grpSpPr bwMode="auto">
              <a:xfrm>
                <a:off x="240" y="2710"/>
                <a:ext cx="4992" cy="288"/>
                <a:chOff x="384" y="2448"/>
                <a:chExt cx="4992" cy="288"/>
              </a:xfrm>
            </p:grpSpPr>
            <p:sp>
              <p:nvSpPr>
                <p:cNvPr id="314437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zh-CN">
                    <a:solidFill>
                      <a:srgbClr val="00808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40C0C0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004C4C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4438" name="Rectangle 70"/>
                <p:cNvSpPr>
                  <a:spLocks noChangeArrowheads="1"/>
                </p:cNvSpPr>
                <p:nvPr/>
              </p:nvSpPr>
              <p:spPr bwMode="auto">
                <a:xfrm>
                  <a:off x="384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21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4439" name="Rectangle 71"/>
                <p:cNvSpPr>
                  <a:spLocks noChangeArrowheads="1"/>
                </p:cNvSpPr>
                <p:nvPr/>
              </p:nvSpPr>
              <p:spPr bwMode="auto">
                <a:xfrm>
                  <a:off x="1056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25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4440" name="Rectangle 72"/>
                <p:cNvSpPr>
                  <a:spLocks noChangeArrowheads="1"/>
                </p:cNvSpPr>
                <p:nvPr/>
              </p:nvSpPr>
              <p:spPr bwMode="auto">
                <a:xfrm>
                  <a:off x="1680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49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4441" name="Rectangle 73"/>
                <p:cNvSpPr>
                  <a:spLocks noChangeArrowheads="1"/>
                </p:cNvSpPr>
                <p:nvPr/>
              </p:nvSpPr>
              <p:spPr bwMode="auto">
                <a:xfrm>
                  <a:off x="2352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25*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4442" name="Rectangle 74"/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16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4443" name="Rectangle 75"/>
                <p:cNvSpPr>
                  <a:spLocks noChangeArrowheads="1"/>
                </p:cNvSpPr>
                <p:nvPr/>
              </p:nvSpPr>
              <p:spPr bwMode="auto">
                <a:xfrm>
                  <a:off x="3648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08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4444" name="Rectangle 76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32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63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sp>
            <p:nvSpPr>
              <p:cNvPr id="314445" name="Rectangle 77"/>
              <p:cNvSpPr>
                <a:spLocks noChangeArrowheads="1"/>
              </p:cNvSpPr>
              <p:nvPr/>
            </p:nvSpPr>
            <p:spPr bwMode="auto">
              <a:xfrm>
                <a:off x="4848" y="2710"/>
                <a:ext cx="33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endParaRPr lang="zh-CN" altLang="zh-CN" sz="2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314446" name="Rectangle 78"/>
            <p:cNvSpPr>
              <a:spLocks noChangeArrowheads="1"/>
            </p:cNvSpPr>
            <p:nvPr/>
          </p:nvSpPr>
          <p:spPr bwMode="auto">
            <a:xfrm>
              <a:off x="3504" y="2710"/>
              <a:ext cx="432" cy="314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72000">
              <a:spAutoFit/>
            </a:bodyPr>
            <a:lstStyle/>
            <a:p>
              <a:pPr algn="ctr" eaLnBrk="1" hangingPunct="1">
                <a:defRPr/>
              </a:pPr>
              <a:endParaRPr lang="zh-CN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4450" name="Text Box 82"/>
          <p:cNvSpPr txBox="1">
            <a:spLocks noChangeArrowheads="1"/>
          </p:cNvSpPr>
          <p:nvPr/>
        </p:nvSpPr>
        <p:spPr bwMode="auto">
          <a:xfrm>
            <a:off x="6629400" y="1066800"/>
            <a:ext cx="81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[3]</a:t>
            </a:r>
            <a:endParaRPr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</a:endParaRPr>
          </a:p>
        </p:txBody>
      </p:sp>
      <p:sp>
        <p:nvSpPr>
          <p:cNvPr id="314451" name="Text Box 83"/>
          <p:cNvSpPr txBox="1">
            <a:spLocks noChangeArrowheads="1"/>
          </p:cNvSpPr>
          <p:nvPr/>
        </p:nvSpPr>
        <p:spPr bwMode="auto">
          <a:xfrm>
            <a:off x="3048000" y="228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Winner 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胜者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)</a:t>
            </a:r>
          </a:p>
        </p:txBody>
      </p:sp>
      <p:sp>
        <p:nvSpPr>
          <p:cNvPr id="314452" name="Rectangle 84"/>
          <p:cNvSpPr>
            <a:spLocks noChangeArrowheads="1"/>
          </p:cNvSpPr>
          <p:nvPr/>
        </p:nvSpPr>
        <p:spPr bwMode="auto">
          <a:xfrm>
            <a:off x="4495800" y="4267200"/>
            <a:ext cx="685800" cy="498475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72000">
            <a:spAutoFit/>
          </a:bodyPr>
          <a:lstStyle/>
          <a:p>
            <a:pPr algn="ctr" eaLnBrk="1" hangingPunct="1">
              <a:defRPr/>
            </a:pPr>
            <a:endParaRPr lang="zh-CN" altLang="zh-CN" sz="2800" b="1" i="1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4454" name="Oval 86"/>
          <p:cNvSpPr>
            <a:spLocks noChangeArrowheads="1"/>
          </p:cNvSpPr>
          <p:nvPr/>
        </p:nvSpPr>
        <p:spPr bwMode="auto">
          <a:xfrm>
            <a:off x="5105400" y="3048000"/>
            <a:ext cx="609600" cy="6096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 b="1" i="1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4455" name="Oval 8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</a:p>
        </p:txBody>
      </p:sp>
      <p:sp>
        <p:nvSpPr>
          <p:cNvPr id="314456" name="Oval 88"/>
          <p:cNvSpPr>
            <a:spLocks noChangeArrowheads="1"/>
          </p:cNvSpPr>
          <p:nvPr/>
        </p:nvSpPr>
        <p:spPr bwMode="auto">
          <a:xfrm>
            <a:off x="4038600" y="1219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1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1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1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1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53" grpId="0" animBg="1" autoUpdateAnimBg="0"/>
      <p:bldP spid="314406" grpId="0" animBg="1"/>
      <p:bldP spid="314450" grpId="0" autoUpdateAnimBg="0"/>
      <p:bldP spid="314451" grpId="0" autoUpdateAnimBg="0"/>
      <p:bldP spid="314452" grpId="0" animBg="1" autoUpdateAnimBg="0"/>
      <p:bldP spid="314454" grpId="0" animBg="1" autoUpdateAnimBg="0"/>
      <p:bldP spid="314455" grpId="0" animBg="1" autoUpdateAnimBg="0"/>
      <p:bldP spid="31445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C3D06-4E87-483F-BC37-0904BC1D003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381000" y="1219200"/>
            <a:ext cx="7924800" cy="3581400"/>
            <a:chOff x="240" y="1776"/>
            <a:chExt cx="4992" cy="2256"/>
          </a:xfrm>
        </p:grpSpPr>
        <p:grpSp>
          <p:nvGrpSpPr>
            <p:cNvPr id="25613" name="Group 93"/>
            <p:cNvGrpSpPr>
              <a:grpSpLocks/>
            </p:cNvGrpSpPr>
            <p:nvPr/>
          </p:nvGrpSpPr>
          <p:grpSpPr bwMode="auto">
            <a:xfrm>
              <a:off x="240" y="1776"/>
              <a:ext cx="4992" cy="2256"/>
              <a:chOff x="240" y="768"/>
              <a:chExt cx="4992" cy="2256"/>
            </a:xfrm>
          </p:grpSpPr>
          <p:grpSp>
            <p:nvGrpSpPr>
              <p:cNvPr id="25615" name="Group 91"/>
              <p:cNvGrpSpPr>
                <a:grpSpLocks/>
              </p:cNvGrpSpPr>
              <p:nvPr/>
            </p:nvGrpSpPr>
            <p:grpSpPr bwMode="auto">
              <a:xfrm>
                <a:off x="240" y="790"/>
                <a:ext cx="4992" cy="2234"/>
                <a:chOff x="240" y="790"/>
                <a:chExt cx="4992" cy="2234"/>
              </a:xfrm>
            </p:grpSpPr>
            <p:grpSp>
              <p:nvGrpSpPr>
                <p:cNvPr id="25617" name="Group 38"/>
                <p:cNvGrpSpPr>
                  <a:grpSpLocks/>
                </p:cNvGrpSpPr>
                <p:nvPr/>
              </p:nvGrpSpPr>
              <p:grpSpPr bwMode="auto">
                <a:xfrm>
                  <a:off x="240" y="790"/>
                  <a:ext cx="4992" cy="2208"/>
                  <a:chOff x="240" y="720"/>
                  <a:chExt cx="4992" cy="2208"/>
                </a:xfrm>
              </p:grpSpPr>
              <p:grpSp>
                <p:nvGrpSpPr>
                  <p:cNvPr id="25622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1584" y="720"/>
                    <a:ext cx="2400" cy="576"/>
                    <a:chOff x="1728" y="960"/>
                    <a:chExt cx="2400" cy="576"/>
                  </a:xfrm>
                </p:grpSpPr>
                <p:sp>
                  <p:nvSpPr>
                    <p:cNvPr id="25657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1200"/>
                      <a:ext cx="1104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58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8" y="1200"/>
                      <a:ext cx="100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5434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960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08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5623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864" y="1248"/>
                    <a:ext cx="1200" cy="624"/>
                    <a:chOff x="1056" y="1536"/>
                    <a:chExt cx="1152" cy="624"/>
                  </a:xfrm>
                </p:grpSpPr>
                <p:sp>
                  <p:nvSpPr>
                    <p:cNvPr id="2565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1824"/>
                      <a:ext cx="52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55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56" y="1824"/>
                      <a:ext cx="480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5438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0" y="1536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21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5624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408" y="1296"/>
                    <a:ext cx="1248" cy="624"/>
                    <a:chOff x="3600" y="1536"/>
                    <a:chExt cx="1248" cy="624"/>
                  </a:xfrm>
                </p:grpSpPr>
                <p:sp>
                  <p:nvSpPr>
                    <p:cNvPr id="25651" name="Line 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00" y="1824"/>
                      <a:ext cx="480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52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1824"/>
                      <a:ext cx="52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5442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536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08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5625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120" y="1872"/>
                    <a:ext cx="528" cy="768"/>
                    <a:chOff x="3264" y="1728"/>
                    <a:chExt cx="528" cy="768"/>
                  </a:xfrm>
                </p:grpSpPr>
                <p:sp>
                  <p:nvSpPr>
                    <p:cNvPr id="25648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64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9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5446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08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5626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464" y="1872"/>
                    <a:ext cx="528" cy="768"/>
                    <a:chOff x="4608" y="1728"/>
                    <a:chExt cx="528" cy="768"/>
                  </a:xfrm>
                </p:grpSpPr>
                <p:sp>
                  <p:nvSpPr>
                    <p:cNvPr id="25645" name="Line 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08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6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2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5450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63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562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528" cy="768"/>
                    <a:chOff x="2016" y="1728"/>
                    <a:chExt cx="528" cy="768"/>
                  </a:xfrm>
                </p:grpSpPr>
                <p:sp>
                  <p:nvSpPr>
                    <p:cNvPr id="25642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3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5454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25*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5628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528" y="1872"/>
                    <a:ext cx="528" cy="768"/>
                    <a:chOff x="720" y="1728"/>
                    <a:chExt cx="528" cy="768"/>
                  </a:xfrm>
                </p:grpSpPr>
                <p:sp>
                  <p:nvSpPr>
                    <p:cNvPr id="25639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0" name="Line 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5458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21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5629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40" y="2640"/>
                    <a:ext cx="4992" cy="288"/>
                    <a:chOff x="384" y="2448"/>
                    <a:chExt cx="4992" cy="288"/>
                  </a:xfrm>
                </p:grpSpPr>
                <p:sp>
                  <p:nvSpPr>
                    <p:cNvPr id="315460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44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zh-CN">
                        <a:solidFill>
                          <a:srgbClr val="008080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40C0C0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004C4C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5461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21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5462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25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5463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49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5464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25*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5465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16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5466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08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5467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2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63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sp>
                <p:nvSpPr>
                  <p:cNvPr id="315468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640"/>
                    <a:ext cx="336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defRPr/>
                    </a:pPr>
                    <a:endParaRPr lang="zh-CN" altLang="zh-CN" sz="28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15469" name="Rectangle 77"/>
                <p:cNvSpPr>
                  <a:spLocks noChangeArrowheads="1"/>
                </p:cNvSpPr>
                <p:nvPr/>
              </p:nvSpPr>
              <p:spPr bwMode="auto">
                <a:xfrm>
                  <a:off x="3504" y="2710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7200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15475" name="Rectangle 83"/>
                <p:cNvSpPr>
                  <a:spLocks noChangeArrowheads="1"/>
                </p:cNvSpPr>
                <p:nvPr/>
              </p:nvSpPr>
              <p:spPr bwMode="auto">
                <a:xfrm>
                  <a:off x="2832" y="2688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7200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15476" name="Oval 84"/>
                <p:cNvSpPr>
                  <a:spLocks noChangeArrowheads="1"/>
                </p:cNvSpPr>
                <p:nvPr/>
              </p:nvSpPr>
              <p:spPr bwMode="auto">
                <a:xfrm>
                  <a:off x="3216" y="1920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15477" name="Oval 85"/>
                <p:cNvSpPr>
                  <a:spLocks noChangeArrowheads="1"/>
                </p:cNvSpPr>
                <p:nvPr/>
              </p:nvSpPr>
              <p:spPr bwMode="auto">
                <a:xfrm>
                  <a:off x="3840" y="134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 i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63</a:t>
                  </a:r>
                </a:p>
              </p:txBody>
            </p:sp>
          </p:grpSp>
          <p:sp>
            <p:nvSpPr>
              <p:cNvPr id="315484" name="Oval 92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21</a:t>
                </a:r>
              </a:p>
            </p:txBody>
          </p:sp>
        </p:grpSp>
        <p:sp>
          <p:nvSpPr>
            <p:cNvPr id="315486" name="Oval 94"/>
            <p:cNvSpPr>
              <a:spLocks noChangeArrowheads="1"/>
            </p:cNvSpPr>
            <p:nvPr/>
          </p:nvSpPr>
          <p:spPr bwMode="auto">
            <a:xfrm>
              <a:off x="3216" y="2928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5428" name="Rectangle 3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1676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第四趟：</a:t>
            </a:r>
          </a:p>
        </p:txBody>
      </p:sp>
      <p:sp>
        <p:nvSpPr>
          <p:cNvPr id="315429" name="AutoShape 37"/>
          <p:cNvSpPr>
            <a:spLocks noChangeArrowheads="1"/>
          </p:cNvSpPr>
          <p:nvPr/>
        </p:nvSpPr>
        <p:spPr bwMode="auto">
          <a:xfrm>
            <a:off x="5029200" y="12954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5473" name="Text Box 81"/>
          <p:cNvSpPr txBox="1">
            <a:spLocks noChangeArrowheads="1"/>
          </p:cNvSpPr>
          <p:nvPr/>
        </p:nvSpPr>
        <p:spPr bwMode="auto">
          <a:xfrm>
            <a:off x="6629400" y="1066800"/>
            <a:ext cx="81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[4]</a:t>
            </a:r>
            <a:endParaRPr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</a:endParaRPr>
          </a:p>
        </p:txBody>
      </p:sp>
      <p:sp>
        <p:nvSpPr>
          <p:cNvPr id="315474" name="Text Box 82"/>
          <p:cNvSpPr txBox="1">
            <a:spLocks noChangeArrowheads="1"/>
          </p:cNvSpPr>
          <p:nvPr/>
        </p:nvSpPr>
        <p:spPr bwMode="auto">
          <a:xfrm>
            <a:off x="3048000" y="228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Winner 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胜者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)</a:t>
            </a:r>
          </a:p>
        </p:txBody>
      </p:sp>
      <p:sp>
        <p:nvSpPr>
          <p:cNvPr id="315479" name="Rectangle 87"/>
          <p:cNvSpPr>
            <a:spLocks noChangeArrowheads="1"/>
          </p:cNvSpPr>
          <p:nvPr/>
        </p:nvSpPr>
        <p:spPr bwMode="auto">
          <a:xfrm>
            <a:off x="381000" y="4267200"/>
            <a:ext cx="685800" cy="498475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72000">
            <a:spAutoFit/>
          </a:bodyPr>
          <a:lstStyle/>
          <a:p>
            <a:pPr algn="ctr" eaLnBrk="1" hangingPunct="1">
              <a:defRPr/>
            </a:pPr>
            <a:endParaRPr lang="zh-CN" altLang="zh-CN" sz="2800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5480" name="Oval 88"/>
          <p:cNvSpPr>
            <a:spLocks noChangeArrowheads="1"/>
          </p:cNvSpPr>
          <p:nvPr/>
        </p:nvSpPr>
        <p:spPr bwMode="auto">
          <a:xfrm>
            <a:off x="990600" y="3048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315481" name="Oval 89"/>
          <p:cNvSpPr>
            <a:spLocks noChangeArrowheads="1"/>
          </p:cNvSpPr>
          <p:nvPr/>
        </p:nvSpPr>
        <p:spPr bwMode="auto">
          <a:xfrm>
            <a:off x="1981200" y="205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315482" name="Oval 90"/>
          <p:cNvSpPr>
            <a:spLocks noChangeArrowheads="1"/>
          </p:cNvSpPr>
          <p:nvPr/>
        </p:nvSpPr>
        <p:spPr bwMode="auto">
          <a:xfrm>
            <a:off x="4038600" y="1219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315488" name="AutoShape 96"/>
          <p:cNvSpPr>
            <a:spLocks noChangeArrowheads="1"/>
          </p:cNvSpPr>
          <p:nvPr/>
        </p:nvSpPr>
        <p:spPr bwMode="auto">
          <a:xfrm>
            <a:off x="228600" y="914400"/>
            <a:ext cx="1524000" cy="1219200"/>
          </a:xfrm>
          <a:prstGeom prst="wedgeRectCallout">
            <a:avLst>
              <a:gd name="adj1" fmla="val 37917"/>
              <a:gd name="adj2" fmla="val 971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00FF"/>
                </a:solidFill>
                <a:ea typeface="楷体_GB2312" pitchFamily="49" charset="-122"/>
              </a:rPr>
              <a:t>左右结点相同时左边“小”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1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5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5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29" grpId="0" animBg="1"/>
      <p:bldP spid="315473" grpId="0" autoUpdateAnimBg="0"/>
      <p:bldP spid="315474" grpId="0" autoUpdateAnimBg="0"/>
      <p:bldP spid="315479" grpId="0" animBg="1" autoUpdateAnimBg="0"/>
      <p:bldP spid="315480" grpId="0" animBg="1" autoUpdateAnimBg="0"/>
      <p:bldP spid="315481" grpId="0" animBg="1" autoUpdateAnimBg="0"/>
      <p:bldP spid="315482" grpId="0" animBg="1" autoUpdateAnimBg="0"/>
      <p:bldP spid="31548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64DCD-3CBE-4EDF-8DD3-05CCF4A4F81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grpSp>
        <p:nvGrpSpPr>
          <p:cNvPr id="2" name="Group 1122"/>
          <p:cNvGrpSpPr>
            <a:grpSpLocks/>
          </p:cNvGrpSpPr>
          <p:nvPr/>
        </p:nvGrpSpPr>
        <p:grpSpPr bwMode="auto">
          <a:xfrm>
            <a:off x="381000" y="1219200"/>
            <a:ext cx="7924800" cy="3581400"/>
            <a:chOff x="240" y="1488"/>
            <a:chExt cx="4992" cy="2256"/>
          </a:xfrm>
        </p:grpSpPr>
        <p:grpSp>
          <p:nvGrpSpPr>
            <p:cNvPr id="26636" name="Group 1117"/>
            <p:cNvGrpSpPr>
              <a:grpSpLocks/>
            </p:cNvGrpSpPr>
            <p:nvPr/>
          </p:nvGrpSpPr>
          <p:grpSpPr bwMode="auto">
            <a:xfrm>
              <a:off x="240" y="1488"/>
              <a:ext cx="4992" cy="2256"/>
              <a:chOff x="240" y="768"/>
              <a:chExt cx="4992" cy="2256"/>
            </a:xfrm>
          </p:grpSpPr>
          <p:grpSp>
            <p:nvGrpSpPr>
              <p:cNvPr id="26638" name="Group 1062"/>
              <p:cNvGrpSpPr>
                <a:grpSpLocks/>
              </p:cNvGrpSpPr>
              <p:nvPr/>
            </p:nvGrpSpPr>
            <p:grpSpPr bwMode="auto">
              <a:xfrm>
                <a:off x="240" y="790"/>
                <a:ext cx="4992" cy="2208"/>
                <a:chOff x="240" y="720"/>
                <a:chExt cx="4992" cy="2208"/>
              </a:xfrm>
            </p:grpSpPr>
            <p:grpSp>
              <p:nvGrpSpPr>
                <p:cNvPr id="26651" name="Group 1063"/>
                <p:cNvGrpSpPr>
                  <a:grpSpLocks/>
                </p:cNvGrpSpPr>
                <p:nvPr/>
              </p:nvGrpSpPr>
              <p:grpSpPr bwMode="auto">
                <a:xfrm>
                  <a:off x="1584" y="720"/>
                  <a:ext cx="2400" cy="576"/>
                  <a:chOff x="1728" y="960"/>
                  <a:chExt cx="2400" cy="576"/>
                </a:xfrm>
              </p:grpSpPr>
              <p:sp>
                <p:nvSpPr>
                  <p:cNvPr id="26686" name="Line 1064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200"/>
                    <a:ext cx="1104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87" name="Line 10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28" y="1200"/>
                    <a:ext cx="1008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458" name="Oval 106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960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08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</p:grpSp>
            <p:grpSp>
              <p:nvGrpSpPr>
                <p:cNvPr id="26652" name="Group 1067"/>
                <p:cNvGrpSpPr>
                  <a:grpSpLocks/>
                </p:cNvGrpSpPr>
                <p:nvPr/>
              </p:nvGrpSpPr>
              <p:grpSpPr bwMode="auto">
                <a:xfrm>
                  <a:off x="864" y="1248"/>
                  <a:ext cx="1200" cy="624"/>
                  <a:chOff x="1056" y="1536"/>
                  <a:chExt cx="1152" cy="624"/>
                </a:xfrm>
              </p:grpSpPr>
              <p:sp>
                <p:nvSpPr>
                  <p:cNvPr id="26683" name="Line 106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24"/>
                    <a:ext cx="528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84" name="Line 10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1824"/>
                    <a:ext cx="480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462" name="Oval 107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536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21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</p:grpSp>
            <p:grpSp>
              <p:nvGrpSpPr>
                <p:cNvPr id="26653" name="Group 1071"/>
                <p:cNvGrpSpPr>
                  <a:grpSpLocks/>
                </p:cNvGrpSpPr>
                <p:nvPr/>
              </p:nvGrpSpPr>
              <p:grpSpPr bwMode="auto">
                <a:xfrm>
                  <a:off x="3408" y="1296"/>
                  <a:ext cx="1248" cy="624"/>
                  <a:chOff x="3600" y="1536"/>
                  <a:chExt cx="1248" cy="624"/>
                </a:xfrm>
              </p:grpSpPr>
              <p:sp>
                <p:nvSpPr>
                  <p:cNvPr id="26680" name="Line 10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1824"/>
                    <a:ext cx="480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81" name="Line 1073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824"/>
                    <a:ext cx="528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466" name="Oval 107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536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08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</p:grpSp>
            <p:grpSp>
              <p:nvGrpSpPr>
                <p:cNvPr id="26654" name="Group 1075"/>
                <p:cNvGrpSpPr>
                  <a:grpSpLocks/>
                </p:cNvGrpSpPr>
                <p:nvPr/>
              </p:nvGrpSpPr>
              <p:grpSpPr bwMode="auto">
                <a:xfrm>
                  <a:off x="3120" y="1872"/>
                  <a:ext cx="528" cy="768"/>
                  <a:chOff x="3264" y="1728"/>
                  <a:chExt cx="528" cy="768"/>
                </a:xfrm>
              </p:grpSpPr>
              <p:sp>
                <p:nvSpPr>
                  <p:cNvPr id="26677" name="Line 10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968"/>
                    <a:ext cx="192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78" name="Line 1077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016"/>
                    <a:ext cx="144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470" name="Oval 107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728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08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</p:grpSp>
            <p:grpSp>
              <p:nvGrpSpPr>
                <p:cNvPr id="26655" name="Group 1079"/>
                <p:cNvGrpSpPr>
                  <a:grpSpLocks/>
                </p:cNvGrpSpPr>
                <p:nvPr/>
              </p:nvGrpSpPr>
              <p:grpSpPr bwMode="auto">
                <a:xfrm>
                  <a:off x="4464" y="1872"/>
                  <a:ext cx="528" cy="768"/>
                  <a:chOff x="4608" y="1728"/>
                  <a:chExt cx="528" cy="768"/>
                </a:xfrm>
              </p:grpSpPr>
              <p:sp>
                <p:nvSpPr>
                  <p:cNvPr id="26674" name="Line 10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8" y="1968"/>
                    <a:ext cx="192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75" name="Line 1081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2016"/>
                    <a:ext cx="144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474" name="Oval 1082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28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63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</p:grpSp>
            <p:grpSp>
              <p:nvGrpSpPr>
                <p:cNvPr id="26656" name="Group 1083"/>
                <p:cNvGrpSpPr>
                  <a:grpSpLocks/>
                </p:cNvGrpSpPr>
                <p:nvPr/>
              </p:nvGrpSpPr>
              <p:grpSpPr bwMode="auto">
                <a:xfrm>
                  <a:off x="1872" y="1872"/>
                  <a:ext cx="528" cy="768"/>
                  <a:chOff x="2016" y="1728"/>
                  <a:chExt cx="528" cy="768"/>
                </a:xfrm>
              </p:grpSpPr>
              <p:sp>
                <p:nvSpPr>
                  <p:cNvPr id="26671" name="Line 10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1968"/>
                    <a:ext cx="192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72" name="Line 1085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016"/>
                    <a:ext cx="144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478" name="Oval 108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28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25*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</p:grpSp>
            <p:grpSp>
              <p:nvGrpSpPr>
                <p:cNvPr id="26657" name="Group 1087"/>
                <p:cNvGrpSpPr>
                  <a:grpSpLocks/>
                </p:cNvGrpSpPr>
                <p:nvPr/>
              </p:nvGrpSpPr>
              <p:grpSpPr bwMode="auto">
                <a:xfrm>
                  <a:off x="528" y="1872"/>
                  <a:ext cx="528" cy="768"/>
                  <a:chOff x="720" y="1728"/>
                  <a:chExt cx="528" cy="768"/>
                </a:xfrm>
              </p:grpSpPr>
              <p:sp>
                <p:nvSpPr>
                  <p:cNvPr id="26668" name="Line 108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016"/>
                    <a:ext cx="144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9" name="Line 10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" y="1968"/>
                    <a:ext cx="192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482" name="Oval 1090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728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21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</p:grpSp>
            <p:grpSp>
              <p:nvGrpSpPr>
                <p:cNvPr id="26658" name="Group 1091"/>
                <p:cNvGrpSpPr>
                  <a:grpSpLocks/>
                </p:cNvGrpSpPr>
                <p:nvPr/>
              </p:nvGrpSpPr>
              <p:grpSpPr bwMode="auto">
                <a:xfrm>
                  <a:off x="240" y="2640"/>
                  <a:ext cx="4992" cy="288"/>
                  <a:chOff x="384" y="2448"/>
                  <a:chExt cx="4992" cy="288"/>
                </a:xfrm>
              </p:grpSpPr>
              <p:sp>
                <p:nvSpPr>
                  <p:cNvPr id="316484" name="Rectangle 109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zh-CN">
                      <a:solidFill>
                        <a:srgbClr val="008080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40C0C0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004C4C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6485" name="Rectangle 1093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21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6486" name="Rectangle 1094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25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6487" name="Rectangle 109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49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6488" name="Rectangle 1096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25*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6489" name="Rectangle 109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16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6490" name="Rectangle 1098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08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6491" name="Rectangle 109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448"/>
                    <a:ext cx="432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63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</p:grpSp>
            <p:sp>
              <p:nvSpPr>
                <p:cNvPr id="316492" name="Rectangle 1100"/>
                <p:cNvSpPr>
                  <a:spLocks noChangeArrowheads="1"/>
                </p:cNvSpPr>
                <p:nvPr/>
              </p:nvSpPr>
              <p:spPr bwMode="auto">
                <a:xfrm>
                  <a:off x="4848" y="2640"/>
                  <a:ext cx="33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sp>
            <p:nvSpPr>
              <p:cNvPr id="316493" name="Rectangle 1101"/>
              <p:cNvSpPr>
                <a:spLocks noChangeArrowheads="1"/>
              </p:cNvSpPr>
              <p:nvPr/>
            </p:nvSpPr>
            <p:spPr bwMode="auto">
              <a:xfrm>
                <a:off x="3504" y="2710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72000">
                <a:spAutoFit/>
              </a:bodyPr>
              <a:lstStyle/>
              <a:p>
                <a:pPr algn="ctr" eaLnBrk="1" hangingPunct="1">
                  <a:defRPr/>
                </a:pPr>
                <a:endParaRPr lang="zh-CN" altLang="zh-CN" sz="2800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6494" name="Oval 1102"/>
              <p:cNvSpPr>
                <a:spLocks noChangeArrowheads="1"/>
              </p:cNvSpPr>
              <p:nvPr/>
            </p:nvSpPr>
            <p:spPr bwMode="auto">
              <a:xfrm>
                <a:off x="3216" y="194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16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16495" name="Oval 1103"/>
              <p:cNvSpPr>
                <a:spLocks noChangeArrowheads="1"/>
              </p:cNvSpPr>
              <p:nvPr/>
            </p:nvSpPr>
            <p:spPr bwMode="auto">
              <a:xfrm>
                <a:off x="3840" y="136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16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16496" name="Oval 1104"/>
              <p:cNvSpPr>
                <a:spLocks noChangeArrowheads="1"/>
              </p:cNvSpPr>
              <p:nvPr/>
            </p:nvSpPr>
            <p:spPr bwMode="auto">
              <a:xfrm>
                <a:off x="2544" y="79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49" charset="-122"/>
                  </a:rPr>
                  <a:t>16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16499" name="Rectangle 1107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72000">
                <a:spAutoFit/>
              </a:bodyPr>
              <a:lstStyle/>
              <a:p>
                <a:pPr algn="ctr" eaLnBrk="1" hangingPunct="1">
                  <a:defRPr/>
                </a:pPr>
                <a:endParaRPr lang="zh-CN" altLang="zh-CN" sz="2800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6500" name="Oval 1108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zh-CN" sz="2800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6501" name="Oval 1109"/>
              <p:cNvSpPr>
                <a:spLocks noChangeArrowheads="1"/>
              </p:cNvSpPr>
              <p:nvPr/>
            </p:nvSpPr>
            <p:spPr bwMode="auto">
              <a:xfrm>
                <a:off x="3840" y="1344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63</a:t>
                </a:r>
              </a:p>
            </p:txBody>
          </p:sp>
          <p:sp>
            <p:nvSpPr>
              <p:cNvPr id="316502" name="Oval 1110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21</a:t>
                </a:r>
              </a:p>
            </p:txBody>
          </p:sp>
          <p:sp>
            <p:nvSpPr>
              <p:cNvPr id="316503" name="Rectangle 1111"/>
              <p:cNvSpPr>
                <a:spLocks noChangeArrowheads="1"/>
              </p:cNvSpPr>
              <p:nvPr/>
            </p:nvSpPr>
            <p:spPr bwMode="auto">
              <a:xfrm>
                <a:off x="240" y="2688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72000">
                <a:spAutoFit/>
              </a:bodyPr>
              <a:lstStyle/>
              <a:p>
                <a:pPr algn="ctr" eaLnBrk="1" hangingPunct="1">
                  <a:defRPr/>
                </a:pPr>
                <a:endParaRPr lang="zh-CN" altLang="zh-CN" sz="2800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6504" name="Oval 111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</a:t>
                </a:r>
              </a:p>
            </p:txBody>
          </p:sp>
          <p:sp>
            <p:nvSpPr>
              <p:cNvPr id="316505" name="Oval 1113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</a:t>
                </a:r>
              </a:p>
            </p:txBody>
          </p:sp>
          <p:sp>
            <p:nvSpPr>
              <p:cNvPr id="316506" name="Oval 1114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</a:t>
                </a:r>
              </a:p>
            </p:txBody>
          </p:sp>
        </p:grpSp>
        <p:sp>
          <p:nvSpPr>
            <p:cNvPr id="316513" name="Oval 1121"/>
            <p:cNvSpPr>
              <a:spLocks noChangeArrowheads="1"/>
            </p:cNvSpPr>
            <p:nvPr/>
          </p:nvSpPr>
          <p:spPr bwMode="auto">
            <a:xfrm>
              <a:off x="3216" y="2640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6452" name="Rectangle 106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1676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第五趟：</a:t>
            </a:r>
          </a:p>
        </p:txBody>
      </p:sp>
      <p:sp>
        <p:nvSpPr>
          <p:cNvPr id="316453" name="AutoShape 1061"/>
          <p:cNvSpPr>
            <a:spLocks noChangeArrowheads="1"/>
          </p:cNvSpPr>
          <p:nvPr/>
        </p:nvSpPr>
        <p:spPr bwMode="auto">
          <a:xfrm>
            <a:off x="5105400" y="13716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6497" name="Text Box 1105"/>
          <p:cNvSpPr txBox="1">
            <a:spLocks noChangeArrowheads="1"/>
          </p:cNvSpPr>
          <p:nvPr/>
        </p:nvSpPr>
        <p:spPr bwMode="auto">
          <a:xfrm>
            <a:off x="6629400" y="1143000"/>
            <a:ext cx="81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[5]</a:t>
            </a:r>
            <a:endParaRPr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</a:endParaRPr>
          </a:p>
        </p:txBody>
      </p:sp>
      <p:sp>
        <p:nvSpPr>
          <p:cNvPr id="316498" name="Text Box 1106"/>
          <p:cNvSpPr txBox="1">
            <a:spLocks noChangeArrowheads="1"/>
          </p:cNvSpPr>
          <p:nvPr/>
        </p:nvSpPr>
        <p:spPr bwMode="auto">
          <a:xfrm>
            <a:off x="3048000" y="228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Winner 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胜者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)</a:t>
            </a:r>
          </a:p>
        </p:txBody>
      </p:sp>
      <p:sp>
        <p:nvSpPr>
          <p:cNvPr id="316507" name="Rectangle 1115"/>
          <p:cNvSpPr>
            <a:spLocks noChangeArrowheads="1"/>
          </p:cNvSpPr>
          <p:nvPr/>
        </p:nvSpPr>
        <p:spPr bwMode="auto">
          <a:xfrm>
            <a:off x="1447800" y="4267200"/>
            <a:ext cx="685800" cy="498475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72000">
            <a:spAutoFit/>
          </a:bodyPr>
          <a:lstStyle/>
          <a:p>
            <a:pPr algn="ctr" eaLnBrk="1" hangingPunct="1">
              <a:defRPr/>
            </a:pPr>
            <a:endParaRPr lang="zh-CN" altLang="zh-CN" sz="28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6508" name="Oval 1116"/>
          <p:cNvSpPr>
            <a:spLocks noChangeArrowheads="1"/>
          </p:cNvSpPr>
          <p:nvPr/>
        </p:nvSpPr>
        <p:spPr bwMode="auto">
          <a:xfrm>
            <a:off x="990600" y="3048000"/>
            <a:ext cx="609600" cy="6096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6511" name="Oval 1119"/>
          <p:cNvSpPr>
            <a:spLocks noChangeArrowheads="1"/>
          </p:cNvSpPr>
          <p:nvPr/>
        </p:nvSpPr>
        <p:spPr bwMode="auto">
          <a:xfrm>
            <a:off x="1981200" y="205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</a:p>
        </p:txBody>
      </p:sp>
      <p:sp>
        <p:nvSpPr>
          <p:cNvPr id="316512" name="Oval 1120"/>
          <p:cNvSpPr>
            <a:spLocks noChangeArrowheads="1"/>
          </p:cNvSpPr>
          <p:nvPr/>
        </p:nvSpPr>
        <p:spPr bwMode="auto">
          <a:xfrm>
            <a:off x="4038600" y="1219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1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1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1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6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53" grpId="0" animBg="1"/>
      <p:bldP spid="316497" grpId="0" autoUpdateAnimBg="0"/>
      <p:bldP spid="316498" grpId="0" autoUpdateAnimBg="0"/>
      <p:bldP spid="316507" grpId="0" animBg="1" autoUpdateAnimBg="0"/>
      <p:bldP spid="316508" grpId="0" animBg="1" autoUpdateAnimBg="0"/>
      <p:bldP spid="316511" grpId="0" animBg="1" autoUpdateAnimBg="0"/>
      <p:bldP spid="31651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7A435-0DD8-4132-AAF8-B42275432B9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381000" y="1219200"/>
            <a:ext cx="7924800" cy="3581400"/>
            <a:chOff x="240" y="1392"/>
            <a:chExt cx="4992" cy="2256"/>
          </a:xfrm>
        </p:grpSpPr>
        <p:grpSp>
          <p:nvGrpSpPr>
            <p:cNvPr id="27660" name="Group 98"/>
            <p:cNvGrpSpPr>
              <a:grpSpLocks/>
            </p:cNvGrpSpPr>
            <p:nvPr/>
          </p:nvGrpSpPr>
          <p:grpSpPr bwMode="auto">
            <a:xfrm>
              <a:off x="240" y="1392"/>
              <a:ext cx="4992" cy="2256"/>
              <a:chOff x="240" y="768"/>
              <a:chExt cx="4992" cy="2256"/>
            </a:xfrm>
          </p:grpSpPr>
          <p:grpSp>
            <p:nvGrpSpPr>
              <p:cNvPr id="27663" name="Group 40"/>
              <p:cNvGrpSpPr>
                <a:grpSpLocks/>
              </p:cNvGrpSpPr>
              <p:nvPr/>
            </p:nvGrpSpPr>
            <p:grpSpPr bwMode="auto">
              <a:xfrm>
                <a:off x="240" y="768"/>
                <a:ext cx="4992" cy="2256"/>
                <a:chOff x="240" y="768"/>
                <a:chExt cx="4992" cy="2256"/>
              </a:xfrm>
            </p:grpSpPr>
            <p:grpSp>
              <p:nvGrpSpPr>
                <p:cNvPr id="27668" name="Group 41"/>
                <p:cNvGrpSpPr>
                  <a:grpSpLocks/>
                </p:cNvGrpSpPr>
                <p:nvPr/>
              </p:nvGrpSpPr>
              <p:grpSpPr bwMode="auto">
                <a:xfrm>
                  <a:off x="240" y="790"/>
                  <a:ext cx="4992" cy="2208"/>
                  <a:chOff x="240" y="720"/>
                  <a:chExt cx="4992" cy="2208"/>
                </a:xfrm>
              </p:grpSpPr>
              <p:grpSp>
                <p:nvGrpSpPr>
                  <p:cNvPr id="27681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584" y="720"/>
                    <a:ext cx="2400" cy="576"/>
                    <a:chOff x="1728" y="960"/>
                    <a:chExt cx="2400" cy="576"/>
                  </a:xfrm>
                </p:grpSpPr>
                <p:sp>
                  <p:nvSpPr>
                    <p:cNvPr id="27716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1200"/>
                      <a:ext cx="1104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17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8" y="1200"/>
                      <a:ext cx="100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85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960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08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768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864" y="1248"/>
                    <a:ext cx="1200" cy="624"/>
                    <a:chOff x="1056" y="1536"/>
                    <a:chExt cx="1152" cy="624"/>
                  </a:xfrm>
                </p:grpSpPr>
                <p:sp>
                  <p:nvSpPr>
                    <p:cNvPr id="27713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1824"/>
                      <a:ext cx="52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14" name="Line 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56" y="1824"/>
                      <a:ext cx="480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89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0" y="1536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21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7683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408" y="1296"/>
                    <a:ext cx="1248" cy="624"/>
                    <a:chOff x="3600" y="1536"/>
                    <a:chExt cx="1248" cy="624"/>
                  </a:xfrm>
                </p:grpSpPr>
                <p:sp>
                  <p:nvSpPr>
                    <p:cNvPr id="27710" name="Line 5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00" y="1824"/>
                      <a:ext cx="480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11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1824"/>
                      <a:ext cx="528" cy="33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93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536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08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768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120" y="1872"/>
                    <a:ext cx="528" cy="768"/>
                    <a:chOff x="3264" y="1728"/>
                    <a:chExt cx="528" cy="768"/>
                  </a:xfrm>
                </p:grpSpPr>
                <p:sp>
                  <p:nvSpPr>
                    <p:cNvPr id="27707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64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08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497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08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7685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4464" y="1872"/>
                    <a:ext cx="528" cy="768"/>
                    <a:chOff x="4608" y="1728"/>
                    <a:chExt cx="528" cy="768"/>
                  </a:xfrm>
                </p:grpSpPr>
                <p:sp>
                  <p:nvSpPr>
                    <p:cNvPr id="27704" name="Line 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08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05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2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501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63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768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528" cy="768"/>
                    <a:chOff x="2016" y="1728"/>
                    <a:chExt cx="528" cy="768"/>
                  </a:xfrm>
                </p:grpSpPr>
                <p:sp>
                  <p:nvSpPr>
                    <p:cNvPr id="27701" name="Line 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702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505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25*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7687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528" y="1872"/>
                    <a:ext cx="528" cy="768"/>
                    <a:chOff x="720" y="1728"/>
                    <a:chExt cx="528" cy="768"/>
                  </a:xfrm>
                </p:grpSpPr>
                <p:sp>
                  <p:nvSpPr>
                    <p:cNvPr id="27698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2016"/>
                      <a:ext cx="144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99" name="Line 6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1968"/>
                      <a:ext cx="192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509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728"/>
                      <a:ext cx="336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ea typeface="仿宋_GB2312" pitchFamily="49" charset="-122"/>
                        </a:rPr>
                        <a:t>21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grpSp>
                <p:nvGrpSpPr>
                  <p:cNvPr id="27688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40" y="2640"/>
                    <a:ext cx="4992" cy="288"/>
                    <a:chOff x="384" y="2448"/>
                    <a:chExt cx="4992" cy="288"/>
                  </a:xfrm>
                </p:grpSpPr>
                <p:sp>
                  <p:nvSpPr>
                    <p:cNvPr id="317511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44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zh-CN">
                        <a:solidFill>
                          <a:srgbClr val="008080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40C0C0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004C4C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7512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21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7513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25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7514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49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7515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25*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7516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16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7517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08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  <p:sp>
                  <p:nvSpPr>
                    <p:cNvPr id="317518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2" y="2448"/>
                      <a:ext cx="432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2700000" scaled="1"/>
                    </a:gradFill>
                    <a:ln w="952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zh-CN" sz="28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63</a:t>
                      </a:r>
                      <a:endParaRPr lang="en-US" altLang="zh-CN">
                        <a:solidFill>
                          <a:schemeClr val="accent1"/>
                        </a:solidFill>
                        <a:effectDag name="">
                          <a:cont type="tree" name="">
                            <a:effect ref="fillLine"/>
                            <a:outerShdw dist="38100" dir="13500000" algn="br">
                              <a:srgbClr val="DDF3FF"/>
                            </a:outerShdw>
                          </a:cont>
                          <a:cont type="tree" name="">
                            <a:effect ref="fillLine"/>
                            <a:outerShdw dist="38100" dir="2700000" algn="tl">
                              <a:srgbClr val="7A8D99"/>
                            </a:outerShdw>
                          </a:cont>
                          <a:effect ref="fillLine"/>
                        </a:effectDag>
                      </a:endParaRPr>
                    </a:p>
                  </p:txBody>
                </p:sp>
              </p:grpSp>
              <p:sp>
                <p:nvSpPr>
                  <p:cNvPr id="31751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640"/>
                    <a:ext cx="336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defRPr/>
                    </a:pPr>
                    <a:endParaRPr lang="zh-CN" altLang="zh-CN" sz="28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17520" name="Rectangle 80"/>
                <p:cNvSpPr>
                  <a:spLocks noChangeArrowheads="1"/>
                </p:cNvSpPr>
                <p:nvPr/>
              </p:nvSpPr>
              <p:spPr bwMode="auto">
                <a:xfrm>
                  <a:off x="3504" y="2710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7200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17521" name="Oval 81"/>
                <p:cNvSpPr>
                  <a:spLocks noChangeArrowheads="1"/>
                </p:cNvSpPr>
                <p:nvPr/>
              </p:nvSpPr>
              <p:spPr bwMode="auto">
                <a:xfrm>
                  <a:off x="3216" y="1942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16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7522" name="Oval 82"/>
                <p:cNvSpPr>
                  <a:spLocks noChangeArrowheads="1"/>
                </p:cNvSpPr>
                <p:nvPr/>
              </p:nvSpPr>
              <p:spPr bwMode="auto">
                <a:xfrm>
                  <a:off x="3840" y="136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16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7523" name="Oval 83"/>
                <p:cNvSpPr>
                  <a:spLocks noChangeArrowheads="1"/>
                </p:cNvSpPr>
                <p:nvPr/>
              </p:nvSpPr>
              <p:spPr bwMode="auto">
                <a:xfrm>
                  <a:off x="2544" y="79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ea typeface="仿宋_GB2312" pitchFamily="49" charset="-122"/>
                    </a:rPr>
                    <a:t>16</a:t>
                  </a:r>
                  <a:endParaRPr lang="en-US" altLang="zh-CN"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DDF3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8D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317524" name="Rectangle 84"/>
                <p:cNvSpPr>
                  <a:spLocks noChangeArrowheads="1"/>
                </p:cNvSpPr>
                <p:nvPr/>
              </p:nvSpPr>
              <p:spPr bwMode="auto">
                <a:xfrm>
                  <a:off x="2832" y="2688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7200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17525" name="Oval 85"/>
                <p:cNvSpPr>
                  <a:spLocks noChangeArrowheads="1"/>
                </p:cNvSpPr>
                <p:nvPr/>
              </p:nvSpPr>
              <p:spPr bwMode="auto">
                <a:xfrm>
                  <a:off x="3216" y="1920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17526" name="Oval 86"/>
                <p:cNvSpPr>
                  <a:spLocks noChangeArrowheads="1"/>
                </p:cNvSpPr>
                <p:nvPr/>
              </p:nvSpPr>
              <p:spPr bwMode="auto">
                <a:xfrm>
                  <a:off x="3840" y="134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 i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63</a:t>
                  </a:r>
                </a:p>
              </p:txBody>
            </p:sp>
            <p:sp>
              <p:nvSpPr>
                <p:cNvPr id="317527" name="Oval 87"/>
                <p:cNvSpPr>
                  <a:spLocks noChangeArrowheads="1"/>
                </p:cNvSpPr>
                <p:nvPr/>
              </p:nvSpPr>
              <p:spPr bwMode="auto">
                <a:xfrm>
                  <a:off x="2544" y="768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 i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21</a:t>
                  </a:r>
                </a:p>
              </p:txBody>
            </p:sp>
            <p:sp>
              <p:nvSpPr>
                <p:cNvPr id="317528" name="Rectangle 88"/>
                <p:cNvSpPr>
                  <a:spLocks noChangeArrowheads="1"/>
                </p:cNvSpPr>
                <p:nvPr/>
              </p:nvSpPr>
              <p:spPr bwMode="auto">
                <a:xfrm>
                  <a:off x="240" y="2688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7200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17529" name="Oval 89"/>
                <p:cNvSpPr>
                  <a:spLocks noChangeArrowheads="1"/>
                </p:cNvSpPr>
                <p:nvPr/>
              </p:nvSpPr>
              <p:spPr bwMode="auto">
                <a:xfrm>
                  <a:off x="624" y="1920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 i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25</a:t>
                  </a:r>
                </a:p>
              </p:txBody>
            </p:sp>
            <p:sp>
              <p:nvSpPr>
                <p:cNvPr id="317530" name="Oval 90"/>
                <p:cNvSpPr>
                  <a:spLocks noChangeArrowheads="1"/>
                </p:cNvSpPr>
                <p:nvPr/>
              </p:nvSpPr>
              <p:spPr bwMode="auto">
                <a:xfrm>
                  <a:off x="1248" y="1296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 i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25</a:t>
                  </a:r>
                </a:p>
              </p:txBody>
            </p:sp>
            <p:sp>
              <p:nvSpPr>
                <p:cNvPr id="317531" name="Oval 91"/>
                <p:cNvSpPr>
                  <a:spLocks noChangeArrowheads="1"/>
                </p:cNvSpPr>
                <p:nvPr/>
              </p:nvSpPr>
              <p:spPr bwMode="auto">
                <a:xfrm>
                  <a:off x="2544" y="768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 i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25</a:t>
                  </a:r>
                </a:p>
              </p:txBody>
            </p:sp>
          </p:grpSp>
          <p:sp>
            <p:nvSpPr>
              <p:cNvPr id="317532" name="Rectangle 92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72000">
                <a:spAutoFit/>
              </a:bodyPr>
              <a:lstStyle/>
              <a:p>
                <a:pPr algn="ctr" eaLnBrk="1" hangingPunct="1">
                  <a:defRPr/>
                </a:pPr>
                <a:endParaRPr lang="zh-CN" altLang="zh-CN" sz="2800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7533" name="Oval 9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zh-CN" sz="2800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7534" name="Oval 94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25*</a:t>
                </a:r>
              </a:p>
            </p:txBody>
          </p:sp>
          <p:sp>
            <p:nvSpPr>
              <p:cNvPr id="317535" name="Oval 95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25*</a:t>
                </a:r>
              </a:p>
            </p:txBody>
          </p:sp>
        </p:grpSp>
        <p:sp>
          <p:nvSpPr>
            <p:cNvPr id="317543" name="Oval 103"/>
            <p:cNvSpPr>
              <a:spLocks noChangeArrowheads="1"/>
            </p:cNvSpPr>
            <p:nvPr/>
          </p:nvSpPr>
          <p:spPr bwMode="auto">
            <a:xfrm>
              <a:off x="624" y="2544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44" name="Oval 104"/>
            <p:cNvSpPr>
              <a:spLocks noChangeArrowheads="1"/>
            </p:cNvSpPr>
            <p:nvPr/>
          </p:nvSpPr>
          <p:spPr bwMode="auto">
            <a:xfrm>
              <a:off x="3216" y="2544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7476" name="Rectangle 3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1676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第六趟：</a:t>
            </a:r>
          </a:p>
        </p:txBody>
      </p:sp>
      <p:sp>
        <p:nvSpPr>
          <p:cNvPr id="317477" name="AutoShape 37"/>
          <p:cNvSpPr>
            <a:spLocks noChangeArrowheads="1"/>
          </p:cNvSpPr>
          <p:nvPr/>
        </p:nvSpPr>
        <p:spPr bwMode="auto">
          <a:xfrm>
            <a:off x="5257800" y="1401763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6781800" y="1173163"/>
            <a:ext cx="81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[6]</a:t>
            </a:r>
            <a:endParaRPr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</a:endParaRP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3048000" y="228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Winner 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胜者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)</a:t>
            </a:r>
          </a:p>
        </p:txBody>
      </p:sp>
      <p:sp>
        <p:nvSpPr>
          <p:cNvPr id="317536" name="Rectangle 96"/>
          <p:cNvSpPr>
            <a:spLocks noChangeArrowheads="1"/>
          </p:cNvSpPr>
          <p:nvPr/>
        </p:nvSpPr>
        <p:spPr bwMode="auto">
          <a:xfrm flipV="1">
            <a:off x="3505200" y="4267200"/>
            <a:ext cx="685800" cy="498475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72000">
            <a:spAutoFit/>
          </a:bodyPr>
          <a:lstStyle/>
          <a:p>
            <a:pPr algn="ctr" eaLnBrk="1" hangingPunct="1">
              <a:defRPr/>
            </a:pPr>
            <a:endParaRPr lang="zh-CN" altLang="zh-CN" sz="2800" b="1" i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37" name="Oval 97"/>
          <p:cNvSpPr>
            <a:spLocks noChangeArrowheads="1"/>
          </p:cNvSpPr>
          <p:nvPr/>
        </p:nvSpPr>
        <p:spPr bwMode="auto">
          <a:xfrm>
            <a:off x="3124200" y="3048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</a:p>
        </p:txBody>
      </p:sp>
      <p:sp>
        <p:nvSpPr>
          <p:cNvPr id="317541" name="Oval 101"/>
          <p:cNvSpPr>
            <a:spLocks noChangeArrowheads="1"/>
          </p:cNvSpPr>
          <p:nvPr/>
        </p:nvSpPr>
        <p:spPr bwMode="auto">
          <a:xfrm>
            <a:off x="1981200" y="205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</a:p>
        </p:txBody>
      </p:sp>
      <p:sp>
        <p:nvSpPr>
          <p:cNvPr id="317542" name="Oval 102"/>
          <p:cNvSpPr>
            <a:spLocks noChangeArrowheads="1"/>
          </p:cNvSpPr>
          <p:nvPr/>
        </p:nvSpPr>
        <p:spPr bwMode="auto">
          <a:xfrm>
            <a:off x="4038600" y="1219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1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1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1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7" grpId="0" animBg="1"/>
      <p:bldP spid="317478" grpId="0" autoUpdateAnimBg="0"/>
      <p:bldP spid="317479" grpId="0" autoUpdateAnimBg="0"/>
      <p:bldP spid="317536" grpId="0" animBg="1" autoUpdateAnimBg="0"/>
      <p:bldP spid="317537" grpId="0" animBg="1" autoUpdateAnimBg="0"/>
      <p:bldP spid="317541" grpId="0" animBg="1" autoUpdateAnimBg="0"/>
      <p:bldP spid="31754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D9E1A-A2D0-4993-97B5-CB4934F9DD4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381000" y="1219200"/>
            <a:ext cx="7924800" cy="3581400"/>
            <a:chOff x="240" y="768"/>
            <a:chExt cx="4992" cy="2256"/>
          </a:xfrm>
        </p:grpSpPr>
        <p:grpSp>
          <p:nvGrpSpPr>
            <p:cNvPr id="28684" name="Group 103"/>
            <p:cNvGrpSpPr>
              <a:grpSpLocks/>
            </p:cNvGrpSpPr>
            <p:nvPr/>
          </p:nvGrpSpPr>
          <p:grpSpPr bwMode="auto">
            <a:xfrm>
              <a:off x="240" y="768"/>
              <a:ext cx="4992" cy="2256"/>
              <a:chOff x="240" y="768"/>
              <a:chExt cx="4992" cy="2256"/>
            </a:xfrm>
          </p:grpSpPr>
          <p:grpSp>
            <p:nvGrpSpPr>
              <p:cNvPr id="28687" name="Group 41"/>
              <p:cNvGrpSpPr>
                <a:grpSpLocks/>
              </p:cNvGrpSpPr>
              <p:nvPr/>
            </p:nvGrpSpPr>
            <p:grpSpPr bwMode="auto">
              <a:xfrm>
                <a:off x="240" y="768"/>
                <a:ext cx="4992" cy="2256"/>
                <a:chOff x="240" y="768"/>
                <a:chExt cx="4992" cy="2256"/>
              </a:xfrm>
            </p:grpSpPr>
            <p:grpSp>
              <p:nvGrpSpPr>
                <p:cNvPr id="28692" name="Group 42"/>
                <p:cNvGrpSpPr>
                  <a:grpSpLocks/>
                </p:cNvGrpSpPr>
                <p:nvPr/>
              </p:nvGrpSpPr>
              <p:grpSpPr bwMode="auto">
                <a:xfrm>
                  <a:off x="240" y="768"/>
                  <a:ext cx="4992" cy="2256"/>
                  <a:chOff x="240" y="768"/>
                  <a:chExt cx="4992" cy="2256"/>
                </a:xfrm>
              </p:grpSpPr>
              <p:grpSp>
                <p:nvGrpSpPr>
                  <p:cNvPr id="2869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240" y="790"/>
                    <a:ext cx="4992" cy="2208"/>
                    <a:chOff x="240" y="720"/>
                    <a:chExt cx="4992" cy="2208"/>
                  </a:xfrm>
                </p:grpSpPr>
                <p:grpSp>
                  <p:nvGrpSpPr>
                    <p:cNvPr id="28710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4" y="720"/>
                      <a:ext cx="2400" cy="576"/>
                      <a:chOff x="1728" y="960"/>
                      <a:chExt cx="2400" cy="576"/>
                    </a:xfrm>
                  </p:grpSpPr>
                  <p:sp>
                    <p:nvSpPr>
                      <p:cNvPr id="28745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1200"/>
                        <a:ext cx="1104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746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28" y="1200"/>
                        <a:ext cx="1008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511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960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ea typeface="仿宋_GB2312" pitchFamily="49" charset="-122"/>
                          </a:rPr>
                          <a:t>08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</p:grpSp>
                <p:grpSp>
                  <p:nvGrpSpPr>
                    <p:cNvPr id="28711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4" y="1248"/>
                      <a:ext cx="1200" cy="624"/>
                      <a:chOff x="1056" y="1536"/>
                      <a:chExt cx="1152" cy="624"/>
                    </a:xfrm>
                  </p:grpSpPr>
                  <p:sp>
                    <p:nvSpPr>
                      <p:cNvPr id="28742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80" y="1824"/>
                        <a:ext cx="528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743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56" y="1824"/>
                        <a:ext cx="480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515" name="Oval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536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ea typeface="仿宋_GB2312" pitchFamily="49" charset="-122"/>
                          </a:rPr>
                          <a:t>21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</p:grpSp>
                <p:grpSp>
                  <p:nvGrpSpPr>
                    <p:cNvPr id="28712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8" y="1296"/>
                      <a:ext cx="1248" cy="624"/>
                      <a:chOff x="3600" y="1536"/>
                      <a:chExt cx="1248" cy="624"/>
                    </a:xfrm>
                  </p:grpSpPr>
                  <p:sp>
                    <p:nvSpPr>
                      <p:cNvPr id="28739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00" y="1824"/>
                        <a:ext cx="480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740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0" y="1824"/>
                        <a:ext cx="528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519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" y="1536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ea typeface="仿宋_GB2312" pitchFamily="49" charset="-122"/>
                          </a:rPr>
                          <a:t>08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</p:grpSp>
                <p:grpSp>
                  <p:nvGrpSpPr>
                    <p:cNvPr id="28713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0" y="1872"/>
                      <a:ext cx="528" cy="768"/>
                      <a:chOff x="3264" y="1728"/>
                      <a:chExt cx="528" cy="768"/>
                    </a:xfrm>
                  </p:grpSpPr>
                  <p:sp>
                    <p:nvSpPr>
                      <p:cNvPr id="28736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64" y="1968"/>
                        <a:ext cx="192" cy="5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737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48" y="2016"/>
                        <a:ext cx="144" cy="4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523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1728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ea typeface="仿宋_GB2312" pitchFamily="49" charset="-122"/>
                          </a:rPr>
                          <a:t>08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</p:grpSp>
                <p:grpSp>
                  <p:nvGrpSpPr>
                    <p:cNvPr id="28714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4" y="1872"/>
                      <a:ext cx="528" cy="768"/>
                      <a:chOff x="4608" y="1728"/>
                      <a:chExt cx="528" cy="768"/>
                    </a:xfrm>
                  </p:grpSpPr>
                  <p:sp>
                    <p:nvSpPr>
                      <p:cNvPr id="28733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08" y="1968"/>
                        <a:ext cx="192" cy="5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734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92" y="2016"/>
                        <a:ext cx="144" cy="4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527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4" y="1728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ea typeface="仿宋_GB2312" pitchFamily="49" charset="-122"/>
                          </a:rPr>
                          <a:t>63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</p:grpSp>
                <p:grpSp>
                  <p:nvGrpSpPr>
                    <p:cNvPr id="28715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1872"/>
                      <a:ext cx="528" cy="768"/>
                      <a:chOff x="2016" y="1728"/>
                      <a:chExt cx="528" cy="768"/>
                    </a:xfrm>
                  </p:grpSpPr>
                  <p:sp>
                    <p:nvSpPr>
                      <p:cNvPr id="28730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16" y="1968"/>
                        <a:ext cx="192" cy="5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731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00" y="2016"/>
                        <a:ext cx="144" cy="4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531" name="Oval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728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ea typeface="仿宋_GB2312" pitchFamily="49" charset="-122"/>
                          </a:rPr>
                          <a:t>25*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</p:grpSp>
                <p:grpSp>
                  <p:nvGrpSpPr>
                    <p:cNvPr id="28716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8" y="1872"/>
                      <a:ext cx="528" cy="768"/>
                      <a:chOff x="720" y="1728"/>
                      <a:chExt cx="528" cy="768"/>
                    </a:xfrm>
                  </p:grpSpPr>
                  <p:sp>
                    <p:nvSpPr>
                      <p:cNvPr id="28727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04" y="2016"/>
                        <a:ext cx="144" cy="4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728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20" y="1968"/>
                        <a:ext cx="192" cy="5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535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1728"/>
                        <a:ext cx="336" cy="3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ea typeface="仿宋_GB2312" pitchFamily="49" charset="-122"/>
                          </a:rPr>
                          <a:t>21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</p:grpSp>
                <p:grpSp>
                  <p:nvGrpSpPr>
                    <p:cNvPr id="28717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640"/>
                      <a:ext cx="4992" cy="288"/>
                      <a:chOff x="384" y="2448"/>
                      <a:chExt cx="4992" cy="288"/>
                    </a:xfrm>
                  </p:grpSpPr>
                  <p:sp>
                    <p:nvSpPr>
                      <p:cNvPr id="318537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44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8080"/>
                          </a:gs>
                          <a:gs pos="100000">
                            <a:srgbClr val="008080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endParaRPr lang="zh-CN" altLang="zh-CN">
                          <a:solidFill>
                            <a:srgbClr val="008080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40C0C0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004C4C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  <p:sp>
                    <p:nvSpPr>
                      <p:cNvPr id="318538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</a:rPr>
                          <a:t>21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  <p:sp>
                    <p:nvSpPr>
                      <p:cNvPr id="318539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</a:rPr>
                          <a:t>25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  <p:sp>
                    <p:nvSpPr>
                      <p:cNvPr id="318540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</a:rPr>
                          <a:t>49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  <p:sp>
                    <p:nvSpPr>
                      <p:cNvPr id="318541" name="Rectangle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</a:rPr>
                          <a:t>25*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  <p:sp>
                    <p:nvSpPr>
                      <p:cNvPr id="318542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</a:rPr>
                          <a:t>16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  <p:sp>
                    <p:nvSpPr>
                      <p:cNvPr id="318543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8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</a:rPr>
                          <a:t>08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  <p:sp>
                    <p:nvSpPr>
                      <p:cNvPr id="318544" name="Rectangle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72" y="2448"/>
                        <a:ext cx="432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2700000" scaled="1"/>
                      </a:gra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altLang="zh-CN" sz="2800" b="1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</a:rPr>
                          <a:t>63</a:t>
                        </a:r>
                        <a:endParaRPr lang="en-US" altLang="zh-CN">
                          <a:solidFill>
                            <a:schemeClr val="accent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DDF3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7A8D99"/>
                              </a:outerShdw>
                            </a:cont>
                            <a:effect ref="fillLine"/>
                          </a:effectDag>
                        </a:endParaRPr>
                      </a:p>
                    </p:txBody>
                  </p:sp>
                </p:grpSp>
                <p:sp>
                  <p:nvSpPr>
                    <p:cNvPr id="318545" name="Rectangl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8" y="2640"/>
                      <a:ext cx="336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eaLnBrk="1" hangingPunct="1">
                        <a:defRPr/>
                      </a:pPr>
                      <a:endParaRPr lang="zh-CN" altLang="zh-CN" sz="28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1854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2710"/>
                    <a:ext cx="432" cy="314"/>
                  </a:xfrm>
                  <a:prstGeom prst="rect">
                    <a:avLst/>
                  </a:prstGeom>
                  <a:solidFill>
                    <a:srgbClr val="006666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72000">
                    <a:spAutoFit/>
                  </a:bodyPr>
                  <a:lstStyle/>
                  <a:p>
                    <a:pPr algn="ctr" eaLnBrk="1" hangingPunct="1">
                      <a:defRPr/>
                    </a:pPr>
                    <a:endParaRPr lang="zh-CN" altLang="zh-CN" sz="2800" b="1" i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sp>
                <p:nvSpPr>
                  <p:cNvPr id="318547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942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16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8548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366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16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8549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790"/>
                    <a:ext cx="336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仿宋_GB2312" pitchFamily="49" charset="-122"/>
                      </a:rPr>
                      <a:t>16</a:t>
                    </a:r>
                    <a:endParaRPr lang="en-US" altLang="zh-CN">
                      <a:solidFill>
                        <a:schemeClr val="accent1"/>
                      </a:solidFill>
                      <a:effectDag name="">
                        <a:cont type="tree" name="">
                          <a:effect ref="fillLine"/>
                          <a:outerShdw dist="38100" dir="13500000" algn="br">
                            <a:srgbClr val="DDF3FF"/>
                          </a:outerShdw>
                        </a:cont>
                        <a:cont type="tree" name="">
                          <a:effect ref="fillLine"/>
                          <a:outerShdw dist="38100" dir="2700000" algn="tl">
                            <a:srgbClr val="7A8D99"/>
                          </a:outerShdw>
                        </a:cont>
                        <a:effect ref="fillLine"/>
                      </a:effectDag>
                    </a:endParaRPr>
                  </a:p>
                </p:txBody>
              </p:sp>
              <p:sp>
                <p:nvSpPr>
                  <p:cNvPr id="31855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688"/>
                    <a:ext cx="432" cy="314"/>
                  </a:xfrm>
                  <a:prstGeom prst="rect">
                    <a:avLst/>
                  </a:prstGeom>
                  <a:solidFill>
                    <a:srgbClr val="006666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72000">
                    <a:spAutoFit/>
                  </a:bodyPr>
                  <a:lstStyle/>
                  <a:p>
                    <a:pPr algn="ctr" eaLnBrk="1" hangingPunct="1">
                      <a:defRPr/>
                    </a:pPr>
                    <a:endParaRPr lang="zh-CN" altLang="zh-CN" sz="2800" b="1" i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sp>
                <p:nvSpPr>
                  <p:cNvPr id="318551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920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zh-CN" sz="2800" b="1" i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sp>
                <p:nvSpPr>
                  <p:cNvPr id="318552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344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 i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63</a:t>
                    </a:r>
                  </a:p>
                </p:txBody>
              </p:sp>
              <p:sp>
                <p:nvSpPr>
                  <p:cNvPr id="318553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768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 i="1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21</a:t>
                    </a:r>
                  </a:p>
                </p:txBody>
              </p:sp>
              <p:sp>
                <p:nvSpPr>
                  <p:cNvPr id="31855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2688"/>
                    <a:ext cx="432" cy="314"/>
                  </a:xfrm>
                  <a:prstGeom prst="rect">
                    <a:avLst/>
                  </a:prstGeom>
                  <a:solidFill>
                    <a:srgbClr val="006666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72000">
                    <a:spAutoFit/>
                  </a:bodyPr>
                  <a:lstStyle/>
                  <a:p>
                    <a:pPr algn="ctr" eaLnBrk="1" hangingPunct="1">
                      <a:defRPr/>
                    </a:pPr>
                    <a:endParaRPr lang="zh-CN" altLang="zh-CN" sz="2800" b="1" i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sp>
                <p:nvSpPr>
                  <p:cNvPr id="31855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920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 i="1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25</a:t>
                    </a:r>
                  </a:p>
                </p:txBody>
              </p:sp>
              <p:sp>
                <p:nvSpPr>
                  <p:cNvPr id="318556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296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 i="1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25</a:t>
                    </a:r>
                  </a:p>
                </p:txBody>
              </p:sp>
              <p:sp>
                <p:nvSpPr>
                  <p:cNvPr id="318557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768"/>
                    <a:ext cx="384" cy="38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2800" b="1" i="1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25</a:t>
                    </a:r>
                  </a:p>
                </p:txBody>
              </p:sp>
            </p:grpSp>
            <p:sp>
              <p:nvSpPr>
                <p:cNvPr id="318558" name="Rectangle 94"/>
                <p:cNvSpPr>
                  <a:spLocks noChangeArrowheads="1"/>
                </p:cNvSpPr>
                <p:nvPr/>
              </p:nvSpPr>
              <p:spPr bwMode="auto">
                <a:xfrm>
                  <a:off x="912" y="2688"/>
                  <a:ext cx="432" cy="314"/>
                </a:xfrm>
                <a:prstGeom prst="rect">
                  <a:avLst/>
                </a:prstGeom>
                <a:solidFill>
                  <a:srgbClr val="00666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7200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18559" name="Oval 95"/>
                <p:cNvSpPr>
                  <a:spLocks noChangeArrowheads="1"/>
                </p:cNvSpPr>
                <p:nvPr/>
              </p:nvSpPr>
              <p:spPr bwMode="auto">
                <a:xfrm>
                  <a:off x="624" y="1920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zh-CN" sz="2800" b="1" i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18560" name="Oval 96"/>
                <p:cNvSpPr>
                  <a:spLocks noChangeArrowheads="1"/>
                </p:cNvSpPr>
                <p:nvPr/>
              </p:nvSpPr>
              <p:spPr bwMode="auto">
                <a:xfrm>
                  <a:off x="1248" y="1296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 i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25*</a:t>
                  </a:r>
                </a:p>
              </p:txBody>
            </p:sp>
            <p:sp>
              <p:nvSpPr>
                <p:cNvPr id="318561" name="Oval 97"/>
                <p:cNvSpPr>
                  <a:spLocks noChangeArrowheads="1"/>
                </p:cNvSpPr>
                <p:nvPr/>
              </p:nvSpPr>
              <p:spPr bwMode="auto">
                <a:xfrm>
                  <a:off x="2544" y="768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2800" b="1" i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25*</a:t>
                  </a:r>
                </a:p>
              </p:txBody>
            </p:sp>
          </p:grpSp>
          <p:sp>
            <p:nvSpPr>
              <p:cNvPr id="318562" name="Rectangle 98"/>
              <p:cNvSpPr>
                <a:spLocks noChangeArrowheads="1"/>
              </p:cNvSpPr>
              <p:nvPr/>
            </p:nvSpPr>
            <p:spPr bwMode="auto">
              <a:xfrm flipV="1">
                <a:off x="2208" y="2688"/>
                <a:ext cx="432" cy="314"/>
              </a:xfrm>
              <a:prstGeom prst="rect">
                <a:avLst/>
              </a:prstGeom>
              <a:solidFill>
                <a:srgbClr val="0066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lIns="0" tIns="0" rIns="0" bIns="72000">
                <a:spAutoFit/>
              </a:bodyPr>
              <a:lstStyle/>
              <a:p>
                <a:pPr algn="ctr" eaLnBrk="1" hangingPunct="1">
                  <a:defRPr/>
                </a:pPr>
                <a:endParaRPr lang="zh-CN" altLang="zh-CN" sz="2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8563" name="Oval 99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</a:t>
                </a:r>
              </a:p>
            </p:txBody>
          </p:sp>
          <p:sp>
            <p:nvSpPr>
              <p:cNvPr id="318564" name="Oval 100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</a:t>
                </a:r>
              </a:p>
            </p:txBody>
          </p:sp>
          <p:sp>
            <p:nvSpPr>
              <p:cNvPr id="318565" name="Oval 101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</a:t>
                </a:r>
              </a:p>
            </p:txBody>
          </p:sp>
        </p:grpSp>
        <p:sp>
          <p:nvSpPr>
            <p:cNvPr id="318570" name="Oval 106"/>
            <p:cNvSpPr>
              <a:spLocks noChangeArrowheads="1"/>
            </p:cNvSpPr>
            <p:nvPr/>
          </p:nvSpPr>
          <p:spPr bwMode="auto">
            <a:xfrm>
              <a:off x="624" y="1920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8572" name="Oval 108"/>
            <p:cNvSpPr>
              <a:spLocks noChangeArrowheads="1"/>
            </p:cNvSpPr>
            <p:nvPr/>
          </p:nvSpPr>
          <p:spPr bwMode="auto">
            <a:xfrm>
              <a:off x="3216" y="1920"/>
              <a:ext cx="384" cy="38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01" name="Rectangle 37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1676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第七趟：</a:t>
            </a:r>
          </a:p>
        </p:txBody>
      </p:sp>
      <p:sp>
        <p:nvSpPr>
          <p:cNvPr id="318502" name="AutoShape 38"/>
          <p:cNvSpPr>
            <a:spLocks noChangeArrowheads="1"/>
          </p:cNvSpPr>
          <p:nvPr/>
        </p:nvSpPr>
        <p:spPr bwMode="auto">
          <a:xfrm>
            <a:off x="5334000" y="4572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8503" name="Text Box 39"/>
          <p:cNvSpPr txBox="1">
            <a:spLocks noChangeArrowheads="1"/>
          </p:cNvSpPr>
          <p:nvPr/>
        </p:nvSpPr>
        <p:spPr bwMode="auto">
          <a:xfrm>
            <a:off x="6858000" y="228600"/>
            <a:ext cx="81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i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32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[7]</a:t>
            </a:r>
            <a:endParaRPr lang="en-US" altLang="zh-CN" sz="32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</a:endParaRPr>
          </a:p>
        </p:txBody>
      </p:sp>
      <p:sp>
        <p:nvSpPr>
          <p:cNvPr id="318504" name="Text Box 40"/>
          <p:cNvSpPr txBox="1">
            <a:spLocks noChangeArrowheads="1"/>
          </p:cNvSpPr>
          <p:nvPr/>
        </p:nvSpPr>
        <p:spPr bwMode="auto">
          <a:xfrm>
            <a:off x="3048000" y="228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Winner 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胜者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)</a:t>
            </a:r>
          </a:p>
        </p:txBody>
      </p:sp>
      <p:sp>
        <p:nvSpPr>
          <p:cNvPr id="318566" name="Rectangle 102"/>
          <p:cNvSpPr>
            <a:spLocks noChangeArrowheads="1"/>
          </p:cNvSpPr>
          <p:nvPr/>
        </p:nvSpPr>
        <p:spPr bwMode="auto">
          <a:xfrm flipV="1">
            <a:off x="2438400" y="4267200"/>
            <a:ext cx="685800" cy="498475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lIns="0" tIns="0" rIns="0" bIns="72000">
            <a:spAutoFit/>
          </a:bodyPr>
          <a:lstStyle/>
          <a:p>
            <a:pPr algn="ctr" eaLnBrk="1" hangingPunct="1">
              <a:defRPr/>
            </a:pPr>
            <a:endParaRPr lang="zh-CN" altLang="zh-CN" sz="28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8569" name="Oval 105"/>
          <p:cNvSpPr>
            <a:spLocks noChangeArrowheads="1"/>
          </p:cNvSpPr>
          <p:nvPr/>
        </p:nvSpPr>
        <p:spPr bwMode="auto">
          <a:xfrm>
            <a:off x="4038600" y="1219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</a:p>
        </p:txBody>
      </p:sp>
      <p:sp>
        <p:nvSpPr>
          <p:cNvPr id="318571" name="Oval 107"/>
          <p:cNvSpPr>
            <a:spLocks noChangeArrowheads="1"/>
          </p:cNvSpPr>
          <p:nvPr/>
        </p:nvSpPr>
        <p:spPr bwMode="auto">
          <a:xfrm>
            <a:off x="3124200" y="3048000"/>
            <a:ext cx="609600" cy="6096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8573" name="Oval 109"/>
          <p:cNvSpPr>
            <a:spLocks noChangeArrowheads="1"/>
          </p:cNvSpPr>
          <p:nvPr/>
        </p:nvSpPr>
        <p:spPr bwMode="auto">
          <a:xfrm>
            <a:off x="1981200" y="2057400"/>
            <a:ext cx="609600" cy="6096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1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1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02" grpId="0" animBg="1"/>
      <p:bldP spid="318503" grpId="0" autoUpdateAnimBg="0"/>
      <p:bldP spid="318504" grpId="0" autoUpdateAnimBg="0"/>
      <p:bldP spid="318566" grpId="0" animBg="1" autoUpdateAnimBg="0"/>
      <p:bldP spid="318569" grpId="0" animBg="1" autoUpdateAnimBg="0"/>
      <p:bldP spid="318571" grpId="0" animBg="1" autoUpdateAnimBg="0"/>
      <p:bldP spid="31857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F98E2A-B499-47BF-9072-1FDADEA4F61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2209800" cy="685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算法分析：</a:t>
            </a:r>
            <a:endParaRPr lang="zh-CN" altLang="en-US" sz="28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8686800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锦标赛排序构成的树是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完全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满）二叉树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，其深度为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log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+1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，其中 </a:t>
            </a: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为待排序元素个数。</a:t>
            </a:r>
          </a:p>
          <a:p>
            <a:pPr marL="285750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时间复杂度：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O(</a:t>
            </a: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log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   </a:t>
            </a:r>
            <a:r>
              <a:rPr lang="en-US" altLang="zh-CN" sz="2800" b="1">
                <a:solidFill>
                  <a:srgbClr val="9900FF"/>
                </a:solidFill>
                <a:ea typeface="楷体_GB2312" pitchFamily="49" charset="-122"/>
              </a:rPr>
              <a:t>—</a:t>
            </a:r>
            <a:r>
              <a:rPr lang="en-US" altLang="zh-CN" b="1">
                <a:solidFill>
                  <a:srgbClr val="9900FF"/>
                </a:solidFill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个记录各自比较约</a:t>
            </a:r>
            <a:r>
              <a:rPr lang="en-US" altLang="zh-CN" b="1">
                <a:solidFill>
                  <a:srgbClr val="9900FF"/>
                </a:solidFill>
                <a:ea typeface="楷体_GB2312" pitchFamily="49" charset="-122"/>
              </a:rPr>
              <a:t>log</a:t>
            </a:r>
            <a:r>
              <a:rPr lang="en-US" altLang="zh-CN" b="1" baseline="-25000">
                <a:solidFill>
                  <a:srgbClr val="9900FF"/>
                </a:solidFill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9900FF"/>
                </a:solidFill>
                <a:ea typeface="楷体_GB2312" pitchFamily="49" charset="-122"/>
              </a:rPr>
              <a:t>n</a:t>
            </a:r>
            <a:r>
              <a:rPr lang="zh-CN" altLang="en-US" b="1" i="1">
                <a:solidFill>
                  <a:srgbClr val="9900FF"/>
                </a:solidFill>
                <a:ea typeface="楷体_GB2312" pitchFamily="49" charset="-122"/>
              </a:rPr>
              <a:t>次</a:t>
            </a:r>
            <a:endParaRPr lang="zh-CN" altLang="en-US" b="1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85750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空间效率：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O(</a:t>
            </a: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）  </a:t>
            </a:r>
            <a:r>
              <a:rPr lang="en-US" altLang="zh-CN" sz="2800" b="1">
                <a:solidFill>
                  <a:srgbClr val="9900FF"/>
                </a:solidFill>
                <a:ea typeface="楷体_GB2312" pitchFamily="49" charset="-122"/>
              </a:rPr>
              <a:t>—</a:t>
            </a: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胜者树的附加内结点共有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n</a:t>
            </a:r>
            <a:r>
              <a:rPr lang="en-US" altLang="zh-CN" b="1" baseline="-2500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9900FF"/>
                </a:solidFill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个！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285750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稳定性：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稳定 </a:t>
            </a:r>
            <a:r>
              <a:rPr lang="en-US" altLang="zh-CN" sz="2800" b="1">
                <a:solidFill>
                  <a:srgbClr val="9900FF"/>
                </a:solidFill>
                <a:ea typeface="楷体_GB2312" pitchFamily="49" charset="-122"/>
              </a:rPr>
              <a:t>—</a:t>
            </a: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可事先约定左结点“小”</a:t>
            </a: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304800" y="3429000"/>
            <a:ext cx="83820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讨论：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锦标赛排序巧妙利用了第一次和前若干次扫描的结果，加快了排序速度。还有没有同类方法？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答：有！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请看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——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02" name="AutoShape 7"/>
          <p:cNvSpPr>
            <a:spLocks noChangeArrowheads="1"/>
          </p:cNvSpPr>
          <p:nvPr/>
        </p:nvSpPr>
        <p:spPr bwMode="auto">
          <a:xfrm>
            <a:off x="6477000" y="2895600"/>
            <a:ext cx="2438400" cy="381000"/>
          </a:xfrm>
          <a:prstGeom prst="wedgeRoundRectCallout">
            <a:avLst>
              <a:gd name="adj1" fmla="val -8722"/>
              <a:gd name="adj2" fmla="val -132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=2</a:t>
            </a:r>
            <a:r>
              <a:rPr lang="en-US" altLang="zh-CN" sz="2000" b="1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叶子总数</a:t>
            </a:r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3810000" y="4876800"/>
            <a:ext cx="1731963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堆排序</a:t>
            </a:r>
            <a:endParaRPr lang="zh-CN" altLang="en-US" sz="4000" b="1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16B62-9F21-4ECD-9EB2-47B4D490DAF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170238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） 堆排序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304800" y="9144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什么是堆？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381000" y="15240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堆的定义：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设有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个元素的序列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，当且仅当满足下述关系之一时，称之为堆。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2289175"/>
            <a:ext cx="2133600" cy="1076325"/>
            <a:chOff x="864" y="332"/>
            <a:chExt cx="1344" cy="1137"/>
          </a:xfrm>
        </p:grpSpPr>
        <p:sp>
          <p:nvSpPr>
            <p:cNvPr id="30736" name="AutoShape 8"/>
            <p:cNvSpPr>
              <a:spLocks/>
            </p:cNvSpPr>
            <p:nvPr/>
          </p:nvSpPr>
          <p:spPr bwMode="auto">
            <a:xfrm>
              <a:off x="864" y="480"/>
              <a:ext cx="240" cy="672"/>
            </a:xfrm>
            <a:prstGeom prst="leftBrace">
              <a:avLst>
                <a:gd name="adj1" fmla="val 2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1152" y="332"/>
              <a:ext cx="1056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k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i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≤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k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2i</a:t>
              </a: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1152" y="921"/>
              <a:ext cx="1008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k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i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≤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k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2i+1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33800" y="2209800"/>
            <a:ext cx="2438400" cy="1174750"/>
            <a:chOff x="2688" y="336"/>
            <a:chExt cx="1536" cy="1056"/>
          </a:xfrm>
        </p:grpSpPr>
        <p:sp>
          <p:nvSpPr>
            <p:cNvPr id="30733" name="AutoShape 12"/>
            <p:cNvSpPr>
              <a:spLocks/>
            </p:cNvSpPr>
            <p:nvPr/>
          </p:nvSpPr>
          <p:spPr bwMode="auto">
            <a:xfrm>
              <a:off x="2688" y="484"/>
              <a:ext cx="240" cy="672"/>
            </a:xfrm>
            <a:prstGeom prst="leftBrace">
              <a:avLst>
                <a:gd name="adj1" fmla="val 2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2976" y="336"/>
              <a:ext cx="1056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k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i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≥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k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2i</a:t>
              </a:r>
            </a:p>
          </p:txBody>
        </p:sp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2976" y="925"/>
              <a:ext cx="1248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k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i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≥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k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2i+1</a:t>
              </a:r>
            </a:p>
          </p:txBody>
        </p:sp>
      </p:grpSp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2819400" y="254635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或者</a:t>
            </a:r>
          </a:p>
        </p:txBody>
      </p:sp>
      <p:sp>
        <p:nvSpPr>
          <p:cNvPr id="320528" name="Rectangle 16"/>
          <p:cNvSpPr>
            <a:spLocks noChangeArrowheads="1"/>
          </p:cNvSpPr>
          <p:nvPr/>
        </p:nvSpPr>
        <p:spPr bwMode="auto">
          <a:xfrm>
            <a:off x="6172200" y="2514600"/>
            <a:ext cx="2027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i=1, 2,… n/2</a:t>
            </a:r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381000" y="3581400"/>
            <a:ext cx="83058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解释：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如果让满足以上条件的元素序列 （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）顺次排成一棵</a:t>
            </a: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完全二叉树，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则此树的特点是：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树中所有结点的值均大于（或小于）其左右孩子，此树的根结点（</a:t>
            </a: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即堆顶）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必最大（或最小）。</a:t>
            </a:r>
          </a:p>
        </p:txBody>
      </p:sp>
      <p:sp>
        <p:nvSpPr>
          <p:cNvPr id="320530" name="Rectangle 18"/>
          <p:cNvSpPr>
            <a:spLocks noChangeArrowheads="1"/>
          </p:cNvSpPr>
          <p:nvPr/>
        </p:nvSpPr>
        <p:spPr bwMode="auto">
          <a:xfrm>
            <a:off x="3048000" y="9144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怎样建堆？</a:t>
            </a:r>
          </a:p>
        </p:txBody>
      </p:sp>
      <p:sp>
        <p:nvSpPr>
          <p:cNvPr id="320531" name="Rectangle 19"/>
          <p:cNvSpPr>
            <a:spLocks noChangeArrowheads="1"/>
          </p:cNvSpPr>
          <p:nvPr/>
        </p:nvSpPr>
        <p:spPr bwMode="auto">
          <a:xfrm>
            <a:off x="5715000" y="9144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怎样堆排序？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0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0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 autoUpdateAnimBg="0"/>
      <p:bldP spid="320518" grpId="0" autoUpdateAnimBg="0"/>
      <p:bldP spid="320527" grpId="0" autoUpdateAnimBg="0"/>
      <p:bldP spid="320528" grpId="0" autoUpdateAnimBg="0"/>
      <p:bldP spid="320529" grpId="0" build="p" autoUpdateAnimBg="0"/>
      <p:bldP spid="320530" grpId="0" autoUpdateAnimBg="0"/>
      <p:bldP spid="3205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EF3BD2-F309-46AE-83AE-67D14AED6C3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3200400" cy="2576513"/>
            <a:chOff x="528" y="729"/>
            <a:chExt cx="2016" cy="1623"/>
          </a:xfrm>
        </p:grpSpPr>
        <p:grpSp>
          <p:nvGrpSpPr>
            <p:cNvPr id="31776" name="Group 3"/>
            <p:cNvGrpSpPr>
              <a:grpSpLocks/>
            </p:cNvGrpSpPr>
            <p:nvPr/>
          </p:nvGrpSpPr>
          <p:grpSpPr bwMode="auto">
            <a:xfrm>
              <a:off x="528" y="912"/>
              <a:ext cx="2016" cy="1440"/>
              <a:chOff x="528" y="615"/>
              <a:chExt cx="2016" cy="1440"/>
            </a:xfrm>
          </p:grpSpPr>
          <p:sp>
            <p:nvSpPr>
              <p:cNvPr id="31778" name="Line 4"/>
              <p:cNvSpPr>
                <a:spLocks noChangeShapeType="1"/>
              </p:cNvSpPr>
              <p:nvPr/>
            </p:nvSpPr>
            <p:spPr bwMode="auto">
              <a:xfrm flipH="1">
                <a:off x="1968" y="1431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9" name="Line 5"/>
              <p:cNvSpPr>
                <a:spLocks noChangeShapeType="1"/>
              </p:cNvSpPr>
              <p:nvPr/>
            </p:nvSpPr>
            <p:spPr bwMode="auto">
              <a:xfrm>
                <a:off x="1296" y="1431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0" name="Line 6"/>
              <p:cNvSpPr>
                <a:spLocks noChangeShapeType="1"/>
              </p:cNvSpPr>
              <p:nvPr/>
            </p:nvSpPr>
            <p:spPr bwMode="auto">
              <a:xfrm>
                <a:off x="1824" y="855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1" name="Line 7"/>
              <p:cNvSpPr>
                <a:spLocks noChangeShapeType="1"/>
              </p:cNvSpPr>
              <p:nvPr/>
            </p:nvSpPr>
            <p:spPr bwMode="auto">
              <a:xfrm flipH="1">
                <a:off x="816" y="855"/>
                <a:ext cx="768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2568" name="Oval 8"/>
              <p:cNvSpPr>
                <a:spLocks noChangeArrowheads="1"/>
              </p:cNvSpPr>
              <p:nvPr/>
            </p:nvSpPr>
            <p:spPr bwMode="auto">
              <a:xfrm>
                <a:off x="1536" y="615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08</a:t>
                </a:r>
              </a:p>
            </p:txBody>
          </p:sp>
          <p:sp>
            <p:nvSpPr>
              <p:cNvPr id="322569" name="Oval 9"/>
              <p:cNvSpPr>
                <a:spLocks noChangeArrowheads="1"/>
              </p:cNvSpPr>
              <p:nvPr/>
            </p:nvSpPr>
            <p:spPr bwMode="auto">
              <a:xfrm>
                <a:off x="1056" y="1143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2570" name="Oval 10"/>
              <p:cNvSpPr>
                <a:spLocks noChangeArrowheads="1"/>
              </p:cNvSpPr>
              <p:nvPr/>
            </p:nvSpPr>
            <p:spPr bwMode="auto">
              <a:xfrm>
                <a:off x="576" y="1719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46</a:t>
                </a:r>
                <a:endParaRPr lang="en-US" altLang="zh-CN" sz="2800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2571" name="Oval 11"/>
              <p:cNvSpPr>
                <a:spLocks noChangeArrowheads="1"/>
              </p:cNvSpPr>
              <p:nvPr/>
            </p:nvSpPr>
            <p:spPr bwMode="auto">
              <a:xfrm>
                <a:off x="2016" y="1143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2572" name="Oval 12"/>
              <p:cNvSpPr>
                <a:spLocks noChangeArrowheads="1"/>
              </p:cNvSpPr>
              <p:nvPr/>
            </p:nvSpPr>
            <p:spPr bwMode="auto">
              <a:xfrm>
                <a:off x="1248" y="1719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58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2573" name="Oval 13"/>
              <p:cNvSpPr>
                <a:spLocks noChangeArrowheads="1"/>
              </p:cNvSpPr>
              <p:nvPr/>
            </p:nvSpPr>
            <p:spPr bwMode="auto">
              <a:xfrm>
                <a:off x="1776" y="1719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67</a:t>
                </a:r>
              </a:p>
            </p:txBody>
          </p:sp>
          <p:sp>
            <p:nvSpPr>
              <p:cNvPr id="322574" name="Text Box 14"/>
              <p:cNvSpPr txBox="1">
                <a:spLocks noChangeArrowheads="1"/>
              </p:cNvSpPr>
              <p:nvPr/>
            </p:nvSpPr>
            <p:spPr bwMode="auto">
              <a:xfrm>
                <a:off x="972" y="85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2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2575" name="Text Box 15"/>
              <p:cNvSpPr txBox="1">
                <a:spLocks noChangeArrowheads="1"/>
              </p:cNvSpPr>
              <p:nvPr/>
            </p:nvSpPr>
            <p:spPr bwMode="auto">
              <a:xfrm>
                <a:off x="2316" y="951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3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2576" name="Text Box 16"/>
              <p:cNvSpPr txBox="1">
                <a:spLocks noChangeArrowheads="1"/>
              </p:cNvSpPr>
              <p:nvPr/>
            </p:nvSpPr>
            <p:spPr bwMode="auto">
              <a:xfrm>
                <a:off x="528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4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2577" name="Text Box 17"/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5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2578" name="Text Box 18"/>
              <p:cNvSpPr txBox="1">
                <a:spLocks noChangeArrowheads="1"/>
              </p:cNvSpPr>
              <p:nvPr/>
            </p:nvSpPr>
            <p:spPr bwMode="auto">
              <a:xfrm>
                <a:off x="1740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6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1404" y="7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322581" name="Rectangle 21"/>
          <p:cNvSpPr>
            <a:spLocks noChangeArrowheads="1"/>
          </p:cNvSpPr>
          <p:nvPr/>
        </p:nvSpPr>
        <p:spPr bwMode="auto">
          <a:xfrm>
            <a:off x="6400800" y="45720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（大根堆）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876800" y="1447800"/>
            <a:ext cx="3429000" cy="2652713"/>
            <a:chOff x="3072" y="921"/>
            <a:chExt cx="2160" cy="1671"/>
          </a:xfrm>
        </p:grpSpPr>
        <p:sp>
          <p:nvSpPr>
            <p:cNvPr id="31757" name="Line 23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Line 24"/>
            <p:cNvSpPr>
              <a:spLocks noChangeShapeType="1"/>
            </p:cNvSpPr>
            <p:nvPr/>
          </p:nvSpPr>
          <p:spPr bwMode="auto">
            <a:xfrm>
              <a:off x="3840" y="196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Line 25"/>
            <p:cNvSpPr>
              <a:spLocks noChangeShapeType="1"/>
            </p:cNvSpPr>
            <p:nvPr/>
          </p:nvSpPr>
          <p:spPr bwMode="auto">
            <a:xfrm>
              <a:off x="4368" y="1392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Line 26"/>
            <p:cNvSpPr>
              <a:spLocks noChangeShapeType="1"/>
            </p:cNvSpPr>
            <p:nvPr/>
          </p:nvSpPr>
          <p:spPr bwMode="auto">
            <a:xfrm flipH="1">
              <a:off x="3360" y="139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7" name="Oval 27"/>
            <p:cNvSpPr>
              <a:spLocks noChangeArrowheads="1"/>
            </p:cNvSpPr>
            <p:nvPr/>
          </p:nvSpPr>
          <p:spPr bwMode="auto">
            <a:xfrm>
              <a:off x="4080" y="115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91</a:t>
              </a:r>
            </a:p>
          </p:txBody>
        </p:sp>
        <p:sp>
          <p:nvSpPr>
            <p:cNvPr id="322588" name="Oval 28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89" name="Oval 29"/>
            <p:cNvSpPr>
              <a:spLocks noChangeArrowheads="1"/>
            </p:cNvSpPr>
            <p:nvPr/>
          </p:nvSpPr>
          <p:spPr bwMode="auto">
            <a:xfrm>
              <a:off x="312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66</a:t>
              </a:r>
              <a:endParaRPr lang="en-US" altLang="zh-CN" sz="28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90" name="Oval 30"/>
            <p:cNvSpPr>
              <a:spLocks noChangeArrowheads="1"/>
            </p:cNvSpPr>
            <p:nvPr/>
          </p:nvSpPr>
          <p:spPr bwMode="auto">
            <a:xfrm>
              <a:off x="456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76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91" name="Oval 31"/>
            <p:cNvSpPr>
              <a:spLocks noChangeArrowheads="1"/>
            </p:cNvSpPr>
            <p:nvPr/>
          </p:nvSpPr>
          <p:spPr bwMode="auto">
            <a:xfrm>
              <a:off x="3792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92" name="Oval 32"/>
            <p:cNvSpPr>
              <a:spLocks noChangeArrowheads="1"/>
            </p:cNvSpPr>
            <p:nvPr/>
          </p:nvSpPr>
          <p:spPr bwMode="auto">
            <a:xfrm>
              <a:off x="432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67</a:t>
              </a:r>
            </a:p>
          </p:txBody>
        </p:sp>
        <p:sp>
          <p:nvSpPr>
            <p:cNvPr id="322593" name="Text Box 33"/>
            <p:cNvSpPr txBox="1">
              <a:spLocks noChangeArrowheads="1"/>
            </p:cNvSpPr>
            <p:nvPr/>
          </p:nvSpPr>
          <p:spPr bwMode="auto">
            <a:xfrm>
              <a:off x="3516" y="139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94" name="Text Box 34"/>
            <p:cNvSpPr txBox="1">
              <a:spLocks noChangeArrowheads="1"/>
            </p:cNvSpPr>
            <p:nvPr/>
          </p:nvSpPr>
          <p:spPr bwMode="auto">
            <a:xfrm>
              <a:off x="4860" y="14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95" name="Text Box 35"/>
            <p:cNvSpPr txBox="1">
              <a:spLocks noChangeArrowheads="1"/>
            </p:cNvSpPr>
            <p:nvPr/>
          </p:nvSpPr>
          <p:spPr bwMode="auto">
            <a:xfrm>
              <a:off x="3072" y="197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96" name="Text Box 36"/>
            <p:cNvSpPr txBox="1">
              <a:spLocks noChangeArrowheads="1"/>
            </p:cNvSpPr>
            <p:nvPr/>
          </p:nvSpPr>
          <p:spPr bwMode="auto">
            <a:xfrm>
              <a:off x="3936" y="197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97" name="Text Box 37"/>
            <p:cNvSpPr txBox="1">
              <a:spLocks noChangeArrowheads="1"/>
            </p:cNvSpPr>
            <p:nvPr/>
          </p:nvSpPr>
          <p:spPr bwMode="auto">
            <a:xfrm>
              <a:off x="4284" y="197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98" name="Text Box 38"/>
            <p:cNvSpPr txBox="1">
              <a:spLocks noChangeArrowheads="1"/>
            </p:cNvSpPr>
            <p:nvPr/>
          </p:nvSpPr>
          <p:spPr bwMode="auto">
            <a:xfrm>
              <a:off x="3948" y="92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2599" name="Oval 39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55</a:t>
              </a:r>
            </a:p>
          </p:txBody>
        </p:sp>
        <p:sp>
          <p:nvSpPr>
            <p:cNvPr id="31774" name="Line 40"/>
            <p:cNvSpPr>
              <a:spLocks noChangeShapeType="1"/>
            </p:cNvSpPr>
            <p:nvPr/>
          </p:nvSpPr>
          <p:spPr bwMode="auto">
            <a:xfrm>
              <a:off x="4848" y="1968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601" name="Text Box 41"/>
            <p:cNvSpPr txBox="1">
              <a:spLocks noChangeArrowheads="1"/>
            </p:cNvSpPr>
            <p:nvPr/>
          </p:nvSpPr>
          <p:spPr bwMode="auto">
            <a:xfrm>
              <a:off x="4956" y="19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7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322602" name="Rectangle 4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1066800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例：</a:t>
            </a:r>
          </a:p>
        </p:txBody>
      </p:sp>
      <p:sp>
        <p:nvSpPr>
          <p:cNvPr id="31751" name="Rectangle 44"/>
          <p:cNvSpPr>
            <a:spLocks noChangeArrowheads="1"/>
          </p:cNvSpPr>
          <p:nvPr/>
        </p:nvSpPr>
        <p:spPr bwMode="auto">
          <a:xfrm>
            <a:off x="914400" y="228600"/>
            <a:ext cx="807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有序列</a:t>
            </a:r>
            <a:r>
              <a:rPr lang="en-US" altLang="zh-CN" sz="2800" b="1">
                <a:ea typeface="楷体_GB2312" pitchFamily="49" charset="-122"/>
              </a:rPr>
              <a:t>T1=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08, 25, 49, 46, 58, 67</a:t>
            </a:r>
            <a:r>
              <a:rPr lang="zh-CN" altLang="en-US" sz="2800" b="1">
                <a:ea typeface="楷体_GB2312" pitchFamily="49" charset="-122"/>
              </a:rPr>
              <a:t>）和序列</a:t>
            </a:r>
            <a:r>
              <a:rPr lang="en-US" altLang="zh-CN" sz="2800" b="1">
                <a:ea typeface="楷体_GB2312" pitchFamily="49" charset="-122"/>
              </a:rPr>
              <a:t>T2=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91, 85, 76, 66, 58, 67, 55</a:t>
            </a:r>
            <a:r>
              <a:rPr lang="zh-CN" altLang="en-US" sz="2800" b="1">
                <a:ea typeface="楷体_GB2312" pitchFamily="49" charset="-122"/>
              </a:rPr>
              <a:t>）</a:t>
            </a:r>
            <a:r>
              <a:rPr lang="en-US" altLang="zh-CN" sz="2800" b="1">
                <a:ea typeface="楷体_GB2312" pitchFamily="49" charset="-122"/>
              </a:rPr>
              <a:t>,</a:t>
            </a:r>
            <a:r>
              <a:rPr lang="zh-CN" altLang="en-US" sz="2800" b="1">
                <a:ea typeface="楷体_GB2312" pitchFamily="49" charset="-122"/>
              </a:rPr>
              <a:t>判断它们是否 “堆”？</a:t>
            </a:r>
          </a:p>
        </p:txBody>
      </p: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609600" y="45720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</a:p>
        </p:txBody>
      </p:sp>
      <p:sp>
        <p:nvSpPr>
          <p:cNvPr id="322607" name="Rectangle 47"/>
          <p:cNvSpPr>
            <a:spLocks noChangeArrowheads="1"/>
          </p:cNvSpPr>
          <p:nvPr/>
        </p:nvSpPr>
        <p:spPr bwMode="auto">
          <a:xfrm>
            <a:off x="1219200" y="46482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（小根堆）</a:t>
            </a:r>
          </a:p>
        </p:txBody>
      </p:sp>
      <p:sp>
        <p:nvSpPr>
          <p:cNvPr id="322608" name="Rectangle 48"/>
          <p:cNvSpPr>
            <a:spLocks noChangeArrowheads="1"/>
          </p:cNvSpPr>
          <p:nvPr/>
        </p:nvSpPr>
        <p:spPr bwMode="auto">
          <a:xfrm>
            <a:off x="5943600" y="45720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</a:p>
        </p:txBody>
      </p:sp>
      <p:sp>
        <p:nvSpPr>
          <p:cNvPr id="322609" name="Rectangle 49"/>
          <p:cNvSpPr>
            <a:spLocks noChangeArrowheads="1"/>
          </p:cNvSpPr>
          <p:nvPr/>
        </p:nvSpPr>
        <p:spPr bwMode="auto">
          <a:xfrm>
            <a:off x="1219200" y="5105400"/>
            <a:ext cx="2151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（小顶堆）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（最小堆）</a:t>
            </a:r>
          </a:p>
        </p:txBody>
      </p:sp>
      <p:sp>
        <p:nvSpPr>
          <p:cNvPr id="322610" name="Rectangle 50"/>
          <p:cNvSpPr>
            <a:spLocks noChangeArrowheads="1"/>
          </p:cNvSpPr>
          <p:nvPr/>
        </p:nvSpPr>
        <p:spPr bwMode="auto">
          <a:xfrm>
            <a:off x="6411913" y="5029200"/>
            <a:ext cx="1970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（大顶堆）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（最大堆）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1" grpId="0" autoUpdateAnimBg="0"/>
      <p:bldP spid="322606" grpId="0" autoUpdateAnimBg="0"/>
      <p:bldP spid="322607" grpId="0" autoUpdateAnimBg="0"/>
      <p:bldP spid="322608" grpId="0" autoUpdateAnimBg="0"/>
      <p:bldP spid="322609" grpId="0" build="p" autoUpdateAnimBg="0" advAuto="0"/>
      <p:bldP spid="3226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33A4BB-5A00-445C-BE2E-14C96E8A684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323670" name="AutoShape 86"/>
          <p:cNvSpPr>
            <a:spLocks noChangeArrowheads="1"/>
          </p:cNvSpPr>
          <p:nvPr/>
        </p:nvSpPr>
        <p:spPr bwMode="auto">
          <a:xfrm>
            <a:off x="914400" y="1676400"/>
            <a:ext cx="7315200" cy="457200"/>
          </a:xfrm>
          <a:prstGeom prst="wedgeRectCallout">
            <a:avLst>
              <a:gd name="adj1" fmla="val -8921"/>
              <a:gd name="adj2" fmla="val -154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终端结点（即叶子）没有任何子女，无需单独调整</a:t>
            </a:r>
          </a:p>
        </p:txBody>
      </p:sp>
      <p:sp>
        <p:nvSpPr>
          <p:cNvPr id="323599" name="Rectangle 15"/>
          <p:cNvSpPr>
            <a:spLocks noChangeArrowheads="1"/>
          </p:cNvSpPr>
          <p:nvPr/>
        </p:nvSpPr>
        <p:spPr bwMode="auto">
          <a:xfrm>
            <a:off x="228600" y="7620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52500" indent="-952500"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步骤：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从最后一个</a:t>
            </a: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非终端结点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开始往前逐步调整，让每个双亲大于（或小于）子女，直到根结点为止。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4800" y="3429000"/>
            <a:ext cx="3378200" cy="2768600"/>
            <a:chOff x="240" y="1664"/>
            <a:chExt cx="1986" cy="1639"/>
          </a:xfrm>
        </p:grpSpPr>
        <p:sp>
          <p:nvSpPr>
            <p:cNvPr id="32787" name="Line 20"/>
            <p:cNvSpPr>
              <a:spLocks noChangeShapeType="1"/>
            </p:cNvSpPr>
            <p:nvPr/>
          </p:nvSpPr>
          <p:spPr bwMode="auto">
            <a:xfrm flipH="1">
              <a:off x="1680" y="2679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21"/>
            <p:cNvSpPr>
              <a:spLocks noChangeShapeType="1"/>
            </p:cNvSpPr>
            <p:nvPr/>
          </p:nvSpPr>
          <p:spPr bwMode="auto">
            <a:xfrm>
              <a:off x="1008" y="2679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22"/>
            <p:cNvSpPr>
              <a:spLocks noChangeShapeType="1"/>
            </p:cNvSpPr>
            <p:nvPr/>
          </p:nvSpPr>
          <p:spPr bwMode="auto">
            <a:xfrm>
              <a:off x="1536" y="2103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 flipH="1">
              <a:off x="528" y="2103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08" name="Oval 24"/>
            <p:cNvSpPr>
              <a:spLocks noChangeArrowheads="1"/>
            </p:cNvSpPr>
            <p:nvPr/>
          </p:nvSpPr>
          <p:spPr bwMode="auto">
            <a:xfrm>
              <a:off x="1248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09" name="Oval 25"/>
            <p:cNvSpPr>
              <a:spLocks noChangeArrowheads="1"/>
            </p:cNvSpPr>
            <p:nvPr/>
          </p:nvSpPr>
          <p:spPr bwMode="auto">
            <a:xfrm>
              <a:off x="720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0" name="Oval 26"/>
            <p:cNvSpPr>
              <a:spLocks noChangeArrowheads="1"/>
            </p:cNvSpPr>
            <p:nvPr/>
          </p:nvSpPr>
          <p:spPr bwMode="auto">
            <a:xfrm>
              <a:off x="288" y="2967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1" name="Oval 27"/>
            <p:cNvSpPr>
              <a:spLocks noChangeArrowheads="1"/>
            </p:cNvSpPr>
            <p:nvPr/>
          </p:nvSpPr>
          <p:spPr bwMode="auto">
            <a:xfrm>
              <a:off x="1728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2" name="Oval 28"/>
            <p:cNvSpPr>
              <a:spLocks noChangeArrowheads="1"/>
            </p:cNvSpPr>
            <p:nvPr/>
          </p:nvSpPr>
          <p:spPr bwMode="auto">
            <a:xfrm>
              <a:off x="960" y="2967"/>
              <a:ext cx="343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3" name="Oval 29"/>
            <p:cNvSpPr>
              <a:spLocks noChangeArrowheads="1"/>
            </p:cNvSpPr>
            <p:nvPr/>
          </p:nvSpPr>
          <p:spPr bwMode="auto">
            <a:xfrm>
              <a:off x="1488" y="2967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4" name="Text Box 30"/>
            <p:cNvSpPr txBox="1">
              <a:spLocks noChangeArrowheads="1"/>
            </p:cNvSpPr>
            <p:nvPr/>
          </p:nvSpPr>
          <p:spPr bwMode="auto">
            <a:xfrm>
              <a:off x="1116" y="1664"/>
              <a:ext cx="19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5" name="Text Box 31"/>
            <p:cNvSpPr txBox="1">
              <a:spLocks noChangeArrowheads="1"/>
            </p:cNvSpPr>
            <p:nvPr/>
          </p:nvSpPr>
          <p:spPr bwMode="auto">
            <a:xfrm>
              <a:off x="684" y="2135"/>
              <a:ext cx="198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6" name="Text Box 32"/>
            <p:cNvSpPr txBox="1">
              <a:spLocks noChangeArrowheads="1"/>
            </p:cNvSpPr>
            <p:nvPr/>
          </p:nvSpPr>
          <p:spPr bwMode="auto">
            <a:xfrm>
              <a:off x="2028" y="2229"/>
              <a:ext cx="198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7" name="Text Box 33"/>
            <p:cNvSpPr txBox="1">
              <a:spLocks noChangeArrowheads="1"/>
            </p:cNvSpPr>
            <p:nvPr/>
          </p:nvSpPr>
          <p:spPr bwMode="auto">
            <a:xfrm>
              <a:off x="240" y="2718"/>
              <a:ext cx="19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8" name="Text Box 34"/>
            <p:cNvSpPr txBox="1">
              <a:spLocks noChangeArrowheads="1"/>
            </p:cNvSpPr>
            <p:nvPr/>
          </p:nvSpPr>
          <p:spPr bwMode="auto">
            <a:xfrm>
              <a:off x="1104" y="2718"/>
              <a:ext cx="19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3619" name="Text Box 35"/>
            <p:cNvSpPr txBox="1">
              <a:spLocks noChangeArrowheads="1"/>
            </p:cNvSpPr>
            <p:nvPr/>
          </p:nvSpPr>
          <p:spPr bwMode="auto">
            <a:xfrm>
              <a:off x="1452" y="2718"/>
              <a:ext cx="19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323644" name="Text Box 60"/>
          <p:cNvSpPr txBox="1">
            <a:spLocks noChangeArrowheads="1"/>
          </p:cNvSpPr>
          <p:nvPr/>
        </p:nvSpPr>
        <p:spPr bwMode="auto">
          <a:xfrm>
            <a:off x="228600" y="2209800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ea typeface="黑体" panose="02010609060101010101" pitchFamily="49" charset="-122"/>
              </a:rPr>
              <a:t>例：</a:t>
            </a:r>
            <a:r>
              <a:rPr lang="zh-CN" altLang="en-US" sz="2400" b="1"/>
              <a:t>关键字序列</a:t>
            </a:r>
            <a:r>
              <a:rPr lang="en-US" altLang="zh-CN" sz="2400" b="1"/>
              <a:t>T= (21</a:t>
            </a:r>
            <a:r>
              <a:rPr lang="zh-CN" altLang="en-US" sz="2400" b="1"/>
              <a:t>，</a:t>
            </a:r>
            <a:r>
              <a:rPr lang="en-US" altLang="zh-CN" sz="2400" b="1"/>
              <a:t>25</a:t>
            </a:r>
            <a:r>
              <a:rPr lang="zh-CN" altLang="en-US" sz="2400" b="1"/>
              <a:t>，</a:t>
            </a:r>
            <a:r>
              <a:rPr lang="en-US" altLang="zh-CN" sz="2400" b="1"/>
              <a:t>49</a:t>
            </a:r>
            <a:r>
              <a:rPr lang="zh-CN" altLang="en-US" sz="2400" b="1"/>
              <a:t>，</a:t>
            </a:r>
            <a:r>
              <a:rPr lang="en-US" altLang="zh-CN" sz="2400" b="1"/>
              <a:t>25</a:t>
            </a:r>
            <a:r>
              <a:rPr lang="en-US" altLang="zh-CN" sz="2400" b="1">
                <a:solidFill>
                  <a:schemeClr val="tx2"/>
                </a:solidFill>
              </a:rPr>
              <a:t>*</a:t>
            </a:r>
            <a:r>
              <a:rPr lang="zh-CN" altLang="en-US" sz="2400" b="1"/>
              <a:t>，</a:t>
            </a:r>
            <a:r>
              <a:rPr lang="en-US" altLang="zh-CN" sz="2400" b="1"/>
              <a:t>16</a:t>
            </a:r>
            <a:r>
              <a:rPr lang="zh-CN" altLang="en-US" sz="2400" b="1"/>
              <a:t>，</a:t>
            </a:r>
            <a:r>
              <a:rPr lang="en-US" altLang="zh-CN" sz="2400" b="1"/>
              <a:t>08</a:t>
            </a:r>
            <a:r>
              <a:rPr lang="zh-CN" altLang="en-US" sz="2400" b="1"/>
              <a:t>），请建</a:t>
            </a:r>
            <a:r>
              <a:rPr lang="zh-CN" altLang="en-US" sz="2400" b="1">
                <a:solidFill>
                  <a:schemeClr val="tx2"/>
                </a:solidFill>
              </a:rPr>
              <a:t>大根堆</a:t>
            </a:r>
            <a:r>
              <a:rPr lang="zh-CN" altLang="en-US" sz="2400" b="1"/>
              <a:t>。</a:t>
            </a:r>
          </a:p>
        </p:txBody>
      </p:sp>
      <p:sp>
        <p:nvSpPr>
          <p:cNvPr id="323652" name="Rectangle 6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2819400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怎样建堆？</a:t>
            </a:r>
          </a:p>
        </p:txBody>
      </p:sp>
      <p:sp>
        <p:nvSpPr>
          <p:cNvPr id="323656" name="Rectangle 72"/>
          <p:cNvSpPr>
            <a:spLocks noChangeArrowheads="1"/>
          </p:cNvSpPr>
          <p:nvPr/>
        </p:nvSpPr>
        <p:spPr bwMode="auto">
          <a:xfrm>
            <a:off x="228600" y="25908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a typeface="黑体" pitchFamily="2" charset="-122"/>
              </a:rPr>
              <a:t>解：</a:t>
            </a:r>
            <a:r>
              <a:rPr lang="zh-CN" altLang="en-US" b="1">
                <a:ea typeface="楷体_GB2312" pitchFamily="49" charset="-122"/>
              </a:rPr>
              <a:t>为便于理解，先将原始序列画成完全二叉树的形式：</a:t>
            </a:r>
          </a:p>
          <a:p>
            <a:pPr eaLnBrk="1" hangingPunct="1">
              <a:defRPr/>
            </a:pPr>
            <a:r>
              <a:rPr lang="zh-CN" altLang="en-US" b="1">
                <a:ea typeface="楷体_GB2312" pitchFamily="49" charset="-122"/>
              </a:rPr>
              <a:t>      这样可以很清晰地从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2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n/2</a:t>
            </a:r>
            <a:r>
              <a:rPr lang="en-US" altLang="zh-CN" sz="22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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开始调整。</a:t>
            </a:r>
          </a:p>
        </p:txBody>
      </p:sp>
      <p:sp>
        <p:nvSpPr>
          <p:cNvPr id="323658" name="AutoShape 74"/>
          <p:cNvSpPr>
            <a:spLocks noChangeArrowheads="1"/>
          </p:cNvSpPr>
          <p:nvPr/>
        </p:nvSpPr>
        <p:spPr bwMode="auto">
          <a:xfrm>
            <a:off x="4114800" y="3581400"/>
            <a:ext cx="4114800" cy="685800"/>
          </a:xfrm>
          <a:prstGeom prst="wedgeRectCallout">
            <a:avLst>
              <a:gd name="adj1" fmla="val -45681"/>
              <a:gd name="adj2" fmla="val 88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defRPr/>
            </a:pP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完全二叉树的第一个非终端结点编号必为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2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n/2</a:t>
            </a:r>
            <a:r>
              <a:rPr lang="en-US" altLang="zh-CN" sz="22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2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！！</a:t>
            </a:r>
            <a:r>
              <a:rPr lang="en-US" altLang="zh-CN" sz="2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性质</a:t>
            </a:r>
            <a:r>
              <a:rPr lang="en-US" altLang="zh-CN" sz="2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5)</a:t>
            </a:r>
          </a:p>
        </p:txBody>
      </p:sp>
      <p:sp>
        <p:nvSpPr>
          <p:cNvPr id="323660" name="Oval 76"/>
          <p:cNvSpPr>
            <a:spLocks noChangeArrowheads="1"/>
          </p:cNvSpPr>
          <p:nvPr/>
        </p:nvSpPr>
        <p:spPr bwMode="auto">
          <a:xfrm>
            <a:off x="2819400" y="4673600"/>
            <a:ext cx="6096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endParaRPr lang="en-US" altLang="zh-CN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</a:endParaRPr>
          </a:p>
        </p:txBody>
      </p:sp>
      <p:sp>
        <p:nvSpPr>
          <p:cNvPr id="323662" name="Rectangle 78"/>
          <p:cNvSpPr>
            <a:spLocks noChangeArrowheads="1"/>
          </p:cNvSpPr>
          <p:nvPr/>
        </p:nvSpPr>
        <p:spPr bwMode="auto">
          <a:xfrm>
            <a:off x="3886200" y="45720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i=3:</a:t>
            </a:r>
            <a:endParaRPr lang="en-US" altLang="zh-CN" b="1" i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23663" name="Oval 79"/>
          <p:cNvSpPr>
            <a:spLocks noChangeArrowheads="1"/>
          </p:cNvSpPr>
          <p:nvPr/>
        </p:nvSpPr>
        <p:spPr bwMode="auto">
          <a:xfrm>
            <a:off x="1981200" y="37592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lang="en-US" altLang="zh-CN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</a:endParaRPr>
          </a:p>
        </p:txBody>
      </p:sp>
      <p:sp>
        <p:nvSpPr>
          <p:cNvPr id="323665" name="Line 81"/>
          <p:cNvSpPr>
            <a:spLocks noChangeShapeType="1"/>
          </p:cNvSpPr>
          <p:nvPr/>
        </p:nvSpPr>
        <p:spPr bwMode="auto">
          <a:xfrm flipH="1" flipV="1">
            <a:off x="2819400" y="4140200"/>
            <a:ext cx="3048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66" name="Line 82"/>
          <p:cNvSpPr>
            <a:spLocks noChangeShapeType="1"/>
          </p:cNvSpPr>
          <p:nvPr/>
        </p:nvSpPr>
        <p:spPr bwMode="auto">
          <a:xfrm>
            <a:off x="2895600" y="4064000"/>
            <a:ext cx="3810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67" name="Rectangle 83"/>
          <p:cNvSpPr>
            <a:spLocks noChangeArrowheads="1"/>
          </p:cNvSpPr>
          <p:nvPr/>
        </p:nvSpPr>
        <p:spPr bwMode="auto">
          <a:xfrm>
            <a:off x="3810000" y="5740400"/>
            <a:ext cx="387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i="1">
                <a:solidFill>
                  <a:schemeClr val="tx2"/>
                </a:solidFill>
                <a:ea typeface="楷体_GB2312" pitchFamily="49" charset="-122"/>
              </a:rPr>
              <a:t>而且</a:t>
            </a:r>
            <a:r>
              <a:rPr lang="en-US" altLang="zh-CN" sz="2400" b="1" i="1">
                <a:solidFill>
                  <a:schemeClr val="tx2"/>
                </a:solidFill>
                <a:ea typeface="楷体_GB2312" pitchFamily="49" charset="-122"/>
              </a:rPr>
              <a:t>21</a:t>
            </a:r>
            <a:r>
              <a:rPr lang="zh-CN" altLang="en-US" sz="2400" b="1" i="1">
                <a:solidFill>
                  <a:schemeClr val="tx2"/>
                </a:solidFill>
                <a:ea typeface="楷体_GB2312" pitchFamily="49" charset="-122"/>
              </a:rPr>
              <a:t>还应当向下比较！！</a:t>
            </a:r>
          </a:p>
        </p:txBody>
      </p:sp>
      <p:sp>
        <p:nvSpPr>
          <p:cNvPr id="323668" name="Line 84"/>
          <p:cNvSpPr>
            <a:spLocks noChangeShapeType="1"/>
          </p:cNvSpPr>
          <p:nvPr/>
        </p:nvSpPr>
        <p:spPr bwMode="auto">
          <a:xfrm flipH="1">
            <a:off x="3048000" y="5359400"/>
            <a:ext cx="228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69" name="Rectangle 85"/>
          <p:cNvSpPr>
            <a:spLocks noChangeArrowheads="1"/>
          </p:cNvSpPr>
          <p:nvPr/>
        </p:nvSpPr>
        <p:spPr bwMode="auto">
          <a:xfrm>
            <a:off x="3886200" y="4572000"/>
            <a:ext cx="502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ea typeface="楷体_GB2312" pitchFamily="49" charset="-122"/>
              </a:rPr>
              <a:t>          49</a:t>
            </a:r>
            <a:r>
              <a:rPr lang="zh-CN" altLang="en-US" b="1" i="1">
                <a:ea typeface="楷体_GB2312" pitchFamily="49" charset="-122"/>
              </a:rPr>
              <a:t>大于</a:t>
            </a:r>
            <a:r>
              <a:rPr lang="en-US" altLang="zh-CN" b="1" i="1">
                <a:ea typeface="楷体_GB2312" pitchFamily="49" charset="-122"/>
              </a:rPr>
              <a:t>08</a:t>
            </a:r>
            <a:r>
              <a:rPr lang="zh-CN" altLang="en-US" b="1" i="1">
                <a:ea typeface="楷体_GB2312" pitchFamily="49" charset="-122"/>
              </a:rPr>
              <a:t>，不必调整；</a:t>
            </a:r>
          </a:p>
          <a:p>
            <a:pPr eaLnBrk="1" hangingPunct="1">
              <a:defRPr/>
            </a:pPr>
            <a:r>
              <a:rPr lang="en-US" altLang="zh-CN" b="1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i=2:</a:t>
            </a:r>
            <a:r>
              <a:rPr lang="en-US" altLang="zh-CN" b="1" i="1">
                <a:ea typeface="楷体_GB2312" pitchFamily="49" charset="-122"/>
              </a:rPr>
              <a:t>  25</a:t>
            </a:r>
            <a:r>
              <a:rPr lang="zh-CN" altLang="en-US" b="1" i="1">
                <a:ea typeface="楷体_GB2312" pitchFamily="49" charset="-122"/>
              </a:rPr>
              <a:t>大于</a:t>
            </a:r>
            <a:r>
              <a:rPr lang="en-US" altLang="zh-CN" b="1" i="1">
                <a:ea typeface="楷体_GB2312" pitchFamily="49" charset="-122"/>
              </a:rPr>
              <a:t>25*</a:t>
            </a:r>
            <a:r>
              <a:rPr lang="zh-CN" altLang="en-US" b="1" i="1">
                <a:ea typeface="楷体_GB2312" pitchFamily="49" charset="-122"/>
              </a:rPr>
              <a:t>和</a:t>
            </a:r>
            <a:r>
              <a:rPr lang="en-US" altLang="zh-CN" b="1" i="1">
                <a:ea typeface="楷体_GB2312" pitchFamily="49" charset="-122"/>
              </a:rPr>
              <a:t>16</a:t>
            </a:r>
            <a:r>
              <a:rPr lang="zh-CN" altLang="en-US" b="1" i="1">
                <a:ea typeface="楷体_GB2312" pitchFamily="49" charset="-122"/>
              </a:rPr>
              <a:t>，也不必调整；</a:t>
            </a:r>
          </a:p>
          <a:p>
            <a:pPr eaLnBrk="1" hangingPunct="1">
              <a:defRPr/>
            </a:pPr>
            <a:r>
              <a:rPr lang="en-US" altLang="zh-CN" b="1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i=1:</a:t>
            </a:r>
            <a:r>
              <a:rPr lang="en-US" altLang="zh-CN" b="1" i="1">
                <a:ea typeface="楷体_GB2312" pitchFamily="49" charset="-122"/>
              </a:rPr>
              <a:t>  21</a:t>
            </a:r>
            <a:r>
              <a:rPr lang="zh-CN" altLang="en-US" b="1" i="1">
                <a:ea typeface="楷体_GB2312" pitchFamily="49" charset="-122"/>
              </a:rPr>
              <a:t>小于</a:t>
            </a:r>
            <a:r>
              <a:rPr lang="en-US" altLang="zh-CN" b="1" i="1">
                <a:ea typeface="楷体_GB2312" pitchFamily="49" charset="-122"/>
              </a:rPr>
              <a:t>25</a:t>
            </a:r>
            <a:r>
              <a:rPr lang="zh-CN" altLang="en-US" b="1" i="1">
                <a:ea typeface="楷体_GB2312" pitchFamily="49" charset="-122"/>
              </a:rPr>
              <a:t>和</a:t>
            </a:r>
            <a:r>
              <a:rPr lang="en-US" altLang="zh-CN" b="1" i="1">
                <a:ea typeface="楷体_GB2312" pitchFamily="49" charset="-122"/>
              </a:rPr>
              <a:t>49</a:t>
            </a:r>
            <a:r>
              <a:rPr lang="zh-CN" altLang="en-US" b="1" i="1">
                <a:ea typeface="楷体_GB2312" pitchFamily="49" charset="-122"/>
              </a:rPr>
              <a:t>，要调整！</a:t>
            </a:r>
          </a:p>
        </p:txBody>
      </p:sp>
      <p:sp>
        <p:nvSpPr>
          <p:cNvPr id="323671" name="Oval 87"/>
          <p:cNvSpPr>
            <a:spLocks noChangeArrowheads="1"/>
          </p:cNvSpPr>
          <p:nvPr/>
        </p:nvSpPr>
        <p:spPr bwMode="auto">
          <a:xfrm>
            <a:off x="3352800" y="4495800"/>
            <a:ext cx="381000" cy="304800"/>
          </a:xfrm>
          <a:prstGeom prst="ellips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23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23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3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3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3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2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3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3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3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70" grpId="0" animBg="1" autoUpdateAnimBg="0"/>
      <p:bldP spid="323644" grpId="0" autoUpdateAnimBg="0"/>
      <p:bldP spid="323656" grpId="0" build="p" autoUpdateAnimBg="0"/>
      <p:bldP spid="323658" grpId="0" animBg="1" autoUpdateAnimBg="0"/>
      <p:bldP spid="323660" grpId="0" animBg="1" autoUpdateAnimBg="0"/>
      <p:bldP spid="323662" grpId="0" build="p" autoUpdateAnimBg="0"/>
      <p:bldP spid="323663" grpId="0" animBg="1" autoUpdateAnimBg="0"/>
      <p:bldP spid="323667" grpId="0" autoUpdateAnimBg="0"/>
      <p:bldP spid="323669" grpId="0" build="p" autoUpdateAnimBg="0"/>
      <p:bldP spid="3236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5488EC-178F-432C-BF46-B6157CFD2DA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rgbClr val="FF00FF"/>
                </a:solidFill>
                <a:ea typeface="黑体" pitchFamily="2" charset="-122"/>
              </a:rPr>
              <a:t> 1)  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冒泡排序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7200" y="609600"/>
            <a:ext cx="80772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基本思路：</a:t>
            </a:r>
            <a:r>
              <a:rPr lang="zh-CN" altLang="en-US" sz="2400" b="1" dirty="0"/>
              <a:t>每趟不断将记录两两比较，并按“前小后大”（或“前大后小”）规则交换。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r>
              <a:rPr lang="zh-CN" altLang="en-US" sz="2400" b="1" dirty="0">
                <a:ea typeface="楷体_GB2312" pitchFamily="49" charset="-122"/>
              </a:rPr>
              <a:t>每趟结束时，不仅能挤出一个最大值到最后面位置，还能</a:t>
            </a: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同时部分理顺其他元素</a:t>
            </a:r>
            <a:r>
              <a:rPr lang="zh-CN" altLang="en-US" sz="2400" b="1" dirty="0">
                <a:ea typeface="楷体_GB2312" pitchFamily="49" charset="-122"/>
              </a:rPr>
              <a:t>；一旦下趟没有交换发生，还可以</a:t>
            </a: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提前结束排序</a:t>
            </a:r>
            <a:r>
              <a:rPr lang="zh-CN" altLang="en-US" sz="2400" b="1" dirty="0"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 b="1" dirty="0">
                <a:solidFill>
                  <a:srgbClr val="FF00FF"/>
                </a:solidFill>
              </a:rPr>
              <a:t>前提：</a:t>
            </a:r>
            <a:r>
              <a:rPr lang="zh-CN" altLang="en-US" sz="2400" b="1" dirty="0"/>
              <a:t>顺序存储结构</a:t>
            </a:r>
            <a:r>
              <a:rPr lang="zh-CN" altLang="en-US" sz="2400" b="1" dirty="0">
                <a:ea typeface="楷体_GB2312" pitchFamily="49" charset="-122"/>
              </a:rPr>
              <a:t> 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457200" y="3309937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FF"/>
                </a:solidFill>
              </a:rPr>
              <a:t>例：</a:t>
            </a:r>
            <a:r>
              <a:rPr lang="zh-CN" altLang="en-US" sz="2400" b="1" dirty="0"/>
              <a:t>关键字序列 </a:t>
            </a:r>
            <a:r>
              <a:rPr lang="en-US" altLang="zh-CN" sz="2400" b="1" dirty="0"/>
              <a:t>T=(21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49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25</a:t>
            </a:r>
            <a:r>
              <a:rPr lang="en-US" altLang="zh-CN" sz="2400" b="1" dirty="0">
                <a:solidFill>
                  <a:schemeClr val="tx2"/>
                </a:solidFill>
              </a:rPr>
              <a:t>*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08</a:t>
            </a:r>
            <a:r>
              <a:rPr lang="zh-CN" altLang="en-US" sz="2400" b="1" dirty="0"/>
              <a:t>），请写出冒泡排序的具体实现过程。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124200" y="4195762"/>
            <a:ext cx="4267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21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49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25</a:t>
            </a:r>
            <a:r>
              <a:rPr lang="en-US" altLang="zh-CN" sz="2400" b="1" dirty="0">
                <a:solidFill>
                  <a:schemeClr val="tx2"/>
                </a:solidFill>
              </a:rPr>
              <a:t>*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，  </a:t>
            </a:r>
            <a:r>
              <a:rPr lang="en-US" altLang="zh-CN" sz="2400" b="1" dirty="0"/>
              <a:t>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21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25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FF00FF"/>
                </a:solidFill>
              </a:rPr>
              <a:t>25*</a:t>
            </a:r>
            <a:r>
              <a:rPr lang="zh-CN" altLang="en-US" sz="2400" b="1" dirty="0">
                <a:solidFill>
                  <a:srgbClr val="FF00FF"/>
                </a:solidFill>
              </a:rPr>
              <a:t>，</a:t>
            </a:r>
            <a:r>
              <a:rPr lang="en-US" altLang="zh-CN" sz="2400" b="1" dirty="0">
                <a:solidFill>
                  <a:srgbClr val="FF00FF"/>
                </a:solidFill>
              </a:rPr>
              <a:t>16</a:t>
            </a:r>
            <a:r>
              <a:rPr lang="zh-CN" altLang="en-US" sz="2400" b="1" dirty="0">
                <a:solidFill>
                  <a:srgbClr val="FF00FF"/>
                </a:solidFill>
              </a:rPr>
              <a:t>， </a:t>
            </a:r>
            <a:r>
              <a:rPr lang="en-US" altLang="zh-CN" sz="2400" b="1" dirty="0">
                <a:solidFill>
                  <a:srgbClr val="FF00FF"/>
                </a:solidFill>
              </a:rPr>
              <a:t>08 </a:t>
            </a:r>
            <a:r>
              <a:rPr lang="zh-CN" altLang="en-US" sz="2400" b="1" dirty="0">
                <a:solidFill>
                  <a:srgbClr val="FF00FF"/>
                </a:solidFill>
              </a:rPr>
              <a:t>， </a:t>
            </a:r>
            <a:r>
              <a:rPr lang="en-US" altLang="zh-CN" sz="2400" b="1" dirty="0">
                <a:solidFill>
                  <a:schemeClr val="tx2"/>
                </a:solidFill>
              </a:rPr>
              <a:t>49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21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25</a:t>
            </a:r>
            <a:r>
              <a:rPr lang="zh-CN" altLang="en-US" sz="2400" b="1" dirty="0"/>
              <a:t>， </a:t>
            </a:r>
            <a:r>
              <a:rPr lang="en-US" altLang="zh-CN" sz="2400" b="1" dirty="0">
                <a:solidFill>
                  <a:srgbClr val="FF00FF"/>
                </a:solidFill>
              </a:rPr>
              <a:t>16</a:t>
            </a:r>
            <a:r>
              <a:rPr lang="zh-CN" altLang="en-US" sz="2400" b="1" dirty="0">
                <a:solidFill>
                  <a:srgbClr val="FF00FF"/>
                </a:solidFill>
              </a:rPr>
              <a:t>， </a:t>
            </a:r>
            <a:r>
              <a:rPr lang="en-US" altLang="zh-CN" sz="2400" b="1" dirty="0">
                <a:solidFill>
                  <a:srgbClr val="FF00FF"/>
                </a:solidFill>
              </a:rPr>
              <a:t>08 </a:t>
            </a:r>
            <a:r>
              <a:rPr lang="zh-CN" altLang="en-US" sz="2400" b="1" dirty="0">
                <a:solidFill>
                  <a:srgbClr val="FF00FF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25*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49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21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FF00FF"/>
                </a:solidFill>
              </a:rPr>
              <a:t>16</a:t>
            </a:r>
            <a:r>
              <a:rPr lang="zh-CN" altLang="en-US" sz="2400" b="1" dirty="0">
                <a:solidFill>
                  <a:srgbClr val="FF00FF"/>
                </a:solidFill>
              </a:rPr>
              <a:t>， </a:t>
            </a:r>
            <a:r>
              <a:rPr lang="en-US" altLang="zh-CN" sz="2400" b="1" dirty="0">
                <a:solidFill>
                  <a:srgbClr val="FF00FF"/>
                </a:solidFill>
              </a:rPr>
              <a:t>08 </a:t>
            </a:r>
            <a:r>
              <a:rPr lang="zh-CN" altLang="en-US" sz="2400" b="1" dirty="0">
                <a:solidFill>
                  <a:srgbClr val="FF00FF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25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25*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49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FF"/>
                </a:solidFill>
              </a:rPr>
              <a:t>16</a:t>
            </a:r>
            <a:r>
              <a:rPr lang="zh-CN" altLang="en-US" sz="2400" b="1" dirty="0">
                <a:solidFill>
                  <a:srgbClr val="FF00FF"/>
                </a:solidFill>
              </a:rPr>
              <a:t>，</a:t>
            </a:r>
            <a:r>
              <a:rPr lang="en-US" altLang="zh-CN" sz="2400" b="1" dirty="0">
                <a:solidFill>
                  <a:srgbClr val="FF00FF"/>
                </a:solidFill>
              </a:rPr>
              <a:t>08 </a:t>
            </a:r>
            <a:r>
              <a:rPr lang="zh-CN" altLang="en-US" sz="2400" b="1" dirty="0">
                <a:solidFill>
                  <a:srgbClr val="FF00FF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21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25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25*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49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FF"/>
                </a:solidFill>
              </a:rPr>
              <a:t>08</a:t>
            </a:r>
            <a:r>
              <a:rPr lang="zh-CN" altLang="en-US" sz="2400" b="1" dirty="0">
                <a:solidFill>
                  <a:srgbClr val="FF00FF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16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zh-CN" altLang="en-US" sz="2400" b="1" dirty="0">
                <a:solidFill>
                  <a:srgbClr val="FF9966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21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25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25*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49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2286000" y="4195762"/>
            <a:ext cx="9906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初态：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355E76-E2B9-4E04-BD41-4F2D3BF6E8E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609600" y="914400"/>
            <a:ext cx="7848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52500" indent="-952500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难点：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将堆的当前顶点输出后，如何将剩余序列重新调整为堆？</a:t>
            </a:r>
          </a:p>
          <a:p>
            <a:pPr marL="952500" indent="-952500" eaLnBrk="1" hangingPunct="1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方法：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将当前顶点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与堆尾记录交换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，然后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仿建堆动作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重新调整，如此反复直至排序结束。</a:t>
            </a:r>
          </a:p>
        </p:txBody>
      </p:sp>
      <p:sp>
        <p:nvSpPr>
          <p:cNvPr id="324687" name="Rectangle 79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60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怎样进行整个序列的堆排序？</a:t>
            </a:r>
          </a:p>
        </p:txBody>
      </p:sp>
      <p:sp>
        <p:nvSpPr>
          <p:cNvPr id="324692" name="Rectangle 84"/>
          <p:cNvSpPr>
            <a:spLocks noChangeArrowheads="1"/>
          </p:cNvSpPr>
          <p:nvPr/>
        </p:nvSpPr>
        <p:spPr bwMode="auto">
          <a:xfrm>
            <a:off x="762000" y="3048000"/>
            <a:ext cx="76962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即：将任务转化为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—&gt;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990033"/>
                </a:solidFill>
                <a:ea typeface="楷体_GB2312" pitchFamily="49" charset="-122"/>
              </a:rPr>
              <a:t>H.r[i…m]</a:t>
            </a: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中除</a:t>
            </a:r>
            <a:r>
              <a:rPr lang="en-US" altLang="zh-CN" sz="2800" b="1">
                <a:solidFill>
                  <a:srgbClr val="990033"/>
                </a:solidFill>
                <a:ea typeface="楷体_GB2312" pitchFamily="49" charset="-122"/>
              </a:rPr>
              <a:t>r[i]</a:t>
            </a: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外，其他都具有堆特征。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现调整</a:t>
            </a:r>
            <a:r>
              <a:rPr lang="en-US" altLang="zh-CN" sz="2800" b="1">
                <a:solidFill>
                  <a:srgbClr val="990033"/>
                </a:solidFill>
                <a:ea typeface="楷体_GB2312" pitchFamily="49" charset="-122"/>
              </a:rPr>
              <a:t>r[i]</a:t>
            </a: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的值 ，使</a:t>
            </a:r>
            <a:r>
              <a:rPr lang="en-US" altLang="zh-CN" sz="2800" b="1">
                <a:solidFill>
                  <a:srgbClr val="990033"/>
                </a:solidFill>
                <a:ea typeface="楷体_GB2312" pitchFamily="49" charset="-122"/>
              </a:rPr>
              <a:t>H.r[i…m]</a:t>
            </a:r>
            <a:r>
              <a:rPr lang="zh-CN" altLang="en-US" sz="2800" b="1">
                <a:solidFill>
                  <a:srgbClr val="990033"/>
                </a:solidFill>
                <a:ea typeface="楷体_GB2312" pitchFamily="49" charset="-122"/>
              </a:rPr>
              <a:t>为堆。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D6F9A4-4B06-42EE-AFC5-DFB8BCF9B63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762000" y="838200"/>
            <a:ext cx="75438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666750" algn="l"/>
              </a:tabLst>
              <a:defRPr/>
            </a:pP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基于初始堆进行堆排序的算法步骤：</a:t>
            </a:r>
          </a:p>
          <a:p>
            <a:pPr eaLnBrk="1" hangingPunct="1">
              <a:spcBef>
                <a:spcPct val="50000"/>
              </a:spcBef>
              <a:tabLst>
                <a:tab pos="666750" algn="l"/>
              </a:tabLst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	堆的第一个对象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[1]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具有最大的关键码，将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[0]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与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600" b="1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]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对调，把具有最大关键码的对象交换到最后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  <a:tabLst>
                <a:tab pos="666750" algn="l"/>
              </a:tabLs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	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再对前面的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-1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个对象，使用堆的调整算法，重新建立堆。结果具有次最大关键码的对象又上浮到堆顶，即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[1]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  <a:tabLst>
                <a:tab pos="666750" algn="l"/>
              </a:tabLs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	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再对调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[1]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和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600" b="1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n-</a:t>
            </a:r>
            <a:r>
              <a:rPr lang="en-US" altLang="zh-CN" sz="2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]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，然后对前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-2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个对象重新调整，</a:t>
            </a:r>
            <a:r>
              <a:rPr lang="en-US" altLang="zh-CN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如此反复，最后得到全部排序好的对象序列。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E5C3A-E56B-40DA-873E-9F7CA839CC7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329751" name="AutoShape 23"/>
          <p:cNvSpPr>
            <a:spLocks noChangeArrowheads="1"/>
          </p:cNvSpPr>
          <p:nvPr/>
        </p:nvSpPr>
        <p:spPr bwMode="auto">
          <a:xfrm>
            <a:off x="40386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105400" y="4343400"/>
            <a:ext cx="3276600" cy="533400"/>
            <a:chOff x="3216" y="2736"/>
            <a:chExt cx="2064" cy="336"/>
          </a:xfrm>
        </p:grpSpPr>
        <p:sp>
          <p:nvSpPr>
            <p:cNvPr id="329770" name="Rectangle 42" descr="永恒"/>
            <p:cNvSpPr>
              <a:spLocks noChangeArrowheads="1"/>
            </p:cNvSpPr>
            <p:nvPr/>
          </p:nvSpPr>
          <p:spPr bwMode="auto">
            <a:xfrm>
              <a:off x="3216" y="2736"/>
              <a:ext cx="206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25  21  25* 16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5895" name="Line 43"/>
            <p:cNvSpPr>
              <a:spLocks noChangeShapeType="1"/>
            </p:cNvSpPr>
            <p:nvPr/>
          </p:nvSpPr>
          <p:spPr bwMode="auto">
            <a:xfrm>
              <a:off x="35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6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7" name="Line 45"/>
            <p:cNvSpPr>
              <a:spLocks noChangeShapeType="1"/>
            </p:cNvSpPr>
            <p:nvPr/>
          </p:nvSpPr>
          <p:spPr bwMode="auto">
            <a:xfrm>
              <a:off x="42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8" name="Line 46"/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9" name="Line 47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9776" name="Text Box 48"/>
          <p:cNvSpPr txBox="1">
            <a:spLocks noChangeArrowheads="1"/>
          </p:cNvSpPr>
          <p:nvPr/>
        </p:nvSpPr>
        <p:spPr bwMode="auto">
          <a:xfrm>
            <a:off x="5029200" y="5043488"/>
            <a:ext cx="3317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交换 </a:t>
            </a:r>
            <a:r>
              <a:rPr lang="en-US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号与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6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号记录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        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r[0]     r[n]</a:t>
            </a:r>
            <a:endParaRPr lang="en-US" altLang="zh-CN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DD"/>
                  </a:outerShdw>
                </a:cont>
                <a:cont type="tree" name="">
                  <a:effect ref="fillLine"/>
                  <a:outerShdw dist="38100" dir="2700000" algn="tl">
                    <a:srgbClr val="99987A"/>
                  </a:outerShdw>
                </a:cont>
                <a:effect ref="fillLine"/>
              </a:effectDag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09600" y="1081088"/>
            <a:ext cx="3352800" cy="4445000"/>
            <a:chOff x="384" y="681"/>
            <a:chExt cx="2112" cy="2800"/>
          </a:xfrm>
        </p:grpSpPr>
        <p:sp>
          <p:nvSpPr>
            <p:cNvPr id="35871" name="Line 6"/>
            <p:cNvSpPr>
              <a:spLocks noChangeShapeType="1"/>
            </p:cNvSpPr>
            <p:nvPr/>
          </p:nvSpPr>
          <p:spPr bwMode="auto">
            <a:xfrm flipH="1">
              <a:off x="1824" y="172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7"/>
            <p:cNvSpPr>
              <a:spLocks noChangeShapeType="1"/>
            </p:cNvSpPr>
            <p:nvPr/>
          </p:nvSpPr>
          <p:spPr bwMode="auto">
            <a:xfrm>
              <a:off x="1152" y="172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8"/>
            <p:cNvSpPr>
              <a:spLocks noChangeShapeType="1"/>
            </p:cNvSpPr>
            <p:nvPr/>
          </p:nvSpPr>
          <p:spPr bwMode="auto">
            <a:xfrm>
              <a:off x="1680" y="1152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9"/>
            <p:cNvSpPr>
              <a:spLocks noChangeShapeType="1"/>
            </p:cNvSpPr>
            <p:nvPr/>
          </p:nvSpPr>
          <p:spPr bwMode="auto">
            <a:xfrm flipH="1">
              <a:off x="672" y="115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39" name="Oval 11"/>
            <p:cNvSpPr>
              <a:spLocks noChangeArrowheads="1"/>
            </p:cNvSpPr>
            <p:nvPr/>
          </p:nvSpPr>
          <p:spPr bwMode="auto">
            <a:xfrm>
              <a:off x="1392" y="91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0" name="Oval 12"/>
            <p:cNvSpPr>
              <a:spLocks noChangeArrowheads="1"/>
            </p:cNvSpPr>
            <p:nvPr/>
          </p:nvSpPr>
          <p:spPr bwMode="auto">
            <a:xfrm>
              <a:off x="912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1" name="Oval 13"/>
            <p:cNvSpPr>
              <a:spLocks noChangeArrowheads="1"/>
            </p:cNvSpPr>
            <p:nvPr/>
          </p:nvSpPr>
          <p:spPr bwMode="auto">
            <a:xfrm>
              <a:off x="432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2" name="Oval 14"/>
            <p:cNvSpPr>
              <a:spLocks noChangeArrowheads="1"/>
            </p:cNvSpPr>
            <p:nvPr/>
          </p:nvSpPr>
          <p:spPr bwMode="auto">
            <a:xfrm>
              <a:off x="1872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3" name="Oval 15"/>
            <p:cNvSpPr>
              <a:spLocks noChangeArrowheads="1"/>
            </p:cNvSpPr>
            <p:nvPr/>
          </p:nvSpPr>
          <p:spPr bwMode="auto">
            <a:xfrm>
              <a:off x="110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4" name="Oval 16"/>
            <p:cNvSpPr>
              <a:spLocks noChangeArrowheads="1"/>
            </p:cNvSpPr>
            <p:nvPr/>
          </p:nvSpPr>
          <p:spPr bwMode="auto">
            <a:xfrm>
              <a:off x="1632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5" name="Text Box 17"/>
            <p:cNvSpPr txBox="1">
              <a:spLocks noChangeArrowheads="1"/>
            </p:cNvSpPr>
            <p:nvPr/>
          </p:nvSpPr>
          <p:spPr bwMode="auto">
            <a:xfrm>
              <a:off x="1260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6" name="Text Box 18"/>
            <p:cNvSpPr txBox="1">
              <a:spLocks noChangeArrowheads="1"/>
            </p:cNvSpPr>
            <p:nvPr/>
          </p:nvSpPr>
          <p:spPr bwMode="auto">
            <a:xfrm>
              <a:off x="828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7" name="Text Box 19"/>
            <p:cNvSpPr txBox="1">
              <a:spLocks noChangeArrowheads="1"/>
            </p:cNvSpPr>
            <p:nvPr/>
          </p:nvSpPr>
          <p:spPr bwMode="auto">
            <a:xfrm>
              <a:off x="2172" y="12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8" name="Text Box 20"/>
            <p:cNvSpPr txBox="1">
              <a:spLocks noChangeArrowheads="1"/>
            </p:cNvSpPr>
            <p:nvPr/>
          </p:nvSpPr>
          <p:spPr bwMode="auto">
            <a:xfrm>
              <a:off x="384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49" name="Text Box 21"/>
            <p:cNvSpPr txBox="1">
              <a:spLocks noChangeArrowheads="1"/>
            </p:cNvSpPr>
            <p:nvPr/>
          </p:nvSpPr>
          <p:spPr bwMode="auto">
            <a:xfrm>
              <a:off x="124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50" name="Text Box 22"/>
            <p:cNvSpPr txBox="1">
              <a:spLocks noChangeArrowheads="1"/>
            </p:cNvSpPr>
            <p:nvPr/>
          </p:nvSpPr>
          <p:spPr bwMode="auto">
            <a:xfrm>
              <a:off x="1596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29764" name="Rectangle 36" descr="永恒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  25  21  25* 16  08</a:t>
              </a:r>
              <a:endParaRPr lang="en-US" altLang="zh-CN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5888" name="Line 37"/>
            <p:cNvSpPr>
              <a:spLocks noChangeShapeType="1"/>
            </p:cNvSpPr>
            <p:nvPr/>
          </p:nvSpPr>
          <p:spPr bwMode="auto">
            <a:xfrm>
              <a:off x="76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9" name="Line 38"/>
            <p:cNvSpPr>
              <a:spLocks noChangeShapeType="1"/>
            </p:cNvSpPr>
            <p:nvPr/>
          </p:nvSpPr>
          <p:spPr bwMode="auto">
            <a:xfrm>
              <a:off x="110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Line 39"/>
            <p:cNvSpPr>
              <a:spLocks noChangeShapeType="1"/>
            </p:cNvSpPr>
            <p:nvPr/>
          </p:nvSpPr>
          <p:spPr bwMode="auto">
            <a:xfrm>
              <a:off x="144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1" name="Line 40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2" name="Line 41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77" name="Text Box 49"/>
            <p:cNvSpPr txBox="1">
              <a:spLocks noChangeArrowheads="1"/>
            </p:cNvSpPr>
            <p:nvPr/>
          </p:nvSpPr>
          <p:spPr bwMode="auto">
            <a:xfrm>
              <a:off x="528" y="3154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初始最大堆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762500" y="1028700"/>
            <a:ext cx="3619500" cy="3035300"/>
            <a:chOff x="3000" y="648"/>
            <a:chExt cx="2280" cy="1912"/>
          </a:xfrm>
        </p:grpSpPr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3180" y="672"/>
              <a:ext cx="2004" cy="1680"/>
              <a:chOff x="3180" y="672"/>
              <a:chExt cx="2004" cy="1680"/>
            </a:xfrm>
          </p:grpSpPr>
          <p:sp>
            <p:nvSpPr>
              <p:cNvPr id="35857" name="Line 2"/>
              <p:cNvSpPr>
                <a:spLocks noChangeShapeType="1"/>
              </p:cNvSpPr>
              <p:nvPr/>
            </p:nvSpPr>
            <p:spPr bwMode="auto">
              <a:xfrm flipH="1">
                <a:off x="4656" y="1728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Line 3"/>
              <p:cNvSpPr>
                <a:spLocks noChangeShapeType="1"/>
              </p:cNvSpPr>
              <p:nvPr/>
            </p:nvSpPr>
            <p:spPr bwMode="auto">
              <a:xfrm>
                <a:off x="4416" y="1152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9" name="Line 4"/>
              <p:cNvSpPr>
                <a:spLocks noChangeShapeType="1"/>
              </p:cNvSpPr>
              <p:nvPr/>
            </p:nvSpPr>
            <p:spPr bwMode="auto">
              <a:xfrm>
                <a:off x="3984" y="172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0" name="Line 5"/>
              <p:cNvSpPr>
                <a:spLocks noChangeShapeType="1"/>
              </p:cNvSpPr>
              <p:nvPr/>
            </p:nvSpPr>
            <p:spPr bwMode="auto">
              <a:xfrm flipH="1">
                <a:off x="3504" y="1152"/>
                <a:ext cx="768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753" name="Oval 25"/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54" name="Oval 26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25*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55" name="Oval 27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16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56" name="Oval 28"/>
              <p:cNvSpPr>
                <a:spLocks noChangeArrowheads="1"/>
              </p:cNvSpPr>
              <p:nvPr/>
            </p:nvSpPr>
            <p:spPr bwMode="auto">
              <a:xfrm>
                <a:off x="4656" y="144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21</a:t>
                </a:r>
                <a:endParaRPr lang="en-US" altLang="zh-CN"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58" name="Text Box 30"/>
              <p:cNvSpPr txBox="1">
                <a:spLocks noChangeArrowheads="1"/>
              </p:cNvSpPr>
              <p:nvPr/>
            </p:nvSpPr>
            <p:spPr bwMode="auto">
              <a:xfrm>
                <a:off x="4092" y="672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1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59" name="Text Box 31"/>
              <p:cNvSpPr txBox="1">
                <a:spLocks noChangeArrowheads="1"/>
              </p:cNvSpPr>
              <p:nvPr/>
            </p:nvSpPr>
            <p:spPr bwMode="auto">
              <a:xfrm>
                <a:off x="4956" y="129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3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60" name="Text Box 32"/>
              <p:cNvSpPr txBox="1">
                <a:spLocks noChangeArrowheads="1"/>
              </p:cNvSpPr>
              <p:nvPr/>
            </p:nvSpPr>
            <p:spPr bwMode="auto">
              <a:xfrm>
                <a:off x="4380" y="177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6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61" name="Text Box 33"/>
              <p:cNvSpPr txBox="1">
                <a:spLocks noChangeArrowheads="1"/>
              </p:cNvSpPr>
              <p:nvPr/>
            </p:nvSpPr>
            <p:spPr bwMode="auto">
              <a:xfrm>
                <a:off x="4128" y="177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5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62" name="Text Box 34"/>
              <p:cNvSpPr txBox="1">
                <a:spLocks noChangeArrowheads="1"/>
              </p:cNvSpPr>
              <p:nvPr/>
            </p:nvSpPr>
            <p:spPr bwMode="auto">
              <a:xfrm>
                <a:off x="3180" y="177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4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63" name="Text Box 35"/>
              <p:cNvSpPr txBox="1">
                <a:spLocks noChangeArrowheads="1"/>
              </p:cNvSpPr>
              <p:nvPr/>
            </p:nvSpPr>
            <p:spPr bwMode="auto">
              <a:xfrm>
                <a:off x="3600" y="1209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/>
                  <a:t>2</a:t>
                </a:r>
                <a:endParaRPr lang="en-US" altLang="zh-CN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DD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87A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35853" name="Group 56"/>
            <p:cNvGrpSpPr>
              <a:grpSpLocks/>
            </p:cNvGrpSpPr>
            <p:nvPr/>
          </p:nvGrpSpPr>
          <p:grpSpPr bwMode="auto">
            <a:xfrm>
              <a:off x="3000" y="648"/>
              <a:ext cx="2280" cy="1912"/>
              <a:chOff x="3000" y="648"/>
              <a:chExt cx="2280" cy="1912"/>
            </a:xfrm>
          </p:grpSpPr>
          <p:sp>
            <p:nvSpPr>
              <p:cNvPr id="329752" name="Oval 24"/>
              <p:cNvSpPr>
                <a:spLocks noChangeArrowheads="1"/>
              </p:cNvSpPr>
              <p:nvPr/>
            </p:nvSpPr>
            <p:spPr bwMode="auto">
              <a:xfrm>
                <a:off x="4176" y="864"/>
                <a:ext cx="336" cy="336"/>
              </a:xfrm>
              <a:prstGeom prst="ellipse">
                <a:avLst/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08</a:t>
                </a:r>
                <a:endParaRPr lang="en-US" altLang="zh-CN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29757" name="Oval 29"/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336" cy="336"/>
              </a:xfrm>
              <a:prstGeom prst="ellipse">
                <a:avLst/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800" b="1">
                    <a:solidFill>
                      <a:srgbClr val="0099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</a:t>
                </a:r>
                <a:endParaRPr lang="en-US" altLang="zh-CN">
                  <a:solidFill>
                    <a:srgbClr val="CCEC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DDF3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8D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35856" name="Freeform 50"/>
              <p:cNvSpPr>
                <a:spLocks/>
              </p:cNvSpPr>
              <p:nvPr/>
            </p:nvSpPr>
            <p:spPr bwMode="auto">
              <a:xfrm>
                <a:off x="3000" y="648"/>
                <a:ext cx="2280" cy="1912"/>
              </a:xfrm>
              <a:custGeom>
                <a:avLst/>
                <a:gdLst>
                  <a:gd name="T0" fmla="*/ 936 w 2280"/>
                  <a:gd name="T1" fmla="*/ 216 h 1912"/>
                  <a:gd name="T2" fmla="*/ 168 w 2280"/>
                  <a:gd name="T3" fmla="*/ 1176 h 1912"/>
                  <a:gd name="T4" fmla="*/ 168 w 2280"/>
                  <a:gd name="T5" fmla="*/ 1752 h 1912"/>
                  <a:gd name="T6" fmla="*/ 1176 w 2280"/>
                  <a:gd name="T7" fmla="*/ 1848 h 1912"/>
                  <a:gd name="T8" fmla="*/ 1416 w 2280"/>
                  <a:gd name="T9" fmla="*/ 1368 h 1912"/>
                  <a:gd name="T10" fmla="*/ 1656 w 2280"/>
                  <a:gd name="T11" fmla="*/ 1272 h 1912"/>
                  <a:gd name="T12" fmla="*/ 1992 w 2280"/>
                  <a:gd name="T13" fmla="*/ 1272 h 1912"/>
                  <a:gd name="T14" fmla="*/ 2184 w 2280"/>
                  <a:gd name="T15" fmla="*/ 1032 h 1912"/>
                  <a:gd name="T16" fmla="*/ 2184 w 2280"/>
                  <a:gd name="T17" fmla="*/ 744 h 1912"/>
                  <a:gd name="T18" fmla="*/ 1608 w 2280"/>
                  <a:gd name="T19" fmla="*/ 120 h 1912"/>
                  <a:gd name="T20" fmla="*/ 1224 w 2280"/>
                  <a:gd name="T21" fmla="*/ 24 h 1912"/>
                  <a:gd name="T22" fmla="*/ 936 w 2280"/>
                  <a:gd name="T23" fmla="*/ 216 h 1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80"/>
                  <a:gd name="T37" fmla="*/ 0 h 1912"/>
                  <a:gd name="T38" fmla="*/ 2280 w 2280"/>
                  <a:gd name="T39" fmla="*/ 1912 h 1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80" h="1912">
                    <a:moveTo>
                      <a:pt x="936" y="216"/>
                    </a:moveTo>
                    <a:cubicBezTo>
                      <a:pt x="760" y="408"/>
                      <a:pt x="296" y="920"/>
                      <a:pt x="168" y="1176"/>
                    </a:cubicBezTo>
                    <a:cubicBezTo>
                      <a:pt x="40" y="1432"/>
                      <a:pt x="0" y="1640"/>
                      <a:pt x="168" y="1752"/>
                    </a:cubicBezTo>
                    <a:cubicBezTo>
                      <a:pt x="336" y="1864"/>
                      <a:pt x="968" y="1912"/>
                      <a:pt x="1176" y="1848"/>
                    </a:cubicBezTo>
                    <a:cubicBezTo>
                      <a:pt x="1384" y="1784"/>
                      <a:pt x="1336" y="1464"/>
                      <a:pt x="1416" y="1368"/>
                    </a:cubicBezTo>
                    <a:cubicBezTo>
                      <a:pt x="1496" y="1272"/>
                      <a:pt x="1560" y="1288"/>
                      <a:pt x="1656" y="1272"/>
                    </a:cubicBezTo>
                    <a:cubicBezTo>
                      <a:pt x="1752" y="1256"/>
                      <a:pt x="1904" y="1312"/>
                      <a:pt x="1992" y="1272"/>
                    </a:cubicBezTo>
                    <a:cubicBezTo>
                      <a:pt x="2080" y="1232"/>
                      <a:pt x="2152" y="1120"/>
                      <a:pt x="2184" y="1032"/>
                    </a:cubicBezTo>
                    <a:cubicBezTo>
                      <a:pt x="2216" y="944"/>
                      <a:pt x="2280" y="896"/>
                      <a:pt x="2184" y="744"/>
                    </a:cubicBezTo>
                    <a:cubicBezTo>
                      <a:pt x="2088" y="592"/>
                      <a:pt x="1768" y="240"/>
                      <a:pt x="1608" y="120"/>
                    </a:cubicBezTo>
                    <a:cubicBezTo>
                      <a:pt x="1448" y="0"/>
                      <a:pt x="1336" y="8"/>
                      <a:pt x="1224" y="24"/>
                    </a:cubicBezTo>
                    <a:cubicBezTo>
                      <a:pt x="1112" y="40"/>
                      <a:pt x="1112" y="24"/>
                      <a:pt x="936" y="21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29779" name="AutoShape 51"/>
          <p:cNvSpPr>
            <a:spLocks noChangeArrowheads="1"/>
          </p:cNvSpPr>
          <p:nvPr/>
        </p:nvSpPr>
        <p:spPr bwMode="auto">
          <a:xfrm>
            <a:off x="81534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9781" name="Rectangle 5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例：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对刚才建好的大根堆进行排序：</a:t>
            </a:r>
          </a:p>
        </p:txBody>
      </p:sp>
      <p:sp>
        <p:nvSpPr>
          <p:cNvPr id="329789" name="Oval 61"/>
          <p:cNvSpPr>
            <a:spLocks noChangeArrowheads="1"/>
          </p:cNvSpPr>
          <p:nvPr/>
        </p:nvSpPr>
        <p:spPr bwMode="auto">
          <a:xfrm>
            <a:off x="533400" y="4114800"/>
            <a:ext cx="762000" cy="914400"/>
          </a:xfrm>
          <a:prstGeom prst="ellipse">
            <a:avLst/>
          </a:prstGeom>
          <a:noFill/>
          <a:ln w="349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9790" name="Oval 62"/>
          <p:cNvSpPr>
            <a:spLocks noChangeArrowheads="1"/>
          </p:cNvSpPr>
          <p:nvPr/>
        </p:nvSpPr>
        <p:spPr bwMode="auto">
          <a:xfrm>
            <a:off x="3352800" y="4191000"/>
            <a:ext cx="762000" cy="914400"/>
          </a:xfrm>
          <a:prstGeom prst="ellipse">
            <a:avLst/>
          </a:prstGeom>
          <a:noFill/>
          <a:ln w="349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9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9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51" grpId="0" animBg="1"/>
      <p:bldP spid="329776" grpId="0" build="p" autoUpdateAnimBg="0"/>
      <p:bldP spid="329779" grpId="0" animBg="1"/>
      <p:bldP spid="329789" grpId="0" animBg="1"/>
      <p:bldP spid="3297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B35D85-19B8-4B8E-9D73-1DC4D118041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330775" name="AutoShape 23"/>
          <p:cNvSpPr>
            <a:spLocks noChangeArrowheads="1"/>
          </p:cNvSpPr>
          <p:nvPr/>
        </p:nvSpPr>
        <p:spPr bwMode="auto">
          <a:xfrm>
            <a:off x="4114800" y="144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4800600" y="3810000"/>
            <a:ext cx="3352800" cy="1219200"/>
            <a:chOff x="3024" y="2400"/>
            <a:chExt cx="2112" cy="768"/>
          </a:xfrm>
        </p:grpSpPr>
        <p:sp>
          <p:nvSpPr>
            <p:cNvPr id="330794" name="Rectangle 42" descr="永恒"/>
            <p:cNvSpPr>
              <a:spLocks noChangeArrowheads="1"/>
            </p:cNvSpPr>
            <p:nvPr/>
          </p:nvSpPr>
          <p:spPr bwMode="auto">
            <a:xfrm>
              <a:off x="3072" y="2400"/>
              <a:ext cx="206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25* 21  08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25  49</a:t>
              </a:r>
              <a:endParaRPr lang="en-US" altLang="zh-CN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27" name="Line 43"/>
            <p:cNvSpPr>
              <a:spLocks noChangeShapeType="1"/>
            </p:cNvSpPr>
            <p:nvPr/>
          </p:nvSpPr>
          <p:spPr bwMode="auto">
            <a:xfrm>
              <a:off x="3408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Line 44"/>
            <p:cNvSpPr>
              <a:spLocks noChangeShapeType="1"/>
            </p:cNvSpPr>
            <p:nvPr/>
          </p:nvSpPr>
          <p:spPr bwMode="auto">
            <a:xfrm>
              <a:off x="3792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Line 45"/>
            <p:cNvSpPr>
              <a:spLocks noChangeShapeType="1"/>
            </p:cNvSpPr>
            <p:nvPr/>
          </p:nvSpPr>
          <p:spPr bwMode="auto">
            <a:xfrm>
              <a:off x="4128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Line 46"/>
            <p:cNvSpPr>
              <a:spLocks noChangeShapeType="1"/>
            </p:cNvSpPr>
            <p:nvPr/>
          </p:nvSpPr>
          <p:spPr bwMode="auto">
            <a:xfrm>
              <a:off x="4464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Line 47"/>
            <p:cNvSpPr>
              <a:spLocks noChangeShapeType="1"/>
            </p:cNvSpPr>
            <p:nvPr/>
          </p:nvSpPr>
          <p:spPr bwMode="auto">
            <a:xfrm>
              <a:off x="4800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0" name="Text Box 48"/>
            <p:cNvSpPr txBox="1">
              <a:spLocks noChangeArrowheads="1"/>
            </p:cNvSpPr>
            <p:nvPr/>
          </p:nvSpPr>
          <p:spPr bwMode="auto">
            <a:xfrm>
              <a:off x="3024" y="2841"/>
              <a:ext cx="20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交换 </a:t>
              </a:r>
              <a:r>
                <a:rPr lang="en-US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1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号与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5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号记录</a:t>
              </a:r>
              <a:endParaRPr lang="zh-CN" alt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330788" name="Rectangle 36" descr="永恒"/>
          <p:cNvSpPr>
            <a:spLocks noChangeArrowheads="1"/>
          </p:cNvSpPr>
          <p:nvPr/>
        </p:nvSpPr>
        <p:spPr bwMode="auto">
          <a:xfrm>
            <a:off x="457200" y="3810000"/>
            <a:ext cx="32766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25  21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25* 16  </a:t>
            </a:r>
            <a:r>
              <a:rPr lang="en-US" altLang="zh-CN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</a:p>
        </p:txBody>
      </p:sp>
      <p:sp>
        <p:nvSpPr>
          <p:cNvPr id="330801" name="Text Box 49"/>
          <p:cNvSpPr txBox="1">
            <a:spLocks noChangeArrowheads="1"/>
          </p:cNvSpPr>
          <p:nvPr/>
        </p:nvSpPr>
        <p:spPr bwMode="auto">
          <a:xfrm>
            <a:off x="609600" y="4495800"/>
            <a:ext cx="3136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从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号到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5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 重新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调整为最大堆</a:t>
            </a:r>
          </a:p>
        </p:txBody>
      </p:sp>
      <p:sp>
        <p:nvSpPr>
          <p:cNvPr id="330803" name="AutoShape 51"/>
          <p:cNvSpPr>
            <a:spLocks noChangeArrowheads="1"/>
          </p:cNvSpPr>
          <p:nvPr/>
        </p:nvSpPr>
        <p:spPr bwMode="auto">
          <a:xfrm>
            <a:off x="0" y="144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42900" y="381000"/>
            <a:ext cx="3619500" cy="3035300"/>
            <a:chOff x="216" y="240"/>
            <a:chExt cx="2280" cy="1912"/>
          </a:xfrm>
        </p:grpSpPr>
        <p:sp>
          <p:nvSpPr>
            <p:cNvPr id="36909" name="Line 6"/>
            <p:cNvSpPr>
              <a:spLocks noChangeShapeType="1"/>
            </p:cNvSpPr>
            <p:nvPr/>
          </p:nvSpPr>
          <p:spPr bwMode="auto">
            <a:xfrm flipH="1">
              <a:off x="1872" y="1320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7"/>
            <p:cNvSpPr>
              <a:spLocks noChangeShapeType="1"/>
            </p:cNvSpPr>
            <p:nvPr/>
          </p:nvSpPr>
          <p:spPr bwMode="auto">
            <a:xfrm>
              <a:off x="1200" y="132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8"/>
            <p:cNvSpPr>
              <a:spLocks noChangeShapeType="1"/>
            </p:cNvSpPr>
            <p:nvPr/>
          </p:nvSpPr>
          <p:spPr bwMode="auto">
            <a:xfrm>
              <a:off x="1728" y="74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9"/>
            <p:cNvSpPr>
              <a:spLocks noChangeShapeType="1"/>
            </p:cNvSpPr>
            <p:nvPr/>
          </p:nvSpPr>
          <p:spPr bwMode="auto">
            <a:xfrm flipH="1">
              <a:off x="720" y="744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63" name="Oval 11"/>
            <p:cNvSpPr>
              <a:spLocks noChangeArrowheads="1"/>
            </p:cNvSpPr>
            <p:nvPr/>
          </p:nvSpPr>
          <p:spPr bwMode="auto">
            <a:xfrm>
              <a:off x="1440" y="5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64" name="Oval 12"/>
            <p:cNvSpPr>
              <a:spLocks noChangeArrowheads="1"/>
            </p:cNvSpPr>
            <p:nvPr/>
          </p:nvSpPr>
          <p:spPr bwMode="auto">
            <a:xfrm>
              <a:off x="912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</a:p>
          </p:txBody>
        </p:sp>
        <p:sp>
          <p:nvSpPr>
            <p:cNvPr id="330765" name="Oval 13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</a:p>
          </p:txBody>
        </p:sp>
        <p:sp>
          <p:nvSpPr>
            <p:cNvPr id="330766" name="Oval 14"/>
            <p:cNvSpPr>
              <a:spLocks noChangeArrowheads="1"/>
            </p:cNvSpPr>
            <p:nvPr/>
          </p:nvSpPr>
          <p:spPr bwMode="auto">
            <a:xfrm>
              <a:off x="1920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67" name="Oval 15"/>
            <p:cNvSpPr>
              <a:spLocks noChangeArrowheads="1"/>
            </p:cNvSpPr>
            <p:nvPr/>
          </p:nvSpPr>
          <p:spPr bwMode="auto">
            <a:xfrm>
              <a:off x="1152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68" name="Oval 16"/>
            <p:cNvSpPr>
              <a:spLocks noChangeArrowheads="1"/>
            </p:cNvSpPr>
            <p:nvPr/>
          </p:nvSpPr>
          <p:spPr bwMode="auto">
            <a:xfrm>
              <a:off x="1680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69" name="Text Box 17"/>
            <p:cNvSpPr txBox="1">
              <a:spLocks noChangeArrowheads="1"/>
            </p:cNvSpPr>
            <p:nvPr/>
          </p:nvSpPr>
          <p:spPr bwMode="auto">
            <a:xfrm>
              <a:off x="1308" y="27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70" name="Text Box 18"/>
            <p:cNvSpPr txBox="1">
              <a:spLocks noChangeArrowheads="1"/>
            </p:cNvSpPr>
            <p:nvPr/>
          </p:nvSpPr>
          <p:spPr bwMode="auto">
            <a:xfrm>
              <a:off x="876" y="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71" name="Text Box 19"/>
            <p:cNvSpPr txBox="1">
              <a:spLocks noChangeArrowheads="1"/>
            </p:cNvSpPr>
            <p:nvPr/>
          </p:nvSpPr>
          <p:spPr bwMode="auto">
            <a:xfrm>
              <a:off x="2220" y="8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72" name="Text Box 20"/>
            <p:cNvSpPr txBox="1">
              <a:spLocks noChangeArrowheads="1"/>
            </p:cNvSpPr>
            <p:nvPr/>
          </p:nvSpPr>
          <p:spPr bwMode="auto">
            <a:xfrm>
              <a:off x="432" y="13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73" name="Text Box 21"/>
            <p:cNvSpPr txBox="1">
              <a:spLocks noChangeArrowheads="1"/>
            </p:cNvSpPr>
            <p:nvPr/>
          </p:nvSpPr>
          <p:spPr bwMode="auto">
            <a:xfrm>
              <a:off x="1296" y="13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74" name="Text Box 22"/>
            <p:cNvSpPr txBox="1">
              <a:spLocks noChangeArrowheads="1"/>
            </p:cNvSpPr>
            <p:nvPr/>
          </p:nvSpPr>
          <p:spPr bwMode="auto">
            <a:xfrm>
              <a:off x="1644" y="13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25" name="Freeform 50"/>
            <p:cNvSpPr>
              <a:spLocks/>
            </p:cNvSpPr>
            <p:nvPr/>
          </p:nvSpPr>
          <p:spPr bwMode="auto">
            <a:xfrm>
              <a:off x="216" y="240"/>
              <a:ext cx="2280" cy="1912"/>
            </a:xfrm>
            <a:custGeom>
              <a:avLst/>
              <a:gdLst>
                <a:gd name="T0" fmla="*/ 936 w 2280"/>
                <a:gd name="T1" fmla="*/ 216 h 1912"/>
                <a:gd name="T2" fmla="*/ 168 w 2280"/>
                <a:gd name="T3" fmla="*/ 1176 h 1912"/>
                <a:gd name="T4" fmla="*/ 168 w 2280"/>
                <a:gd name="T5" fmla="*/ 1752 h 1912"/>
                <a:gd name="T6" fmla="*/ 1176 w 2280"/>
                <a:gd name="T7" fmla="*/ 1848 h 1912"/>
                <a:gd name="T8" fmla="*/ 1416 w 2280"/>
                <a:gd name="T9" fmla="*/ 1368 h 1912"/>
                <a:gd name="T10" fmla="*/ 1656 w 2280"/>
                <a:gd name="T11" fmla="*/ 1272 h 1912"/>
                <a:gd name="T12" fmla="*/ 1992 w 2280"/>
                <a:gd name="T13" fmla="*/ 1272 h 1912"/>
                <a:gd name="T14" fmla="*/ 2184 w 2280"/>
                <a:gd name="T15" fmla="*/ 1032 h 1912"/>
                <a:gd name="T16" fmla="*/ 2184 w 2280"/>
                <a:gd name="T17" fmla="*/ 744 h 1912"/>
                <a:gd name="T18" fmla="*/ 1608 w 2280"/>
                <a:gd name="T19" fmla="*/ 120 h 1912"/>
                <a:gd name="T20" fmla="*/ 1224 w 2280"/>
                <a:gd name="T21" fmla="*/ 24 h 1912"/>
                <a:gd name="T22" fmla="*/ 936 w 2280"/>
                <a:gd name="T23" fmla="*/ 216 h 19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80"/>
                <a:gd name="T37" fmla="*/ 0 h 1912"/>
                <a:gd name="T38" fmla="*/ 2280 w 2280"/>
                <a:gd name="T39" fmla="*/ 1912 h 19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80" h="1912">
                  <a:moveTo>
                    <a:pt x="936" y="216"/>
                  </a:moveTo>
                  <a:cubicBezTo>
                    <a:pt x="760" y="408"/>
                    <a:pt x="296" y="920"/>
                    <a:pt x="168" y="1176"/>
                  </a:cubicBezTo>
                  <a:cubicBezTo>
                    <a:pt x="40" y="1432"/>
                    <a:pt x="0" y="1640"/>
                    <a:pt x="168" y="1752"/>
                  </a:cubicBezTo>
                  <a:cubicBezTo>
                    <a:pt x="336" y="1864"/>
                    <a:pt x="968" y="1912"/>
                    <a:pt x="1176" y="1848"/>
                  </a:cubicBezTo>
                  <a:cubicBezTo>
                    <a:pt x="1384" y="1784"/>
                    <a:pt x="1336" y="1464"/>
                    <a:pt x="1416" y="1368"/>
                  </a:cubicBezTo>
                  <a:cubicBezTo>
                    <a:pt x="1496" y="1272"/>
                    <a:pt x="1560" y="1288"/>
                    <a:pt x="1656" y="1272"/>
                  </a:cubicBezTo>
                  <a:cubicBezTo>
                    <a:pt x="1752" y="1256"/>
                    <a:pt x="1904" y="1312"/>
                    <a:pt x="1992" y="1272"/>
                  </a:cubicBezTo>
                  <a:cubicBezTo>
                    <a:pt x="2080" y="1232"/>
                    <a:pt x="2152" y="1120"/>
                    <a:pt x="2184" y="1032"/>
                  </a:cubicBezTo>
                  <a:cubicBezTo>
                    <a:pt x="2216" y="944"/>
                    <a:pt x="2280" y="896"/>
                    <a:pt x="2184" y="744"/>
                  </a:cubicBezTo>
                  <a:cubicBezTo>
                    <a:pt x="2088" y="592"/>
                    <a:pt x="1768" y="240"/>
                    <a:pt x="1608" y="120"/>
                  </a:cubicBezTo>
                  <a:cubicBezTo>
                    <a:pt x="1448" y="0"/>
                    <a:pt x="1336" y="8"/>
                    <a:pt x="1224" y="24"/>
                  </a:cubicBezTo>
                  <a:cubicBezTo>
                    <a:pt x="1112" y="40"/>
                    <a:pt x="1112" y="24"/>
                    <a:pt x="93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4826000" y="419100"/>
            <a:ext cx="3403600" cy="2933700"/>
            <a:chOff x="3040" y="264"/>
            <a:chExt cx="2144" cy="1848"/>
          </a:xfrm>
        </p:grpSpPr>
        <p:sp>
          <p:nvSpPr>
            <p:cNvPr id="36892" name="Line 2"/>
            <p:cNvSpPr>
              <a:spLocks noChangeShapeType="1"/>
            </p:cNvSpPr>
            <p:nvPr/>
          </p:nvSpPr>
          <p:spPr bwMode="auto">
            <a:xfrm flipH="1">
              <a:off x="4656" y="1320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3"/>
            <p:cNvSpPr>
              <a:spLocks noChangeShapeType="1"/>
            </p:cNvSpPr>
            <p:nvPr/>
          </p:nvSpPr>
          <p:spPr bwMode="auto">
            <a:xfrm>
              <a:off x="4416" y="74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4"/>
            <p:cNvSpPr>
              <a:spLocks noChangeShapeType="1"/>
            </p:cNvSpPr>
            <p:nvPr/>
          </p:nvSpPr>
          <p:spPr bwMode="auto">
            <a:xfrm>
              <a:off x="3984" y="132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5"/>
            <p:cNvSpPr>
              <a:spLocks noChangeShapeType="1"/>
            </p:cNvSpPr>
            <p:nvPr/>
          </p:nvSpPr>
          <p:spPr bwMode="auto">
            <a:xfrm flipH="1">
              <a:off x="3504" y="744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76" name="Oval 24"/>
            <p:cNvSpPr>
              <a:spLocks noChangeArrowheads="1"/>
            </p:cNvSpPr>
            <p:nvPr/>
          </p:nvSpPr>
          <p:spPr bwMode="auto">
            <a:xfrm>
              <a:off x="4176" y="504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77" name="Oval 25"/>
            <p:cNvSpPr>
              <a:spLocks noChangeArrowheads="1"/>
            </p:cNvSpPr>
            <p:nvPr/>
          </p:nvSpPr>
          <p:spPr bwMode="auto">
            <a:xfrm>
              <a:off x="3744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78" name="Oval 26"/>
            <p:cNvSpPr>
              <a:spLocks noChangeArrowheads="1"/>
            </p:cNvSpPr>
            <p:nvPr/>
          </p:nvSpPr>
          <p:spPr bwMode="auto">
            <a:xfrm>
              <a:off x="3264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 sz="28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79" name="Oval 27"/>
            <p:cNvSpPr>
              <a:spLocks noChangeArrowheads="1"/>
            </p:cNvSpPr>
            <p:nvPr/>
          </p:nvSpPr>
          <p:spPr bwMode="auto">
            <a:xfrm>
              <a:off x="3936" y="1608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80" name="Oval 28"/>
            <p:cNvSpPr>
              <a:spLocks noChangeArrowheads="1"/>
            </p:cNvSpPr>
            <p:nvPr/>
          </p:nvSpPr>
          <p:spPr bwMode="auto">
            <a:xfrm>
              <a:off x="4656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81" name="Oval 29"/>
            <p:cNvSpPr>
              <a:spLocks noChangeArrowheads="1"/>
            </p:cNvSpPr>
            <p:nvPr/>
          </p:nvSpPr>
          <p:spPr bwMode="auto">
            <a:xfrm>
              <a:off x="4464" y="1608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rgbClr val="CC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FFF"/>
                    </a:outerShdw>
                  </a:cont>
                  <a:cont type="tree" name="">
                    <a:effect ref="fillLine"/>
                    <a:outerShdw dist="38100" dir="2700000" algn="tl">
                      <a:srgbClr val="7A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82" name="Text Box 30"/>
            <p:cNvSpPr txBox="1">
              <a:spLocks noChangeArrowheads="1"/>
            </p:cNvSpPr>
            <p:nvPr/>
          </p:nvSpPr>
          <p:spPr bwMode="auto">
            <a:xfrm>
              <a:off x="4092" y="26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83" name="Text Box 31"/>
            <p:cNvSpPr txBox="1">
              <a:spLocks noChangeArrowheads="1"/>
            </p:cNvSpPr>
            <p:nvPr/>
          </p:nvSpPr>
          <p:spPr bwMode="auto">
            <a:xfrm>
              <a:off x="4956" y="8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84" name="Text Box 32"/>
            <p:cNvSpPr txBox="1">
              <a:spLocks noChangeArrowheads="1"/>
            </p:cNvSpPr>
            <p:nvPr/>
          </p:nvSpPr>
          <p:spPr bwMode="auto">
            <a:xfrm>
              <a:off x="4380" y="13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85" name="Text Box 33"/>
            <p:cNvSpPr txBox="1">
              <a:spLocks noChangeArrowheads="1"/>
            </p:cNvSpPr>
            <p:nvPr/>
          </p:nvSpPr>
          <p:spPr bwMode="auto">
            <a:xfrm>
              <a:off x="4128" y="13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86" name="Text Box 34"/>
            <p:cNvSpPr txBox="1">
              <a:spLocks noChangeArrowheads="1"/>
            </p:cNvSpPr>
            <p:nvPr/>
          </p:nvSpPr>
          <p:spPr bwMode="auto">
            <a:xfrm>
              <a:off x="3180" y="13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0787" name="Text Box 35"/>
            <p:cNvSpPr txBox="1">
              <a:spLocks noChangeArrowheads="1"/>
            </p:cNvSpPr>
            <p:nvPr/>
          </p:nvSpPr>
          <p:spPr bwMode="auto">
            <a:xfrm>
              <a:off x="3600" y="8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08" name="Freeform 56"/>
            <p:cNvSpPr>
              <a:spLocks/>
            </p:cNvSpPr>
            <p:nvPr/>
          </p:nvSpPr>
          <p:spPr bwMode="auto">
            <a:xfrm>
              <a:off x="3040" y="264"/>
              <a:ext cx="2144" cy="1848"/>
            </a:xfrm>
            <a:custGeom>
              <a:avLst/>
              <a:gdLst>
                <a:gd name="T0" fmla="*/ 896 w 2144"/>
                <a:gd name="T1" fmla="*/ 192 h 1848"/>
                <a:gd name="T2" fmla="*/ 128 w 2144"/>
                <a:gd name="T3" fmla="*/ 1200 h 1848"/>
                <a:gd name="T4" fmla="*/ 128 w 2144"/>
                <a:gd name="T5" fmla="*/ 1680 h 1848"/>
                <a:gd name="T6" fmla="*/ 464 w 2144"/>
                <a:gd name="T7" fmla="*/ 1824 h 1848"/>
                <a:gd name="T8" fmla="*/ 704 w 2144"/>
                <a:gd name="T9" fmla="*/ 1536 h 1848"/>
                <a:gd name="T10" fmla="*/ 800 w 2144"/>
                <a:gd name="T11" fmla="*/ 1344 h 1848"/>
                <a:gd name="T12" fmla="*/ 848 w 2144"/>
                <a:gd name="T13" fmla="*/ 1296 h 1848"/>
                <a:gd name="T14" fmla="*/ 896 w 2144"/>
                <a:gd name="T15" fmla="*/ 1248 h 1848"/>
                <a:gd name="T16" fmla="*/ 992 w 2144"/>
                <a:gd name="T17" fmla="*/ 1200 h 1848"/>
                <a:gd name="T18" fmla="*/ 1280 w 2144"/>
                <a:gd name="T19" fmla="*/ 1152 h 1848"/>
                <a:gd name="T20" fmla="*/ 1712 w 2144"/>
                <a:gd name="T21" fmla="*/ 1248 h 1848"/>
                <a:gd name="T22" fmla="*/ 2000 w 2144"/>
                <a:gd name="T23" fmla="*/ 1200 h 1848"/>
                <a:gd name="T24" fmla="*/ 2144 w 2144"/>
                <a:gd name="T25" fmla="*/ 864 h 1848"/>
                <a:gd name="T26" fmla="*/ 2000 w 2144"/>
                <a:gd name="T27" fmla="*/ 480 h 1848"/>
                <a:gd name="T28" fmla="*/ 1472 w 2144"/>
                <a:gd name="T29" fmla="*/ 96 h 1848"/>
                <a:gd name="T30" fmla="*/ 1088 w 2144"/>
                <a:gd name="T31" fmla="*/ 48 h 1848"/>
                <a:gd name="T32" fmla="*/ 896 w 2144"/>
                <a:gd name="T33" fmla="*/ 192 h 18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44"/>
                <a:gd name="T52" fmla="*/ 0 h 1848"/>
                <a:gd name="T53" fmla="*/ 2144 w 2144"/>
                <a:gd name="T54" fmla="*/ 1848 h 18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44" h="1848">
                  <a:moveTo>
                    <a:pt x="896" y="192"/>
                  </a:moveTo>
                  <a:cubicBezTo>
                    <a:pt x="736" y="384"/>
                    <a:pt x="256" y="952"/>
                    <a:pt x="128" y="1200"/>
                  </a:cubicBezTo>
                  <a:cubicBezTo>
                    <a:pt x="0" y="1448"/>
                    <a:pt x="72" y="1576"/>
                    <a:pt x="128" y="1680"/>
                  </a:cubicBezTo>
                  <a:cubicBezTo>
                    <a:pt x="184" y="1784"/>
                    <a:pt x="368" y="1848"/>
                    <a:pt x="464" y="1824"/>
                  </a:cubicBezTo>
                  <a:cubicBezTo>
                    <a:pt x="560" y="1800"/>
                    <a:pt x="648" y="1616"/>
                    <a:pt x="704" y="1536"/>
                  </a:cubicBezTo>
                  <a:cubicBezTo>
                    <a:pt x="760" y="1456"/>
                    <a:pt x="776" y="1384"/>
                    <a:pt x="800" y="1344"/>
                  </a:cubicBezTo>
                  <a:cubicBezTo>
                    <a:pt x="824" y="1304"/>
                    <a:pt x="832" y="1312"/>
                    <a:pt x="848" y="1296"/>
                  </a:cubicBezTo>
                  <a:cubicBezTo>
                    <a:pt x="864" y="1280"/>
                    <a:pt x="872" y="1264"/>
                    <a:pt x="896" y="1248"/>
                  </a:cubicBezTo>
                  <a:cubicBezTo>
                    <a:pt x="920" y="1232"/>
                    <a:pt x="928" y="1216"/>
                    <a:pt x="992" y="1200"/>
                  </a:cubicBezTo>
                  <a:cubicBezTo>
                    <a:pt x="1056" y="1184"/>
                    <a:pt x="1160" y="1144"/>
                    <a:pt x="1280" y="1152"/>
                  </a:cubicBezTo>
                  <a:cubicBezTo>
                    <a:pt x="1400" y="1160"/>
                    <a:pt x="1592" y="1240"/>
                    <a:pt x="1712" y="1248"/>
                  </a:cubicBezTo>
                  <a:cubicBezTo>
                    <a:pt x="1832" y="1256"/>
                    <a:pt x="1928" y="1264"/>
                    <a:pt x="2000" y="1200"/>
                  </a:cubicBezTo>
                  <a:cubicBezTo>
                    <a:pt x="2072" y="1136"/>
                    <a:pt x="2144" y="984"/>
                    <a:pt x="2144" y="864"/>
                  </a:cubicBezTo>
                  <a:cubicBezTo>
                    <a:pt x="2144" y="744"/>
                    <a:pt x="2112" y="608"/>
                    <a:pt x="2000" y="480"/>
                  </a:cubicBezTo>
                  <a:cubicBezTo>
                    <a:pt x="1888" y="352"/>
                    <a:pt x="1624" y="168"/>
                    <a:pt x="1472" y="96"/>
                  </a:cubicBezTo>
                  <a:cubicBezTo>
                    <a:pt x="1320" y="24"/>
                    <a:pt x="1184" y="32"/>
                    <a:pt x="1088" y="48"/>
                  </a:cubicBezTo>
                  <a:cubicBezTo>
                    <a:pt x="992" y="64"/>
                    <a:pt x="1056" y="0"/>
                    <a:pt x="896" y="192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0809" name="AutoShape 57"/>
          <p:cNvSpPr>
            <a:spLocks noChangeArrowheads="1"/>
          </p:cNvSpPr>
          <p:nvPr/>
        </p:nvSpPr>
        <p:spPr bwMode="auto">
          <a:xfrm>
            <a:off x="8153400" y="144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0816" name="Oval 64"/>
          <p:cNvSpPr>
            <a:spLocks noChangeArrowheads="1"/>
          </p:cNvSpPr>
          <p:nvPr/>
        </p:nvSpPr>
        <p:spPr bwMode="auto">
          <a:xfrm>
            <a:off x="1447800" y="1600200"/>
            <a:ext cx="533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</a:t>
            </a:r>
            <a:endParaRPr lang="en-US" altLang="zh-CN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</a:endParaRPr>
          </a:p>
        </p:txBody>
      </p:sp>
      <p:sp>
        <p:nvSpPr>
          <p:cNvPr id="330817" name="Oval 65"/>
          <p:cNvSpPr>
            <a:spLocks noChangeArrowheads="1"/>
          </p:cNvSpPr>
          <p:nvPr/>
        </p:nvSpPr>
        <p:spPr bwMode="auto">
          <a:xfrm>
            <a:off x="2286000" y="762000"/>
            <a:ext cx="533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330818" name="Oval 66"/>
          <p:cNvSpPr>
            <a:spLocks noChangeArrowheads="1"/>
          </p:cNvSpPr>
          <p:nvPr/>
        </p:nvSpPr>
        <p:spPr bwMode="auto">
          <a:xfrm>
            <a:off x="1447800" y="1600200"/>
            <a:ext cx="533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</a:p>
        </p:txBody>
      </p:sp>
      <p:sp>
        <p:nvSpPr>
          <p:cNvPr id="330821" name="Line 69"/>
          <p:cNvSpPr>
            <a:spLocks noChangeShapeType="1"/>
          </p:cNvSpPr>
          <p:nvPr/>
        </p:nvSpPr>
        <p:spPr bwMode="auto">
          <a:xfrm flipH="1">
            <a:off x="1828800" y="1143000"/>
            <a:ext cx="304800" cy="381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826" name="Line 74"/>
          <p:cNvSpPr>
            <a:spLocks noChangeShapeType="1"/>
          </p:cNvSpPr>
          <p:nvPr/>
        </p:nvSpPr>
        <p:spPr bwMode="auto">
          <a:xfrm flipH="1">
            <a:off x="1066800" y="2057400"/>
            <a:ext cx="304800" cy="381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827" name="Oval 75"/>
          <p:cNvSpPr>
            <a:spLocks noChangeArrowheads="1"/>
          </p:cNvSpPr>
          <p:nvPr/>
        </p:nvSpPr>
        <p:spPr bwMode="auto">
          <a:xfrm>
            <a:off x="838200" y="2590800"/>
            <a:ext cx="5334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</a:t>
            </a:r>
            <a:endParaRPr lang="en-US" altLang="zh-CN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</a:endParaRP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57200" y="3810000"/>
            <a:ext cx="3505200" cy="533400"/>
            <a:chOff x="288" y="2400"/>
            <a:chExt cx="2208" cy="336"/>
          </a:xfrm>
        </p:grpSpPr>
        <p:sp>
          <p:nvSpPr>
            <p:cNvPr id="330829" name="Rectangle 77" descr="永恒"/>
            <p:cNvSpPr>
              <a:spLocks noChangeArrowheads="1"/>
            </p:cNvSpPr>
            <p:nvPr/>
          </p:nvSpPr>
          <p:spPr bwMode="auto">
            <a:xfrm>
              <a:off x="288" y="2400"/>
              <a:ext cx="220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 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 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16 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</a:p>
          </p:txBody>
        </p:sp>
        <p:grpSp>
          <p:nvGrpSpPr>
            <p:cNvPr id="36886" name="Group 78"/>
            <p:cNvGrpSpPr>
              <a:grpSpLocks/>
            </p:cNvGrpSpPr>
            <p:nvPr/>
          </p:nvGrpSpPr>
          <p:grpSpPr bwMode="auto">
            <a:xfrm>
              <a:off x="624" y="2400"/>
              <a:ext cx="1392" cy="336"/>
              <a:chOff x="624" y="2400"/>
              <a:chExt cx="1392" cy="336"/>
            </a:xfrm>
          </p:grpSpPr>
          <p:sp>
            <p:nvSpPr>
              <p:cNvPr id="36887" name="Line 37"/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8" name="Line 38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9" name="Line 39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Line 40"/>
              <p:cNvSpPr>
                <a:spLocks noChangeShapeType="1"/>
              </p:cNvSpPr>
              <p:nvPr/>
            </p:nvSpPr>
            <p:spPr bwMode="auto">
              <a:xfrm>
                <a:off x="1680" y="240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1" name="Line 4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381000" y="3581400"/>
            <a:ext cx="2895600" cy="914400"/>
            <a:chOff x="240" y="2256"/>
            <a:chExt cx="1824" cy="576"/>
          </a:xfrm>
        </p:grpSpPr>
        <p:sp>
          <p:nvSpPr>
            <p:cNvPr id="36883" name="Oval 80"/>
            <p:cNvSpPr>
              <a:spLocks noChangeArrowheads="1"/>
            </p:cNvSpPr>
            <p:nvPr/>
          </p:nvSpPr>
          <p:spPr bwMode="auto">
            <a:xfrm>
              <a:off x="240" y="2256"/>
              <a:ext cx="480" cy="576"/>
            </a:xfrm>
            <a:prstGeom prst="ellips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6884" name="Oval 81"/>
            <p:cNvSpPr>
              <a:spLocks noChangeArrowheads="1"/>
            </p:cNvSpPr>
            <p:nvPr/>
          </p:nvSpPr>
          <p:spPr bwMode="auto">
            <a:xfrm>
              <a:off x="1584" y="2256"/>
              <a:ext cx="480" cy="576"/>
            </a:xfrm>
            <a:prstGeom prst="ellips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3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3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33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75" grpId="0" animBg="1"/>
      <p:bldP spid="330788" grpId="0" animBg="1" autoUpdateAnimBg="0"/>
      <p:bldP spid="330801" grpId="0" autoUpdateAnimBg="0"/>
      <p:bldP spid="330803" grpId="0" animBg="1"/>
      <p:bldP spid="330809" grpId="0" animBg="1"/>
      <p:bldP spid="330816" grpId="0" animBg="1" autoUpdateAnimBg="0"/>
      <p:bldP spid="330817" grpId="0" animBg="1" autoUpdateAnimBg="0"/>
      <p:bldP spid="330818" grpId="0" animBg="1" autoUpdateAnimBg="0"/>
      <p:bldP spid="33082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926E08-C2CB-4717-BDF6-B6066636FB3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331799" name="AutoShape 23"/>
          <p:cNvSpPr>
            <a:spLocks noChangeArrowheads="1"/>
          </p:cNvSpPr>
          <p:nvPr/>
        </p:nvSpPr>
        <p:spPr bwMode="auto">
          <a:xfrm>
            <a:off x="4038600" y="17145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029200" y="3657600"/>
            <a:ext cx="3406775" cy="1219200"/>
            <a:chOff x="3168" y="2304"/>
            <a:chExt cx="2146" cy="768"/>
          </a:xfrm>
        </p:grpSpPr>
        <p:sp>
          <p:nvSpPr>
            <p:cNvPr id="331818" name="Rectangle 42" descr="永恒"/>
            <p:cNvSpPr>
              <a:spLocks noChangeArrowheads="1"/>
            </p:cNvSpPr>
            <p:nvPr/>
          </p:nvSpPr>
          <p:spPr bwMode="auto">
            <a:xfrm>
              <a:off x="3216" y="2304"/>
              <a:ext cx="206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16  21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 25  49</a:t>
              </a:r>
              <a:endParaRPr lang="en-US" altLang="zh-CN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7947" name="Line 43"/>
            <p:cNvSpPr>
              <a:spLocks noChangeShapeType="1"/>
            </p:cNvSpPr>
            <p:nvPr/>
          </p:nvSpPr>
          <p:spPr bwMode="auto">
            <a:xfrm>
              <a:off x="3552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8" name="Line 44"/>
            <p:cNvSpPr>
              <a:spLocks noChangeShapeType="1"/>
            </p:cNvSpPr>
            <p:nvPr/>
          </p:nvSpPr>
          <p:spPr bwMode="auto">
            <a:xfrm>
              <a:off x="3888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9" name="Line 45"/>
            <p:cNvSpPr>
              <a:spLocks noChangeShapeType="1"/>
            </p:cNvSpPr>
            <p:nvPr/>
          </p:nvSpPr>
          <p:spPr bwMode="auto">
            <a:xfrm>
              <a:off x="4224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Line 46"/>
            <p:cNvSpPr>
              <a:spLocks noChangeShapeType="1"/>
            </p:cNvSpPr>
            <p:nvPr/>
          </p:nvSpPr>
          <p:spPr bwMode="auto">
            <a:xfrm>
              <a:off x="4608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1" name="Line 47"/>
            <p:cNvSpPr>
              <a:spLocks noChangeShapeType="1"/>
            </p:cNvSpPr>
            <p:nvPr/>
          </p:nvSpPr>
          <p:spPr bwMode="auto">
            <a:xfrm>
              <a:off x="4944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24" name="Text Box 48"/>
            <p:cNvSpPr txBox="1">
              <a:spLocks noChangeArrowheads="1"/>
            </p:cNvSpPr>
            <p:nvPr/>
          </p:nvSpPr>
          <p:spPr bwMode="auto">
            <a:xfrm>
              <a:off x="3168" y="2745"/>
              <a:ext cx="21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交换 </a:t>
              </a:r>
              <a:r>
                <a:rPr lang="en-US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1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号与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4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号记录</a:t>
              </a:r>
              <a:endParaRPr lang="zh-CN" alt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85800" y="3657600"/>
            <a:ext cx="3276600" cy="533400"/>
            <a:chOff x="432" y="2304"/>
            <a:chExt cx="2064" cy="336"/>
          </a:xfrm>
        </p:grpSpPr>
        <p:sp>
          <p:nvSpPr>
            <p:cNvPr id="331812" name="Rectangle 36" descr="永恒"/>
            <p:cNvSpPr>
              <a:spLocks noChangeArrowheads="1"/>
            </p:cNvSpPr>
            <p:nvPr/>
          </p:nvSpPr>
          <p:spPr bwMode="auto">
            <a:xfrm>
              <a:off x="432" y="2304"/>
              <a:ext cx="206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 16  21  08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25  49</a:t>
              </a:r>
              <a:endParaRPr lang="en-US" altLang="zh-CN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7941" name="Line 37"/>
            <p:cNvSpPr>
              <a:spLocks noChangeShapeType="1"/>
            </p:cNvSpPr>
            <p:nvPr/>
          </p:nvSpPr>
          <p:spPr bwMode="auto">
            <a:xfrm>
              <a:off x="816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Line 38"/>
            <p:cNvSpPr>
              <a:spLocks noChangeShapeType="1"/>
            </p:cNvSpPr>
            <p:nvPr/>
          </p:nvSpPr>
          <p:spPr bwMode="auto">
            <a:xfrm>
              <a:off x="1152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Line 39"/>
            <p:cNvSpPr>
              <a:spLocks noChangeShapeType="1"/>
            </p:cNvSpPr>
            <p:nvPr/>
          </p:nvSpPr>
          <p:spPr bwMode="auto">
            <a:xfrm>
              <a:off x="1488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Line 40"/>
            <p:cNvSpPr>
              <a:spLocks noChangeShapeType="1"/>
            </p:cNvSpPr>
            <p:nvPr/>
          </p:nvSpPr>
          <p:spPr bwMode="auto">
            <a:xfrm>
              <a:off x="1824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Line 41"/>
            <p:cNvSpPr>
              <a:spLocks noChangeShapeType="1"/>
            </p:cNvSpPr>
            <p:nvPr/>
          </p:nvSpPr>
          <p:spPr bwMode="auto">
            <a:xfrm>
              <a:off x="2160" y="23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1825" name="Text Box 49"/>
          <p:cNvSpPr txBox="1">
            <a:spLocks noChangeArrowheads="1"/>
          </p:cNvSpPr>
          <p:nvPr/>
        </p:nvSpPr>
        <p:spPr bwMode="auto">
          <a:xfrm>
            <a:off x="838200" y="4343400"/>
            <a:ext cx="29591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从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号到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4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 重新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调整为最大堆</a:t>
            </a:r>
          </a:p>
        </p:txBody>
      </p:sp>
      <p:sp>
        <p:nvSpPr>
          <p:cNvPr id="331826" name="AutoShape 50"/>
          <p:cNvSpPr>
            <a:spLocks noChangeArrowheads="1"/>
          </p:cNvSpPr>
          <p:nvPr/>
        </p:nvSpPr>
        <p:spPr bwMode="auto">
          <a:xfrm>
            <a:off x="76200" y="17145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81000" y="419100"/>
            <a:ext cx="3429000" cy="2933700"/>
            <a:chOff x="240" y="264"/>
            <a:chExt cx="2160" cy="1848"/>
          </a:xfrm>
        </p:grpSpPr>
        <p:sp>
          <p:nvSpPr>
            <p:cNvPr id="37923" name="Line 6"/>
            <p:cNvSpPr>
              <a:spLocks noChangeShapeType="1"/>
            </p:cNvSpPr>
            <p:nvPr/>
          </p:nvSpPr>
          <p:spPr bwMode="auto">
            <a:xfrm flipH="1">
              <a:off x="1824" y="1320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7"/>
            <p:cNvSpPr>
              <a:spLocks noChangeShapeType="1"/>
            </p:cNvSpPr>
            <p:nvPr/>
          </p:nvSpPr>
          <p:spPr bwMode="auto">
            <a:xfrm>
              <a:off x="1152" y="132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8"/>
            <p:cNvSpPr>
              <a:spLocks noChangeShapeType="1"/>
            </p:cNvSpPr>
            <p:nvPr/>
          </p:nvSpPr>
          <p:spPr bwMode="auto">
            <a:xfrm>
              <a:off x="1680" y="74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9"/>
            <p:cNvSpPr>
              <a:spLocks noChangeShapeType="1"/>
            </p:cNvSpPr>
            <p:nvPr/>
          </p:nvSpPr>
          <p:spPr bwMode="auto">
            <a:xfrm flipH="1">
              <a:off x="672" y="744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87" name="Oval 11"/>
            <p:cNvSpPr>
              <a:spLocks noChangeArrowheads="1"/>
            </p:cNvSpPr>
            <p:nvPr/>
          </p:nvSpPr>
          <p:spPr bwMode="auto">
            <a:xfrm>
              <a:off x="912" y="10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88" name="Oval 12"/>
            <p:cNvSpPr>
              <a:spLocks noChangeArrowheads="1"/>
            </p:cNvSpPr>
            <p:nvPr/>
          </p:nvSpPr>
          <p:spPr bwMode="auto">
            <a:xfrm>
              <a:off x="1392" y="52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1789" name="Oval 13"/>
            <p:cNvSpPr>
              <a:spLocks noChangeArrowheads="1"/>
            </p:cNvSpPr>
            <p:nvPr/>
          </p:nvSpPr>
          <p:spPr bwMode="auto">
            <a:xfrm>
              <a:off x="432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90" name="Oval 14"/>
            <p:cNvSpPr>
              <a:spLocks noChangeArrowheads="1"/>
            </p:cNvSpPr>
            <p:nvPr/>
          </p:nvSpPr>
          <p:spPr bwMode="auto">
            <a:xfrm>
              <a:off x="1872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91" name="Oval 15"/>
            <p:cNvSpPr>
              <a:spLocks noChangeArrowheads="1"/>
            </p:cNvSpPr>
            <p:nvPr/>
          </p:nvSpPr>
          <p:spPr bwMode="auto">
            <a:xfrm>
              <a:off x="1104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92" name="Oval 16"/>
            <p:cNvSpPr>
              <a:spLocks noChangeArrowheads="1"/>
            </p:cNvSpPr>
            <p:nvPr/>
          </p:nvSpPr>
          <p:spPr bwMode="auto">
            <a:xfrm>
              <a:off x="1632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260" y="27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828" y="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2172" y="8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384" y="13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1248" y="13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1596" y="13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7939" name="Freeform 53"/>
            <p:cNvSpPr>
              <a:spLocks/>
            </p:cNvSpPr>
            <p:nvPr/>
          </p:nvSpPr>
          <p:spPr bwMode="auto">
            <a:xfrm>
              <a:off x="240" y="264"/>
              <a:ext cx="2144" cy="1848"/>
            </a:xfrm>
            <a:custGeom>
              <a:avLst/>
              <a:gdLst>
                <a:gd name="T0" fmla="*/ 896 w 2144"/>
                <a:gd name="T1" fmla="*/ 192 h 1848"/>
                <a:gd name="T2" fmla="*/ 128 w 2144"/>
                <a:gd name="T3" fmla="*/ 1200 h 1848"/>
                <a:gd name="T4" fmla="*/ 128 w 2144"/>
                <a:gd name="T5" fmla="*/ 1680 h 1848"/>
                <a:gd name="T6" fmla="*/ 464 w 2144"/>
                <a:gd name="T7" fmla="*/ 1824 h 1848"/>
                <a:gd name="T8" fmla="*/ 704 w 2144"/>
                <a:gd name="T9" fmla="*/ 1536 h 1848"/>
                <a:gd name="T10" fmla="*/ 800 w 2144"/>
                <a:gd name="T11" fmla="*/ 1344 h 1848"/>
                <a:gd name="T12" fmla="*/ 848 w 2144"/>
                <a:gd name="T13" fmla="*/ 1296 h 1848"/>
                <a:gd name="T14" fmla="*/ 896 w 2144"/>
                <a:gd name="T15" fmla="*/ 1248 h 1848"/>
                <a:gd name="T16" fmla="*/ 992 w 2144"/>
                <a:gd name="T17" fmla="*/ 1200 h 1848"/>
                <a:gd name="T18" fmla="*/ 1280 w 2144"/>
                <a:gd name="T19" fmla="*/ 1152 h 1848"/>
                <a:gd name="T20" fmla="*/ 1712 w 2144"/>
                <a:gd name="T21" fmla="*/ 1248 h 1848"/>
                <a:gd name="T22" fmla="*/ 2000 w 2144"/>
                <a:gd name="T23" fmla="*/ 1200 h 1848"/>
                <a:gd name="T24" fmla="*/ 2144 w 2144"/>
                <a:gd name="T25" fmla="*/ 864 h 1848"/>
                <a:gd name="T26" fmla="*/ 2000 w 2144"/>
                <a:gd name="T27" fmla="*/ 480 h 1848"/>
                <a:gd name="T28" fmla="*/ 1472 w 2144"/>
                <a:gd name="T29" fmla="*/ 96 h 1848"/>
                <a:gd name="T30" fmla="*/ 1088 w 2144"/>
                <a:gd name="T31" fmla="*/ 48 h 1848"/>
                <a:gd name="T32" fmla="*/ 896 w 2144"/>
                <a:gd name="T33" fmla="*/ 192 h 18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44"/>
                <a:gd name="T52" fmla="*/ 0 h 1848"/>
                <a:gd name="T53" fmla="*/ 2144 w 2144"/>
                <a:gd name="T54" fmla="*/ 1848 h 18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44" h="1848">
                  <a:moveTo>
                    <a:pt x="896" y="192"/>
                  </a:moveTo>
                  <a:cubicBezTo>
                    <a:pt x="736" y="384"/>
                    <a:pt x="256" y="952"/>
                    <a:pt x="128" y="1200"/>
                  </a:cubicBezTo>
                  <a:cubicBezTo>
                    <a:pt x="0" y="1448"/>
                    <a:pt x="72" y="1576"/>
                    <a:pt x="128" y="1680"/>
                  </a:cubicBezTo>
                  <a:cubicBezTo>
                    <a:pt x="184" y="1784"/>
                    <a:pt x="368" y="1848"/>
                    <a:pt x="464" y="1824"/>
                  </a:cubicBezTo>
                  <a:cubicBezTo>
                    <a:pt x="560" y="1800"/>
                    <a:pt x="648" y="1616"/>
                    <a:pt x="704" y="1536"/>
                  </a:cubicBezTo>
                  <a:cubicBezTo>
                    <a:pt x="760" y="1456"/>
                    <a:pt x="776" y="1384"/>
                    <a:pt x="800" y="1344"/>
                  </a:cubicBezTo>
                  <a:cubicBezTo>
                    <a:pt x="824" y="1304"/>
                    <a:pt x="832" y="1312"/>
                    <a:pt x="848" y="1296"/>
                  </a:cubicBezTo>
                  <a:cubicBezTo>
                    <a:pt x="864" y="1280"/>
                    <a:pt x="872" y="1264"/>
                    <a:pt x="896" y="1248"/>
                  </a:cubicBezTo>
                  <a:cubicBezTo>
                    <a:pt x="920" y="1232"/>
                    <a:pt x="928" y="1216"/>
                    <a:pt x="992" y="1200"/>
                  </a:cubicBezTo>
                  <a:cubicBezTo>
                    <a:pt x="1056" y="1184"/>
                    <a:pt x="1160" y="1144"/>
                    <a:pt x="1280" y="1152"/>
                  </a:cubicBezTo>
                  <a:cubicBezTo>
                    <a:pt x="1400" y="1160"/>
                    <a:pt x="1592" y="1240"/>
                    <a:pt x="1712" y="1248"/>
                  </a:cubicBezTo>
                  <a:cubicBezTo>
                    <a:pt x="1832" y="1256"/>
                    <a:pt x="1928" y="1264"/>
                    <a:pt x="2000" y="1200"/>
                  </a:cubicBezTo>
                  <a:cubicBezTo>
                    <a:pt x="2072" y="1136"/>
                    <a:pt x="2144" y="984"/>
                    <a:pt x="2144" y="864"/>
                  </a:cubicBezTo>
                  <a:cubicBezTo>
                    <a:pt x="2144" y="744"/>
                    <a:pt x="2112" y="608"/>
                    <a:pt x="2000" y="480"/>
                  </a:cubicBezTo>
                  <a:cubicBezTo>
                    <a:pt x="1888" y="352"/>
                    <a:pt x="1624" y="168"/>
                    <a:pt x="1472" y="96"/>
                  </a:cubicBezTo>
                  <a:cubicBezTo>
                    <a:pt x="1320" y="24"/>
                    <a:pt x="1184" y="32"/>
                    <a:pt x="1088" y="48"/>
                  </a:cubicBezTo>
                  <a:cubicBezTo>
                    <a:pt x="992" y="64"/>
                    <a:pt x="1056" y="0"/>
                    <a:pt x="896" y="192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1830" name="AutoShape 54"/>
          <p:cNvSpPr>
            <a:spLocks noChangeArrowheads="1"/>
          </p:cNvSpPr>
          <p:nvPr/>
        </p:nvSpPr>
        <p:spPr bwMode="auto">
          <a:xfrm>
            <a:off x="8153400" y="17145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048250" y="381000"/>
            <a:ext cx="3295650" cy="2705100"/>
            <a:chOff x="3180" y="240"/>
            <a:chExt cx="2076" cy="1704"/>
          </a:xfrm>
        </p:grpSpPr>
        <p:sp>
          <p:nvSpPr>
            <p:cNvPr id="37906" name="Line 2"/>
            <p:cNvSpPr>
              <a:spLocks noChangeShapeType="1"/>
            </p:cNvSpPr>
            <p:nvPr/>
          </p:nvSpPr>
          <p:spPr bwMode="auto">
            <a:xfrm flipH="1">
              <a:off x="4656" y="1320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3"/>
            <p:cNvSpPr>
              <a:spLocks noChangeShapeType="1"/>
            </p:cNvSpPr>
            <p:nvPr/>
          </p:nvSpPr>
          <p:spPr bwMode="auto">
            <a:xfrm>
              <a:off x="4416" y="74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4"/>
            <p:cNvSpPr>
              <a:spLocks noChangeShapeType="1"/>
            </p:cNvSpPr>
            <p:nvPr/>
          </p:nvSpPr>
          <p:spPr bwMode="auto">
            <a:xfrm>
              <a:off x="3984" y="132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5"/>
            <p:cNvSpPr>
              <a:spLocks noChangeShapeType="1"/>
            </p:cNvSpPr>
            <p:nvPr/>
          </p:nvSpPr>
          <p:spPr bwMode="auto">
            <a:xfrm flipH="1">
              <a:off x="3504" y="744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00" name="Oval 24"/>
            <p:cNvSpPr>
              <a:spLocks noChangeArrowheads="1"/>
            </p:cNvSpPr>
            <p:nvPr/>
          </p:nvSpPr>
          <p:spPr bwMode="auto">
            <a:xfrm>
              <a:off x="4176" y="504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01" name="Oval 25"/>
            <p:cNvSpPr>
              <a:spLocks noChangeArrowheads="1"/>
            </p:cNvSpPr>
            <p:nvPr/>
          </p:nvSpPr>
          <p:spPr bwMode="auto">
            <a:xfrm>
              <a:off x="3744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02" name="Oval 26"/>
            <p:cNvSpPr>
              <a:spLocks noChangeArrowheads="1"/>
            </p:cNvSpPr>
            <p:nvPr/>
          </p:nvSpPr>
          <p:spPr bwMode="auto">
            <a:xfrm>
              <a:off x="3264" y="1608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 sz="28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03" name="Oval 27"/>
            <p:cNvSpPr>
              <a:spLocks noChangeArrowheads="1"/>
            </p:cNvSpPr>
            <p:nvPr/>
          </p:nvSpPr>
          <p:spPr bwMode="auto">
            <a:xfrm>
              <a:off x="3936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04" name="Oval 28"/>
            <p:cNvSpPr>
              <a:spLocks noChangeArrowheads="1"/>
            </p:cNvSpPr>
            <p:nvPr/>
          </p:nvSpPr>
          <p:spPr bwMode="auto">
            <a:xfrm>
              <a:off x="4656" y="10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05" name="Oval 29"/>
            <p:cNvSpPr>
              <a:spLocks noChangeArrowheads="1"/>
            </p:cNvSpPr>
            <p:nvPr/>
          </p:nvSpPr>
          <p:spPr bwMode="auto">
            <a:xfrm>
              <a:off x="4464" y="160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4092" y="26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4956" y="8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4380" y="13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4128" y="13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3180" y="13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600" y="8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7922" name="Freeform 55"/>
            <p:cNvSpPr>
              <a:spLocks/>
            </p:cNvSpPr>
            <p:nvPr/>
          </p:nvSpPr>
          <p:spPr bwMode="auto">
            <a:xfrm>
              <a:off x="3504" y="240"/>
              <a:ext cx="1752" cy="1288"/>
            </a:xfrm>
            <a:custGeom>
              <a:avLst/>
              <a:gdLst>
                <a:gd name="T0" fmla="*/ 496 w 1752"/>
                <a:gd name="T1" fmla="*/ 216 h 1288"/>
                <a:gd name="T2" fmla="*/ 64 w 1752"/>
                <a:gd name="T3" fmla="*/ 744 h 1288"/>
                <a:gd name="T4" fmla="*/ 112 w 1752"/>
                <a:gd name="T5" fmla="*/ 1128 h 1288"/>
                <a:gd name="T6" fmla="*/ 352 w 1752"/>
                <a:gd name="T7" fmla="*/ 1272 h 1288"/>
                <a:gd name="T8" fmla="*/ 1504 w 1752"/>
                <a:gd name="T9" fmla="*/ 1224 h 1288"/>
                <a:gd name="T10" fmla="*/ 1744 w 1752"/>
                <a:gd name="T11" fmla="*/ 936 h 1288"/>
                <a:gd name="T12" fmla="*/ 1456 w 1752"/>
                <a:gd name="T13" fmla="*/ 408 h 1288"/>
                <a:gd name="T14" fmla="*/ 1024 w 1752"/>
                <a:gd name="T15" fmla="*/ 72 h 1288"/>
                <a:gd name="T16" fmla="*/ 736 w 1752"/>
                <a:gd name="T17" fmla="*/ 24 h 1288"/>
                <a:gd name="T18" fmla="*/ 496 w 1752"/>
                <a:gd name="T19" fmla="*/ 216 h 1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52"/>
                <a:gd name="T31" fmla="*/ 0 h 1288"/>
                <a:gd name="T32" fmla="*/ 1752 w 1752"/>
                <a:gd name="T33" fmla="*/ 1288 h 1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09600" y="3429000"/>
            <a:ext cx="2438400" cy="914400"/>
            <a:chOff x="384" y="2160"/>
            <a:chExt cx="1536" cy="576"/>
          </a:xfrm>
        </p:grpSpPr>
        <p:sp>
          <p:nvSpPr>
            <p:cNvPr id="37904" name="Oval 63"/>
            <p:cNvSpPr>
              <a:spLocks noChangeArrowheads="1"/>
            </p:cNvSpPr>
            <p:nvPr/>
          </p:nvSpPr>
          <p:spPr bwMode="auto">
            <a:xfrm>
              <a:off x="384" y="2160"/>
              <a:ext cx="480" cy="576"/>
            </a:xfrm>
            <a:prstGeom prst="ellips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905" name="Oval 64"/>
            <p:cNvSpPr>
              <a:spLocks noChangeArrowheads="1"/>
            </p:cNvSpPr>
            <p:nvPr/>
          </p:nvSpPr>
          <p:spPr bwMode="auto">
            <a:xfrm>
              <a:off x="1440" y="2160"/>
              <a:ext cx="480" cy="576"/>
            </a:xfrm>
            <a:prstGeom prst="ellips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31841" name="Oval 65"/>
          <p:cNvSpPr>
            <a:spLocks noChangeArrowheads="1"/>
          </p:cNvSpPr>
          <p:nvPr/>
        </p:nvSpPr>
        <p:spPr bwMode="auto">
          <a:xfrm>
            <a:off x="1447800" y="16002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en-US" altLang="zh-CN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1842" name="Oval 66"/>
          <p:cNvSpPr>
            <a:spLocks noChangeArrowheads="1"/>
          </p:cNvSpPr>
          <p:nvPr/>
        </p:nvSpPr>
        <p:spPr bwMode="auto">
          <a:xfrm>
            <a:off x="2209800" y="8382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  <a:endParaRPr lang="en-US" altLang="zh-CN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</a:endParaRPr>
          </a:p>
        </p:txBody>
      </p:sp>
      <p:sp>
        <p:nvSpPr>
          <p:cNvPr id="331843" name="Line 67"/>
          <p:cNvSpPr>
            <a:spLocks noChangeShapeType="1"/>
          </p:cNvSpPr>
          <p:nvPr/>
        </p:nvSpPr>
        <p:spPr bwMode="auto">
          <a:xfrm flipV="1">
            <a:off x="1676400" y="990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844" name="Line 68"/>
          <p:cNvSpPr>
            <a:spLocks noChangeShapeType="1"/>
          </p:cNvSpPr>
          <p:nvPr/>
        </p:nvSpPr>
        <p:spPr bwMode="auto">
          <a:xfrm flipH="1">
            <a:off x="1752600" y="1143000"/>
            <a:ext cx="3048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1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1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9" grpId="0" animBg="1"/>
      <p:bldP spid="331825" grpId="0" autoUpdateAnimBg="0"/>
      <p:bldP spid="331826" grpId="0" animBg="1"/>
      <p:bldP spid="331830" grpId="0" animBg="1"/>
      <p:bldP spid="331841" grpId="0" animBg="1" autoUpdateAnimBg="0"/>
      <p:bldP spid="33184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5A17D-6686-4CD9-8332-54550B7565C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332823" name="AutoShape 23"/>
          <p:cNvSpPr>
            <a:spLocks noChangeArrowheads="1"/>
          </p:cNvSpPr>
          <p:nvPr/>
        </p:nvSpPr>
        <p:spPr bwMode="auto">
          <a:xfrm>
            <a:off x="4038600" y="1511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029200" y="3492500"/>
            <a:ext cx="3352800" cy="1219200"/>
            <a:chOff x="3168" y="2200"/>
            <a:chExt cx="2112" cy="768"/>
          </a:xfrm>
        </p:grpSpPr>
        <p:sp>
          <p:nvSpPr>
            <p:cNvPr id="332842" name="Rectangle 42" descr="永恒"/>
            <p:cNvSpPr>
              <a:spLocks noChangeArrowheads="1"/>
            </p:cNvSpPr>
            <p:nvPr/>
          </p:nvSpPr>
          <p:spPr bwMode="auto">
            <a:xfrm>
              <a:off x="3216" y="2200"/>
              <a:ext cx="206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16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  25* 25  49</a:t>
              </a:r>
              <a:endParaRPr lang="en-US" altLang="zh-CN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8971" name="Line 43"/>
            <p:cNvSpPr>
              <a:spLocks noChangeShapeType="1"/>
            </p:cNvSpPr>
            <p:nvPr/>
          </p:nvSpPr>
          <p:spPr bwMode="auto">
            <a:xfrm>
              <a:off x="3552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2" name="Line 44"/>
            <p:cNvSpPr>
              <a:spLocks noChangeShapeType="1"/>
            </p:cNvSpPr>
            <p:nvPr/>
          </p:nvSpPr>
          <p:spPr bwMode="auto">
            <a:xfrm>
              <a:off x="3888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3" name="Line 45"/>
            <p:cNvSpPr>
              <a:spLocks noChangeShapeType="1"/>
            </p:cNvSpPr>
            <p:nvPr/>
          </p:nvSpPr>
          <p:spPr bwMode="auto">
            <a:xfrm>
              <a:off x="422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4" name="Line 46"/>
            <p:cNvSpPr>
              <a:spLocks noChangeShapeType="1"/>
            </p:cNvSpPr>
            <p:nvPr/>
          </p:nvSpPr>
          <p:spPr bwMode="auto">
            <a:xfrm>
              <a:off x="4608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5" name="Line 47"/>
            <p:cNvSpPr>
              <a:spLocks noChangeShapeType="1"/>
            </p:cNvSpPr>
            <p:nvPr/>
          </p:nvSpPr>
          <p:spPr bwMode="auto">
            <a:xfrm>
              <a:off x="494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48" name="Text Box 48"/>
            <p:cNvSpPr txBox="1">
              <a:spLocks noChangeArrowheads="1"/>
            </p:cNvSpPr>
            <p:nvPr/>
          </p:nvSpPr>
          <p:spPr bwMode="auto">
            <a:xfrm>
              <a:off x="3168" y="2641"/>
              <a:ext cx="20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交换 </a:t>
              </a:r>
              <a:r>
                <a:rPr lang="en-US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1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号与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3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号记录</a:t>
              </a:r>
              <a:endParaRPr lang="zh-CN" alt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85800" y="3492500"/>
            <a:ext cx="3276600" cy="533400"/>
            <a:chOff x="432" y="2200"/>
            <a:chExt cx="2064" cy="336"/>
          </a:xfrm>
        </p:grpSpPr>
        <p:sp>
          <p:nvSpPr>
            <p:cNvPr id="332836" name="Rectangle 36" descr="永恒"/>
            <p:cNvSpPr>
              <a:spLocks noChangeArrowheads="1"/>
            </p:cNvSpPr>
            <p:nvPr/>
          </p:nvSpPr>
          <p:spPr bwMode="auto">
            <a:xfrm>
              <a:off x="432" y="2200"/>
              <a:ext cx="206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21  16  08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 25  49</a:t>
              </a:r>
              <a:endParaRPr lang="en-US" altLang="zh-CN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8965" name="Line 37"/>
            <p:cNvSpPr>
              <a:spLocks noChangeShapeType="1"/>
            </p:cNvSpPr>
            <p:nvPr/>
          </p:nvSpPr>
          <p:spPr bwMode="auto">
            <a:xfrm>
              <a:off x="768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6" name="Line 38"/>
            <p:cNvSpPr>
              <a:spLocks noChangeShapeType="1"/>
            </p:cNvSpPr>
            <p:nvPr/>
          </p:nvSpPr>
          <p:spPr bwMode="auto">
            <a:xfrm>
              <a:off x="110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Line 39"/>
            <p:cNvSpPr>
              <a:spLocks noChangeShapeType="1"/>
            </p:cNvSpPr>
            <p:nvPr/>
          </p:nvSpPr>
          <p:spPr bwMode="auto">
            <a:xfrm>
              <a:off x="1440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8" name="Line 40"/>
            <p:cNvSpPr>
              <a:spLocks noChangeShapeType="1"/>
            </p:cNvSpPr>
            <p:nvPr/>
          </p:nvSpPr>
          <p:spPr bwMode="auto">
            <a:xfrm>
              <a:off x="182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9" name="Line 41"/>
            <p:cNvSpPr>
              <a:spLocks noChangeShapeType="1"/>
            </p:cNvSpPr>
            <p:nvPr/>
          </p:nvSpPr>
          <p:spPr bwMode="auto">
            <a:xfrm>
              <a:off x="2160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2849" name="Text Box 49"/>
          <p:cNvSpPr txBox="1">
            <a:spLocks noChangeArrowheads="1"/>
          </p:cNvSpPr>
          <p:nvPr/>
        </p:nvSpPr>
        <p:spPr bwMode="auto">
          <a:xfrm>
            <a:off x="838200" y="4178300"/>
            <a:ext cx="3048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从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号到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 重新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调整为最大堆</a:t>
            </a:r>
          </a:p>
        </p:txBody>
      </p:sp>
      <p:sp>
        <p:nvSpPr>
          <p:cNvPr id="332850" name="AutoShape 50"/>
          <p:cNvSpPr>
            <a:spLocks noChangeArrowheads="1"/>
          </p:cNvSpPr>
          <p:nvPr/>
        </p:nvSpPr>
        <p:spPr bwMode="auto">
          <a:xfrm>
            <a:off x="76200" y="1511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2853" name="AutoShape 53"/>
          <p:cNvSpPr>
            <a:spLocks noChangeArrowheads="1"/>
          </p:cNvSpPr>
          <p:nvPr/>
        </p:nvSpPr>
        <p:spPr bwMode="auto">
          <a:xfrm>
            <a:off x="8153400" y="15240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2852" name="Line 52"/>
          <p:cNvSpPr>
            <a:spLocks noChangeShapeType="1"/>
          </p:cNvSpPr>
          <p:nvPr/>
        </p:nvSpPr>
        <p:spPr bwMode="auto">
          <a:xfrm>
            <a:off x="2971800" y="838200"/>
            <a:ext cx="3048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09600" y="177800"/>
            <a:ext cx="3276600" cy="2705100"/>
            <a:chOff x="384" y="112"/>
            <a:chExt cx="2064" cy="1704"/>
          </a:xfrm>
        </p:grpSpPr>
        <p:sp>
          <p:nvSpPr>
            <p:cNvPr id="38947" name="Line 6"/>
            <p:cNvSpPr>
              <a:spLocks noChangeShapeType="1"/>
            </p:cNvSpPr>
            <p:nvPr/>
          </p:nvSpPr>
          <p:spPr bwMode="auto">
            <a:xfrm flipH="1">
              <a:off x="1824" y="119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7"/>
            <p:cNvSpPr>
              <a:spLocks noChangeShapeType="1"/>
            </p:cNvSpPr>
            <p:nvPr/>
          </p:nvSpPr>
          <p:spPr bwMode="auto">
            <a:xfrm>
              <a:off x="1152" y="119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"/>
            <p:cNvSpPr>
              <a:spLocks noChangeShapeType="1"/>
            </p:cNvSpPr>
            <p:nvPr/>
          </p:nvSpPr>
          <p:spPr bwMode="auto">
            <a:xfrm>
              <a:off x="1680" y="61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9"/>
            <p:cNvSpPr>
              <a:spLocks noChangeShapeType="1"/>
            </p:cNvSpPr>
            <p:nvPr/>
          </p:nvSpPr>
          <p:spPr bwMode="auto">
            <a:xfrm flipH="1">
              <a:off x="672" y="616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11" name="Oval 11"/>
            <p:cNvSpPr>
              <a:spLocks noChangeArrowheads="1"/>
            </p:cNvSpPr>
            <p:nvPr/>
          </p:nvSpPr>
          <p:spPr bwMode="auto">
            <a:xfrm>
              <a:off x="1920" y="96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12" name="Oval 12"/>
            <p:cNvSpPr>
              <a:spLocks noChangeArrowheads="1"/>
            </p:cNvSpPr>
            <p:nvPr/>
          </p:nvSpPr>
          <p:spPr bwMode="auto">
            <a:xfrm>
              <a:off x="912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2813" name="Oval 13"/>
            <p:cNvSpPr>
              <a:spLocks noChangeArrowheads="1"/>
            </p:cNvSpPr>
            <p:nvPr/>
          </p:nvSpPr>
          <p:spPr bwMode="auto">
            <a:xfrm>
              <a:off x="432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14" name="Oval 14"/>
            <p:cNvSpPr>
              <a:spLocks noChangeArrowheads="1"/>
            </p:cNvSpPr>
            <p:nvPr/>
          </p:nvSpPr>
          <p:spPr bwMode="auto">
            <a:xfrm>
              <a:off x="1392" y="38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15" name="Oval 15"/>
            <p:cNvSpPr>
              <a:spLocks noChangeArrowheads="1"/>
            </p:cNvSpPr>
            <p:nvPr/>
          </p:nvSpPr>
          <p:spPr bwMode="auto">
            <a:xfrm>
              <a:off x="110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16" name="Oval 16"/>
            <p:cNvSpPr>
              <a:spLocks noChangeArrowheads="1"/>
            </p:cNvSpPr>
            <p:nvPr/>
          </p:nvSpPr>
          <p:spPr bwMode="auto">
            <a:xfrm>
              <a:off x="1632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17" name="Text Box 17"/>
            <p:cNvSpPr txBox="1">
              <a:spLocks noChangeArrowheads="1"/>
            </p:cNvSpPr>
            <p:nvPr/>
          </p:nvSpPr>
          <p:spPr bwMode="auto">
            <a:xfrm>
              <a:off x="1260" y="14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18" name="Text Box 18"/>
            <p:cNvSpPr txBox="1">
              <a:spLocks noChangeArrowheads="1"/>
            </p:cNvSpPr>
            <p:nvPr/>
          </p:nvSpPr>
          <p:spPr bwMode="auto">
            <a:xfrm>
              <a:off x="828" y="6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19" name="Text Box 19"/>
            <p:cNvSpPr txBox="1">
              <a:spLocks noChangeArrowheads="1"/>
            </p:cNvSpPr>
            <p:nvPr/>
          </p:nvSpPr>
          <p:spPr bwMode="auto">
            <a:xfrm>
              <a:off x="2172" y="7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20" name="Text Box 20"/>
            <p:cNvSpPr txBox="1">
              <a:spLocks noChangeArrowheads="1"/>
            </p:cNvSpPr>
            <p:nvPr/>
          </p:nvSpPr>
          <p:spPr bwMode="auto">
            <a:xfrm>
              <a:off x="384" y="12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21" name="Text Box 21"/>
            <p:cNvSpPr txBox="1">
              <a:spLocks noChangeArrowheads="1"/>
            </p:cNvSpPr>
            <p:nvPr/>
          </p:nvSpPr>
          <p:spPr bwMode="auto">
            <a:xfrm>
              <a:off x="1248" y="12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22" name="Text Box 22"/>
            <p:cNvSpPr txBox="1">
              <a:spLocks noChangeArrowheads="1"/>
            </p:cNvSpPr>
            <p:nvPr/>
          </p:nvSpPr>
          <p:spPr bwMode="auto">
            <a:xfrm>
              <a:off x="1596" y="12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8963" name="Freeform 54"/>
            <p:cNvSpPr>
              <a:spLocks/>
            </p:cNvSpPr>
            <p:nvPr/>
          </p:nvSpPr>
          <p:spPr bwMode="auto">
            <a:xfrm>
              <a:off x="696" y="112"/>
              <a:ext cx="1752" cy="1288"/>
            </a:xfrm>
            <a:custGeom>
              <a:avLst/>
              <a:gdLst>
                <a:gd name="T0" fmla="*/ 496 w 1752"/>
                <a:gd name="T1" fmla="*/ 216 h 1288"/>
                <a:gd name="T2" fmla="*/ 64 w 1752"/>
                <a:gd name="T3" fmla="*/ 744 h 1288"/>
                <a:gd name="T4" fmla="*/ 112 w 1752"/>
                <a:gd name="T5" fmla="*/ 1128 h 1288"/>
                <a:gd name="T6" fmla="*/ 352 w 1752"/>
                <a:gd name="T7" fmla="*/ 1272 h 1288"/>
                <a:gd name="T8" fmla="*/ 1504 w 1752"/>
                <a:gd name="T9" fmla="*/ 1224 h 1288"/>
                <a:gd name="T10" fmla="*/ 1744 w 1752"/>
                <a:gd name="T11" fmla="*/ 936 h 1288"/>
                <a:gd name="T12" fmla="*/ 1456 w 1752"/>
                <a:gd name="T13" fmla="*/ 408 h 1288"/>
                <a:gd name="T14" fmla="*/ 1024 w 1752"/>
                <a:gd name="T15" fmla="*/ 72 h 1288"/>
                <a:gd name="T16" fmla="*/ 736 w 1752"/>
                <a:gd name="T17" fmla="*/ 24 h 1288"/>
                <a:gd name="T18" fmla="*/ 496 w 1752"/>
                <a:gd name="T19" fmla="*/ 216 h 1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52"/>
                <a:gd name="T31" fmla="*/ 0 h 1288"/>
                <a:gd name="T32" fmla="*/ 1752 w 1752"/>
                <a:gd name="T33" fmla="*/ 1288 h 1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5048250" y="152400"/>
            <a:ext cx="3181350" cy="2730500"/>
            <a:chOff x="3180" y="96"/>
            <a:chExt cx="2004" cy="1720"/>
          </a:xfrm>
        </p:grpSpPr>
        <p:sp>
          <p:nvSpPr>
            <p:cNvPr id="38930" name="Line 2"/>
            <p:cNvSpPr>
              <a:spLocks noChangeShapeType="1"/>
            </p:cNvSpPr>
            <p:nvPr/>
          </p:nvSpPr>
          <p:spPr bwMode="auto">
            <a:xfrm flipH="1">
              <a:off x="4656" y="119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3"/>
            <p:cNvSpPr>
              <a:spLocks noChangeShapeType="1"/>
            </p:cNvSpPr>
            <p:nvPr/>
          </p:nvSpPr>
          <p:spPr bwMode="auto">
            <a:xfrm>
              <a:off x="4416" y="61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Line 4"/>
            <p:cNvSpPr>
              <a:spLocks noChangeShapeType="1"/>
            </p:cNvSpPr>
            <p:nvPr/>
          </p:nvSpPr>
          <p:spPr bwMode="auto">
            <a:xfrm>
              <a:off x="3984" y="119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5"/>
            <p:cNvSpPr>
              <a:spLocks noChangeShapeType="1"/>
            </p:cNvSpPr>
            <p:nvPr/>
          </p:nvSpPr>
          <p:spPr bwMode="auto">
            <a:xfrm flipH="1">
              <a:off x="3504" y="616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24" name="Oval 24"/>
            <p:cNvSpPr>
              <a:spLocks noChangeArrowheads="1"/>
            </p:cNvSpPr>
            <p:nvPr/>
          </p:nvSpPr>
          <p:spPr bwMode="auto">
            <a:xfrm>
              <a:off x="4176" y="376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25" name="Oval 25"/>
            <p:cNvSpPr>
              <a:spLocks noChangeArrowheads="1"/>
            </p:cNvSpPr>
            <p:nvPr/>
          </p:nvSpPr>
          <p:spPr bwMode="auto">
            <a:xfrm>
              <a:off x="3744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26" name="Oval 26"/>
            <p:cNvSpPr>
              <a:spLocks noChangeArrowheads="1"/>
            </p:cNvSpPr>
            <p:nvPr/>
          </p:nvSpPr>
          <p:spPr bwMode="auto">
            <a:xfrm>
              <a:off x="326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 sz="28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27" name="Oval 27"/>
            <p:cNvSpPr>
              <a:spLocks noChangeArrowheads="1"/>
            </p:cNvSpPr>
            <p:nvPr/>
          </p:nvSpPr>
          <p:spPr bwMode="auto">
            <a:xfrm>
              <a:off x="3936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28" name="Oval 28"/>
            <p:cNvSpPr>
              <a:spLocks noChangeArrowheads="1"/>
            </p:cNvSpPr>
            <p:nvPr/>
          </p:nvSpPr>
          <p:spPr bwMode="auto">
            <a:xfrm>
              <a:off x="4656" y="904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29" name="Oval 29"/>
            <p:cNvSpPr>
              <a:spLocks noChangeArrowheads="1"/>
            </p:cNvSpPr>
            <p:nvPr/>
          </p:nvSpPr>
          <p:spPr bwMode="auto">
            <a:xfrm>
              <a:off x="446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30" name="Text Box 30"/>
            <p:cNvSpPr txBox="1">
              <a:spLocks noChangeArrowheads="1"/>
            </p:cNvSpPr>
            <p:nvPr/>
          </p:nvSpPr>
          <p:spPr bwMode="auto">
            <a:xfrm>
              <a:off x="4092" y="1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31" name="Text Box 31"/>
            <p:cNvSpPr txBox="1">
              <a:spLocks noChangeArrowheads="1"/>
            </p:cNvSpPr>
            <p:nvPr/>
          </p:nvSpPr>
          <p:spPr bwMode="auto">
            <a:xfrm>
              <a:off x="4956" y="7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32" name="Text Box 32"/>
            <p:cNvSpPr txBox="1">
              <a:spLocks noChangeArrowheads="1"/>
            </p:cNvSpPr>
            <p:nvPr/>
          </p:nvSpPr>
          <p:spPr bwMode="auto">
            <a:xfrm>
              <a:off x="4380" y="12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33" name="Text Box 33"/>
            <p:cNvSpPr txBox="1">
              <a:spLocks noChangeArrowheads="1"/>
            </p:cNvSpPr>
            <p:nvPr/>
          </p:nvSpPr>
          <p:spPr bwMode="auto">
            <a:xfrm>
              <a:off x="4128" y="12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34" name="Text Box 34"/>
            <p:cNvSpPr txBox="1">
              <a:spLocks noChangeArrowheads="1"/>
            </p:cNvSpPr>
            <p:nvPr/>
          </p:nvSpPr>
          <p:spPr bwMode="auto">
            <a:xfrm>
              <a:off x="3180" y="12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35" name="Text Box 35"/>
            <p:cNvSpPr txBox="1">
              <a:spLocks noChangeArrowheads="1"/>
            </p:cNvSpPr>
            <p:nvPr/>
          </p:nvSpPr>
          <p:spPr bwMode="auto">
            <a:xfrm>
              <a:off x="3600" y="67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8946" name="Freeform 55"/>
            <p:cNvSpPr>
              <a:spLocks/>
            </p:cNvSpPr>
            <p:nvPr/>
          </p:nvSpPr>
          <p:spPr bwMode="auto">
            <a:xfrm>
              <a:off x="3440" y="96"/>
              <a:ext cx="1248" cy="1400"/>
            </a:xfrm>
            <a:custGeom>
              <a:avLst/>
              <a:gdLst>
                <a:gd name="T0" fmla="*/ 544 w 1248"/>
                <a:gd name="T1" fmla="*/ 280 h 1400"/>
                <a:gd name="T2" fmla="*/ 64 w 1248"/>
                <a:gd name="T3" fmla="*/ 856 h 1400"/>
                <a:gd name="T4" fmla="*/ 160 w 1248"/>
                <a:gd name="T5" fmla="*/ 1192 h 1400"/>
                <a:gd name="T6" fmla="*/ 544 w 1248"/>
                <a:gd name="T7" fmla="*/ 1336 h 1400"/>
                <a:gd name="T8" fmla="*/ 976 w 1248"/>
                <a:gd name="T9" fmla="*/ 808 h 1400"/>
                <a:gd name="T10" fmla="*/ 1216 w 1248"/>
                <a:gd name="T11" fmla="*/ 424 h 1400"/>
                <a:gd name="T12" fmla="*/ 1168 w 1248"/>
                <a:gd name="T13" fmla="*/ 136 h 1400"/>
                <a:gd name="T14" fmla="*/ 976 w 1248"/>
                <a:gd name="T15" fmla="*/ 40 h 1400"/>
                <a:gd name="T16" fmla="*/ 784 w 1248"/>
                <a:gd name="T17" fmla="*/ 40 h 1400"/>
                <a:gd name="T18" fmla="*/ 544 w 1248"/>
                <a:gd name="T19" fmla="*/ 280 h 1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8"/>
                <a:gd name="T31" fmla="*/ 0 h 1400"/>
                <a:gd name="T32" fmla="*/ 1248 w 1248"/>
                <a:gd name="T33" fmla="*/ 1400 h 1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533400" y="3276600"/>
            <a:ext cx="1905000" cy="914400"/>
            <a:chOff x="336" y="2064"/>
            <a:chExt cx="1200" cy="576"/>
          </a:xfrm>
        </p:grpSpPr>
        <p:sp>
          <p:nvSpPr>
            <p:cNvPr id="38928" name="Oval 63"/>
            <p:cNvSpPr>
              <a:spLocks noChangeArrowheads="1"/>
            </p:cNvSpPr>
            <p:nvPr/>
          </p:nvSpPr>
          <p:spPr bwMode="auto">
            <a:xfrm>
              <a:off x="336" y="2064"/>
              <a:ext cx="480" cy="576"/>
            </a:xfrm>
            <a:prstGeom prst="ellips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8929" name="Oval 64"/>
            <p:cNvSpPr>
              <a:spLocks noChangeArrowheads="1"/>
            </p:cNvSpPr>
            <p:nvPr/>
          </p:nvSpPr>
          <p:spPr bwMode="auto">
            <a:xfrm>
              <a:off x="1056" y="2064"/>
              <a:ext cx="480" cy="576"/>
            </a:xfrm>
            <a:prstGeom prst="ellips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2209800" y="609600"/>
            <a:ext cx="1371600" cy="1447800"/>
            <a:chOff x="1392" y="384"/>
            <a:chExt cx="864" cy="912"/>
          </a:xfrm>
        </p:grpSpPr>
        <p:sp>
          <p:nvSpPr>
            <p:cNvPr id="332865" name="Oval 65"/>
            <p:cNvSpPr>
              <a:spLocks noChangeArrowheads="1"/>
            </p:cNvSpPr>
            <p:nvPr/>
          </p:nvSpPr>
          <p:spPr bwMode="auto">
            <a:xfrm>
              <a:off x="1392" y="38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2866" name="Oval 66"/>
            <p:cNvSpPr>
              <a:spLocks noChangeArrowheads="1"/>
            </p:cNvSpPr>
            <p:nvPr/>
          </p:nvSpPr>
          <p:spPr bwMode="auto">
            <a:xfrm>
              <a:off x="1920" y="96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23" grpId="0" animBg="1"/>
      <p:bldP spid="332849" grpId="0" autoUpdateAnimBg="0"/>
      <p:bldP spid="332850" grpId="0" animBg="1"/>
      <p:bldP spid="3328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B0114-FF77-45AA-A967-7BEF3114911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333847" name="AutoShape 23"/>
          <p:cNvSpPr>
            <a:spLocks noChangeArrowheads="1"/>
          </p:cNvSpPr>
          <p:nvPr/>
        </p:nvSpPr>
        <p:spPr bwMode="auto">
          <a:xfrm>
            <a:off x="4200525" y="1511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191125" y="3492500"/>
            <a:ext cx="3352800" cy="1646238"/>
            <a:chOff x="3270" y="2200"/>
            <a:chExt cx="2112" cy="1037"/>
          </a:xfrm>
        </p:grpSpPr>
        <p:sp>
          <p:nvSpPr>
            <p:cNvPr id="333866" name="Rectangle 42" descr="永恒"/>
            <p:cNvSpPr>
              <a:spLocks noChangeArrowheads="1"/>
            </p:cNvSpPr>
            <p:nvPr/>
          </p:nvSpPr>
          <p:spPr bwMode="auto">
            <a:xfrm>
              <a:off x="3318" y="2200"/>
              <a:ext cx="206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  21  25* 25  49</a:t>
              </a:r>
              <a:endParaRPr lang="en-US" altLang="zh-CN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9994" name="Line 43"/>
            <p:cNvSpPr>
              <a:spLocks noChangeShapeType="1"/>
            </p:cNvSpPr>
            <p:nvPr/>
          </p:nvSpPr>
          <p:spPr bwMode="auto">
            <a:xfrm>
              <a:off x="3654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Line 44"/>
            <p:cNvSpPr>
              <a:spLocks noChangeShapeType="1"/>
            </p:cNvSpPr>
            <p:nvPr/>
          </p:nvSpPr>
          <p:spPr bwMode="auto">
            <a:xfrm>
              <a:off x="3990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Line 45"/>
            <p:cNvSpPr>
              <a:spLocks noChangeShapeType="1"/>
            </p:cNvSpPr>
            <p:nvPr/>
          </p:nvSpPr>
          <p:spPr bwMode="auto">
            <a:xfrm>
              <a:off x="4326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Line 46"/>
            <p:cNvSpPr>
              <a:spLocks noChangeShapeType="1"/>
            </p:cNvSpPr>
            <p:nvPr/>
          </p:nvSpPr>
          <p:spPr bwMode="auto">
            <a:xfrm>
              <a:off x="4710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Line 47"/>
            <p:cNvSpPr>
              <a:spLocks noChangeShapeType="1"/>
            </p:cNvSpPr>
            <p:nvPr/>
          </p:nvSpPr>
          <p:spPr bwMode="auto">
            <a:xfrm>
              <a:off x="5046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872" name="Text Box 48"/>
            <p:cNvSpPr txBox="1">
              <a:spLocks noChangeArrowheads="1"/>
            </p:cNvSpPr>
            <p:nvPr/>
          </p:nvSpPr>
          <p:spPr bwMode="auto">
            <a:xfrm>
              <a:off x="3270" y="2641"/>
              <a:ext cx="209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交换 </a:t>
              </a:r>
              <a:r>
                <a:rPr lang="en-US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1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号与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2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号记录</a:t>
              </a:r>
            </a:p>
            <a:p>
              <a:pPr eaLnBrk="1" hangingPunct="1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排序完毕。</a:t>
              </a:r>
              <a:endParaRPr lang="zh-CN" alt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847725" y="3492500"/>
            <a:ext cx="3276600" cy="533400"/>
            <a:chOff x="534" y="2200"/>
            <a:chExt cx="2064" cy="336"/>
          </a:xfrm>
        </p:grpSpPr>
        <p:sp>
          <p:nvSpPr>
            <p:cNvPr id="333860" name="Rectangle 36" descr="永恒"/>
            <p:cNvSpPr>
              <a:spLocks noChangeArrowheads="1"/>
            </p:cNvSpPr>
            <p:nvPr/>
          </p:nvSpPr>
          <p:spPr bwMode="auto">
            <a:xfrm>
              <a:off x="534" y="2200"/>
              <a:ext cx="206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16  08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 25  49</a:t>
              </a:r>
              <a:endParaRPr lang="en-US" altLang="zh-CN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9988" name="Line 37"/>
            <p:cNvSpPr>
              <a:spLocks noChangeShapeType="1"/>
            </p:cNvSpPr>
            <p:nvPr/>
          </p:nvSpPr>
          <p:spPr bwMode="auto">
            <a:xfrm>
              <a:off x="870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Line 38"/>
            <p:cNvSpPr>
              <a:spLocks noChangeShapeType="1"/>
            </p:cNvSpPr>
            <p:nvPr/>
          </p:nvSpPr>
          <p:spPr bwMode="auto">
            <a:xfrm>
              <a:off x="1206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0" name="Line 39"/>
            <p:cNvSpPr>
              <a:spLocks noChangeShapeType="1"/>
            </p:cNvSpPr>
            <p:nvPr/>
          </p:nvSpPr>
          <p:spPr bwMode="auto">
            <a:xfrm>
              <a:off x="1542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1" name="Line 40"/>
            <p:cNvSpPr>
              <a:spLocks noChangeShapeType="1"/>
            </p:cNvSpPr>
            <p:nvPr/>
          </p:nvSpPr>
          <p:spPr bwMode="auto">
            <a:xfrm>
              <a:off x="1926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41"/>
            <p:cNvSpPr>
              <a:spLocks noChangeShapeType="1"/>
            </p:cNvSpPr>
            <p:nvPr/>
          </p:nvSpPr>
          <p:spPr bwMode="auto">
            <a:xfrm>
              <a:off x="2262" y="2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3873" name="Text Box 49"/>
          <p:cNvSpPr txBox="1">
            <a:spLocks noChangeArrowheads="1"/>
          </p:cNvSpPr>
          <p:nvPr/>
        </p:nvSpPr>
        <p:spPr bwMode="auto">
          <a:xfrm>
            <a:off x="1000125" y="4178300"/>
            <a:ext cx="3136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从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号到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号 重新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调整为最大堆</a:t>
            </a:r>
          </a:p>
        </p:txBody>
      </p:sp>
      <p:sp>
        <p:nvSpPr>
          <p:cNvPr id="333874" name="AutoShape 50"/>
          <p:cNvSpPr>
            <a:spLocks noChangeArrowheads="1"/>
          </p:cNvSpPr>
          <p:nvPr/>
        </p:nvSpPr>
        <p:spPr bwMode="auto">
          <a:xfrm>
            <a:off x="238125" y="1511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3876" name="Line 52"/>
          <p:cNvSpPr>
            <a:spLocks noChangeShapeType="1"/>
          </p:cNvSpPr>
          <p:nvPr/>
        </p:nvSpPr>
        <p:spPr bwMode="auto">
          <a:xfrm flipH="1">
            <a:off x="1828800" y="914400"/>
            <a:ext cx="3810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771525" y="152400"/>
            <a:ext cx="3200400" cy="2730500"/>
            <a:chOff x="486" y="96"/>
            <a:chExt cx="2016" cy="1720"/>
          </a:xfrm>
        </p:grpSpPr>
        <p:sp>
          <p:nvSpPr>
            <p:cNvPr id="39970" name="Line 6"/>
            <p:cNvSpPr>
              <a:spLocks noChangeShapeType="1"/>
            </p:cNvSpPr>
            <p:nvPr/>
          </p:nvSpPr>
          <p:spPr bwMode="auto">
            <a:xfrm flipH="1">
              <a:off x="1926" y="119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Line 7"/>
            <p:cNvSpPr>
              <a:spLocks noChangeShapeType="1"/>
            </p:cNvSpPr>
            <p:nvPr/>
          </p:nvSpPr>
          <p:spPr bwMode="auto">
            <a:xfrm>
              <a:off x="1254" y="119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Line 8"/>
            <p:cNvSpPr>
              <a:spLocks noChangeShapeType="1"/>
            </p:cNvSpPr>
            <p:nvPr/>
          </p:nvSpPr>
          <p:spPr bwMode="auto">
            <a:xfrm>
              <a:off x="1782" y="61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Line 9"/>
            <p:cNvSpPr>
              <a:spLocks noChangeShapeType="1"/>
            </p:cNvSpPr>
            <p:nvPr/>
          </p:nvSpPr>
          <p:spPr bwMode="auto">
            <a:xfrm flipH="1">
              <a:off x="774" y="616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835" name="Oval 11"/>
            <p:cNvSpPr>
              <a:spLocks noChangeArrowheads="1"/>
            </p:cNvSpPr>
            <p:nvPr/>
          </p:nvSpPr>
          <p:spPr bwMode="auto">
            <a:xfrm>
              <a:off x="1008" y="91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36" name="Oval 12"/>
            <p:cNvSpPr>
              <a:spLocks noChangeArrowheads="1"/>
            </p:cNvSpPr>
            <p:nvPr/>
          </p:nvSpPr>
          <p:spPr bwMode="auto">
            <a:xfrm>
              <a:off x="1488" y="4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3837" name="Oval 13"/>
            <p:cNvSpPr>
              <a:spLocks noChangeArrowheads="1"/>
            </p:cNvSpPr>
            <p:nvPr/>
          </p:nvSpPr>
          <p:spPr bwMode="auto">
            <a:xfrm>
              <a:off x="53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38" name="Oval 14"/>
            <p:cNvSpPr>
              <a:spLocks noChangeArrowheads="1"/>
            </p:cNvSpPr>
            <p:nvPr/>
          </p:nvSpPr>
          <p:spPr bwMode="auto">
            <a:xfrm>
              <a:off x="1974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39" name="Oval 15"/>
            <p:cNvSpPr>
              <a:spLocks noChangeArrowheads="1"/>
            </p:cNvSpPr>
            <p:nvPr/>
          </p:nvSpPr>
          <p:spPr bwMode="auto">
            <a:xfrm>
              <a:off x="1206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40" name="Oval 16"/>
            <p:cNvSpPr>
              <a:spLocks noChangeArrowheads="1"/>
            </p:cNvSpPr>
            <p:nvPr/>
          </p:nvSpPr>
          <p:spPr bwMode="auto">
            <a:xfrm>
              <a:off x="1734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41" name="Text Box 17"/>
            <p:cNvSpPr txBox="1">
              <a:spLocks noChangeArrowheads="1"/>
            </p:cNvSpPr>
            <p:nvPr/>
          </p:nvSpPr>
          <p:spPr bwMode="auto">
            <a:xfrm>
              <a:off x="1362" y="14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42" name="Text Box 18"/>
            <p:cNvSpPr txBox="1">
              <a:spLocks noChangeArrowheads="1"/>
            </p:cNvSpPr>
            <p:nvPr/>
          </p:nvSpPr>
          <p:spPr bwMode="auto">
            <a:xfrm>
              <a:off x="930" y="6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43" name="Text Box 19"/>
            <p:cNvSpPr txBox="1">
              <a:spLocks noChangeArrowheads="1"/>
            </p:cNvSpPr>
            <p:nvPr/>
          </p:nvSpPr>
          <p:spPr bwMode="auto">
            <a:xfrm>
              <a:off x="2274" y="7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44" name="Text Box 20"/>
            <p:cNvSpPr txBox="1">
              <a:spLocks noChangeArrowheads="1"/>
            </p:cNvSpPr>
            <p:nvPr/>
          </p:nvSpPr>
          <p:spPr bwMode="auto">
            <a:xfrm>
              <a:off x="486" y="12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45" name="Text Box 21"/>
            <p:cNvSpPr txBox="1">
              <a:spLocks noChangeArrowheads="1"/>
            </p:cNvSpPr>
            <p:nvPr/>
          </p:nvSpPr>
          <p:spPr bwMode="auto">
            <a:xfrm>
              <a:off x="1350" y="12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46" name="Text Box 22"/>
            <p:cNvSpPr txBox="1">
              <a:spLocks noChangeArrowheads="1"/>
            </p:cNvSpPr>
            <p:nvPr/>
          </p:nvSpPr>
          <p:spPr bwMode="auto">
            <a:xfrm>
              <a:off x="1698" y="12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9986" name="Freeform 53"/>
            <p:cNvSpPr>
              <a:spLocks/>
            </p:cNvSpPr>
            <p:nvPr/>
          </p:nvSpPr>
          <p:spPr bwMode="auto">
            <a:xfrm>
              <a:off x="726" y="96"/>
              <a:ext cx="1248" cy="1400"/>
            </a:xfrm>
            <a:custGeom>
              <a:avLst/>
              <a:gdLst>
                <a:gd name="T0" fmla="*/ 544 w 1248"/>
                <a:gd name="T1" fmla="*/ 280 h 1400"/>
                <a:gd name="T2" fmla="*/ 64 w 1248"/>
                <a:gd name="T3" fmla="*/ 856 h 1400"/>
                <a:gd name="T4" fmla="*/ 160 w 1248"/>
                <a:gd name="T5" fmla="*/ 1192 h 1400"/>
                <a:gd name="T6" fmla="*/ 544 w 1248"/>
                <a:gd name="T7" fmla="*/ 1336 h 1400"/>
                <a:gd name="T8" fmla="*/ 976 w 1248"/>
                <a:gd name="T9" fmla="*/ 808 h 1400"/>
                <a:gd name="T10" fmla="*/ 1216 w 1248"/>
                <a:gd name="T11" fmla="*/ 424 h 1400"/>
                <a:gd name="T12" fmla="*/ 1168 w 1248"/>
                <a:gd name="T13" fmla="*/ 136 h 1400"/>
                <a:gd name="T14" fmla="*/ 976 w 1248"/>
                <a:gd name="T15" fmla="*/ 40 h 1400"/>
                <a:gd name="T16" fmla="*/ 784 w 1248"/>
                <a:gd name="T17" fmla="*/ 40 h 1400"/>
                <a:gd name="T18" fmla="*/ 544 w 1248"/>
                <a:gd name="T19" fmla="*/ 280 h 1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8"/>
                <a:gd name="T31" fmla="*/ 0 h 1400"/>
                <a:gd name="T32" fmla="*/ 1248 w 1248"/>
                <a:gd name="T33" fmla="*/ 1400 h 1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210175" y="215900"/>
            <a:ext cx="3181350" cy="2667000"/>
            <a:chOff x="3282" y="136"/>
            <a:chExt cx="2004" cy="1680"/>
          </a:xfrm>
        </p:grpSpPr>
        <p:sp>
          <p:nvSpPr>
            <p:cNvPr id="39953" name="Line 2"/>
            <p:cNvSpPr>
              <a:spLocks noChangeShapeType="1"/>
            </p:cNvSpPr>
            <p:nvPr/>
          </p:nvSpPr>
          <p:spPr bwMode="auto">
            <a:xfrm flipH="1">
              <a:off x="4758" y="119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3"/>
            <p:cNvSpPr>
              <a:spLocks noChangeShapeType="1"/>
            </p:cNvSpPr>
            <p:nvPr/>
          </p:nvSpPr>
          <p:spPr bwMode="auto">
            <a:xfrm>
              <a:off x="4518" y="61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4"/>
            <p:cNvSpPr>
              <a:spLocks noChangeShapeType="1"/>
            </p:cNvSpPr>
            <p:nvPr/>
          </p:nvSpPr>
          <p:spPr bwMode="auto">
            <a:xfrm>
              <a:off x="4086" y="119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5"/>
            <p:cNvSpPr>
              <a:spLocks noChangeShapeType="1"/>
            </p:cNvSpPr>
            <p:nvPr/>
          </p:nvSpPr>
          <p:spPr bwMode="auto">
            <a:xfrm flipH="1">
              <a:off x="3606" y="616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848" name="Oval 24"/>
            <p:cNvSpPr>
              <a:spLocks noChangeArrowheads="1"/>
            </p:cNvSpPr>
            <p:nvPr/>
          </p:nvSpPr>
          <p:spPr bwMode="auto">
            <a:xfrm>
              <a:off x="4278" y="376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49" name="Oval 25"/>
            <p:cNvSpPr>
              <a:spLocks noChangeArrowheads="1"/>
            </p:cNvSpPr>
            <p:nvPr/>
          </p:nvSpPr>
          <p:spPr bwMode="auto">
            <a:xfrm>
              <a:off x="3846" y="904"/>
              <a:ext cx="336" cy="33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0" name="Oval 26"/>
            <p:cNvSpPr>
              <a:spLocks noChangeArrowheads="1"/>
            </p:cNvSpPr>
            <p:nvPr/>
          </p:nvSpPr>
          <p:spPr bwMode="auto">
            <a:xfrm>
              <a:off x="3366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25*</a:t>
              </a:r>
              <a:endParaRPr lang="en-US" altLang="zh-CN" sz="28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1" name="Oval 27"/>
            <p:cNvSpPr>
              <a:spLocks noChangeArrowheads="1"/>
            </p:cNvSpPr>
            <p:nvPr/>
          </p:nvSpPr>
          <p:spPr bwMode="auto">
            <a:xfrm>
              <a:off x="4038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2" name="Oval 28"/>
            <p:cNvSpPr>
              <a:spLocks noChangeArrowheads="1"/>
            </p:cNvSpPr>
            <p:nvPr/>
          </p:nvSpPr>
          <p:spPr bwMode="auto">
            <a:xfrm>
              <a:off x="4758" y="9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3" name="Oval 29"/>
            <p:cNvSpPr>
              <a:spLocks noChangeArrowheads="1"/>
            </p:cNvSpPr>
            <p:nvPr/>
          </p:nvSpPr>
          <p:spPr bwMode="auto">
            <a:xfrm>
              <a:off x="4566" y="148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49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4" name="Text Box 30"/>
            <p:cNvSpPr txBox="1">
              <a:spLocks noChangeArrowheads="1"/>
            </p:cNvSpPr>
            <p:nvPr/>
          </p:nvSpPr>
          <p:spPr bwMode="auto">
            <a:xfrm>
              <a:off x="4194" y="1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1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5" name="Text Box 31"/>
            <p:cNvSpPr txBox="1">
              <a:spLocks noChangeArrowheads="1"/>
            </p:cNvSpPr>
            <p:nvPr/>
          </p:nvSpPr>
          <p:spPr bwMode="auto">
            <a:xfrm>
              <a:off x="5058" y="7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3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6" name="Text Box 32"/>
            <p:cNvSpPr txBox="1">
              <a:spLocks noChangeArrowheads="1"/>
            </p:cNvSpPr>
            <p:nvPr/>
          </p:nvSpPr>
          <p:spPr bwMode="auto">
            <a:xfrm>
              <a:off x="4482" y="12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6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7" name="Text Box 33"/>
            <p:cNvSpPr txBox="1">
              <a:spLocks noChangeArrowheads="1"/>
            </p:cNvSpPr>
            <p:nvPr/>
          </p:nvSpPr>
          <p:spPr bwMode="auto">
            <a:xfrm>
              <a:off x="4230" y="12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5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8" name="Text Box 34"/>
            <p:cNvSpPr txBox="1">
              <a:spLocks noChangeArrowheads="1"/>
            </p:cNvSpPr>
            <p:nvPr/>
          </p:nvSpPr>
          <p:spPr bwMode="auto">
            <a:xfrm>
              <a:off x="3282" y="12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4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59" name="Text Box 35"/>
            <p:cNvSpPr txBox="1">
              <a:spLocks noChangeArrowheads="1"/>
            </p:cNvSpPr>
            <p:nvPr/>
          </p:nvSpPr>
          <p:spPr bwMode="auto">
            <a:xfrm>
              <a:off x="3702" y="67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2</a:t>
              </a:r>
              <a:endParaRPr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9969" name="Freeform 54"/>
            <p:cNvSpPr>
              <a:spLocks/>
            </p:cNvSpPr>
            <p:nvPr/>
          </p:nvSpPr>
          <p:spPr bwMode="auto">
            <a:xfrm>
              <a:off x="4078" y="136"/>
              <a:ext cx="736" cy="736"/>
            </a:xfrm>
            <a:custGeom>
              <a:avLst/>
              <a:gdLst>
                <a:gd name="T0" fmla="*/ 56 w 736"/>
                <a:gd name="T1" fmla="*/ 144 h 736"/>
                <a:gd name="T2" fmla="*/ 8 w 736"/>
                <a:gd name="T3" fmla="*/ 288 h 736"/>
                <a:gd name="T4" fmla="*/ 56 w 736"/>
                <a:gd name="T5" fmla="*/ 480 h 736"/>
                <a:gd name="T6" fmla="*/ 296 w 736"/>
                <a:gd name="T7" fmla="*/ 720 h 736"/>
                <a:gd name="T8" fmla="*/ 680 w 736"/>
                <a:gd name="T9" fmla="*/ 576 h 736"/>
                <a:gd name="T10" fmla="*/ 632 w 736"/>
                <a:gd name="T11" fmla="*/ 144 h 736"/>
                <a:gd name="T12" fmla="*/ 344 w 736"/>
                <a:gd name="T13" fmla="*/ 0 h 736"/>
                <a:gd name="T14" fmla="*/ 56 w 736"/>
                <a:gd name="T15" fmla="*/ 144 h 7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6"/>
                <a:gd name="T25" fmla="*/ 0 h 736"/>
                <a:gd name="T26" fmla="*/ 736 w 736"/>
                <a:gd name="T27" fmla="*/ 736 h 7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6" h="736">
                  <a:moveTo>
                    <a:pt x="56" y="144"/>
                  </a:moveTo>
                  <a:cubicBezTo>
                    <a:pt x="0" y="192"/>
                    <a:pt x="8" y="232"/>
                    <a:pt x="8" y="288"/>
                  </a:cubicBezTo>
                  <a:cubicBezTo>
                    <a:pt x="8" y="344"/>
                    <a:pt x="8" y="408"/>
                    <a:pt x="56" y="480"/>
                  </a:cubicBezTo>
                  <a:cubicBezTo>
                    <a:pt x="104" y="552"/>
                    <a:pt x="192" y="704"/>
                    <a:pt x="296" y="720"/>
                  </a:cubicBezTo>
                  <a:cubicBezTo>
                    <a:pt x="400" y="736"/>
                    <a:pt x="624" y="672"/>
                    <a:pt x="680" y="576"/>
                  </a:cubicBezTo>
                  <a:cubicBezTo>
                    <a:pt x="736" y="480"/>
                    <a:pt x="688" y="240"/>
                    <a:pt x="632" y="144"/>
                  </a:cubicBezTo>
                  <a:cubicBezTo>
                    <a:pt x="576" y="48"/>
                    <a:pt x="440" y="0"/>
                    <a:pt x="344" y="0"/>
                  </a:cubicBezTo>
                  <a:cubicBezTo>
                    <a:pt x="248" y="0"/>
                    <a:pt x="112" y="96"/>
                    <a:pt x="56" y="144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600200" y="685800"/>
            <a:ext cx="1295400" cy="1295400"/>
            <a:chOff x="1008" y="432"/>
            <a:chExt cx="816" cy="816"/>
          </a:xfrm>
        </p:grpSpPr>
        <p:sp>
          <p:nvSpPr>
            <p:cNvPr id="333886" name="Oval 62"/>
            <p:cNvSpPr>
              <a:spLocks noChangeArrowheads="1"/>
            </p:cNvSpPr>
            <p:nvPr/>
          </p:nvSpPr>
          <p:spPr bwMode="auto">
            <a:xfrm>
              <a:off x="1488" y="43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</a:t>
              </a:r>
              <a:endParaRPr lang="en-US" altLang="zh-CN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33887" name="Oval 63"/>
            <p:cNvSpPr>
              <a:spLocks noChangeArrowheads="1"/>
            </p:cNvSpPr>
            <p:nvPr/>
          </p:nvSpPr>
          <p:spPr bwMode="auto">
            <a:xfrm>
              <a:off x="1008" y="912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08</a:t>
              </a:r>
              <a:endPara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838200" y="3429000"/>
            <a:ext cx="1066800" cy="762000"/>
            <a:chOff x="528" y="2160"/>
            <a:chExt cx="672" cy="480"/>
          </a:xfrm>
        </p:grpSpPr>
        <p:sp>
          <p:nvSpPr>
            <p:cNvPr id="39949" name="Oval 67"/>
            <p:cNvSpPr>
              <a:spLocks noChangeArrowheads="1"/>
            </p:cNvSpPr>
            <p:nvPr/>
          </p:nvSpPr>
          <p:spPr bwMode="auto">
            <a:xfrm>
              <a:off x="528" y="2160"/>
              <a:ext cx="336" cy="480"/>
            </a:xfrm>
            <a:prstGeom prst="ellips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950" name="Oval 68"/>
            <p:cNvSpPr>
              <a:spLocks noChangeArrowheads="1"/>
            </p:cNvSpPr>
            <p:nvPr/>
          </p:nvSpPr>
          <p:spPr bwMode="auto">
            <a:xfrm>
              <a:off x="864" y="2160"/>
              <a:ext cx="336" cy="480"/>
            </a:xfrm>
            <a:prstGeom prst="ellips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7" grpId="0" animBg="1"/>
      <p:bldP spid="333873" grpId="0" autoUpdateAnimBg="0"/>
      <p:bldP spid="3338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33FD2-1BE1-440A-BD4A-A5F9C5DE0AD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void HeapSort (HeapType &amp;H ) {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800" b="1" i="1">
                <a:solidFill>
                  <a:srgbClr val="009900"/>
                </a:solidFill>
                <a:ea typeface="楷体_GB2312" pitchFamily="49" charset="-122"/>
              </a:rPr>
              <a:t>对顺序表</a:t>
            </a:r>
            <a:r>
              <a:rPr lang="en-US" altLang="zh-CN" sz="2800" b="1" i="1">
                <a:solidFill>
                  <a:srgbClr val="009900"/>
                </a:solidFill>
                <a:ea typeface="楷体_GB2312" pitchFamily="49" charset="-122"/>
              </a:rPr>
              <a:t>H</a:t>
            </a:r>
            <a:r>
              <a:rPr lang="zh-CN" altLang="en-US" sz="2800" b="1" i="1">
                <a:solidFill>
                  <a:srgbClr val="009900"/>
                </a:solidFill>
                <a:ea typeface="楷体_GB2312" pitchFamily="49" charset="-122"/>
              </a:rPr>
              <a:t>进行堆排序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1">
                <a:ea typeface="楷体_GB2312" pitchFamily="49" charset="-122"/>
              </a:rPr>
              <a:t>    </a:t>
            </a:r>
            <a:r>
              <a:rPr lang="en-US" altLang="zh-CN" sz="2800" b="1" i="1">
                <a:ea typeface="楷体_GB2312" pitchFamily="49" charset="-122"/>
              </a:rPr>
              <a:t>for ( i = H.length / 2;  i &gt;0; - - i )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       </a:t>
            </a:r>
            <a:r>
              <a:rPr lang="en-US" altLang="zh-CN" sz="2800" b="1" i="1">
                <a:solidFill>
                  <a:schemeClr val="tx2"/>
                </a:solidFill>
                <a:ea typeface="楷体_GB2312" pitchFamily="49" charset="-122"/>
              </a:rPr>
              <a:t>HeapAdjust</a:t>
            </a:r>
            <a:r>
              <a:rPr lang="en-US" altLang="zh-CN" sz="2800" b="1" i="1">
                <a:ea typeface="楷体_GB2312" pitchFamily="49" charset="-122"/>
              </a:rPr>
              <a:t>(H,i, H.length );     </a:t>
            </a:r>
            <a:r>
              <a:rPr lang="en-US" altLang="zh-CN" sz="2800" b="1" i="1">
                <a:solidFill>
                  <a:srgbClr val="009900"/>
                </a:solidFill>
                <a:ea typeface="楷体_GB2312" pitchFamily="49" charset="-122"/>
              </a:rPr>
              <a:t>//for,</a:t>
            </a:r>
            <a:r>
              <a:rPr lang="zh-CN" altLang="en-US" sz="2800" b="1" i="1">
                <a:solidFill>
                  <a:srgbClr val="009900"/>
                </a:solidFill>
                <a:ea typeface="楷体_GB2312" pitchFamily="49" charset="-122"/>
              </a:rPr>
              <a:t>建立初始堆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1">
                <a:solidFill>
                  <a:srgbClr val="FF3300"/>
                </a:solidFill>
                <a:ea typeface="楷体_GB2312" pitchFamily="49" charset="-122"/>
              </a:rPr>
              <a:t>    </a:t>
            </a:r>
            <a:r>
              <a:rPr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for</a:t>
            </a:r>
            <a:r>
              <a:rPr lang="en-US" altLang="zh-CN" sz="2800" b="1" i="1">
                <a:ea typeface="楷体_GB2312" pitchFamily="49" charset="-122"/>
              </a:rPr>
              <a:t> ( i = H.length; i &gt; 1; - -i) </a:t>
            </a:r>
            <a:r>
              <a:rPr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{</a:t>
            </a:r>
            <a:r>
              <a:rPr lang="en-US" altLang="zh-CN" sz="2800" b="1" i="1">
                <a:ea typeface="楷体_GB2312" pitchFamily="49" charset="-122"/>
              </a:rPr>
              <a:t> 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       H.r[1] ←→ H.r[i];      </a:t>
            </a:r>
            <a:r>
              <a:rPr lang="en-US" altLang="zh-CN" sz="2800" b="1" i="1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800" b="1" i="1">
                <a:solidFill>
                  <a:srgbClr val="009900"/>
                </a:solidFill>
                <a:ea typeface="楷体_GB2312" pitchFamily="49" charset="-122"/>
              </a:rPr>
              <a:t>交换，要借用</a:t>
            </a:r>
            <a:r>
              <a:rPr lang="en-US" altLang="zh-CN" sz="2800" b="1" i="1">
                <a:solidFill>
                  <a:srgbClr val="009900"/>
                </a:solidFill>
                <a:ea typeface="楷体_GB2312" pitchFamily="49" charset="-122"/>
              </a:rPr>
              <a:t>temp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      HeapAdjust( H, </a:t>
            </a:r>
            <a:r>
              <a:rPr lang="en-US" altLang="zh-CN" sz="2800" b="1" i="1">
                <a:solidFill>
                  <a:schemeClr val="tx2"/>
                </a:solidFill>
                <a:ea typeface="楷体_GB2312" pitchFamily="49" charset="-122"/>
              </a:rPr>
              <a:t>1,i-1</a:t>
            </a:r>
            <a:r>
              <a:rPr lang="en-US" altLang="zh-CN" sz="2800" b="1" i="1">
                <a:ea typeface="楷体_GB2312" pitchFamily="49" charset="-122"/>
              </a:rPr>
              <a:t> );   </a:t>
            </a:r>
            <a:r>
              <a:rPr lang="en-US" altLang="zh-CN" sz="2800" b="1" i="1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800" b="1" i="1">
                <a:solidFill>
                  <a:srgbClr val="009900"/>
                </a:solidFill>
                <a:ea typeface="楷体_GB2312" pitchFamily="49" charset="-122"/>
              </a:rPr>
              <a:t>重建最大堆</a:t>
            </a:r>
            <a:r>
              <a:rPr lang="en-US" altLang="zh-CN" sz="2800" b="1" i="1">
                <a:solidFill>
                  <a:srgbClr val="009900"/>
                </a:solidFill>
                <a:ea typeface="楷体_GB2312" pitchFamily="49" charset="-122"/>
              </a:rPr>
              <a:t>,  i-1=m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    </a:t>
            </a:r>
            <a:r>
              <a:rPr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} 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}</a:t>
            </a:r>
          </a:p>
        </p:txBody>
      </p:sp>
      <p:sp>
        <p:nvSpPr>
          <p:cNvPr id="3348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28956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堆排序的算法</a:t>
            </a:r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3581400" y="304800"/>
            <a:ext cx="3365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参见教材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P282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算法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10.11</a:t>
            </a:r>
          </a:p>
        </p:txBody>
      </p:sp>
      <p:sp>
        <p:nvSpPr>
          <p:cNvPr id="40966" name="AutoShape 9"/>
          <p:cNvSpPr>
            <a:spLocks noChangeArrowheads="1"/>
          </p:cNvSpPr>
          <p:nvPr/>
        </p:nvSpPr>
        <p:spPr bwMode="auto">
          <a:xfrm>
            <a:off x="1295400" y="5105400"/>
            <a:ext cx="6629400" cy="990600"/>
          </a:xfrm>
          <a:prstGeom prst="wedgeRectCallout">
            <a:avLst>
              <a:gd name="adj1" fmla="val -36949"/>
              <a:gd name="adj2" fmla="val -102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因为每次从堆顶开始调整，故每次调用耗时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O(log</a:t>
            </a:r>
            <a:r>
              <a:rPr lang="en-US" altLang="zh-CN" sz="2400" b="1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629538-5DE4-413C-82B6-F3EB3838944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304800" y="2382838"/>
            <a:ext cx="8610600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191000" indent="-4191000" eaLnBrk="1" hangingPunct="1">
              <a:defRPr/>
            </a:pP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while</a:t>
            </a:r>
            <a:r>
              <a:rPr lang="en-US" altLang="zh-CN" b="1" i="1" dirty="0">
                <a:ea typeface="楷体_GB2312" pitchFamily="49" charset="-122"/>
              </a:rPr>
              <a:t>(child&lt;=m)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{         </a:t>
            </a:r>
            <a:r>
              <a:rPr lang="en-US" altLang="zh-CN" sz="22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200" b="1" i="1" dirty="0">
                <a:solidFill>
                  <a:srgbClr val="009900"/>
                </a:solidFill>
                <a:ea typeface="楷体_GB2312" pitchFamily="49" charset="-122"/>
              </a:rPr>
              <a:t>检查是否到达当前堆尾，未到尾则整理</a:t>
            </a:r>
            <a:endParaRPr lang="zh-CN" altLang="en-US" b="1" i="1" dirty="0">
              <a:solidFill>
                <a:schemeClr val="tx2"/>
              </a:solidFill>
              <a:ea typeface="楷体_GB2312" pitchFamily="49" charset="-122"/>
            </a:endParaRPr>
          </a:p>
          <a:p>
            <a:pPr marL="4191000" indent="-4191000" eaLnBrk="1" hangingPunct="1">
              <a:defRPr/>
            </a:pPr>
            <a:r>
              <a:rPr lang="zh-CN" altLang="en-US" b="1" i="1" dirty="0">
                <a:ea typeface="楷体_GB2312" pitchFamily="49" charset="-122"/>
              </a:rPr>
              <a:t> </a:t>
            </a:r>
            <a:r>
              <a:rPr lang="en-US" altLang="zh-CN" b="1" i="1" dirty="0">
                <a:ea typeface="楷体_GB2312" pitchFamily="49" charset="-122"/>
              </a:rPr>
              <a:t>if ( child&lt;m &amp;&amp; r[</a:t>
            </a:r>
            <a:r>
              <a:rPr lang="en-US" altLang="zh-CN" b="1" i="1" dirty="0">
                <a:solidFill>
                  <a:srgbClr val="FF00FF"/>
                </a:solidFill>
                <a:ea typeface="楷体_GB2312" pitchFamily="49" charset="-122"/>
              </a:rPr>
              <a:t>child</a:t>
            </a:r>
            <a:r>
              <a:rPr lang="en-US" altLang="zh-CN" b="1" i="1" dirty="0">
                <a:ea typeface="楷体_GB2312" pitchFamily="49" charset="-122"/>
              </a:rPr>
              <a:t>].key&lt;r[</a:t>
            </a:r>
            <a:r>
              <a:rPr lang="en-US" altLang="zh-CN" b="1" i="1" dirty="0">
                <a:solidFill>
                  <a:srgbClr val="FF00FF"/>
                </a:solidFill>
                <a:ea typeface="楷体_GB2312" pitchFamily="49" charset="-122"/>
              </a:rPr>
              <a:t>child+1</a:t>
            </a:r>
            <a:r>
              <a:rPr lang="en-US" altLang="zh-CN" b="1" i="1" dirty="0">
                <a:ea typeface="楷体_GB2312" pitchFamily="49" charset="-122"/>
              </a:rPr>
              <a:t>].key</a:t>
            </a:r>
            <a:r>
              <a:rPr lang="en-US" altLang="zh-CN" b="1" i="1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ea typeface="楷体_GB2312" pitchFamily="49" charset="-122"/>
              </a:rPr>
              <a:t>)</a:t>
            </a:r>
          </a:p>
          <a:p>
            <a:pPr marL="4191000" indent="-4191000" eaLnBrk="1" hangingPunct="1">
              <a:defRPr/>
            </a:pPr>
            <a:r>
              <a:rPr lang="en-US" altLang="zh-CN" b="1" i="1" dirty="0">
                <a:ea typeface="楷体_GB2312" pitchFamily="49" charset="-122"/>
              </a:rPr>
              <a:t> child= child+1;       </a:t>
            </a:r>
            <a:r>
              <a:rPr lang="en-US" altLang="zh-CN" sz="22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200" b="1" i="1" dirty="0">
                <a:solidFill>
                  <a:srgbClr val="009900"/>
                </a:solidFill>
                <a:ea typeface="楷体_GB2312" pitchFamily="49" charset="-122"/>
              </a:rPr>
              <a:t>让</a:t>
            </a:r>
            <a:r>
              <a:rPr lang="en-US" altLang="zh-CN" sz="2200" b="1" i="1" dirty="0">
                <a:solidFill>
                  <a:srgbClr val="009900"/>
                </a:solidFill>
                <a:ea typeface="楷体_GB2312" pitchFamily="49" charset="-122"/>
              </a:rPr>
              <a:t>child</a:t>
            </a:r>
            <a:r>
              <a:rPr lang="zh-CN" altLang="en-US" sz="2200" b="1" i="1" dirty="0">
                <a:solidFill>
                  <a:srgbClr val="009900"/>
                </a:solidFill>
                <a:ea typeface="楷体_GB2312" pitchFamily="49" charset="-122"/>
              </a:rPr>
              <a:t>指向两子女中的大者位置</a:t>
            </a:r>
          </a:p>
          <a:p>
            <a:pPr marL="4191000" indent="-4191000" eaLnBrk="1" hangingPunct="1">
              <a:defRPr/>
            </a:pPr>
            <a:r>
              <a:rPr lang="zh-CN" altLang="en-US" b="1" i="1" dirty="0">
                <a:ea typeface="楷体_GB2312" pitchFamily="49" charset="-122"/>
              </a:rPr>
              <a:t> </a:t>
            </a:r>
            <a:r>
              <a:rPr lang="en-US" altLang="zh-CN" b="1" i="1" dirty="0">
                <a:ea typeface="楷体_GB2312" pitchFamily="49" charset="-122"/>
              </a:rPr>
              <a:t>if ( </a:t>
            </a:r>
            <a:r>
              <a:rPr lang="en-US" altLang="zh-CN" b="1" i="1" dirty="0" err="1">
                <a:solidFill>
                  <a:srgbClr val="FF6600"/>
                </a:solidFill>
                <a:ea typeface="楷体_GB2312" pitchFamily="49" charset="-122"/>
              </a:rPr>
              <a:t>temp</a:t>
            </a:r>
            <a:r>
              <a:rPr lang="en-US" altLang="zh-CN" b="1" i="1" dirty="0" err="1">
                <a:ea typeface="楷体_GB2312" pitchFamily="49" charset="-122"/>
              </a:rPr>
              <a:t>.key</a:t>
            </a:r>
            <a:r>
              <a:rPr lang="en-US" altLang="zh-CN" b="1" i="1" dirty="0">
                <a:ea typeface="楷体_GB2312" pitchFamily="49" charset="-122"/>
              </a:rPr>
              <a:t>&gt;=r[child].key ) </a:t>
            </a:r>
            <a:r>
              <a:rPr lang="en-US" altLang="zh-CN" b="1" i="1" dirty="0">
                <a:solidFill>
                  <a:schemeClr val="hlink"/>
                </a:solidFill>
                <a:ea typeface="楷体_GB2312" pitchFamily="49" charset="-122"/>
              </a:rPr>
              <a:t>break</a:t>
            </a:r>
            <a:r>
              <a:rPr lang="en-US" altLang="zh-CN" b="1" i="1" dirty="0">
                <a:ea typeface="楷体_GB2312" pitchFamily="49" charset="-122"/>
              </a:rPr>
              <a:t>; </a:t>
            </a:r>
            <a:r>
              <a:rPr lang="en-US" altLang="zh-CN" sz="22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200" b="1" i="1" dirty="0">
                <a:solidFill>
                  <a:srgbClr val="009900"/>
                </a:solidFill>
                <a:ea typeface="楷体_GB2312" pitchFamily="49" charset="-122"/>
              </a:rPr>
              <a:t>根大则不必调整，函数结束</a:t>
            </a:r>
            <a:endParaRPr lang="zh-CN" altLang="en-US" b="1" i="1" dirty="0">
              <a:ea typeface="楷体_GB2312" pitchFamily="49" charset="-122"/>
            </a:endParaRPr>
          </a:p>
          <a:p>
            <a:pPr marL="4191000" indent="-4191000" eaLnBrk="1" hangingPunct="1">
              <a:defRPr/>
            </a:pPr>
            <a:r>
              <a:rPr lang="zh-CN" altLang="en-US" b="1" i="1" dirty="0">
                <a:ea typeface="楷体_GB2312" pitchFamily="49" charset="-122"/>
              </a:rPr>
              <a:t> </a:t>
            </a:r>
            <a:r>
              <a:rPr lang="en-US" altLang="zh-CN" b="1" i="1" dirty="0">
                <a:ea typeface="楷体_GB2312" pitchFamily="49" charset="-122"/>
              </a:rPr>
              <a:t>else </a:t>
            </a:r>
            <a:r>
              <a:rPr lang="en-US" altLang="zh-CN" b="1" i="1" dirty="0">
                <a:solidFill>
                  <a:srgbClr val="9900FF"/>
                </a:solidFill>
                <a:ea typeface="楷体_GB2312" pitchFamily="49" charset="-122"/>
              </a:rPr>
              <a:t>{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b="1" i="1" dirty="0">
                <a:ea typeface="楷体_GB2312" pitchFamily="49" charset="-122"/>
              </a:rPr>
              <a:t>r[current]=r[child];      </a:t>
            </a:r>
            <a:r>
              <a:rPr lang="en-US" altLang="zh-CN" sz="22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200" b="1" i="1" dirty="0">
                <a:solidFill>
                  <a:srgbClr val="009900"/>
                </a:solidFill>
                <a:ea typeface="楷体_GB2312" pitchFamily="49" charset="-122"/>
              </a:rPr>
              <a:t>否则子女中的大者上移</a:t>
            </a:r>
            <a:endParaRPr lang="zh-CN" altLang="en-US" b="1" i="1" dirty="0">
              <a:ea typeface="楷体_GB2312" pitchFamily="49" charset="-122"/>
            </a:endParaRPr>
          </a:p>
          <a:p>
            <a:pPr marL="4191000" indent="-4191000" eaLnBrk="1" hangingPunct="1">
              <a:defRPr/>
            </a:pPr>
            <a:r>
              <a:rPr lang="zh-CN" altLang="en-US" b="1" i="1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FF00FF"/>
                </a:solidFill>
                <a:ea typeface="楷体_GB2312" pitchFamily="49" charset="-122"/>
              </a:rPr>
              <a:t>current= child;</a:t>
            </a:r>
            <a:r>
              <a:rPr lang="en-US" altLang="zh-CN" b="1" i="1" dirty="0"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FF00FF"/>
                </a:solidFill>
                <a:ea typeface="楷体_GB2312" pitchFamily="49" charset="-122"/>
              </a:rPr>
              <a:t>child=2* child</a:t>
            </a:r>
            <a:r>
              <a:rPr lang="en-US" altLang="zh-CN" b="1" i="1" dirty="0">
                <a:ea typeface="楷体_GB2312" pitchFamily="49" charset="-122"/>
              </a:rPr>
              <a:t>; </a:t>
            </a:r>
            <a:r>
              <a:rPr lang="en-US" altLang="zh-CN" b="1" i="1" dirty="0">
                <a:solidFill>
                  <a:srgbClr val="9900FF"/>
                </a:solidFill>
                <a:ea typeface="楷体_GB2312" pitchFamily="49" charset="-122"/>
              </a:rPr>
              <a:t>}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2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200" b="1" i="1" dirty="0">
                <a:solidFill>
                  <a:srgbClr val="009900"/>
                </a:solidFill>
                <a:ea typeface="楷体_GB2312" pitchFamily="49" charset="-122"/>
              </a:rPr>
              <a:t>将根下降到子女位置</a:t>
            </a:r>
            <a:r>
              <a:rPr lang="zh-CN" altLang="en-US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并继续向下整理！</a:t>
            </a:r>
            <a:endParaRPr lang="zh-CN" altLang="en-US" b="1" i="1" dirty="0">
              <a:solidFill>
                <a:srgbClr val="9900FF"/>
              </a:solidFill>
              <a:ea typeface="楷体_GB2312" pitchFamily="49" charset="-122"/>
            </a:endParaRPr>
          </a:p>
          <a:p>
            <a:pPr marL="4191000" indent="-4191000" eaLnBrk="1" hangingPunct="1">
              <a:defRPr/>
            </a:pPr>
            <a:r>
              <a:rPr lang="zh-CN" altLang="en-US" b="1" i="1" dirty="0">
                <a:solidFill>
                  <a:schemeClr val="tx2"/>
                </a:solidFill>
                <a:ea typeface="楷体_GB2312" pitchFamily="49" charset="-122"/>
              </a:rPr>
              <a:t>           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}// while</a:t>
            </a:r>
          </a:p>
          <a:p>
            <a:pPr marL="4191000" indent="-4191000" eaLnBrk="1" hangingPunct="1">
              <a:defRPr/>
            </a:pPr>
            <a:r>
              <a:rPr lang="en-US" altLang="zh-CN" b="1" i="1" dirty="0">
                <a:ea typeface="楷体_GB2312" pitchFamily="49" charset="-122"/>
              </a:rPr>
              <a:t>    r[current]=</a:t>
            </a:r>
            <a:r>
              <a:rPr lang="en-US" altLang="zh-CN" b="1" i="1" dirty="0">
                <a:solidFill>
                  <a:srgbClr val="FF6600"/>
                </a:solidFill>
                <a:ea typeface="楷体_GB2312" pitchFamily="49" charset="-122"/>
              </a:rPr>
              <a:t>temp</a:t>
            </a:r>
            <a:r>
              <a:rPr lang="en-US" altLang="zh-CN" b="1" i="1" dirty="0">
                <a:ea typeface="楷体_GB2312" pitchFamily="49" charset="-122"/>
              </a:rPr>
              <a:t>;  </a:t>
            </a:r>
            <a:r>
              <a:rPr lang="en-US" altLang="zh-CN" sz="22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200" b="1" i="1" dirty="0">
                <a:solidFill>
                  <a:srgbClr val="009900"/>
                </a:solidFill>
                <a:ea typeface="楷体_GB2312" pitchFamily="49" charset="-122"/>
              </a:rPr>
              <a:t>直到自下而上都满足堆定义，再安置</a:t>
            </a:r>
            <a:r>
              <a:rPr lang="zh-CN" altLang="en-US" sz="2200" b="1" i="1" dirty="0">
                <a:solidFill>
                  <a:schemeClr val="hlink"/>
                </a:solidFill>
                <a:ea typeface="楷体_GB2312" pitchFamily="49" charset="-122"/>
              </a:rPr>
              <a:t>入口</a:t>
            </a:r>
            <a:r>
              <a:rPr lang="zh-CN" altLang="en-US" sz="2200" b="1" i="1" dirty="0">
                <a:solidFill>
                  <a:srgbClr val="009900"/>
                </a:solidFill>
                <a:ea typeface="楷体_GB2312" pitchFamily="49" charset="-122"/>
              </a:rPr>
              <a:t>结点</a:t>
            </a:r>
            <a:endParaRPr lang="zh-CN" altLang="en-US" b="1" i="1" dirty="0">
              <a:ea typeface="楷体_GB2312" pitchFamily="49" charset="-122"/>
            </a:endParaRPr>
          </a:p>
          <a:p>
            <a:pPr marL="4191000" indent="-4191000" eaLnBrk="1" hangingPunct="1">
              <a:defRPr/>
            </a:pPr>
            <a:r>
              <a:rPr lang="zh-CN" altLang="en-US" b="1" i="1" dirty="0">
                <a:ea typeface="楷体_GB2312" pitchFamily="49" charset="-122"/>
              </a:rPr>
              <a:t> </a:t>
            </a:r>
            <a:r>
              <a:rPr lang="en-US" altLang="zh-CN" b="1" i="1" dirty="0">
                <a:ea typeface="楷体_GB2312" pitchFamily="49" charset="-122"/>
              </a:rPr>
              <a:t>}  </a:t>
            </a:r>
            <a:r>
              <a:rPr lang="en-US" altLang="zh-CN" b="1" i="1" dirty="0">
                <a:solidFill>
                  <a:schemeClr val="hlink"/>
                </a:solidFill>
                <a:ea typeface="楷体_GB2312" pitchFamily="49" charset="-122"/>
              </a:rPr>
              <a:t>// </a:t>
            </a:r>
            <a:r>
              <a:rPr lang="en-US" altLang="zh-CN" b="1" i="1" dirty="0" err="1">
                <a:solidFill>
                  <a:schemeClr val="hlink"/>
                </a:solidFill>
                <a:ea typeface="楷体_GB2312" pitchFamily="49" charset="-122"/>
              </a:rPr>
              <a:t>HeapAdjust</a:t>
            </a:r>
            <a:endParaRPr lang="en-US" altLang="zh-CN" b="1" i="1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381000"/>
          </a:xfrm>
        </p:spPr>
        <p:txBody>
          <a:bodyPr/>
          <a:lstStyle/>
          <a:p>
            <a:pPr algn="l" eaLnBrk="1" hangingPunct="1"/>
            <a:r>
              <a:rPr lang="zh-CN" altLang="en-US" sz="2400" b="1"/>
              <a:t>针对结点 </a:t>
            </a:r>
            <a:r>
              <a:rPr lang="en-US" altLang="zh-CN" sz="2400" b="1" i="1"/>
              <a:t>i </a:t>
            </a:r>
            <a:r>
              <a:rPr lang="zh-CN" altLang="en-US" sz="2400" b="1"/>
              <a:t>的堆调整函数</a:t>
            </a:r>
            <a:r>
              <a:rPr lang="en-US" altLang="zh-CN" sz="2800" b="1" i="1">
                <a:solidFill>
                  <a:schemeClr val="accent2"/>
                </a:solidFill>
                <a:ea typeface="楷体_GB2312" pitchFamily="49" charset="-122"/>
              </a:rPr>
              <a:t>HeapAdjust </a:t>
            </a:r>
            <a:r>
              <a:rPr lang="zh-CN" altLang="en-US" sz="2400" b="1"/>
              <a:t>表述如下：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228600" y="1468438"/>
            <a:ext cx="601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  <a:ea typeface="楷体_GB2312" pitchFamily="49" charset="-122"/>
              </a:rPr>
              <a:t>HeapAdjust</a:t>
            </a:r>
            <a:r>
              <a:rPr lang="en-US" altLang="zh-CN" sz="2400" b="1" i="1">
                <a:ea typeface="楷体_GB2312" pitchFamily="49" charset="-122"/>
              </a:rPr>
              <a:t>(r, i, m ){</a:t>
            </a:r>
          </a:p>
          <a:p>
            <a:pPr eaLnBrk="1" hangingPunct="1">
              <a:buFontTx/>
              <a:buNone/>
            </a:pPr>
            <a:r>
              <a:rPr lang="en-US" altLang="zh-CN" sz="2400" b="1" i="1">
                <a:ea typeface="楷体_GB2312" pitchFamily="49" charset="-122"/>
              </a:rPr>
              <a:t>current=i; </a:t>
            </a:r>
            <a:r>
              <a:rPr lang="en-US" altLang="zh-CN" sz="2400" b="1" i="1">
                <a:solidFill>
                  <a:srgbClr val="FF6600"/>
                </a:solidFill>
                <a:ea typeface="楷体_GB2312" pitchFamily="49" charset="-122"/>
              </a:rPr>
              <a:t>temp=r[i];</a:t>
            </a:r>
            <a:r>
              <a:rPr lang="en-US" altLang="zh-CN" sz="2400" b="1" i="1">
                <a:ea typeface="楷体_GB2312" pitchFamily="49" charset="-122"/>
              </a:rPr>
              <a:t> child=2*i;   </a:t>
            </a:r>
            <a:endParaRPr lang="en-US" altLang="zh-CN" sz="2400" b="1" i="1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4419600" y="19050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009900"/>
                </a:solidFill>
                <a:ea typeface="楷体_GB2312" pitchFamily="49" charset="-122"/>
              </a:rPr>
              <a:t> //temp</a:t>
            </a:r>
            <a:r>
              <a:rPr lang="zh-CN" altLang="en-US" sz="2200" b="1" i="1">
                <a:solidFill>
                  <a:srgbClr val="009900"/>
                </a:solidFill>
                <a:ea typeface="楷体_GB2312" pitchFamily="49" charset="-122"/>
              </a:rPr>
              <a:t>暂存</a:t>
            </a:r>
            <a:r>
              <a:rPr lang="en-US" altLang="zh-CN" sz="2400" b="1" i="1">
                <a:solidFill>
                  <a:srgbClr val="FF6600"/>
                </a:solidFill>
                <a:ea typeface="楷体_GB2312" pitchFamily="49" charset="-122"/>
              </a:rPr>
              <a:t>r[i]</a:t>
            </a:r>
            <a:r>
              <a:rPr lang="zh-CN" altLang="en-US" sz="2200" b="1" i="1">
                <a:solidFill>
                  <a:srgbClr val="009900"/>
                </a:solidFill>
                <a:ea typeface="楷体_GB2312" pitchFamily="49" charset="-122"/>
              </a:rPr>
              <a:t>值，</a:t>
            </a:r>
            <a:r>
              <a:rPr lang="en-US" altLang="zh-CN" sz="2200" b="1" i="1">
                <a:solidFill>
                  <a:srgbClr val="009900"/>
                </a:solidFill>
                <a:ea typeface="楷体_GB2312" pitchFamily="49" charset="-122"/>
              </a:rPr>
              <a:t>child</a:t>
            </a:r>
            <a:r>
              <a:rPr lang="zh-CN" altLang="en-US" sz="2200" b="1" i="1">
                <a:solidFill>
                  <a:srgbClr val="009900"/>
                </a:solidFill>
                <a:ea typeface="楷体_GB2312" pitchFamily="49" charset="-122"/>
              </a:rPr>
              <a:t>是其左孩子</a:t>
            </a:r>
          </a:p>
        </p:txBody>
      </p:sp>
      <p:sp>
        <p:nvSpPr>
          <p:cNvPr id="41991" name="Rectangle 13"/>
          <p:cNvSpPr>
            <a:spLocks noChangeArrowheads="1"/>
          </p:cNvSpPr>
          <p:nvPr/>
        </p:nvSpPr>
        <p:spPr bwMode="auto">
          <a:xfrm>
            <a:off x="3276600" y="5257800"/>
            <a:ext cx="556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0099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1992" name="Rectangle 14"/>
          <p:cNvSpPr>
            <a:spLocks noChangeArrowheads="1"/>
          </p:cNvSpPr>
          <p:nvPr/>
        </p:nvSpPr>
        <p:spPr bwMode="auto">
          <a:xfrm>
            <a:off x="204788" y="533400"/>
            <a:ext cx="89392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——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从结点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开始到</a:t>
            </a:r>
            <a:r>
              <a:rPr lang="zh-CN" altLang="en-US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当前堆尾</a:t>
            </a:r>
            <a:r>
              <a:rPr lang="en-US" altLang="zh-CN" sz="24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为止，自上向下比较，如果子女的值大于双亲结点的值，则互相交换，即把局部调整为大根堆。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52800" y="6172200"/>
            <a:ext cx="3365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参见教材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P282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算法</a:t>
            </a: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10.10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C3C7DF-5187-466F-8922-7D29C4AB4BB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810000" cy="6096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堆排序算法分析：</a:t>
            </a: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80772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时间效率：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O(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log</a:t>
            </a:r>
            <a:r>
              <a:rPr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。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因为整个排序过程中需要调用</a:t>
            </a: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 sz="2800" b="1" i="1">
                <a:solidFill>
                  <a:schemeClr val="hlink"/>
                </a:solidFill>
                <a:ea typeface="楷体_GB2312" pitchFamily="49" charset="-122"/>
              </a:rPr>
              <a:t>HeapAdjust</a:t>
            </a:r>
            <a:r>
              <a:rPr lang="en-US" altLang="zh-CN" sz="2800" b="1">
                <a:solidFill>
                  <a:schemeClr val="hlink"/>
                </a:solidFill>
                <a:ea typeface="楷体_GB2312" pitchFamily="49" charset="-122"/>
              </a:rPr>
              <a:t>( )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算法，而算法本身耗时为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log</a:t>
            </a:r>
            <a:r>
              <a:rPr lang="en-US" altLang="zh-CN" sz="28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81000" indent="-3810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空间效率：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O(1)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。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仅在第二个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for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循环中交换记录时用到一个临时变量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temp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81000" indent="-3810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稳定性： 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不稳定。</a:t>
            </a:r>
          </a:p>
          <a:p>
            <a:pPr marL="381000" indent="-3810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优点：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对小文件效果不明显，但对大文件有效。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6C416-965A-4AA7-8EC2-292C8B3F32B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096000" cy="609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2800" b="1" dirty="0">
                <a:solidFill>
                  <a:srgbClr val="FF00FF"/>
                </a:solidFill>
                <a:ea typeface="黑体" panose="02010609060101010101" pitchFamily="49" charset="-122"/>
              </a:rPr>
              <a:t>冒泡排序的算法分析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981808"/>
            <a:ext cx="800100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000" dirty="0">
                <a:solidFill>
                  <a:schemeClr val="hlink"/>
                </a:solidFill>
              </a:rPr>
              <a:t>最好情况：</a:t>
            </a:r>
            <a:r>
              <a:rPr lang="zh-CN" altLang="en-US" sz="2000" dirty="0">
                <a:solidFill>
                  <a:srgbClr val="000000"/>
                </a:solidFill>
              </a:rPr>
              <a:t>初始排列已经有序，只执行一趟起泡，做 </a:t>
            </a:r>
            <a:r>
              <a:rPr lang="en-US" altLang="zh-CN" sz="2000" i="1" dirty="0">
                <a:solidFill>
                  <a:srgbClr val="000000"/>
                </a:solidFill>
              </a:rPr>
              <a:t>n</a:t>
            </a:r>
            <a:r>
              <a:rPr lang="en-US" altLang="zh-CN" sz="2000" dirty="0">
                <a:solidFill>
                  <a:srgbClr val="000000"/>
                </a:solidFill>
              </a:rPr>
              <a:t>-1 </a:t>
            </a:r>
            <a:r>
              <a:rPr lang="zh-CN" altLang="en-US" sz="2000" dirty="0">
                <a:solidFill>
                  <a:srgbClr val="000000"/>
                </a:solidFill>
              </a:rPr>
              <a:t>次关键码比较，不移动对象。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000" dirty="0">
                <a:solidFill>
                  <a:schemeClr val="hlink"/>
                </a:solidFill>
              </a:rPr>
              <a:t>最坏情形：</a:t>
            </a:r>
            <a:r>
              <a:rPr lang="zh-CN" altLang="en-US" sz="2000" dirty="0">
                <a:solidFill>
                  <a:srgbClr val="000000"/>
                </a:solidFill>
              </a:rPr>
              <a:t>初始排列逆序，算法要执行</a:t>
            </a:r>
            <a:r>
              <a:rPr lang="en-US" altLang="zh-CN" sz="2000" i="1" dirty="0">
                <a:solidFill>
                  <a:srgbClr val="000000"/>
                </a:solidFill>
              </a:rPr>
              <a:t>n</a:t>
            </a:r>
            <a:r>
              <a:rPr lang="en-US" altLang="zh-CN" sz="2000" dirty="0">
                <a:solidFill>
                  <a:srgbClr val="000000"/>
                </a:solidFill>
              </a:rPr>
              <a:t>-1</a:t>
            </a:r>
            <a:r>
              <a:rPr lang="zh-CN" altLang="en-US" sz="2000" dirty="0">
                <a:solidFill>
                  <a:srgbClr val="000000"/>
                </a:solidFill>
              </a:rPr>
              <a:t>趟起泡，第</a:t>
            </a:r>
            <a:r>
              <a:rPr lang="en-US" altLang="zh-CN" sz="2000" i="1" dirty="0" err="1">
                <a:solidFill>
                  <a:srgbClr val="000000"/>
                </a:solidFill>
              </a:rPr>
              <a:t>i</a:t>
            </a:r>
            <a:r>
              <a:rPr lang="zh-CN" altLang="en-US" sz="2000" dirty="0">
                <a:solidFill>
                  <a:srgbClr val="000000"/>
                </a:solidFill>
              </a:rPr>
              <a:t>趟</a:t>
            </a:r>
            <a:r>
              <a:rPr lang="en-US" altLang="zh-CN" sz="2000" dirty="0">
                <a:solidFill>
                  <a:srgbClr val="000000"/>
                </a:solidFill>
              </a:rPr>
              <a:t>(1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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</a:rPr>
              <a:t>n</a:t>
            </a:r>
            <a:r>
              <a:rPr lang="en-US" altLang="zh-CN" sz="2000" dirty="0">
                <a:solidFill>
                  <a:srgbClr val="000000"/>
                </a:solidFill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</a:rPr>
              <a:t>做了</a:t>
            </a:r>
            <a:r>
              <a:rPr lang="en-US" altLang="zh-CN" sz="2000" i="1" dirty="0">
                <a:solidFill>
                  <a:srgbClr val="000000"/>
                </a:solidFill>
              </a:rPr>
              <a:t>n- </a:t>
            </a:r>
            <a:r>
              <a:rPr lang="en-US" altLang="zh-CN" sz="2000" i="1" dirty="0" err="1">
                <a:solidFill>
                  <a:srgbClr val="000000"/>
                </a:solidFill>
              </a:rPr>
              <a:t>i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次关键码比较，执行了</a:t>
            </a:r>
            <a:r>
              <a:rPr lang="en-US" altLang="zh-CN" sz="2000" i="1" dirty="0">
                <a:solidFill>
                  <a:srgbClr val="000000"/>
                </a:solidFill>
              </a:rPr>
              <a:t>n-</a:t>
            </a:r>
            <a:r>
              <a:rPr lang="en-US" altLang="zh-CN" sz="2000" i="1" dirty="0" err="1">
                <a:solidFill>
                  <a:srgbClr val="000000"/>
                </a:solidFill>
              </a:rPr>
              <a:t>i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次对象交换。此时的比较总次数</a:t>
            </a:r>
            <a:r>
              <a:rPr lang="en-US" altLang="zh-CN" sz="2000" i="1" dirty="0">
                <a:solidFill>
                  <a:srgbClr val="000000"/>
                </a:solidFill>
              </a:rPr>
              <a:t>KCN</a:t>
            </a:r>
            <a:r>
              <a:rPr lang="zh-CN" altLang="en-US" sz="2000" dirty="0">
                <a:solidFill>
                  <a:srgbClr val="000000"/>
                </a:solidFill>
              </a:rPr>
              <a:t>和记录移动次数</a:t>
            </a:r>
            <a:r>
              <a:rPr lang="en-US" altLang="zh-CN" sz="2000" i="1" dirty="0">
                <a:solidFill>
                  <a:srgbClr val="000000"/>
                </a:solidFill>
              </a:rPr>
              <a:t>RMN</a:t>
            </a:r>
            <a:r>
              <a:rPr lang="zh-CN" altLang="en-US" sz="2000" dirty="0">
                <a:solidFill>
                  <a:srgbClr val="000000"/>
                </a:solidFill>
              </a:rPr>
              <a:t>为：</a:t>
            </a: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07322"/>
              </p:ext>
            </p:extLst>
          </p:nvPr>
        </p:nvGraphicFramePr>
        <p:xfrm>
          <a:off x="2438400" y="2838793"/>
          <a:ext cx="4343400" cy="137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3" imgW="1955800" imgH="889000" progId="Equation.3">
                  <p:embed/>
                </p:oleObj>
              </mc:Choice>
              <mc:Fallback>
                <p:oleObj name="公式" r:id="rId3" imgW="19558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38793"/>
                        <a:ext cx="4343400" cy="137262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471854" y="4517781"/>
            <a:ext cx="79248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因此：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时间效率：</a:t>
            </a: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000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因为要考虑最坏情况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空间效率：</a:t>
            </a: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只在交换时用到一个缓冲单元</a:t>
            </a:r>
            <a:endParaRPr lang="zh-CN" altLang="en-US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稳 定 性： 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稳定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r>
              <a:rPr lang="en-US" altLang="zh-CN" sz="2000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在排序前后的次序未改变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3747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F0DA27-9962-4E55-8E62-47501DF95C50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304800" y="304800"/>
            <a:ext cx="83058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冒泡排序的优点：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每一趟整理元素时，不仅可以完全确定一个元素的位置（挤出一个泡到表尾），还可以对前面的元素作一些整理，所以比一般的排序要快。</a:t>
            </a:r>
          </a:p>
        </p:txBody>
      </p:sp>
      <p:sp>
        <p:nvSpPr>
          <p:cNvPr id="385027" name="AutoShape 3"/>
          <p:cNvSpPr>
            <a:spLocks noChangeArrowheads="1"/>
          </p:cNvSpPr>
          <p:nvPr/>
        </p:nvSpPr>
        <p:spPr bwMode="auto">
          <a:xfrm>
            <a:off x="533400" y="2209800"/>
            <a:ext cx="7467600" cy="3962400"/>
          </a:xfrm>
          <a:prstGeom prst="wedgeEllipseCallout">
            <a:avLst>
              <a:gd name="adj1" fmla="val -22278"/>
              <a:gd name="adj2" fmla="val 12981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lIns="0" tIns="0" rIns="0" bIns="0"/>
          <a:lstStyle/>
          <a:p>
            <a:pPr algn="ctr" eaLnBrk="1" fontAlgn="t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有没有比冒泡排序更快的算法？</a:t>
            </a:r>
          </a:p>
          <a:p>
            <a:pPr algn="ctr" eaLnBrk="1" fontAlgn="t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有！</a:t>
            </a:r>
          </a:p>
          <a:p>
            <a:pPr algn="ctr" eaLnBrk="1" fontAlgn="t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快速排序法</a:t>
            </a:r>
            <a:endParaRPr lang="en-US" altLang="zh-CN" sz="2800" b="1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 eaLnBrk="1" fontAlgn="t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因为它每趟都能准确定位不止</a:t>
            </a:r>
            <a:r>
              <a:rPr lang="en-US" altLang="zh-CN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个元素！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BD64C2-B301-4298-87F7-DE8B31F9706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2" y="68321"/>
            <a:ext cx="4313238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） 快速排序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304800" y="1727140"/>
            <a:ext cx="830580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66675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从待排序列中任取一个元素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例如取第一个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作为中心，所有比它小的元素一律前放，所有比它大的元素一律后放，形成左右两个子表；</a:t>
            </a:r>
          </a:p>
          <a:p>
            <a:pPr indent="666750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然后再对各子表重新选择中心元素并依此规则调整，直到每个子表的元素只剩一个。此时便为有序序列了。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381000" y="1058068"/>
            <a:ext cx="153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基本思想：</a:t>
            </a: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419100" y="4343400"/>
            <a:ext cx="8305800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952500" indent="-95250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优点：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因为每趟可以确定不止一个元素的位置，而且呈指数增加，所以特别快！ </a:t>
            </a:r>
          </a:p>
          <a:p>
            <a:pPr marL="952500" indent="-95250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前提：</a:t>
            </a:r>
            <a:r>
              <a:rPr lang="zh-CN" altLang="en-US" b="1" dirty="0"/>
              <a:t>顺序存储结构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DB5B8-9493-43DF-BE02-05F3FBAA003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590800" y="2286245"/>
            <a:ext cx="1600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</a:rPr>
              <a:t>(                )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</a:p>
        </p:txBody>
      </p:sp>
      <p:sp>
        <p:nvSpPr>
          <p:cNvPr id="10244" name="AutoShape 3"/>
          <p:cNvSpPr>
            <a:spLocks noChangeArrowheads="1"/>
          </p:cNvSpPr>
          <p:nvPr/>
        </p:nvSpPr>
        <p:spPr bwMode="auto">
          <a:xfrm>
            <a:off x="4829908" y="952500"/>
            <a:ext cx="2971800" cy="381000"/>
          </a:xfrm>
          <a:prstGeom prst="wedgeRoundRectCallout">
            <a:avLst>
              <a:gd name="adj1" fmla="val -91301"/>
              <a:gd name="adj2" fmla="val -1092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楷体_GB2312" pitchFamily="49" charset="-122"/>
              </a:rPr>
              <a:t>设以首元素为枢轴中心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319454" y="211627"/>
            <a:ext cx="8367346" cy="1143000"/>
          </a:xfrm>
        </p:spPr>
        <p:txBody>
          <a:bodyPr/>
          <a:lstStyle/>
          <a:p>
            <a:pPr marL="666750" indent="-666750" algn="l" eaLnBrk="1" hangingPunct="1"/>
            <a:r>
              <a:rPr lang="zh-CN" altLang="en-US" sz="2400" b="1" dirty="0">
                <a:solidFill>
                  <a:srgbClr val="FF00FF"/>
                </a:solidFill>
              </a:rPr>
              <a:t>例</a:t>
            </a:r>
            <a:r>
              <a:rPr lang="en-US" altLang="zh-CN" sz="2400" b="1" dirty="0">
                <a:solidFill>
                  <a:srgbClr val="FF00FF"/>
                </a:solidFill>
              </a:rPr>
              <a:t>1</a:t>
            </a:r>
            <a:r>
              <a:rPr lang="zh-CN" altLang="en-US" sz="2400" b="1" dirty="0">
                <a:solidFill>
                  <a:srgbClr val="FF00FF"/>
                </a:solidFill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</a:rPr>
              <a:t>关键字序列 </a:t>
            </a:r>
            <a:r>
              <a:rPr lang="en-US" altLang="zh-CN" sz="2400" b="1" dirty="0">
                <a:solidFill>
                  <a:schemeClr val="tx1"/>
                </a:solidFill>
              </a:rPr>
              <a:t>T=(21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25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49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25</a:t>
            </a:r>
            <a:r>
              <a:rPr lang="en-US" altLang="zh-CN" sz="2400" b="1" dirty="0"/>
              <a:t>*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08</a:t>
            </a:r>
            <a:r>
              <a:rPr lang="zh-CN" altLang="en-US" sz="2400" b="1" dirty="0">
                <a:solidFill>
                  <a:schemeClr val="tx1"/>
                </a:solidFill>
              </a:rPr>
              <a:t>），请写出快速排序的算法步骤。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590800" y="1676645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21</a:t>
            </a:r>
            <a:r>
              <a:rPr lang="zh-CN" altLang="en-US" sz="2400" b="1"/>
              <a:t>， </a:t>
            </a:r>
            <a:r>
              <a:rPr lang="en-US" altLang="zh-CN" sz="2400" b="1"/>
              <a:t>25</a:t>
            </a:r>
            <a:r>
              <a:rPr lang="zh-CN" altLang="en-US" sz="2400" b="1"/>
              <a:t>， </a:t>
            </a:r>
            <a:r>
              <a:rPr lang="en-US" altLang="zh-CN" sz="2400" b="1"/>
              <a:t>49</a:t>
            </a:r>
            <a:r>
              <a:rPr lang="zh-CN" altLang="en-US" sz="2400" b="1"/>
              <a:t>， </a:t>
            </a:r>
            <a:r>
              <a:rPr lang="en-US" altLang="zh-CN" sz="2400" b="1"/>
              <a:t>25</a:t>
            </a:r>
            <a:r>
              <a:rPr lang="en-US" altLang="zh-CN" sz="2400" b="1">
                <a:solidFill>
                  <a:schemeClr val="tx2"/>
                </a:solidFill>
              </a:rPr>
              <a:t>*</a:t>
            </a:r>
            <a:r>
              <a:rPr lang="zh-CN" altLang="en-US" sz="2400" b="1"/>
              <a:t>，</a:t>
            </a:r>
            <a:r>
              <a:rPr lang="en-US" altLang="zh-CN" sz="2400" b="1"/>
              <a:t>16</a:t>
            </a:r>
            <a:r>
              <a:rPr lang="zh-CN" altLang="en-US" sz="2400" b="1"/>
              <a:t>，  </a:t>
            </a:r>
            <a:r>
              <a:rPr lang="en-US" altLang="zh-CN" sz="2400" b="1"/>
              <a:t>08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524000" y="1721095"/>
            <a:ext cx="12192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zh-CN" altLang="en-US" sz="2200" b="1">
                <a:solidFill>
                  <a:srgbClr val="008000"/>
                </a:solidFill>
                <a:ea typeface="楷体_GB2312" pitchFamily="49" charset="-122"/>
              </a:rPr>
              <a:t>初态：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zh-CN" altLang="en-US" sz="22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200" b="1">
                <a:solidFill>
                  <a:srgbClr val="008000"/>
                </a:solidFill>
                <a:ea typeface="楷体_GB2312" pitchFamily="49" charset="-122"/>
              </a:rPr>
              <a:t>1</a:t>
            </a:r>
            <a:r>
              <a:rPr lang="zh-CN" altLang="en-US" sz="2200" b="1">
                <a:solidFill>
                  <a:srgbClr val="008000"/>
                </a:solidFill>
                <a:ea typeface="楷体_GB2312" pitchFamily="49" charset="-122"/>
              </a:rPr>
              <a:t>趟：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zh-CN" altLang="en-US" sz="22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200" b="1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lang="zh-CN" altLang="en-US" sz="2200" b="1">
                <a:solidFill>
                  <a:srgbClr val="008000"/>
                </a:solidFill>
                <a:ea typeface="楷体_GB2312" pitchFamily="49" charset="-122"/>
              </a:rPr>
              <a:t>趟：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zh-CN" altLang="en-US" sz="22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200" b="1">
                <a:solidFill>
                  <a:srgbClr val="008000"/>
                </a:solidFill>
                <a:ea typeface="楷体_GB2312" pitchFamily="49" charset="-122"/>
              </a:rPr>
              <a:t>3</a:t>
            </a:r>
            <a:r>
              <a:rPr lang="zh-CN" altLang="en-US" sz="2200" b="1">
                <a:solidFill>
                  <a:srgbClr val="008000"/>
                </a:solidFill>
                <a:ea typeface="楷体_GB2312" pitchFamily="49" charset="-122"/>
              </a:rPr>
              <a:t>趟：</a:t>
            </a: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486508" y="4312443"/>
            <a:ext cx="8229600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讨论：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这种不断划分子表的过程，计算机如何自动实现？</a:t>
            </a:r>
          </a:p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en-US" altLang="zh-CN" sz="2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快速排序</a:t>
            </a:r>
            <a:r>
              <a:rPr lang="zh-CN" altLang="en-US" sz="2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是否真的比任何排序算法都快？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048000" y="3429245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9900FF"/>
                </a:solidFill>
              </a:rPr>
              <a:t>08</a:t>
            </a:r>
            <a:r>
              <a:rPr lang="zh-CN" altLang="en-US" sz="2400" b="1">
                <a:solidFill>
                  <a:srgbClr val="9900FF"/>
                </a:solidFill>
              </a:rPr>
              <a:t>，</a:t>
            </a:r>
            <a:r>
              <a:rPr lang="en-US" altLang="zh-CN" sz="2400" b="1">
                <a:solidFill>
                  <a:srgbClr val="FF00FF"/>
                </a:solidFill>
              </a:rPr>
              <a:t>16</a:t>
            </a:r>
            <a:r>
              <a:rPr lang="zh-CN" altLang="en-US" sz="2400" b="1">
                <a:solidFill>
                  <a:srgbClr val="FF00FF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21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rgbClr val="FF00FF"/>
                </a:solidFill>
              </a:rPr>
              <a:t>25</a:t>
            </a:r>
            <a:r>
              <a:rPr lang="zh-CN" altLang="en-US" sz="2400" b="1">
                <a:solidFill>
                  <a:srgbClr val="FF00FF"/>
                </a:solidFill>
              </a:rPr>
              <a:t>，</a:t>
            </a:r>
            <a:r>
              <a:rPr lang="zh-CN" altLang="en-US" sz="2400" b="1">
                <a:solidFill>
                  <a:schemeClr val="tx2"/>
                </a:solidFill>
              </a:rPr>
              <a:t> </a:t>
            </a:r>
            <a:r>
              <a:rPr lang="en-US" altLang="zh-CN" sz="2400" b="1">
                <a:solidFill>
                  <a:srgbClr val="9900FF"/>
                </a:solidFill>
              </a:rPr>
              <a:t>25*</a:t>
            </a:r>
            <a:r>
              <a:rPr lang="zh-CN" altLang="en-US" sz="2400" b="1">
                <a:solidFill>
                  <a:srgbClr val="9900FF"/>
                </a:solidFill>
              </a:rPr>
              <a:t>，</a:t>
            </a:r>
            <a:r>
              <a:rPr lang="en-US" altLang="zh-CN" sz="2400" b="1">
                <a:solidFill>
                  <a:srgbClr val="008000"/>
                </a:solidFill>
              </a:rPr>
              <a:t>(</a:t>
            </a:r>
            <a:r>
              <a:rPr lang="en-US" altLang="zh-CN" sz="2400" b="1"/>
              <a:t>49</a:t>
            </a:r>
            <a:r>
              <a:rPr lang="en-US" altLang="zh-CN" sz="2400" b="1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343400" y="2286245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21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819400" y="2286245"/>
            <a:ext cx="917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16</a:t>
            </a:r>
            <a:r>
              <a:rPr lang="zh-CN" altLang="en-US" sz="2400" b="1"/>
              <a:t>，</a:t>
            </a:r>
            <a:r>
              <a:rPr lang="en-US" altLang="zh-CN" sz="2400" b="1"/>
              <a:t>08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800600" y="2286245"/>
            <a:ext cx="266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rgbClr val="008000"/>
                </a:solidFill>
              </a:rPr>
              <a:t>(                          )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334000" y="2302120"/>
            <a:ext cx="1682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25</a:t>
            </a:r>
            <a:r>
              <a:rPr lang="zh-CN" altLang="en-US" sz="2400" b="1"/>
              <a:t>，</a:t>
            </a:r>
            <a:r>
              <a:rPr lang="en-US" altLang="zh-CN" sz="2400" b="1"/>
              <a:t>25*</a:t>
            </a:r>
            <a:r>
              <a:rPr lang="zh-CN" altLang="en-US" sz="2400" b="1"/>
              <a:t>，</a:t>
            </a:r>
            <a:r>
              <a:rPr lang="en-US" altLang="zh-CN" sz="2400" b="1"/>
              <a:t>49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895600" y="2895845"/>
            <a:ext cx="2041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</a:rPr>
              <a:t>(</a:t>
            </a:r>
            <a:r>
              <a:rPr lang="en-US" altLang="zh-CN" sz="2400" b="1"/>
              <a:t>08</a:t>
            </a:r>
            <a:r>
              <a:rPr lang="en-US" altLang="zh-CN" sz="2400" b="1">
                <a:solidFill>
                  <a:srgbClr val="008000"/>
                </a:solidFill>
              </a:rPr>
              <a:t>)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rgbClr val="FF00FF"/>
                </a:solidFill>
              </a:rPr>
              <a:t>16</a:t>
            </a:r>
            <a:r>
              <a:rPr lang="zh-CN" altLang="en-US" sz="2400" b="1">
                <a:solidFill>
                  <a:srgbClr val="FF00FF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21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3000" y="2895845"/>
            <a:ext cx="1885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00FF"/>
                </a:solidFill>
              </a:rPr>
              <a:t>25</a:t>
            </a:r>
            <a:r>
              <a:rPr lang="zh-CN" altLang="en-US" sz="2400" b="1" dirty="0">
                <a:solidFill>
                  <a:srgbClr val="FF00FF"/>
                </a:solidFill>
              </a:rPr>
              <a:t>，</a:t>
            </a:r>
            <a:r>
              <a:rPr lang="en-US" altLang="zh-CN" sz="2400" b="1" dirty="0">
                <a:solidFill>
                  <a:srgbClr val="008000"/>
                </a:solidFill>
              </a:rPr>
              <a:t>(</a:t>
            </a:r>
            <a:r>
              <a:rPr lang="en-US" altLang="zh-CN" sz="2400" b="1" dirty="0"/>
              <a:t>25*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49</a:t>
            </a:r>
            <a:r>
              <a:rPr lang="en-US" altLang="zh-CN" sz="2400" b="1" dirty="0">
                <a:solidFill>
                  <a:srgbClr val="008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6" grpId="0"/>
      <p:bldP spid="10247" grpId="0"/>
      <p:bldP spid="357384" grpId="0"/>
      <p:bldP spid="10249" grpId="0"/>
      <p:bldP spid="10250" grpId="0"/>
      <p:bldP spid="10251" grpId="0"/>
      <p:bldP spid="10252" grpId="0"/>
      <p:bldP spid="10253" grpId="0"/>
      <p:bldP spid="10254" grpId="0"/>
      <p:bldP spid="102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AutoShape 2"/>
          <p:cNvSpPr>
            <a:spLocks noChangeArrowheads="1"/>
          </p:cNvSpPr>
          <p:nvPr/>
        </p:nvSpPr>
        <p:spPr bwMode="auto">
          <a:xfrm>
            <a:off x="381000" y="5029200"/>
            <a:ext cx="3810000" cy="838200"/>
          </a:xfrm>
          <a:prstGeom prst="wedgeRectCallout">
            <a:avLst>
              <a:gd name="adj1" fmla="val 62833"/>
              <a:gd name="adj2" fmla="val -203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Low=high=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3</a:t>
            </a: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，</a:t>
            </a: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本趟停止，将中枢点定位并返回位置信息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DFC47-F2FC-46C4-A9CD-BC8F50223D6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360533" name="AutoShape 85"/>
          <p:cNvSpPr>
            <a:spLocks noChangeArrowheads="1"/>
          </p:cNvSpPr>
          <p:nvPr/>
        </p:nvSpPr>
        <p:spPr bwMode="auto">
          <a:xfrm>
            <a:off x="4191000" y="1600200"/>
            <a:ext cx="1981200" cy="609600"/>
          </a:xfrm>
          <a:prstGeom prst="wedgeRectCallout">
            <a:avLst>
              <a:gd name="adj1" fmla="val -106250"/>
              <a:gd name="adj2" fmla="val 17448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_GB2312" pitchFamily="49" charset="-122"/>
              </a:rPr>
              <a:t>pivotkey=21</a:t>
            </a:r>
          </a:p>
        </p:txBody>
      </p:sp>
      <p:sp>
        <p:nvSpPr>
          <p:cNvPr id="360515" name="Rectangle 67"/>
          <p:cNvSpPr>
            <a:spLocks noChangeArrowheads="1"/>
          </p:cNvSpPr>
          <p:nvPr/>
        </p:nvSpPr>
        <p:spPr bwMode="auto">
          <a:xfrm>
            <a:off x="2514600" y="4038600"/>
            <a:ext cx="5664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(   08</a:t>
            </a:r>
            <a:r>
              <a:rPr lang="en-US" altLang="zh-CN" sz="2400" b="1">
                <a:solidFill>
                  <a:schemeClr val="tx2"/>
                </a:solidFill>
              </a:rPr>
              <a:t> </a:t>
            </a:r>
            <a:r>
              <a:rPr lang="zh-CN" altLang="en-US" sz="2400" b="1"/>
              <a:t>，</a:t>
            </a:r>
            <a:r>
              <a:rPr lang="en-US" altLang="zh-CN" sz="2400" b="1"/>
              <a:t>16 </a:t>
            </a:r>
            <a:r>
              <a:rPr lang="zh-CN" altLang="en-US" sz="2400" b="1"/>
              <a:t>）    </a:t>
            </a:r>
            <a:r>
              <a:rPr lang="en-US" altLang="zh-CN" sz="2400" b="1">
                <a:solidFill>
                  <a:schemeClr val="tx2"/>
                </a:solidFill>
              </a:rPr>
              <a:t>21 </a:t>
            </a:r>
            <a:r>
              <a:rPr lang="en-US" altLang="zh-CN" sz="2400" b="1"/>
              <a:t>   </a:t>
            </a:r>
            <a:r>
              <a:rPr lang="zh-CN" altLang="en-US" sz="2400" b="1"/>
              <a:t>（ </a:t>
            </a:r>
            <a:r>
              <a:rPr lang="en-US" altLang="zh-CN" sz="2400" b="1"/>
              <a:t>25</a:t>
            </a:r>
            <a:r>
              <a:rPr lang="en-US" altLang="zh-CN" sz="2400" b="1">
                <a:solidFill>
                  <a:schemeClr val="tx2"/>
                </a:solidFill>
              </a:rPr>
              <a:t>* </a:t>
            </a:r>
            <a:r>
              <a:rPr lang="zh-CN" altLang="en-US" sz="2400" b="1"/>
              <a:t>，    </a:t>
            </a:r>
            <a:r>
              <a:rPr lang="en-US" altLang="zh-CN" sz="2400" b="1"/>
              <a:t>49</a:t>
            </a:r>
            <a:r>
              <a:rPr lang="zh-CN" altLang="en-US" sz="2400" b="1"/>
              <a:t>， </a:t>
            </a:r>
            <a:r>
              <a:rPr lang="en-US" altLang="zh-CN" sz="2400" b="1"/>
              <a:t>25   </a:t>
            </a:r>
            <a:r>
              <a:rPr lang="zh-CN" altLang="en-US" sz="2400" b="1"/>
              <a:t>）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1066800"/>
          </a:xfrm>
          <a:noFill/>
        </p:spPr>
        <p:txBody>
          <a:bodyPr/>
          <a:lstStyle/>
          <a:p>
            <a:pPr marL="666750" indent="-666750" algn="l" eaLnBrk="1" hangingPunct="1"/>
            <a:r>
              <a:rPr lang="zh-CN" altLang="en-US" sz="2400" b="1" dirty="0">
                <a:solidFill>
                  <a:srgbClr val="FF00FF"/>
                </a:solidFill>
              </a:rPr>
              <a:t>例</a:t>
            </a:r>
            <a:r>
              <a:rPr lang="en-US" altLang="zh-CN" sz="2400" b="1" dirty="0">
                <a:solidFill>
                  <a:srgbClr val="FF00FF"/>
                </a:solidFill>
              </a:rPr>
              <a:t>2</a:t>
            </a:r>
            <a:r>
              <a:rPr lang="zh-CN" altLang="en-US" sz="2400" b="1" dirty="0">
                <a:solidFill>
                  <a:srgbClr val="FF00FF"/>
                </a:solidFill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</a:rPr>
              <a:t>关键字序列 </a:t>
            </a:r>
            <a:r>
              <a:rPr lang="en-US" altLang="zh-CN" sz="2400" b="1" dirty="0">
                <a:solidFill>
                  <a:schemeClr val="tx1"/>
                </a:solidFill>
              </a:rPr>
              <a:t>T=(21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25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49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25</a:t>
            </a:r>
            <a:r>
              <a:rPr lang="en-US" altLang="zh-CN" sz="2400" b="1" dirty="0"/>
              <a:t>*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08</a:t>
            </a:r>
            <a:r>
              <a:rPr lang="zh-CN" altLang="en-US" sz="2400" b="1" dirty="0">
                <a:solidFill>
                  <a:schemeClr val="tx1"/>
                </a:solidFill>
              </a:rPr>
              <a:t>），计算机如何实现快速排序算法的某</a:t>
            </a:r>
            <a:r>
              <a:rPr lang="zh-CN" altLang="en-US" sz="2400" b="1" dirty="0">
                <a:solidFill>
                  <a:schemeClr val="hlink"/>
                </a:solidFill>
              </a:rPr>
              <a:t>一趟</a:t>
            </a:r>
            <a:r>
              <a:rPr lang="zh-CN" altLang="en-US" sz="2400" b="1" dirty="0">
                <a:solidFill>
                  <a:schemeClr val="tx1"/>
                </a:solidFill>
              </a:rPr>
              <a:t>过程？</a:t>
            </a:r>
          </a:p>
        </p:txBody>
      </p:sp>
      <p:graphicFrame>
        <p:nvGraphicFramePr>
          <p:cNvPr id="360534" name="Group 86"/>
          <p:cNvGraphicFramePr>
            <a:graphicFrameLocks noGrp="1"/>
          </p:cNvGraphicFramePr>
          <p:nvPr/>
        </p:nvGraphicFramePr>
        <p:xfrm>
          <a:off x="838200" y="2438400"/>
          <a:ext cx="7239000" cy="121920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r[i]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初态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趟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0500" name="AutoShape 52"/>
          <p:cNvSpPr>
            <a:spLocks noChangeArrowheads="1"/>
          </p:cNvSpPr>
          <p:nvPr/>
        </p:nvSpPr>
        <p:spPr bwMode="auto">
          <a:xfrm>
            <a:off x="7620000" y="1676400"/>
            <a:ext cx="838200" cy="457200"/>
          </a:xfrm>
          <a:prstGeom prst="wedgeEllipseCallout">
            <a:avLst>
              <a:gd name="adj1" fmla="val -50949"/>
              <a:gd name="adj2" fmla="val 107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2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high</a:t>
            </a:r>
          </a:p>
        </p:txBody>
      </p:sp>
      <p:sp>
        <p:nvSpPr>
          <p:cNvPr id="360501" name="AutoShape 53"/>
          <p:cNvSpPr>
            <a:spLocks noChangeArrowheads="1"/>
          </p:cNvSpPr>
          <p:nvPr/>
        </p:nvSpPr>
        <p:spPr bwMode="auto">
          <a:xfrm>
            <a:off x="1828800" y="1752600"/>
            <a:ext cx="762000" cy="533400"/>
          </a:xfrm>
          <a:prstGeom prst="wedgeEllipseCallout">
            <a:avLst>
              <a:gd name="adj1" fmla="val 76667"/>
              <a:gd name="adj2" fmla="val 699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2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low</a:t>
            </a:r>
          </a:p>
        </p:txBody>
      </p:sp>
      <p:sp>
        <p:nvSpPr>
          <p:cNvPr id="360502" name="Rectangle 54"/>
          <p:cNvSpPr>
            <a:spLocks noChangeArrowheads="1"/>
          </p:cNvSpPr>
          <p:nvPr/>
        </p:nvSpPr>
        <p:spPr bwMode="auto">
          <a:xfrm>
            <a:off x="1981200" y="33528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21</a:t>
            </a:r>
          </a:p>
        </p:txBody>
      </p:sp>
      <p:sp>
        <p:nvSpPr>
          <p:cNvPr id="360507" name="Rectangle 59"/>
          <p:cNvSpPr>
            <a:spLocks noChangeArrowheads="1"/>
          </p:cNvSpPr>
          <p:nvPr/>
        </p:nvSpPr>
        <p:spPr bwMode="auto">
          <a:xfrm>
            <a:off x="5486400" y="3352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25</a:t>
            </a:r>
            <a:r>
              <a:rPr lang="en-US" altLang="zh-CN" sz="2000" b="1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360508" name="Rectangle 60"/>
          <p:cNvSpPr>
            <a:spLocks noChangeArrowheads="1"/>
          </p:cNvSpPr>
          <p:nvPr/>
        </p:nvSpPr>
        <p:spPr bwMode="auto">
          <a:xfrm>
            <a:off x="4572000" y="25146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60509" name="Rectangle 61"/>
          <p:cNvSpPr>
            <a:spLocks noChangeArrowheads="1"/>
          </p:cNvSpPr>
          <p:nvPr/>
        </p:nvSpPr>
        <p:spPr bwMode="auto">
          <a:xfrm>
            <a:off x="4572000" y="3352800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21</a:t>
            </a:r>
          </a:p>
        </p:txBody>
      </p:sp>
      <p:sp>
        <p:nvSpPr>
          <p:cNvPr id="360511" name="Rectangle 63"/>
          <p:cNvSpPr>
            <a:spLocks noChangeArrowheads="1"/>
          </p:cNvSpPr>
          <p:nvPr/>
        </p:nvSpPr>
        <p:spPr bwMode="auto">
          <a:xfrm>
            <a:off x="2743200" y="33528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08</a:t>
            </a:r>
          </a:p>
        </p:txBody>
      </p:sp>
      <p:sp>
        <p:nvSpPr>
          <p:cNvPr id="360512" name="Rectangle 64"/>
          <p:cNvSpPr>
            <a:spLocks noChangeArrowheads="1"/>
          </p:cNvSpPr>
          <p:nvPr/>
        </p:nvSpPr>
        <p:spPr bwMode="auto">
          <a:xfrm>
            <a:off x="7543800" y="3352800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25</a:t>
            </a:r>
          </a:p>
        </p:txBody>
      </p:sp>
      <p:sp>
        <p:nvSpPr>
          <p:cNvPr id="360513" name="Rectangle 65"/>
          <p:cNvSpPr>
            <a:spLocks noChangeArrowheads="1"/>
          </p:cNvSpPr>
          <p:nvPr/>
        </p:nvSpPr>
        <p:spPr bwMode="auto">
          <a:xfrm>
            <a:off x="3733800" y="3352800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360514" name="Rectangle 66"/>
          <p:cNvSpPr>
            <a:spLocks noChangeArrowheads="1"/>
          </p:cNvSpPr>
          <p:nvPr/>
        </p:nvSpPr>
        <p:spPr bwMode="auto">
          <a:xfrm>
            <a:off x="6705600" y="3352800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49</a:t>
            </a:r>
          </a:p>
        </p:txBody>
      </p:sp>
      <p:sp>
        <p:nvSpPr>
          <p:cNvPr id="360517" name="AutoShape 69"/>
          <p:cNvSpPr>
            <a:spLocks noChangeArrowheads="1"/>
          </p:cNvSpPr>
          <p:nvPr/>
        </p:nvSpPr>
        <p:spPr bwMode="auto">
          <a:xfrm>
            <a:off x="4876800" y="5105400"/>
            <a:ext cx="3810000" cy="457200"/>
          </a:xfrm>
          <a:prstGeom prst="wedgeRectCallout">
            <a:avLst>
              <a:gd name="adj1" fmla="val -29833"/>
              <a:gd name="adj2" fmla="val -21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en-US" altLang="zh-CN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跑到了前面，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不稳定</a:t>
            </a: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！</a:t>
            </a:r>
          </a:p>
        </p:txBody>
      </p:sp>
      <p:sp>
        <p:nvSpPr>
          <p:cNvPr id="11320" name="Text Box 70"/>
          <p:cNvSpPr txBox="1">
            <a:spLocks noChangeArrowheads="1"/>
          </p:cNvSpPr>
          <p:nvPr/>
        </p:nvSpPr>
        <p:spPr bwMode="auto">
          <a:xfrm>
            <a:off x="304800" y="12192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ea typeface="黑体" panose="02010609060101010101" pitchFamily="49" charset="-122"/>
              </a:rPr>
              <a:t>设计技巧：</a:t>
            </a:r>
            <a:r>
              <a:rPr lang="zh-CN" altLang="en-US" sz="2400" b="1">
                <a:solidFill>
                  <a:srgbClr val="FF00FF"/>
                </a:solidFill>
                <a:ea typeface="楷体_GB2312" pitchFamily="49" charset="-122"/>
              </a:rPr>
              <a:t>交替</a:t>
            </a:r>
            <a:r>
              <a:rPr lang="en-US" altLang="zh-CN" sz="2400" b="1">
                <a:solidFill>
                  <a:srgbClr val="FF00FF"/>
                </a:solidFill>
                <a:ea typeface="楷体_GB2312" pitchFamily="49" charset="-122"/>
              </a:rPr>
              <a:t>/</a:t>
            </a:r>
            <a:r>
              <a:rPr lang="zh-CN" altLang="en-US" sz="2400" b="1">
                <a:solidFill>
                  <a:srgbClr val="FF00FF"/>
                </a:solidFill>
                <a:ea typeface="楷体_GB2312" pitchFamily="49" charset="-122"/>
              </a:rPr>
              <a:t>振荡式逼近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828800" y="2819400"/>
            <a:ext cx="6172200" cy="914400"/>
            <a:chOff x="1152" y="1776"/>
            <a:chExt cx="3888" cy="576"/>
          </a:xfrm>
        </p:grpSpPr>
        <p:sp>
          <p:nvSpPr>
            <p:cNvPr id="11334" name="Oval 71"/>
            <p:cNvSpPr>
              <a:spLocks noChangeArrowheads="1"/>
            </p:cNvSpPr>
            <p:nvPr/>
          </p:nvSpPr>
          <p:spPr bwMode="auto">
            <a:xfrm>
              <a:off x="1152" y="2064"/>
              <a:ext cx="384" cy="288"/>
            </a:xfrm>
            <a:prstGeom prst="ellipse">
              <a:avLst/>
            </a:prstGeom>
            <a:noFill/>
            <a:ln w="349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35" name="Oval 72"/>
            <p:cNvSpPr>
              <a:spLocks noChangeArrowheads="1"/>
            </p:cNvSpPr>
            <p:nvPr/>
          </p:nvSpPr>
          <p:spPr bwMode="auto">
            <a:xfrm>
              <a:off x="4656" y="1776"/>
              <a:ext cx="384" cy="288"/>
            </a:xfrm>
            <a:prstGeom prst="ellipse">
              <a:avLst/>
            </a:prstGeom>
            <a:noFill/>
            <a:ln w="349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1752600" y="2819400"/>
            <a:ext cx="2438400" cy="914400"/>
            <a:chOff x="1104" y="1776"/>
            <a:chExt cx="1536" cy="576"/>
          </a:xfrm>
        </p:grpSpPr>
        <p:sp>
          <p:nvSpPr>
            <p:cNvPr id="11332" name="Oval 75"/>
            <p:cNvSpPr>
              <a:spLocks noChangeArrowheads="1"/>
            </p:cNvSpPr>
            <p:nvPr/>
          </p:nvSpPr>
          <p:spPr bwMode="auto">
            <a:xfrm>
              <a:off x="1104" y="2064"/>
              <a:ext cx="384" cy="288"/>
            </a:xfrm>
            <a:prstGeom prst="ellipse">
              <a:avLst/>
            </a:prstGeom>
            <a:noFill/>
            <a:ln w="349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33" name="Oval 76"/>
            <p:cNvSpPr>
              <a:spLocks noChangeArrowheads="1"/>
            </p:cNvSpPr>
            <p:nvPr/>
          </p:nvSpPr>
          <p:spPr bwMode="auto">
            <a:xfrm>
              <a:off x="2256" y="1776"/>
              <a:ext cx="384" cy="288"/>
            </a:xfrm>
            <a:prstGeom prst="ellipse">
              <a:avLst/>
            </a:prstGeom>
            <a:noFill/>
            <a:ln w="349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752600" y="2819400"/>
            <a:ext cx="5334000" cy="914400"/>
            <a:chOff x="1104" y="1776"/>
            <a:chExt cx="3360" cy="576"/>
          </a:xfrm>
        </p:grpSpPr>
        <p:sp>
          <p:nvSpPr>
            <p:cNvPr id="11330" name="Oval 79"/>
            <p:cNvSpPr>
              <a:spLocks noChangeArrowheads="1"/>
            </p:cNvSpPr>
            <p:nvPr/>
          </p:nvSpPr>
          <p:spPr bwMode="auto">
            <a:xfrm>
              <a:off x="4080" y="1776"/>
              <a:ext cx="384" cy="288"/>
            </a:xfrm>
            <a:prstGeom prst="ellips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31" name="Oval 80"/>
            <p:cNvSpPr>
              <a:spLocks noChangeArrowheads="1"/>
            </p:cNvSpPr>
            <p:nvPr/>
          </p:nvSpPr>
          <p:spPr bwMode="auto">
            <a:xfrm>
              <a:off x="1104" y="2064"/>
              <a:ext cx="432" cy="288"/>
            </a:xfrm>
            <a:prstGeom prst="ellips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1752600" y="2743200"/>
            <a:ext cx="3276600" cy="1066800"/>
            <a:chOff x="1104" y="1728"/>
            <a:chExt cx="2064" cy="672"/>
          </a:xfrm>
        </p:grpSpPr>
        <p:sp>
          <p:nvSpPr>
            <p:cNvPr id="11328" name="Oval 82"/>
            <p:cNvSpPr>
              <a:spLocks noChangeArrowheads="1"/>
            </p:cNvSpPr>
            <p:nvPr/>
          </p:nvSpPr>
          <p:spPr bwMode="auto">
            <a:xfrm>
              <a:off x="2784" y="1728"/>
              <a:ext cx="384" cy="336"/>
            </a:xfrm>
            <a:prstGeom prst="ellipse">
              <a:avLst/>
            </a:prstGeom>
            <a:noFill/>
            <a:ln w="3492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29" name="Oval 83"/>
            <p:cNvSpPr>
              <a:spLocks noChangeArrowheads="1"/>
            </p:cNvSpPr>
            <p:nvPr/>
          </p:nvSpPr>
          <p:spPr bwMode="auto">
            <a:xfrm>
              <a:off x="1104" y="2064"/>
              <a:ext cx="384" cy="336"/>
            </a:xfrm>
            <a:prstGeom prst="ellipse">
              <a:avLst/>
            </a:prstGeom>
            <a:noFill/>
            <a:ln w="3492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752600" y="2819400"/>
            <a:ext cx="4267200" cy="914400"/>
            <a:chOff x="1104" y="1776"/>
            <a:chExt cx="2688" cy="576"/>
          </a:xfrm>
        </p:grpSpPr>
        <p:sp>
          <p:nvSpPr>
            <p:cNvPr id="11326" name="Oval 88"/>
            <p:cNvSpPr>
              <a:spLocks noChangeArrowheads="1"/>
            </p:cNvSpPr>
            <p:nvPr/>
          </p:nvSpPr>
          <p:spPr bwMode="auto">
            <a:xfrm>
              <a:off x="3408" y="1776"/>
              <a:ext cx="384" cy="288"/>
            </a:xfrm>
            <a:prstGeom prst="ellips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27" name="Oval 89"/>
            <p:cNvSpPr>
              <a:spLocks noChangeArrowheads="1"/>
            </p:cNvSpPr>
            <p:nvPr/>
          </p:nvSpPr>
          <p:spPr bwMode="auto">
            <a:xfrm>
              <a:off x="1104" y="2064"/>
              <a:ext cx="432" cy="288"/>
            </a:xfrm>
            <a:prstGeom prst="ellips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36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6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36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36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36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36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animBg="1" autoUpdateAnimBg="0"/>
      <p:bldP spid="360533" grpId="0" animBg="1" autoUpdateAnimBg="0"/>
      <p:bldP spid="360515" grpId="0" autoUpdateAnimBg="0"/>
      <p:bldP spid="360500" grpId="0" animBg="1" autoUpdateAnimBg="0"/>
      <p:bldP spid="360501" grpId="0" animBg="1" autoUpdateAnimBg="0"/>
      <p:bldP spid="360502" grpId="0" autoUpdateAnimBg="0"/>
      <p:bldP spid="360507" grpId="0" autoUpdateAnimBg="0"/>
      <p:bldP spid="360508" grpId="0" animBg="1" autoUpdateAnimBg="0"/>
      <p:bldP spid="360509" grpId="0" animBg="1" autoUpdateAnimBg="0"/>
      <p:bldP spid="360511" grpId="0" autoUpdateAnimBg="0"/>
      <p:bldP spid="360512" grpId="0" animBg="1" autoUpdateAnimBg="0"/>
      <p:bldP spid="360513" grpId="0" animBg="1" autoUpdateAnimBg="0"/>
      <p:bldP spid="360514" grpId="0" animBg="1" autoUpdateAnimBg="0"/>
      <p:bldP spid="36051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38136-69F8-41F4-8EFB-EC317136248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9131"/>
            <a:ext cx="8305800" cy="1143000"/>
          </a:xfrm>
        </p:spPr>
        <p:txBody>
          <a:bodyPr/>
          <a:lstStyle/>
          <a:p>
            <a:pPr marL="762000" indent="-762000" algn="l" eaLnBrk="1" hangingPunct="1"/>
            <a:r>
              <a:rPr lang="zh-CN" altLang="en-US" sz="2400" b="1" dirty="0">
                <a:solidFill>
                  <a:srgbClr val="FF00FF"/>
                </a:solidFill>
              </a:rPr>
              <a:t>例</a:t>
            </a:r>
            <a:r>
              <a:rPr lang="en-US" altLang="zh-CN" sz="2400" b="1" dirty="0">
                <a:solidFill>
                  <a:srgbClr val="FF00FF"/>
                </a:solidFill>
              </a:rPr>
              <a:t>3</a:t>
            </a:r>
            <a:r>
              <a:rPr lang="zh-CN" altLang="en-US" sz="2400" b="1" dirty="0">
                <a:solidFill>
                  <a:srgbClr val="FF00FF"/>
                </a:solidFill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</a:rPr>
              <a:t>以关键字序列（</a:t>
            </a:r>
            <a:r>
              <a:rPr lang="en-US" altLang="zh-CN" sz="2400" b="1" dirty="0">
                <a:solidFill>
                  <a:schemeClr val="tx1"/>
                </a:solidFill>
              </a:rPr>
              <a:t>256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301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751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129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937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863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742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694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076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438</a:t>
            </a:r>
            <a:r>
              <a:rPr lang="zh-CN" altLang="en-US" sz="2400" b="1" dirty="0">
                <a:solidFill>
                  <a:schemeClr val="tx1"/>
                </a:solidFill>
              </a:rPr>
              <a:t>）为例，写出执行快速算法的</a:t>
            </a:r>
            <a:r>
              <a:rPr lang="zh-CN" altLang="en-US" sz="2400" b="1" dirty="0">
                <a:solidFill>
                  <a:srgbClr val="FF00FF"/>
                </a:solidFill>
              </a:rPr>
              <a:t>各趟</a:t>
            </a:r>
            <a:r>
              <a:rPr lang="zh-CN" altLang="en-US" sz="2400" b="1" dirty="0">
                <a:solidFill>
                  <a:schemeClr val="tx1"/>
                </a:solidFill>
              </a:rPr>
              <a:t>排序结束时，关键字序列的状态。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81000" y="15240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ea typeface="楷体_GB2312" pitchFamily="49" charset="-122"/>
              </a:rPr>
              <a:t>原始序列：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</a:p>
        </p:txBody>
      </p:sp>
      <p:sp>
        <p:nvSpPr>
          <p:cNvPr id="12293" name="WordArt 4"/>
          <p:cNvSpPr>
            <a:spLocks noChangeArrowheads="1" noChangeShapeType="1" noTextEdit="1"/>
          </p:cNvSpPr>
          <p:nvPr/>
        </p:nvSpPr>
        <p:spPr bwMode="auto">
          <a:xfrm rot="5400000">
            <a:off x="-533400" y="3140075"/>
            <a:ext cx="1905000" cy="3810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35921" dir="2700000" algn="ctr" rotWithShape="0">
                    <a:schemeClr val="bg2"/>
                  </a:outerShdw>
                </a:effectLst>
                <a:latin typeface="宋体" panose="02010600030101010101" pitchFamily="2" charset="-122"/>
              </a:rPr>
              <a:t>快速排序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914400" y="2209800"/>
            <a:ext cx="99060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13000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第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趟</a:t>
            </a: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2057400" y="2209800"/>
            <a:ext cx="67675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1981200" y="2819400"/>
            <a:ext cx="6705600" cy="33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076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129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256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751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937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863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742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694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301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438</a:t>
            </a:r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5715000" y="1066800"/>
            <a:ext cx="2971800" cy="381000"/>
          </a:xfrm>
          <a:prstGeom prst="wedgeRoundRectCallout">
            <a:avLst>
              <a:gd name="adj1" fmla="val -81306"/>
              <a:gd name="adj2" fmla="val -7916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zh-CN" altLang="en-US" sz="2000" b="1" i="1">
                <a:solidFill>
                  <a:schemeClr val="hlink"/>
                </a:solidFill>
                <a:ea typeface="楷体_GB2312" pitchFamily="49" charset="-122"/>
              </a:rPr>
              <a:t>意即模拟算法实现步骤</a:t>
            </a: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1981200" y="1570038"/>
            <a:ext cx="576263" cy="334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256</a:t>
            </a:r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2057400" y="2209800"/>
            <a:ext cx="423863" cy="334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7620000" y="2209800"/>
            <a:ext cx="533400" cy="334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2743200" y="2209800"/>
            <a:ext cx="423863" cy="334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4191000" y="2209800"/>
            <a:ext cx="423863" cy="334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FontTx/>
              <a:buNone/>
            </a:pPr>
            <a:r>
              <a:rPr lang="en-US" altLang="zh-CN" sz="2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3462338" y="2209800"/>
            <a:ext cx="423862" cy="33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256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81200" y="2209800"/>
            <a:ext cx="6934200" cy="381000"/>
            <a:chOff x="1248" y="1392"/>
            <a:chExt cx="4368" cy="240"/>
          </a:xfrm>
        </p:grpSpPr>
        <p:sp>
          <p:nvSpPr>
            <p:cNvPr id="12318" name="Rectangle 15"/>
            <p:cNvSpPr>
              <a:spLocks noChangeArrowheads="1"/>
            </p:cNvSpPr>
            <p:nvPr/>
          </p:nvSpPr>
          <p:spPr bwMode="auto">
            <a:xfrm>
              <a:off x="1248" y="1392"/>
              <a:ext cx="768" cy="24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19" name="Rectangle 16"/>
            <p:cNvSpPr>
              <a:spLocks noChangeArrowheads="1"/>
            </p:cNvSpPr>
            <p:nvPr/>
          </p:nvSpPr>
          <p:spPr bwMode="auto">
            <a:xfrm>
              <a:off x="2592" y="1392"/>
              <a:ext cx="3024" cy="24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4038600" y="2819400"/>
            <a:ext cx="4800600" cy="3810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3538" name="Rectangle 18"/>
          <p:cNvSpPr>
            <a:spLocks noChangeArrowheads="1"/>
          </p:cNvSpPr>
          <p:nvPr/>
        </p:nvSpPr>
        <p:spPr bwMode="auto">
          <a:xfrm>
            <a:off x="1981200" y="2819400"/>
            <a:ext cx="71628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72000">
            <a:spAutoFit/>
          </a:bodyPr>
          <a:lstStyle/>
          <a:p>
            <a:pPr eaLnBrk="1" hangingPunct="1">
              <a:defRPr/>
            </a:pP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076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129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256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438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301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694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742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694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863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937</a:t>
            </a:r>
          </a:p>
        </p:txBody>
      </p:sp>
      <p:sp>
        <p:nvSpPr>
          <p:cNvPr id="363539" name="Rectangle 19"/>
          <p:cNvSpPr>
            <a:spLocks noChangeArrowheads="1"/>
          </p:cNvSpPr>
          <p:nvPr/>
        </p:nvSpPr>
        <p:spPr bwMode="auto">
          <a:xfrm>
            <a:off x="6858000" y="2819400"/>
            <a:ext cx="500063" cy="33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751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038600" y="2819400"/>
            <a:ext cx="4724400" cy="381000"/>
            <a:chOff x="2592" y="1776"/>
            <a:chExt cx="2976" cy="240"/>
          </a:xfrm>
        </p:grpSpPr>
        <p:sp>
          <p:nvSpPr>
            <p:cNvPr id="12316" name="Rectangle 20"/>
            <p:cNvSpPr>
              <a:spLocks noChangeArrowheads="1"/>
            </p:cNvSpPr>
            <p:nvPr/>
          </p:nvSpPr>
          <p:spPr bwMode="auto">
            <a:xfrm>
              <a:off x="2592" y="1776"/>
              <a:ext cx="1680" cy="24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17" name="Rectangle 21"/>
            <p:cNvSpPr>
              <a:spLocks noChangeArrowheads="1"/>
            </p:cNvSpPr>
            <p:nvPr/>
          </p:nvSpPr>
          <p:spPr bwMode="auto">
            <a:xfrm>
              <a:off x="4800" y="1776"/>
              <a:ext cx="768" cy="24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63542" name="Rectangle 22"/>
          <p:cNvSpPr>
            <a:spLocks noChangeArrowheads="1"/>
          </p:cNvSpPr>
          <p:nvPr/>
        </p:nvSpPr>
        <p:spPr bwMode="auto">
          <a:xfrm>
            <a:off x="1981200" y="3505200"/>
            <a:ext cx="7162800" cy="33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076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129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256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438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301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694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742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751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863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937</a:t>
            </a:r>
          </a:p>
        </p:txBody>
      </p:sp>
      <p:sp>
        <p:nvSpPr>
          <p:cNvPr id="363544" name="Rectangle 24"/>
          <p:cNvSpPr>
            <a:spLocks noChangeArrowheads="1"/>
          </p:cNvSpPr>
          <p:nvPr/>
        </p:nvSpPr>
        <p:spPr bwMode="auto">
          <a:xfrm>
            <a:off x="7543800" y="3505200"/>
            <a:ext cx="1219200" cy="3810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3545" name="Rectangle 25"/>
          <p:cNvSpPr>
            <a:spLocks noChangeArrowheads="1"/>
          </p:cNvSpPr>
          <p:nvPr/>
        </p:nvSpPr>
        <p:spPr bwMode="auto">
          <a:xfrm>
            <a:off x="1981200" y="3429000"/>
            <a:ext cx="7162800" cy="514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72000" rIns="0" bIns="108000">
            <a:spAutoFit/>
          </a:bodyPr>
          <a:lstStyle/>
          <a:p>
            <a:pPr eaLnBrk="1" hangingPunct="1"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076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129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256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301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301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694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742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751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863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937</a:t>
            </a:r>
          </a:p>
        </p:txBody>
      </p:sp>
      <p:sp>
        <p:nvSpPr>
          <p:cNvPr id="363546" name="Rectangle 26"/>
          <p:cNvSpPr>
            <a:spLocks noChangeArrowheads="1"/>
          </p:cNvSpPr>
          <p:nvPr/>
        </p:nvSpPr>
        <p:spPr bwMode="auto">
          <a:xfrm>
            <a:off x="4800600" y="3505200"/>
            <a:ext cx="533400" cy="33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438</a:t>
            </a:r>
          </a:p>
        </p:txBody>
      </p:sp>
      <p:sp>
        <p:nvSpPr>
          <p:cNvPr id="363547" name="Rectangle 27"/>
          <p:cNvSpPr>
            <a:spLocks noChangeArrowheads="1"/>
          </p:cNvSpPr>
          <p:nvPr/>
        </p:nvSpPr>
        <p:spPr bwMode="auto">
          <a:xfrm>
            <a:off x="5410200" y="3505200"/>
            <a:ext cx="1295400" cy="3810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3548" name="Rectangle 28"/>
          <p:cNvSpPr>
            <a:spLocks noChangeArrowheads="1"/>
          </p:cNvSpPr>
          <p:nvPr/>
        </p:nvSpPr>
        <p:spPr bwMode="auto">
          <a:xfrm>
            <a:off x="1981200" y="4191000"/>
            <a:ext cx="71628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72000">
            <a:spAutoFit/>
          </a:bodyPr>
          <a:lstStyle/>
          <a:p>
            <a:pPr eaLnBrk="1" hangingPunct="1"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076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129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256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301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438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694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latin typeface="黑体" pitchFamily="2" charset="-122"/>
                <a:ea typeface="黑体" pitchFamily="2" charset="-122"/>
              </a:rPr>
              <a:t>742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751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863</a:t>
            </a:r>
            <a:r>
              <a:rPr lang="zh-CN" altLang="en-US" sz="22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937</a:t>
            </a:r>
          </a:p>
        </p:txBody>
      </p:sp>
      <p:sp>
        <p:nvSpPr>
          <p:cNvPr id="363549" name="Rectangle 29"/>
          <p:cNvSpPr>
            <a:spLocks noChangeArrowheads="1"/>
          </p:cNvSpPr>
          <p:nvPr/>
        </p:nvSpPr>
        <p:spPr bwMode="auto">
          <a:xfrm>
            <a:off x="454269" y="4822581"/>
            <a:ext cx="815340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时间效率：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O(nlog</a:t>
            </a:r>
            <a:r>
              <a:rPr lang="en-US" altLang="zh-CN" b="1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n)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—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因为每趟确定的元素呈指数增加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空间效率：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log</a:t>
            </a:r>
            <a:r>
              <a:rPr lang="en-US" altLang="zh-CN" b="1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n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—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因为递归要用栈</a:t>
            </a:r>
            <a:r>
              <a:rPr lang="en-US" altLang="zh-CN" sz="1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存每层</a:t>
            </a:r>
            <a:r>
              <a:rPr lang="en-US" altLang="zh-CN" sz="1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low</a:t>
            </a:r>
            <a:r>
              <a:rPr lang="zh-CN" altLang="en-US" sz="1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high</a:t>
            </a:r>
            <a:r>
              <a:rPr lang="zh-CN" altLang="en-US" sz="1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pivot)</a:t>
            </a:r>
            <a:endParaRPr lang="en-US" altLang="zh-CN" sz="1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稳 定 性：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不 稳 定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—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因为有跳跃式交换。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3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3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3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3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autoUpdateAnimBg="0"/>
      <p:bldP spid="363525" grpId="0" autoUpdateAnimBg="0"/>
      <p:bldP spid="363526" grpId="0" autoUpdateAnimBg="0"/>
      <p:bldP spid="363527" grpId="0" animBg="1" autoUpdateAnimBg="0"/>
      <p:bldP spid="363529" grpId="0" animBg="1" autoUpdateAnimBg="0"/>
      <p:bldP spid="363530" grpId="0" animBg="1" autoUpdateAnimBg="0"/>
      <p:bldP spid="363531" grpId="0" animBg="1" autoUpdateAnimBg="0"/>
      <p:bldP spid="363532" grpId="0" animBg="1" autoUpdateAnimBg="0"/>
      <p:bldP spid="363533" grpId="0" animBg="1" autoUpdateAnimBg="0"/>
      <p:bldP spid="363534" grpId="0" animBg="1" autoUpdateAnimBg="0"/>
      <p:bldP spid="363537" grpId="0" animBg="1"/>
      <p:bldP spid="363538" grpId="0" animBg="1" autoUpdateAnimBg="0"/>
      <p:bldP spid="363539" grpId="0" animBg="1" autoUpdateAnimBg="0"/>
      <p:bldP spid="363542" grpId="0" animBg="1" autoUpdateAnimBg="0"/>
      <p:bldP spid="363544" grpId="0" animBg="1"/>
      <p:bldP spid="363545" grpId="0" animBg="1" autoUpdateAnimBg="0"/>
      <p:bldP spid="363546" grpId="0" animBg="1" autoUpdateAnimBg="0"/>
      <p:bldP spid="363547" grpId="0" animBg="1"/>
      <p:bldP spid="363548" grpId="0" animBg="1" autoUpdateAnimBg="0"/>
      <p:bldP spid="363549" grpId="0" build="p" autoUpdateAnimBg="0"/>
    </p:bldLst>
  </p:timing>
</p:sld>
</file>

<file path=ppt/theme/theme1.xml><?xml version="1.0" encoding="utf-8"?>
<a:theme xmlns:a="http://schemas.openxmlformats.org/drawingml/2006/main" name="刘黄色讲义模板">
  <a:themeElements>
    <a:clrScheme name="">
      <a:dk1>
        <a:srgbClr val="0000FF"/>
      </a:dk1>
      <a:lt1>
        <a:srgbClr val="FFFFCC"/>
      </a:lt1>
      <a:dk2>
        <a:srgbClr val="FF0000"/>
      </a:dk2>
      <a:lt2>
        <a:srgbClr val="666633"/>
      </a:lt2>
      <a:accent1>
        <a:srgbClr val="CCECFF"/>
      </a:accent1>
      <a:accent2>
        <a:srgbClr val="800000"/>
      </a:accent2>
      <a:accent3>
        <a:srgbClr val="FFFFE2"/>
      </a:accent3>
      <a:accent4>
        <a:srgbClr val="0000DA"/>
      </a:accent4>
      <a:accent5>
        <a:srgbClr val="E2F4FF"/>
      </a:accent5>
      <a:accent6>
        <a:srgbClr val="730000"/>
      </a:accent6>
      <a:hlink>
        <a:srgbClr val="990000"/>
      </a:hlink>
      <a:folHlink>
        <a:srgbClr val="FFCC66"/>
      </a:folHlink>
    </a:clrScheme>
    <a:fontScheme name="刘黄色讲义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刘黄色讲义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刘黄色讲义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刘黄色讲义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Designs\liuyu\刘黄色讲义模板.pot</Template>
  <TotalTime>5627</TotalTime>
  <Words>4459</Words>
  <Application>Microsoft Macintosh PowerPoint</Application>
  <PresentationFormat>全屏显示(4:3)</PresentationFormat>
  <Paragraphs>724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黑体</vt:lpstr>
      <vt:lpstr>楷体_GB2312</vt:lpstr>
      <vt:lpstr>隶书</vt:lpstr>
      <vt:lpstr>宋体</vt:lpstr>
      <vt:lpstr>Times New Roman</vt:lpstr>
      <vt:lpstr>刘黄色讲义模板</vt:lpstr>
      <vt:lpstr>公式</vt:lpstr>
      <vt:lpstr>第10章 内部排序</vt:lpstr>
      <vt:lpstr>10.3 交换排序</vt:lpstr>
      <vt:lpstr> 1)  冒泡排序</vt:lpstr>
      <vt:lpstr>冒泡排序的算法分析</vt:lpstr>
      <vt:lpstr>PowerPoint 演示文稿</vt:lpstr>
      <vt:lpstr>2） 快速排序</vt:lpstr>
      <vt:lpstr>例1：关键字序列 T=(21，25，49，25*，16，08），请写出快速排序的算法步骤。</vt:lpstr>
      <vt:lpstr>例2：关键字序列 T=(21，25，49，25*，16，08），计算机如何实现快速排序算法的某一趟过程？</vt:lpstr>
      <vt:lpstr>例3：以关键字序列（256，301，751，129，937，863，742，694，076，438）为例，写出执行快速算法的各趟排序结束时，关键字序列的状态。</vt:lpstr>
      <vt:lpstr>PowerPoint 演示文稿</vt:lpstr>
      <vt:lpstr>PowerPoint 演示文稿</vt:lpstr>
      <vt:lpstr>整个快速排序的递归算法：</vt:lpstr>
      <vt:lpstr>讨论2. “快速排序”是否真的比任何排序算法都快？</vt:lpstr>
      <vt:lpstr>10.4   选择排序</vt:lpstr>
      <vt:lpstr>1）简单选择排序</vt:lpstr>
      <vt:lpstr>例：关键字序列T= （21，25，49，25*，16，08），请给出简单选择排序的具体实现过程。</vt:lpstr>
      <vt:lpstr>简单选择排序的算法如下：（亦可参见教材P277）</vt:lpstr>
      <vt:lpstr>2） 锦标赛排序  (又称树形选择排序)</vt:lpstr>
      <vt:lpstr>第一趟：</vt:lpstr>
      <vt:lpstr>第二趟：</vt:lpstr>
      <vt:lpstr>第三趟：</vt:lpstr>
      <vt:lpstr>第四趟：</vt:lpstr>
      <vt:lpstr>第五趟：</vt:lpstr>
      <vt:lpstr>第六趟：</vt:lpstr>
      <vt:lpstr>第七趟：</vt:lpstr>
      <vt:lpstr>算法分析：</vt:lpstr>
      <vt:lpstr>3） 堆排序</vt:lpstr>
      <vt:lpstr>例：</vt:lpstr>
      <vt:lpstr>2. 怎样建堆？</vt:lpstr>
      <vt:lpstr>3. 怎样进行整个序列的堆排序？</vt:lpstr>
      <vt:lpstr>PowerPoint 演示文稿</vt:lpstr>
      <vt:lpstr>例：对刚才建好的大根堆进行排序：</vt:lpstr>
      <vt:lpstr>PowerPoint 演示文稿</vt:lpstr>
      <vt:lpstr>PowerPoint 演示文稿</vt:lpstr>
      <vt:lpstr>PowerPoint 演示文稿</vt:lpstr>
      <vt:lpstr>PowerPoint 演示文稿</vt:lpstr>
      <vt:lpstr>堆排序的算法</vt:lpstr>
      <vt:lpstr>针对结点 i 的堆调整函数HeapAdjust 表述如下：</vt:lpstr>
      <vt:lpstr>堆排序算法分析：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  图的遍历</dc:title>
  <dc:creator>wangbang</dc:creator>
  <cp:lastModifiedBy>Xinggang WANG</cp:lastModifiedBy>
  <cp:revision>295</cp:revision>
  <dcterms:created xsi:type="dcterms:W3CDTF">2002-11-03T17:26:53Z</dcterms:created>
  <dcterms:modified xsi:type="dcterms:W3CDTF">2021-04-29T09:05:24Z</dcterms:modified>
</cp:coreProperties>
</file>