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19" r:id="rId3"/>
    <p:sldId id="288" r:id="rId4"/>
    <p:sldId id="289" r:id="rId5"/>
    <p:sldId id="290" r:id="rId6"/>
    <p:sldId id="291" r:id="rId7"/>
    <p:sldId id="292" r:id="rId8"/>
    <p:sldId id="294" r:id="rId9"/>
    <p:sldId id="312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444" r:id="rId18"/>
    <p:sldId id="448" r:id="rId19"/>
    <p:sldId id="324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CC00"/>
    <a:srgbClr val="FF9933"/>
    <a:srgbClr val="FF00FF"/>
    <a:srgbClr val="FFFFCC"/>
    <a:srgbClr val="CC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69" autoAdjust="0"/>
  </p:normalViewPr>
  <p:slideViewPr>
    <p:cSldViewPr>
      <p:cViewPr varScale="1">
        <p:scale>
          <a:sx n="97" d="100"/>
          <a:sy n="97" d="100"/>
        </p:scale>
        <p:origin x="14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96B418A-BDF1-4C16-AD1B-EE3BF7573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0C1EF-1C4D-4CE4-9BB6-007A59CBD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75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BE836-2580-46AE-86C5-E14510E546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9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D5D9D-4644-4348-BC7C-736DAC712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1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BDED22-3D79-471A-A2A2-E46B111F5607}" type="datetime1">
              <a:rPr lang="en-US" smtClean="0"/>
              <a:pPr/>
              <a:t>5/5/22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Huazhong University of Science and Technology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143000" cy="8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85191"/>
      </p:ext>
    </p:extLst>
  </p:cSld>
  <p:clrMapOvr>
    <a:masterClrMapping/>
  </p:clrMapOvr>
  <p:transition spd="slow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599DD601-59FE-45F6-917F-12EF605EA06A}" type="datetime1">
              <a:rPr lang="en-US" smtClean="0"/>
              <a:pPr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err="1"/>
              <a:t>Huazhong</a:t>
            </a:r>
            <a:r>
              <a:rPr lang="en-US" dirty="0"/>
              <a:t> University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76200"/>
            <a:ext cx="1143000" cy="8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40688"/>
      </p:ext>
    </p:extLst>
  </p:cSld>
  <p:clrMapOvr>
    <a:masterClrMapping/>
  </p:clrMapOvr>
  <p:transition spd="slow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5420-E78E-4A2C-BB27-F55A0C51B209}" type="datetime1">
              <a:rPr lang="en-US" smtClean="0"/>
              <a:pPr/>
              <a:t>5/5/22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68215486"/>
      </p:ext>
    </p:extLst>
  </p:cSld>
  <p:clrMapOvr>
    <a:masterClrMapping/>
  </p:clrMapOvr>
  <p:transition spd="slow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A467FA-7BC9-4178-8194-5F33459E1393}" type="datetime1">
              <a:rPr lang="en-US" smtClean="0"/>
              <a:pPr/>
              <a:t>5/5/22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Huazhong University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463979882"/>
      </p:ext>
    </p:extLst>
  </p:cSld>
  <p:clrMapOvr>
    <a:masterClrMapping/>
  </p:clrMapOvr>
  <p:transition spd="slow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D77EFC-E1EE-4A91-81FC-84982B2111F3}" type="datetime1">
              <a:rPr lang="en-US" smtClean="0"/>
              <a:pPr/>
              <a:t>5/5/22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153137"/>
      </p:ext>
    </p:extLst>
  </p:cSld>
  <p:clrMapOvr>
    <a:masterClrMapping/>
  </p:clrMapOvr>
  <p:transition spd="slow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CBC2-E312-4D32-888E-FFE34BB61F07}" type="datetime1">
              <a:rPr lang="en-US" smtClean="0"/>
              <a:pPr/>
              <a:t>5/5/22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8358"/>
      </p:ext>
    </p:extLst>
  </p:cSld>
  <p:clrMapOvr>
    <a:masterClrMapping/>
  </p:clrMapOvr>
  <p:transition spd="slow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6DC-6D9F-4CEA-82EA-F102837AEED9}" type="datetime1">
              <a:rPr lang="en-US" smtClean="0"/>
              <a:pPr/>
              <a:t>5/5/22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3683"/>
      </p:ext>
    </p:extLst>
  </p:cSld>
  <p:clrMapOvr>
    <a:masterClrMapping/>
  </p:clrMapOvr>
  <p:transition spd="slow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518B-1986-4B16-946E-025CDBC14F7B}" type="datetime1">
              <a:rPr lang="en-US" smtClean="0"/>
              <a:pPr/>
              <a:t>5/5/22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98359268"/>
      </p:ext>
    </p:extLst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959B5-52F5-4EBC-B84C-381F4B6C80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032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B77A4C-1DB1-4DB0-927C-CAFF30FE7B5C}" type="datetime1">
              <a:rPr lang="en-US" smtClean="0"/>
              <a:pPr/>
              <a:t>5/5/22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74476"/>
      </p:ext>
    </p:extLst>
  </p:cSld>
  <p:clrMapOvr>
    <a:masterClrMapping/>
  </p:clrMapOvr>
  <p:transition spd="slow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EB95-4161-4007-9507-66F0DE41F5A0}" type="datetime1">
              <a:rPr lang="en-US" smtClean="0"/>
              <a:pPr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2148"/>
      </p:ext>
    </p:extLst>
  </p:cSld>
  <p:clrMapOvr>
    <a:masterClrMapping/>
  </p:clrMapOvr>
  <p:transition spd="slow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57E9CA0-F5CA-4223-90B6-7656C5FAEF1D}" type="datetime1">
              <a:rPr lang="en-US" smtClean="0"/>
              <a:pPr/>
              <a:t>5/5/22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Huazhong University of Science and Technology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31672"/>
      </p:ext>
    </p:extLst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D9F2C-2E5C-4236-96E4-866807FB8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2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44A0-01CA-4B84-8D8A-4DAF4DF76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99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9A846-01A6-47FF-8D3E-374E70641E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0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C0FD9-320E-4D2C-9339-D33BB1ABA2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9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F5690-2E15-4A2F-8622-8C2D7EED91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21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7BFD-7AA2-48A4-99FA-89D931F8F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76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D54E7-BF04-42ED-8543-1957928E28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6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C311548-304B-4429-B761-3A29FED63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A423ECB9-EE75-4DC2-8576-0410072A5ECA}" type="datetime1">
              <a:rPr lang="en-US" smtClean="0"/>
              <a:pPr/>
              <a:t>5/5/22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Huazhong University of Science and Technology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CCAEEAAC-C118-45AB-96AF-B69931CFB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ut/>
  </p:transition>
  <p:hf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C1D79E-7B6C-46C7-8BBC-E9B16A36817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0" y="1752600"/>
            <a:ext cx="40386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 b="1" dirty="0">
                <a:solidFill>
                  <a:srgbClr val="0099FF"/>
                </a:solidFill>
                <a:latin typeface="宋体" panose="02010600030101010101" pitchFamily="2" charset="-122"/>
              </a:rPr>
              <a:t>10.1 </a:t>
            </a:r>
            <a:r>
              <a:rPr lang="zh-CN" altLang="en-US" sz="3600" b="1" dirty="0">
                <a:solidFill>
                  <a:srgbClr val="0099FF"/>
                </a:solidFill>
                <a:latin typeface="宋体" panose="02010600030101010101" pitchFamily="2" charset="-122"/>
              </a:rPr>
              <a:t>概述</a:t>
            </a:r>
          </a:p>
          <a:p>
            <a:pPr eaLnBrk="1" hangingPunct="1">
              <a:buFontTx/>
              <a:buNone/>
            </a:pPr>
            <a:r>
              <a:rPr lang="en-US" altLang="zh-CN" sz="3600" b="1" dirty="0">
                <a:solidFill>
                  <a:srgbClr val="0099FF"/>
                </a:solidFill>
                <a:latin typeface="宋体" panose="02010600030101010101" pitchFamily="2" charset="-122"/>
              </a:rPr>
              <a:t>10.2 </a:t>
            </a:r>
            <a:r>
              <a:rPr lang="zh-CN" altLang="en-US" sz="3600" b="1" dirty="0">
                <a:solidFill>
                  <a:srgbClr val="0099FF"/>
                </a:solidFill>
                <a:latin typeface="宋体" panose="02010600030101010101" pitchFamily="2" charset="-122"/>
              </a:rPr>
              <a:t>插入排序</a:t>
            </a:r>
          </a:p>
          <a:p>
            <a:pPr eaLnBrk="1" hangingPunct="1">
              <a:buFontTx/>
              <a:buNone/>
            </a:pPr>
            <a:r>
              <a:rPr lang="en-US" altLang="zh-CN" sz="3600" b="1" dirty="0">
                <a:solidFill>
                  <a:srgbClr val="0099FF"/>
                </a:solidFill>
                <a:latin typeface="宋体" panose="02010600030101010101" pitchFamily="2" charset="-122"/>
              </a:rPr>
              <a:t>10.3 </a:t>
            </a:r>
            <a:r>
              <a:rPr lang="zh-CN" altLang="en-US" sz="3600" b="1" dirty="0">
                <a:solidFill>
                  <a:srgbClr val="0099FF"/>
                </a:solidFill>
                <a:latin typeface="宋体" panose="02010600030101010101" pitchFamily="2" charset="-122"/>
              </a:rPr>
              <a:t>交换排序</a:t>
            </a:r>
          </a:p>
          <a:p>
            <a:pPr eaLnBrk="1" hangingPunct="1">
              <a:buFontTx/>
              <a:buNone/>
            </a:pPr>
            <a:r>
              <a:rPr lang="en-US" altLang="zh-CN" sz="3600" b="1" dirty="0">
                <a:solidFill>
                  <a:srgbClr val="0099FF"/>
                </a:solidFill>
                <a:latin typeface="宋体" panose="02010600030101010101" pitchFamily="2" charset="-122"/>
              </a:rPr>
              <a:t>10.4 </a:t>
            </a:r>
            <a:r>
              <a:rPr lang="zh-CN" altLang="en-US" sz="3600" b="1" dirty="0">
                <a:solidFill>
                  <a:srgbClr val="0099FF"/>
                </a:solidFill>
                <a:latin typeface="宋体" panose="02010600030101010101" pitchFamily="2" charset="-122"/>
              </a:rPr>
              <a:t>选择排序</a:t>
            </a:r>
          </a:p>
          <a:p>
            <a:pPr eaLnBrk="1" hangingPunct="1">
              <a:buFontTx/>
              <a:buNone/>
            </a:pPr>
            <a:r>
              <a:rPr lang="en-US" altLang="zh-CN" sz="3600" b="1" dirty="0">
                <a:solidFill>
                  <a:srgbClr val="FFC000"/>
                </a:solidFill>
                <a:latin typeface="宋体" panose="02010600030101010101" pitchFamily="2" charset="-122"/>
              </a:rPr>
              <a:t>10.5 </a:t>
            </a:r>
            <a:r>
              <a:rPr lang="zh-CN" altLang="en-US" sz="3600" b="1" dirty="0">
                <a:solidFill>
                  <a:srgbClr val="FFC000"/>
                </a:solidFill>
                <a:latin typeface="宋体" panose="02010600030101010101" pitchFamily="2" charset="-122"/>
              </a:rPr>
              <a:t>归并排序</a:t>
            </a:r>
          </a:p>
          <a:p>
            <a:pPr eaLnBrk="1" hangingPunct="1">
              <a:buFontTx/>
              <a:buNone/>
            </a:pPr>
            <a:r>
              <a:rPr lang="en-US" altLang="zh-CN" sz="3600" b="1" dirty="0">
                <a:solidFill>
                  <a:srgbClr val="FFC000"/>
                </a:solidFill>
                <a:latin typeface="宋体" panose="02010600030101010101" pitchFamily="2" charset="-122"/>
              </a:rPr>
              <a:t>10.6 </a:t>
            </a:r>
            <a:r>
              <a:rPr lang="zh-CN" altLang="en-US" sz="3600" b="1" dirty="0">
                <a:solidFill>
                  <a:srgbClr val="FFC000"/>
                </a:solidFill>
                <a:latin typeface="宋体" panose="02010600030101010101" pitchFamily="2" charset="-122"/>
              </a:rPr>
              <a:t>基数排序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0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66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80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章 内部排序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B2F40-892A-44AF-9E9C-D27A603033F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1000" y="533400"/>
            <a:ext cx="8763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：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T=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02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77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70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54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64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21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55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11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），用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LSD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排序。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分析：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①各关键字可视为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2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元组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；②每位的取值范围是：</a:t>
            </a:r>
            <a:r>
              <a:rPr lang="en-US" altLang="zh-CN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0-9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；即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基数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radix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＝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10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。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因此，特设置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10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个队列，并编号为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0-9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209800"/>
            <a:ext cx="1227138" cy="3494088"/>
            <a:chOff x="528" y="1248"/>
            <a:chExt cx="720" cy="2201"/>
          </a:xfrm>
        </p:grpSpPr>
        <p:sp>
          <p:nvSpPr>
            <p:cNvPr id="12356" name="Rectangle 4"/>
            <p:cNvSpPr>
              <a:spLocks noChangeArrowheads="1"/>
            </p:cNvSpPr>
            <p:nvPr/>
          </p:nvSpPr>
          <p:spPr bwMode="auto">
            <a:xfrm>
              <a:off x="816" y="3193"/>
              <a:ext cx="4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/>
                <a:t>11</a:t>
              </a:r>
            </a:p>
          </p:txBody>
        </p:sp>
        <p:sp>
          <p:nvSpPr>
            <p:cNvPr id="12357" name="Rectangle 5"/>
            <p:cNvSpPr>
              <a:spLocks noChangeArrowheads="1"/>
            </p:cNvSpPr>
            <p:nvPr/>
          </p:nvSpPr>
          <p:spPr bwMode="auto">
            <a:xfrm>
              <a:off x="816" y="2963"/>
              <a:ext cx="4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/>
                <a:t>55</a:t>
              </a:r>
            </a:p>
          </p:txBody>
        </p:sp>
        <p:sp>
          <p:nvSpPr>
            <p:cNvPr id="12358" name="Rectangle 6"/>
            <p:cNvSpPr>
              <a:spLocks noChangeArrowheads="1"/>
            </p:cNvSpPr>
            <p:nvPr/>
          </p:nvSpPr>
          <p:spPr bwMode="auto">
            <a:xfrm>
              <a:off x="816" y="2733"/>
              <a:ext cx="4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/>
                <a:t>21</a:t>
              </a:r>
            </a:p>
          </p:txBody>
        </p:sp>
        <p:sp>
          <p:nvSpPr>
            <p:cNvPr id="12359" name="Rectangle 7"/>
            <p:cNvSpPr>
              <a:spLocks noChangeArrowheads="1"/>
            </p:cNvSpPr>
            <p:nvPr/>
          </p:nvSpPr>
          <p:spPr bwMode="auto">
            <a:xfrm>
              <a:off x="816" y="2503"/>
              <a:ext cx="4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/>
                <a:t>64</a:t>
              </a:r>
            </a:p>
          </p:txBody>
        </p:sp>
        <p:sp>
          <p:nvSpPr>
            <p:cNvPr id="12360" name="Rectangle 8"/>
            <p:cNvSpPr>
              <a:spLocks noChangeArrowheads="1"/>
            </p:cNvSpPr>
            <p:nvPr/>
          </p:nvSpPr>
          <p:spPr bwMode="auto">
            <a:xfrm>
              <a:off x="816" y="2273"/>
              <a:ext cx="4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/>
                <a:t>54</a:t>
              </a:r>
            </a:p>
          </p:txBody>
        </p:sp>
        <p:sp>
          <p:nvSpPr>
            <p:cNvPr id="12361" name="Rectangle 9"/>
            <p:cNvSpPr>
              <a:spLocks noChangeArrowheads="1"/>
            </p:cNvSpPr>
            <p:nvPr/>
          </p:nvSpPr>
          <p:spPr bwMode="auto">
            <a:xfrm>
              <a:off x="816" y="2043"/>
              <a:ext cx="4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/>
                <a:t>70</a:t>
              </a:r>
            </a:p>
          </p:txBody>
        </p:sp>
        <p:sp>
          <p:nvSpPr>
            <p:cNvPr id="12362" name="Rectangle 10"/>
            <p:cNvSpPr>
              <a:spLocks noChangeArrowheads="1"/>
            </p:cNvSpPr>
            <p:nvPr/>
          </p:nvSpPr>
          <p:spPr bwMode="auto">
            <a:xfrm>
              <a:off x="816" y="1813"/>
              <a:ext cx="4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/>
                <a:t>77</a:t>
              </a:r>
            </a:p>
          </p:txBody>
        </p:sp>
        <p:sp>
          <p:nvSpPr>
            <p:cNvPr id="12363" name="Rectangle 11"/>
            <p:cNvSpPr>
              <a:spLocks noChangeArrowheads="1"/>
            </p:cNvSpPr>
            <p:nvPr/>
          </p:nvSpPr>
          <p:spPr bwMode="auto">
            <a:xfrm>
              <a:off x="816" y="1583"/>
              <a:ext cx="4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/>
                <a:t>02</a:t>
              </a:r>
            </a:p>
          </p:txBody>
        </p:sp>
        <p:sp>
          <p:nvSpPr>
            <p:cNvPr id="12364" name="Line 12"/>
            <p:cNvSpPr>
              <a:spLocks noChangeShapeType="1"/>
            </p:cNvSpPr>
            <p:nvPr/>
          </p:nvSpPr>
          <p:spPr bwMode="auto">
            <a:xfrm>
              <a:off x="816" y="1583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5" name="Line 13"/>
            <p:cNvSpPr>
              <a:spLocks noChangeShapeType="1"/>
            </p:cNvSpPr>
            <p:nvPr/>
          </p:nvSpPr>
          <p:spPr bwMode="auto">
            <a:xfrm>
              <a:off x="816" y="181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6" name="Line 14"/>
            <p:cNvSpPr>
              <a:spLocks noChangeShapeType="1"/>
            </p:cNvSpPr>
            <p:nvPr/>
          </p:nvSpPr>
          <p:spPr bwMode="auto">
            <a:xfrm>
              <a:off x="816" y="204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7" name="Line 15"/>
            <p:cNvSpPr>
              <a:spLocks noChangeShapeType="1"/>
            </p:cNvSpPr>
            <p:nvPr/>
          </p:nvSpPr>
          <p:spPr bwMode="auto">
            <a:xfrm>
              <a:off x="816" y="227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8" name="Line 16"/>
            <p:cNvSpPr>
              <a:spLocks noChangeShapeType="1"/>
            </p:cNvSpPr>
            <p:nvPr/>
          </p:nvSpPr>
          <p:spPr bwMode="auto">
            <a:xfrm>
              <a:off x="816" y="250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69" name="Line 17"/>
            <p:cNvSpPr>
              <a:spLocks noChangeShapeType="1"/>
            </p:cNvSpPr>
            <p:nvPr/>
          </p:nvSpPr>
          <p:spPr bwMode="auto">
            <a:xfrm>
              <a:off x="816" y="273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70" name="Line 18"/>
            <p:cNvSpPr>
              <a:spLocks noChangeShapeType="1"/>
            </p:cNvSpPr>
            <p:nvPr/>
          </p:nvSpPr>
          <p:spPr bwMode="auto">
            <a:xfrm>
              <a:off x="816" y="296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71" name="Line 19"/>
            <p:cNvSpPr>
              <a:spLocks noChangeShapeType="1"/>
            </p:cNvSpPr>
            <p:nvPr/>
          </p:nvSpPr>
          <p:spPr bwMode="auto">
            <a:xfrm>
              <a:off x="816" y="319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72" name="Line 20"/>
            <p:cNvSpPr>
              <a:spLocks noChangeShapeType="1"/>
            </p:cNvSpPr>
            <p:nvPr/>
          </p:nvSpPr>
          <p:spPr bwMode="auto">
            <a:xfrm>
              <a:off x="816" y="3423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73" name="Line 21"/>
            <p:cNvSpPr>
              <a:spLocks noChangeShapeType="1"/>
            </p:cNvSpPr>
            <p:nvPr/>
          </p:nvSpPr>
          <p:spPr bwMode="auto">
            <a:xfrm>
              <a:off x="816" y="1583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74" name="Line 22"/>
            <p:cNvSpPr>
              <a:spLocks noChangeShapeType="1"/>
            </p:cNvSpPr>
            <p:nvPr/>
          </p:nvSpPr>
          <p:spPr bwMode="auto">
            <a:xfrm>
              <a:off x="1248" y="1583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528" y="1248"/>
              <a:ext cx="7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原始序列</a:t>
              </a:r>
            </a:p>
          </p:txBody>
        </p:sp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604" y="1551"/>
              <a:ext cx="197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1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2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3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4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5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6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7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8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905000" y="3376613"/>
            <a:ext cx="1717675" cy="838200"/>
            <a:chOff x="1296" y="2127"/>
            <a:chExt cx="970" cy="528"/>
          </a:xfrm>
        </p:grpSpPr>
        <p:sp>
          <p:nvSpPr>
            <p:cNvPr id="12354" name="AutoShape 26"/>
            <p:cNvSpPr>
              <a:spLocks noChangeArrowheads="1"/>
            </p:cNvSpPr>
            <p:nvPr/>
          </p:nvSpPr>
          <p:spPr bwMode="auto">
            <a:xfrm>
              <a:off x="1392" y="2367"/>
              <a:ext cx="816" cy="288"/>
            </a:xfrm>
            <a:prstGeom prst="rightArrow">
              <a:avLst>
                <a:gd name="adj1" fmla="val 50000"/>
                <a:gd name="adj2" fmla="val 708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5563" name="Rectangle 27"/>
            <p:cNvSpPr>
              <a:spLocks noChangeArrowheads="1"/>
            </p:cNvSpPr>
            <p:nvPr/>
          </p:nvSpPr>
          <p:spPr bwMode="auto">
            <a:xfrm>
              <a:off x="1296" y="2127"/>
              <a:ext cx="9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先对低位扫描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638800" y="3376613"/>
            <a:ext cx="1066800" cy="838200"/>
            <a:chOff x="3552" y="2127"/>
            <a:chExt cx="576" cy="528"/>
          </a:xfrm>
        </p:grpSpPr>
        <p:sp>
          <p:nvSpPr>
            <p:cNvPr id="12352" name="AutoShape 29"/>
            <p:cNvSpPr>
              <a:spLocks noChangeArrowheads="1"/>
            </p:cNvSpPr>
            <p:nvPr/>
          </p:nvSpPr>
          <p:spPr bwMode="auto">
            <a:xfrm>
              <a:off x="3552" y="2367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3594" y="2127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出队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505200" y="2133600"/>
            <a:ext cx="1860550" cy="4249738"/>
            <a:chOff x="2236" y="1355"/>
            <a:chExt cx="1172" cy="2677"/>
          </a:xfrm>
        </p:grpSpPr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2236" y="1674"/>
              <a:ext cx="212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0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1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2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3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4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5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6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7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8</a:t>
              </a:r>
            </a:p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9</a:t>
              </a:r>
            </a:p>
          </p:txBody>
        </p:sp>
        <p:sp>
          <p:nvSpPr>
            <p:cNvPr id="12334" name="Rectangle 33"/>
            <p:cNvSpPr>
              <a:spLocks noChangeArrowheads="1"/>
            </p:cNvSpPr>
            <p:nvPr/>
          </p:nvSpPr>
          <p:spPr bwMode="auto">
            <a:xfrm>
              <a:off x="2519" y="3744"/>
              <a:ext cx="8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1800" b="1"/>
            </a:p>
          </p:txBody>
        </p:sp>
        <p:sp>
          <p:nvSpPr>
            <p:cNvPr id="12335" name="Rectangle 34"/>
            <p:cNvSpPr>
              <a:spLocks noChangeArrowheads="1"/>
            </p:cNvSpPr>
            <p:nvPr/>
          </p:nvSpPr>
          <p:spPr bwMode="auto">
            <a:xfrm>
              <a:off x="2519" y="3514"/>
              <a:ext cx="8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1800" b="1"/>
            </a:p>
          </p:txBody>
        </p:sp>
        <p:sp>
          <p:nvSpPr>
            <p:cNvPr id="12336" name="Rectangle 35"/>
            <p:cNvSpPr>
              <a:spLocks noChangeArrowheads="1"/>
            </p:cNvSpPr>
            <p:nvPr/>
          </p:nvSpPr>
          <p:spPr bwMode="auto">
            <a:xfrm>
              <a:off x="2519" y="3054"/>
              <a:ext cx="8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1800" b="1"/>
            </a:p>
          </p:txBody>
        </p:sp>
        <p:sp>
          <p:nvSpPr>
            <p:cNvPr id="12337" name="Rectangle 36"/>
            <p:cNvSpPr>
              <a:spLocks noChangeArrowheads="1"/>
            </p:cNvSpPr>
            <p:nvPr/>
          </p:nvSpPr>
          <p:spPr bwMode="auto">
            <a:xfrm>
              <a:off x="2519" y="2364"/>
              <a:ext cx="8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1800" b="1"/>
            </a:p>
          </p:txBody>
        </p:sp>
        <p:sp>
          <p:nvSpPr>
            <p:cNvPr id="12338" name="Line 37"/>
            <p:cNvSpPr>
              <a:spLocks noChangeShapeType="1"/>
            </p:cNvSpPr>
            <p:nvPr/>
          </p:nvSpPr>
          <p:spPr bwMode="auto">
            <a:xfrm>
              <a:off x="2519" y="1674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9" name="Line 38"/>
            <p:cNvSpPr>
              <a:spLocks noChangeShapeType="1"/>
            </p:cNvSpPr>
            <p:nvPr/>
          </p:nvSpPr>
          <p:spPr bwMode="auto">
            <a:xfrm>
              <a:off x="2519" y="190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0" name="Line 39"/>
            <p:cNvSpPr>
              <a:spLocks noChangeShapeType="1"/>
            </p:cNvSpPr>
            <p:nvPr/>
          </p:nvSpPr>
          <p:spPr bwMode="auto">
            <a:xfrm>
              <a:off x="2519" y="213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1" name="Line 40"/>
            <p:cNvSpPr>
              <a:spLocks noChangeShapeType="1"/>
            </p:cNvSpPr>
            <p:nvPr/>
          </p:nvSpPr>
          <p:spPr bwMode="auto">
            <a:xfrm>
              <a:off x="2519" y="236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2" name="Line 41"/>
            <p:cNvSpPr>
              <a:spLocks noChangeShapeType="1"/>
            </p:cNvSpPr>
            <p:nvPr/>
          </p:nvSpPr>
          <p:spPr bwMode="auto">
            <a:xfrm>
              <a:off x="2519" y="259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3" name="Line 42"/>
            <p:cNvSpPr>
              <a:spLocks noChangeShapeType="1"/>
            </p:cNvSpPr>
            <p:nvPr/>
          </p:nvSpPr>
          <p:spPr bwMode="auto">
            <a:xfrm>
              <a:off x="2519" y="282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4" name="Line 43"/>
            <p:cNvSpPr>
              <a:spLocks noChangeShapeType="1"/>
            </p:cNvSpPr>
            <p:nvPr/>
          </p:nvSpPr>
          <p:spPr bwMode="auto">
            <a:xfrm>
              <a:off x="2519" y="305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5" name="Line 44"/>
            <p:cNvSpPr>
              <a:spLocks noChangeShapeType="1"/>
            </p:cNvSpPr>
            <p:nvPr/>
          </p:nvSpPr>
          <p:spPr bwMode="auto">
            <a:xfrm>
              <a:off x="2519" y="328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6" name="Line 45"/>
            <p:cNvSpPr>
              <a:spLocks noChangeShapeType="1"/>
            </p:cNvSpPr>
            <p:nvPr/>
          </p:nvSpPr>
          <p:spPr bwMode="auto">
            <a:xfrm>
              <a:off x="2519" y="351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7" name="Line 46"/>
            <p:cNvSpPr>
              <a:spLocks noChangeShapeType="1"/>
            </p:cNvSpPr>
            <p:nvPr/>
          </p:nvSpPr>
          <p:spPr bwMode="auto">
            <a:xfrm>
              <a:off x="2519" y="3744"/>
              <a:ext cx="8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8" name="Line 47"/>
            <p:cNvSpPr>
              <a:spLocks noChangeShapeType="1"/>
            </p:cNvSpPr>
            <p:nvPr/>
          </p:nvSpPr>
          <p:spPr bwMode="auto">
            <a:xfrm>
              <a:off x="2519" y="3974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9" name="Line 48"/>
            <p:cNvSpPr>
              <a:spLocks noChangeShapeType="1"/>
            </p:cNvSpPr>
            <p:nvPr/>
          </p:nvSpPr>
          <p:spPr bwMode="auto">
            <a:xfrm>
              <a:off x="2519" y="1674"/>
              <a:ext cx="0" cy="23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0" name="Line 49"/>
            <p:cNvSpPr>
              <a:spLocks noChangeShapeType="1"/>
            </p:cNvSpPr>
            <p:nvPr/>
          </p:nvSpPr>
          <p:spPr bwMode="auto">
            <a:xfrm>
              <a:off x="3408" y="1674"/>
              <a:ext cx="0" cy="23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6" name="Rectangle 50"/>
            <p:cNvSpPr>
              <a:spLocks noChangeArrowheads="1"/>
            </p:cNvSpPr>
            <p:nvPr/>
          </p:nvSpPr>
          <p:spPr bwMode="auto">
            <a:xfrm>
              <a:off x="2519" y="1355"/>
              <a:ext cx="7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10</a:t>
              </a: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个队列</a:t>
              </a:r>
            </a:p>
          </p:txBody>
        </p:sp>
      </p:grpSp>
      <p:sp>
        <p:nvSpPr>
          <p:cNvPr id="65587" name="Rectangle 51"/>
          <p:cNvSpPr>
            <a:spLocks noGrp="1" noChangeArrowheads="1"/>
          </p:cNvSpPr>
          <p:nvPr>
            <p:ph type="title"/>
          </p:nvPr>
        </p:nvSpPr>
        <p:spPr>
          <a:xfrm>
            <a:off x="533400" y="92075"/>
            <a:ext cx="51054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计算机怎样实现</a:t>
            </a:r>
            <a:r>
              <a:rPr lang="en-US" altLang="zh-CN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LSD</a:t>
            </a:r>
            <a:r>
              <a:rPr lang="zh-CN" alt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算法？</a:t>
            </a:r>
          </a:p>
        </p:txBody>
      </p:sp>
      <p:sp>
        <p:nvSpPr>
          <p:cNvPr id="65588" name="AutoShape 52"/>
          <p:cNvSpPr>
            <a:spLocks noChangeArrowheads="1"/>
          </p:cNvSpPr>
          <p:nvPr/>
        </p:nvSpPr>
        <p:spPr bwMode="auto">
          <a:xfrm>
            <a:off x="2209800" y="4724400"/>
            <a:ext cx="914400" cy="762000"/>
          </a:xfrm>
          <a:prstGeom prst="wedgeRectCallout">
            <a:avLst>
              <a:gd name="adj1" fmla="val 81597"/>
              <a:gd name="adj2" fmla="val -122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  <a:sym typeface="Wingdings" pitchFamily="2" charset="2"/>
              </a:rPr>
              <a:t>分配过程</a:t>
            </a:r>
          </a:p>
        </p:txBody>
      </p:sp>
      <p:sp>
        <p:nvSpPr>
          <p:cNvPr id="65589" name="AutoShape 53"/>
          <p:cNvSpPr>
            <a:spLocks noChangeArrowheads="1"/>
          </p:cNvSpPr>
          <p:nvPr/>
        </p:nvSpPr>
        <p:spPr bwMode="auto">
          <a:xfrm>
            <a:off x="5486400" y="4800600"/>
            <a:ext cx="914400" cy="762000"/>
          </a:xfrm>
          <a:prstGeom prst="wedgeRectCallout">
            <a:avLst>
              <a:gd name="adj1" fmla="val 68926"/>
              <a:gd name="adj2" fmla="val -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  <a:sym typeface="Wingdings" pitchFamily="2" charset="2"/>
              </a:rPr>
              <a:t>收集过程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7924800" y="3429000"/>
            <a:ext cx="1095375" cy="838200"/>
            <a:chOff x="3552" y="2127"/>
            <a:chExt cx="576" cy="528"/>
          </a:xfrm>
        </p:grpSpPr>
        <p:sp>
          <p:nvSpPr>
            <p:cNvPr id="12331" name="AutoShape 55"/>
            <p:cNvSpPr>
              <a:spLocks noChangeArrowheads="1"/>
            </p:cNvSpPr>
            <p:nvPr/>
          </p:nvSpPr>
          <p:spPr bwMode="auto">
            <a:xfrm>
              <a:off x="3552" y="2367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5592" name="Rectangle 56"/>
            <p:cNvSpPr>
              <a:spLocks noChangeArrowheads="1"/>
            </p:cNvSpPr>
            <p:nvPr/>
          </p:nvSpPr>
          <p:spPr bwMode="auto">
            <a:xfrm>
              <a:off x="3594" y="2127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下一步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629400" y="2133600"/>
            <a:ext cx="1462088" cy="3487738"/>
            <a:chOff x="4176" y="1237"/>
            <a:chExt cx="884" cy="2197"/>
          </a:xfrm>
        </p:grpSpPr>
        <p:grpSp>
          <p:nvGrpSpPr>
            <p:cNvPr id="12309" name="Group 58"/>
            <p:cNvGrpSpPr>
              <a:grpSpLocks/>
            </p:cNvGrpSpPr>
            <p:nvPr/>
          </p:nvGrpSpPr>
          <p:grpSpPr bwMode="auto">
            <a:xfrm>
              <a:off x="4224" y="1536"/>
              <a:ext cx="644" cy="1898"/>
              <a:chOff x="4204" y="1551"/>
              <a:chExt cx="644" cy="1898"/>
            </a:xfrm>
          </p:grpSpPr>
          <p:sp>
            <p:nvSpPr>
              <p:cNvPr id="12311" name="Rectangle 59"/>
              <p:cNvSpPr>
                <a:spLocks noChangeArrowheads="1"/>
              </p:cNvSpPr>
              <p:nvPr/>
            </p:nvSpPr>
            <p:spPr bwMode="auto">
              <a:xfrm>
                <a:off x="4416" y="319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77</a:t>
                </a:r>
              </a:p>
            </p:txBody>
          </p:sp>
          <p:sp>
            <p:nvSpPr>
              <p:cNvPr id="12312" name="Rectangle 60"/>
              <p:cNvSpPr>
                <a:spLocks noChangeArrowheads="1"/>
              </p:cNvSpPr>
              <p:nvPr/>
            </p:nvSpPr>
            <p:spPr bwMode="auto">
              <a:xfrm>
                <a:off x="4416" y="296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55</a:t>
                </a:r>
              </a:p>
            </p:txBody>
          </p:sp>
          <p:sp>
            <p:nvSpPr>
              <p:cNvPr id="12313" name="Rectangle 61"/>
              <p:cNvSpPr>
                <a:spLocks noChangeArrowheads="1"/>
              </p:cNvSpPr>
              <p:nvPr/>
            </p:nvSpPr>
            <p:spPr bwMode="auto">
              <a:xfrm>
                <a:off x="4416" y="273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64</a:t>
                </a:r>
              </a:p>
            </p:txBody>
          </p:sp>
          <p:sp>
            <p:nvSpPr>
              <p:cNvPr id="12314" name="Rectangle 62"/>
              <p:cNvSpPr>
                <a:spLocks noChangeArrowheads="1"/>
              </p:cNvSpPr>
              <p:nvPr/>
            </p:nvSpPr>
            <p:spPr bwMode="auto">
              <a:xfrm>
                <a:off x="4416" y="250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54</a:t>
                </a:r>
              </a:p>
            </p:txBody>
          </p:sp>
          <p:sp>
            <p:nvSpPr>
              <p:cNvPr id="12315" name="Rectangle 63"/>
              <p:cNvSpPr>
                <a:spLocks noChangeArrowheads="1"/>
              </p:cNvSpPr>
              <p:nvPr/>
            </p:nvSpPr>
            <p:spPr bwMode="auto">
              <a:xfrm>
                <a:off x="4416" y="227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02</a:t>
                </a:r>
              </a:p>
            </p:txBody>
          </p:sp>
          <p:sp>
            <p:nvSpPr>
              <p:cNvPr id="12316" name="Rectangle 64"/>
              <p:cNvSpPr>
                <a:spLocks noChangeArrowheads="1"/>
              </p:cNvSpPr>
              <p:nvPr/>
            </p:nvSpPr>
            <p:spPr bwMode="auto">
              <a:xfrm>
                <a:off x="4416" y="204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11</a:t>
                </a:r>
              </a:p>
            </p:txBody>
          </p:sp>
          <p:sp>
            <p:nvSpPr>
              <p:cNvPr id="12317" name="Rectangle 65"/>
              <p:cNvSpPr>
                <a:spLocks noChangeArrowheads="1"/>
              </p:cNvSpPr>
              <p:nvPr/>
            </p:nvSpPr>
            <p:spPr bwMode="auto">
              <a:xfrm>
                <a:off x="4416" y="181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21</a:t>
                </a:r>
              </a:p>
            </p:txBody>
          </p:sp>
          <p:sp>
            <p:nvSpPr>
              <p:cNvPr id="12318" name="Rectangle 66"/>
              <p:cNvSpPr>
                <a:spLocks noChangeArrowheads="1"/>
              </p:cNvSpPr>
              <p:nvPr/>
            </p:nvSpPr>
            <p:spPr bwMode="auto">
              <a:xfrm>
                <a:off x="4416" y="158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70</a:t>
                </a:r>
              </a:p>
            </p:txBody>
          </p:sp>
          <p:sp>
            <p:nvSpPr>
              <p:cNvPr id="12319" name="Line 67"/>
              <p:cNvSpPr>
                <a:spLocks noChangeShapeType="1"/>
              </p:cNvSpPr>
              <p:nvPr/>
            </p:nvSpPr>
            <p:spPr bwMode="auto">
              <a:xfrm>
                <a:off x="4416" y="1583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0" name="Line 68"/>
              <p:cNvSpPr>
                <a:spLocks noChangeShapeType="1"/>
              </p:cNvSpPr>
              <p:nvPr/>
            </p:nvSpPr>
            <p:spPr bwMode="auto">
              <a:xfrm>
                <a:off x="4416" y="181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1" name="Line 69"/>
              <p:cNvSpPr>
                <a:spLocks noChangeShapeType="1"/>
              </p:cNvSpPr>
              <p:nvPr/>
            </p:nvSpPr>
            <p:spPr bwMode="auto">
              <a:xfrm>
                <a:off x="4416" y="204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2" name="Line 70"/>
              <p:cNvSpPr>
                <a:spLocks noChangeShapeType="1"/>
              </p:cNvSpPr>
              <p:nvPr/>
            </p:nvSpPr>
            <p:spPr bwMode="auto">
              <a:xfrm>
                <a:off x="4416" y="227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3" name="Line 71"/>
              <p:cNvSpPr>
                <a:spLocks noChangeShapeType="1"/>
              </p:cNvSpPr>
              <p:nvPr/>
            </p:nvSpPr>
            <p:spPr bwMode="auto">
              <a:xfrm>
                <a:off x="4416" y="250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4" name="Line 72"/>
              <p:cNvSpPr>
                <a:spLocks noChangeShapeType="1"/>
              </p:cNvSpPr>
              <p:nvPr/>
            </p:nvSpPr>
            <p:spPr bwMode="auto">
              <a:xfrm>
                <a:off x="4416" y="273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5" name="Line 73"/>
              <p:cNvSpPr>
                <a:spLocks noChangeShapeType="1"/>
              </p:cNvSpPr>
              <p:nvPr/>
            </p:nvSpPr>
            <p:spPr bwMode="auto">
              <a:xfrm>
                <a:off x="4416" y="296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6" name="Line 74"/>
              <p:cNvSpPr>
                <a:spLocks noChangeShapeType="1"/>
              </p:cNvSpPr>
              <p:nvPr/>
            </p:nvSpPr>
            <p:spPr bwMode="auto">
              <a:xfrm>
                <a:off x="4416" y="319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7" name="Line 75"/>
              <p:cNvSpPr>
                <a:spLocks noChangeShapeType="1"/>
              </p:cNvSpPr>
              <p:nvPr/>
            </p:nvSpPr>
            <p:spPr bwMode="auto">
              <a:xfrm>
                <a:off x="4416" y="3423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8" name="Line 76"/>
              <p:cNvSpPr>
                <a:spLocks noChangeShapeType="1"/>
              </p:cNvSpPr>
              <p:nvPr/>
            </p:nvSpPr>
            <p:spPr bwMode="auto">
              <a:xfrm>
                <a:off x="4416" y="1583"/>
                <a:ext cx="0" cy="18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9" name="Line 77"/>
              <p:cNvSpPr>
                <a:spLocks noChangeShapeType="1"/>
              </p:cNvSpPr>
              <p:nvPr/>
            </p:nvSpPr>
            <p:spPr bwMode="auto">
              <a:xfrm>
                <a:off x="4848" y="1583"/>
                <a:ext cx="0" cy="18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614" name="Rectangle 78"/>
              <p:cNvSpPr>
                <a:spLocks noChangeArrowheads="1"/>
              </p:cNvSpPr>
              <p:nvPr/>
            </p:nvSpPr>
            <p:spPr bwMode="auto">
              <a:xfrm>
                <a:off x="4204" y="1551"/>
                <a:ext cx="203" cy="18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1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2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3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4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5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6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7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8</a:t>
                </a:r>
              </a:p>
            </p:txBody>
          </p:sp>
        </p:grpSp>
        <p:sp>
          <p:nvSpPr>
            <p:cNvPr id="65615" name="Rectangle 79"/>
            <p:cNvSpPr>
              <a:spLocks noChangeArrowheads="1"/>
            </p:cNvSpPr>
            <p:nvPr/>
          </p:nvSpPr>
          <p:spPr bwMode="auto">
            <a:xfrm>
              <a:off x="4176" y="1237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出队后序列</a:t>
              </a:r>
            </a:p>
          </p:txBody>
        </p:sp>
      </p:grpSp>
      <p:sp>
        <p:nvSpPr>
          <p:cNvPr id="65617" name="Rectangle 81"/>
          <p:cNvSpPr>
            <a:spLocks noChangeArrowheads="1"/>
          </p:cNvSpPr>
          <p:nvPr/>
        </p:nvSpPr>
        <p:spPr bwMode="auto">
          <a:xfrm>
            <a:off x="4267200" y="5334000"/>
            <a:ext cx="457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77</a:t>
            </a:r>
          </a:p>
        </p:txBody>
      </p:sp>
      <p:sp>
        <p:nvSpPr>
          <p:cNvPr id="65618" name="Rectangle 82"/>
          <p:cNvSpPr>
            <a:spLocks noChangeArrowheads="1"/>
          </p:cNvSpPr>
          <p:nvPr/>
        </p:nvSpPr>
        <p:spPr bwMode="auto">
          <a:xfrm>
            <a:off x="4303713" y="4572000"/>
            <a:ext cx="4206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55</a:t>
            </a:r>
          </a:p>
        </p:txBody>
      </p:sp>
      <p:sp>
        <p:nvSpPr>
          <p:cNvPr id="65619" name="Rectangle 83"/>
          <p:cNvSpPr>
            <a:spLocks noChangeArrowheads="1"/>
          </p:cNvSpPr>
          <p:nvPr/>
        </p:nvSpPr>
        <p:spPr bwMode="auto">
          <a:xfrm>
            <a:off x="4267200" y="4191000"/>
            <a:ext cx="87788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54</a:t>
            </a:r>
            <a:r>
              <a:rPr lang="zh-CN" altLang="en-US" sz="1800" b="1">
                <a:solidFill>
                  <a:srgbClr val="FF0066"/>
                </a:solidFill>
              </a:rPr>
              <a:t>，</a:t>
            </a:r>
            <a:r>
              <a:rPr lang="en-US" altLang="zh-CN" sz="1800" b="1">
                <a:solidFill>
                  <a:srgbClr val="FF0066"/>
                </a:solidFill>
              </a:rPr>
              <a:t>64</a:t>
            </a:r>
          </a:p>
        </p:txBody>
      </p:sp>
      <p:sp>
        <p:nvSpPr>
          <p:cNvPr id="65620" name="Rectangle 84"/>
          <p:cNvSpPr>
            <a:spLocks noChangeArrowheads="1"/>
          </p:cNvSpPr>
          <p:nvPr/>
        </p:nvSpPr>
        <p:spPr bwMode="auto">
          <a:xfrm>
            <a:off x="4267200" y="3124200"/>
            <a:ext cx="7254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21</a:t>
            </a:r>
          </a:p>
        </p:txBody>
      </p:sp>
      <p:sp>
        <p:nvSpPr>
          <p:cNvPr id="65621" name="Rectangle 85"/>
          <p:cNvSpPr>
            <a:spLocks noChangeArrowheads="1"/>
          </p:cNvSpPr>
          <p:nvPr/>
        </p:nvSpPr>
        <p:spPr bwMode="auto">
          <a:xfrm>
            <a:off x="4267200" y="274320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70</a:t>
            </a:r>
          </a:p>
        </p:txBody>
      </p:sp>
      <p:sp>
        <p:nvSpPr>
          <p:cNvPr id="65622" name="Rectangle 86"/>
          <p:cNvSpPr>
            <a:spLocks noChangeArrowheads="1"/>
          </p:cNvSpPr>
          <p:nvPr/>
        </p:nvSpPr>
        <p:spPr bwMode="auto">
          <a:xfrm>
            <a:off x="4191000" y="3463925"/>
            <a:ext cx="72548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02</a:t>
            </a:r>
          </a:p>
        </p:txBody>
      </p:sp>
      <p:sp>
        <p:nvSpPr>
          <p:cNvPr id="65623" name="AutoShape 87"/>
          <p:cNvSpPr>
            <a:spLocks noChangeArrowheads="1"/>
          </p:cNvSpPr>
          <p:nvPr/>
        </p:nvSpPr>
        <p:spPr bwMode="auto">
          <a:xfrm>
            <a:off x="1143000" y="5943600"/>
            <a:ext cx="2133600" cy="381000"/>
          </a:xfrm>
          <a:prstGeom prst="wedgeRectCallout">
            <a:avLst>
              <a:gd name="adj1" fmla="val 51264"/>
              <a:gd name="adj2" fmla="val -1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ea typeface="华文行楷" panose="02010800040101010101" pitchFamily="2" charset="-122"/>
              </a:rPr>
              <a:t>又称散列过程</a:t>
            </a:r>
          </a:p>
        </p:txBody>
      </p:sp>
      <p:sp>
        <p:nvSpPr>
          <p:cNvPr id="65624" name="Rectangle 88"/>
          <p:cNvSpPr>
            <a:spLocks noChangeArrowheads="1"/>
          </p:cNvSpPr>
          <p:nvPr/>
        </p:nvSpPr>
        <p:spPr bwMode="auto">
          <a:xfrm>
            <a:off x="4495800" y="3048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66"/>
                </a:solidFill>
              </a:rPr>
              <a:t>，</a:t>
            </a:r>
            <a:r>
              <a:rPr lang="en-US" altLang="zh-CN" sz="1800" b="1">
                <a:solidFill>
                  <a:srgbClr val="FF0066"/>
                </a:solidFill>
              </a:rPr>
              <a:t>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8" grpId="0" animBg="1" autoUpdateAnimBg="0"/>
      <p:bldP spid="65589" grpId="0" animBg="1" autoUpdateAnimBg="0"/>
      <p:bldP spid="65617" grpId="0" autoUpdateAnimBg="0"/>
      <p:bldP spid="65618" grpId="0" autoUpdateAnimBg="0"/>
      <p:bldP spid="65619" grpId="0" autoUpdateAnimBg="0"/>
      <p:bldP spid="65620" grpId="0" autoUpdateAnimBg="0"/>
      <p:bldP spid="65621" grpId="0" autoUpdateAnimBg="0"/>
      <p:bldP spid="65622" grpId="0" autoUpdateAnimBg="0"/>
      <p:bldP spid="65623" grpId="0" animBg="1" autoUpdateAnimBg="0"/>
      <p:bldP spid="656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C317E1-E66C-4422-B6E4-50A9227283F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29000" y="241300"/>
            <a:ext cx="1708150" cy="3854450"/>
            <a:chOff x="2160" y="152"/>
            <a:chExt cx="1076" cy="2428"/>
          </a:xfrm>
        </p:grpSpPr>
        <p:sp>
          <p:nvSpPr>
            <p:cNvPr id="66563" name="Rectangle 3"/>
            <p:cNvSpPr>
              <a:spLocks noChangeArrowheads="1"/>
            </p:cNvSpPr>
            <p:nvPr/>
          </p:nvSpPr>
          <p:spPr bwMode="auto">
            <a:xfrm>
              <a:off x="2160" y="392"/>
              <a:ext cx="212" cy="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0</a:t>
              </a: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1</a:t>
              </a: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2</a:t>
              </a: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3</a:t>
              </a: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4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5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6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7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8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9</a:t>
              </a:r>
            </a:p>
          </p:txBody>
        </p:sp>
        <p:sp>
          <p:nvSpPr>
            <p:cNvPr id="13380" name="Rectangle 4"/>
            <p:cNvSpPr>
              <a:spLocks noChangeArrowheads="1"/>
            </p:cNvSpPr>
            <p:nvPr/>
          </p:nvSpPr>
          <p:spPr bwMode="auto">
            <a:xfrm>
              <a:off x="2420" y="2355"/>
              <a:ext cx="8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1800" b="1"/>
            </a:p>
          </p:txBody>
        </p:sp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2420" y="152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再次入队</a:t>
              </a:r>
            </a:p>
          </p:txBody>
        </p:sp>
        <p:sp>
          <p:nvSpPr>
            <p:cNvPr id="13382" name="Rectangle 6"/>
            <p:cNvSpPr>
              <a:spLocks noChangeArrowheads="1"/>
            </p:cNvSpPr>
            <p:nvPr/>
          </p:nvSpPr>
          <p:spPr bwMode="auto">
            <a:xfrm>
              <a:off x="2400" y="2331"/>
              <a:ext cx="8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600"/>
            </a:p>
          </p:txBody>
        </p:sp>
        <p:sp>
          <p:nvSpPr>
            <p:cNvPr id="13383" name="Rectangle 7"/>
            <p:cNvSpPr>
              <a:spLocks noChangeArrowheads="1"/>
            </p:cNvSpPr>
            <p:nvPr/>
          </p:nvSpPr>
          <p:spPr bwMode="auto">
            <a:xfrm>
              <a:off x="2400" y="2120"/>
              <a:ext cx="8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600"/>
            </a:p>
          </p:txBody>
        </p:sp>
        <p:sp>
          <p:nvSpPr>
            <p:cNvPr id="13384" name="Rectangle 8"/>
            <p:cNvSpPr>
              <a:spLocks noChangeArrowheads="1"/>
            </p:cNvSpPr>
            <p:nvPr/>
          </p:nvSpPr>
          <p:spPr bwMode="auto">
            <a:xfrm>
              <a:off x="2400" y="1909"/>
              <a:ext cx="8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600"/>
            </a:p>
          </p:txBody>
        </p:sp>
        <p:sp>
          <p:nvSpPr>
            <p:cNvPr id="13385" name="Rectangle 9"/>
            <p:cNvSpPr>
              <a:spLocks noChangeArrowheads="1"/>
            </p:cNvSpPr>
            <p:nvPr/>
          </p:nvSpPr>
          <p:spPr bwMode="auto">
            <a:xfrm>
              <a:off x="2400" y="1698"/>
              <a:ext cx="8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600"/>
            </a:p>
          </p:txBody>
        </p:sp>
        <p:sp>
          <p:nvSpPr>
            <p:cNvPr id="13386" name="Rectangle 10"/>
            <p:cNvSpPr>
              <a:spLocks noChangeArrowheads="1"/>
            </p:cNvSpPr>
            <p:nvPr/>
          </p:nvSpPr>
          <p:spPr bwMode="auto">
            <a:xfrm>
              <a:off x="2400" y="1487"/>
              <a:ext cx="8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600"/>
            </a:p>
          </p:txBody>
        </p:sp>
        <p:sp>
          <p:nvSpPr>
            <p:cNvPr id="13387" name="Rectangle 11"/>
            <p:cNvSpPr>
              <a:spLocks noChangeArrowheads="1"/>
            </p:cNvSpPr>
            <p:nvPr/>
          </p:nvSpPr>
          <p:spPr bwMode="auto">
            <a:xfrm>
              <a:off x="2400" y="1276"/>
              <a:ext cx="8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600"/>
            </a:p>
          </p:txBody>
        </p:sp>
        <p:sp>
          <p:nvSpPr>
            <p:cNvPr id="13388" name="Rectangle 12"/>
            <p:cNvSpPr>
              <a:spLocks noChangeArrowheads="1"/>
            </p:cNvSpPr>
            <p:nvPr/>
          </p:nvSpPr>
          <p:spPr bwMode="auto">
            <a:xfrm>
              <a:off x="2400" y="1065"/>
              <a:ext cx="8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600"/>
            </a:p>
          </p:txBody>
        </p:sp>
        <p:sp>
          <p:nvSpPr>
            <p:cNvPr id="13389" name="Rectangle 13"/>
            <p:cNvSpPr>
              <a:spLocks noChangeArrowheads="1"/>
            </p:cNvSpPr>
            <p:nvPr/>
          </p:nvSpPr>
          <p:spPr bwMode="auto">
            <a:xfrm>
              <a:off x="2400" y="854"/>
              <a:ext cx="8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600"/>
            </a:p>
          </p:txBody>
        </p:sp>
        <p:sp>
          <p:nvSpPr>
            <p:cNvPr id="13390" name="Rectangle 14"/>
            <p:cNvSpPr>
              <a:spLocks noChangeArrowheads="1"/>
            </p:cNvSpPr>
            <p:nvPr/>
          </p:nvSpPr>
          <p:spPr bwMode="auto">
            <a:xfrm>
              <a:off x="2400" y="643"/>
              <a:ext cx="8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600"/>
            </a:p>
          </p:txBody>
        </p:sp>
        <p:sp>
          <p:nvSpPr>
            <p:cNvPr id="13391" name="Rectangle 15"/>
            <p:cNvSpPr>
              <a:spLocks noChangeArrowheads="1"/>
            </p:cNvSpPr>
            <p:nvPr/>
          </p:nvSpPr>
          <p:spPr bwMode="auto">
            <a:xfrm>
              <a:off x="2400" y="432"/>
              <a:ext cx="8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600"/>
            </a:p>
          </p:txBody>
        </p:sp>
        <p:sp>
          <p:nvSpPr>
            <p:cNvPr id="13392" name="Line 16"/>
            <p:cNvSpPr>
              <a:spLocks noChangeShapeType="1"/>
            </p:cNvSpPr>
            <p:nvPr/>
          </p:nvSpPr>
          <p:spPr bwMode="auto">
            <a:xfrm>
              <a:off x="2400" y="432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Line 17"/>
            <p:cNvSpPr>
              <a:spLocks noChangeShapeType="1"/>
            </p:cNvSpPr>
            <p:nvPr/>
          </p:nvSpPr>
          <p:spPr bwMode="auto">
            <a:xfrm>
              <a:off x="2400" y="643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Line 18"/>
            <p:cNvSpPr>
              <a:spLocks noChangeShapeType="1"/>
            </p:cNvSpPr>
            <p:nvPr/>
          </p:nvSpPr>
          <p:spPr bwMode="auto">
            <a:xfrm>
              <a:off x="2400" y="85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Line 19"/>
            <p:cNvSpPr>
              <a:spLocks noChangeShapeType="1"/>
            </p:cNvSpPr>
            <p:nvPr/>
          </p:nvSpPr>
          <p:spPr bwMode="auto">
            <a:xfrm>
              <a:off x="2400" y="1065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6" name="Line 20"/>
            <p:cNvSpPr>
              <a:spLocks noChangeShapeType="1"/>
            </p:cNvSpPr>
            <p:nvPr/>
          </p:nvSpPr>
          <p:spPr bwMode="auto">
            <a:xfrm>
              <a:off x="2400" y="127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7" name="Line 21"/>
            <p:cNvSpPr>
              <a:spLocks noChangeShapeType="1"/>
            </p:cNvSpPr>
            <p:nvPr/>
          </p:nvSpPr>
          <p:spPr bwMode="auto">
            <a:xfrm>
              <a:off x="2400" y="1487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8" name="Line 22"/>
            <p:cNvSpPr>
              <a:spLocks noChangeShapeType="1"/>
            </p:cNvSpPr>
            <p:nvPr/>
          </p:nvSpPr>
          <p:spPr bwMode="auto">
            <a:xfrm>
              <a:off x="2400" y="169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9" name="Line 23"/>
            <p:cNvSpPr>
              <a:spLocks noChangeShapeType="1"/>
            </p:cNvSpPr>
            <p:nvPr/>
          </p:nvSpPr>
          <p:spPr bwMode="auto">
            <a:xfrm>
              <a:off x="2400" y="1909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0" name="Line 24"/>
            <p:cNvSpPr>
              <a:spLocks noChangeShapeType="1"/>
            </p:cNvSpPr>
            <p:nvPr/>
          </p:nvSpPr>
          <p:spPr bwMode="auto">
            <a:xfrm>
              <a:off x="2400" y="2120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1" name="Line 25"/>
            <p:cNvSpPr>
              <a:spLocks noChangeShapeType="1"/>
            </p:cNvSpPr>
            <p:nvPr/>
          </p:nvSpPr>
          <p:spPr bwMode="auto">
            <a:xfrm>
              <a:off x="2400" y="2331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2" name="Line 26"/>
            <p:cNvSpPr>
              <a:spLocks noChangeShapeType="1"/>
            </p:cNvSpPr>
            <p:nvPr/>
          </p:nvSpPr>
          <p:spPr bwMode="auto">
            <a:xfrm>
              <a:off x="2400" y="2542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3" name="Line 27"/>
            <p:cNvSpPr>
              <a:spLocks noChangeShapeType="1"/>
            </p:cNvSpPr>
            <p:nvPr/>
          </p:nvSpPr>
          <p:spPr bwMode="auto">
            <a:xfrm>
              <a:off x="2400" y="432"/>
              <a:ext cx="0" cy="21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4" name="Line 28"/>
            <p:cNvSpPr>
              <a:spLocks noChangeShapeType="1"/>
            </p:cNvSpPr>
            <p:nvPr/>
          </p:nvSpPr>
          <p:spPr bwMode="auto">
            <a:xfrm>
              <a:off x="3216" y="432"/>
              <a:ext cx="0" cy="21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486400" y="1447800"/>
            <a:ext cx="1227138" cy="827088"/>
            <a:chOff x="3600" y="912"/>
            <a:chExt cx="720" cy="521"/>
          </a:xfrm>
        </p:grpSpPr>
        <p:sp>
          <p:nvSpPr>
            <p:cNvPr id="13377" name="AutoShape 30"/>
            <p:cNvSpPr>
              <a:spLocks noChangeArrowheads="1"/>
            </p:cNvSpPr>
            <p:nvPr/>
          </p:nvSpPr>
          <p:spPr bwMode="auto">
            <a:xfrm>
              <a:off x="3744" y="1152"/>
              <a:ext cx="576" cy="281"/>
            </a:xfrm>
            <a:prstGeom prst="rightArrow">
              <a:avLst>
                <a:gd name="adj1" fmla="val 50000"/>
                <a:gd name="adj2" fmla="val 512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1" name="Rectangle 31"/>
            <p:cNvSpPr>
              <a:spLocks noChangeArrowheads="1"/>
            </p:cNvSpPr>
            <p:nvPr/>
          </p:nvSpPr>
          <p:spPr bwMode="auto">
            <a:xfrm>
              <a:off x="3600" y="912"/>
              <a:ext cx="7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再次出队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00200" y="1447800"/>
            <a:ext cx="1828800" cy="796925"/>
            <a:chOff x="1008" y="912"/>
            <a:chExt cx="1152" cy="502"/>
          </a:xfrm>
        </p:grpSpPr>
        <p:sp>
          <p:nvSpPr>
            <p:cNvPr id="13375" name="AutoShape 33"/>
            <p:cNvSpPr>
              <a:spLocks noChangeArrowheads="1"/>
            </p:cNvSpPr>
            <p:nvPr/>
          </p:nvSpPr>
          <p:spPr bwMode="auto">
            <a:xfrm>
              <a:off x="1248" y="1148"/>
              <a:ext cx="528" cy="266"/>
            </a:xfrm>
            <a:prstGeom prst="rightArrow">
              <a:avLst>
                <a:gd name="adj1" fmla="val 50000"/>
                <a:gd name="adj2" fmla="val 4962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4" name="Rectangle 34"/>
            <p:cNvSpPr>
              <a:spLocks noChangeArrowheads="1"/>
            </p:cNvSpPr>
            <p:nvPr/>
          </p:nvSpPr>
          <p:spPr bwMode="auto">
            <a:xfrm>
              <a:off x="1008" y="912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再对高位扫描</a:t>
              </a:r>
            </a:p>
          </p:txBody>
        </p:sp>
      </p:grp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228600" y="4267200"/>
            <a:ext cx="8458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indent="-190500" eaLnBrk="1" hangingPunct="1">
              <a:lnSpc>
                <a:spcPct val="110000"/>
              </a:lnSpc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小结：</a:t>
            </a:r>
            <a:r>
              <a:rPr lang="zh-CN" altLang="en-US" b="1">
                <a:ea typeface="楷体_GB2312" pitchFamily="49" charset="-122"/>
                <a:sym typeface="Wingdings" pitchFamily="2" charset="2"/>
              </a:rPr>
              <a:t>排序时经过了反复的“分配”和“收集”过程。当对关键字所有的位进行扫描排序后，整个序列便从无序变为有序了。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04800" y="228600"/>
            <a:ext cx="1462088" cy="3487738"/>
            <a:chOff x="4176" y="1237"/>
            <a:chExt cx="921" cy="2197"/>
          </a:xfrm>
        </p:grpSpPr>
        <p:grpSp>
          <p:nvGrpSpPr>
            <p:cNvPr id="13353" name="Group 37"/>
            <p:cNvGrpSpPr>
              <a:grpSpLocks/>
            </p:cNvGrpSpPr>
            <p:nvPr/>
          </p:nvGrpSpPr>
          <p:grpSpPr bwMode="auto">
            <a:xfrm>
              <a:off x="4224" y="1536"/>
              <a:ext cx="644" cy="1898"/>
              <a:chOff x="4204" y="1551"/>
              <a:chExt cx="644" cy="1898"/>
            </a:xfrm>
          </p:grpSpPr>
          <p:sp>
            <p:nvSpPr>
              <p:cNvPr id="13355" name="Rectangle 38"/>
              <p:cNvSpPr>
                <a:spLocks noChangeArrowheads="1"/>
              </p:cNvSpPr>
              <p:nvPr/>
            </p:nvSpPr>
            <p:spPr bwMode="auto">
              <a:xfrm>
                <a:off x="4416" y="319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77</a:t>
                </a:r>
              </a:p>
            </p:txBody>
          </p:sp>
          <p:sp>
            <p:nvSpPr>
              <p:cNvPr id="13356" name="Rectangle 39"/>
              <p:cNvSpPr>
                <a:spLocks noChangeArrowheads="1"/>
              </p:cNvSpPr>
              <p:nvPr/>
            </p:nvSpPr>
            <p:spPr bwMode="auto">
              <a:xfrm>
                <a:off x="4416" y="296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55</a:t>
                </a:r>
              </a:p>
            </p:txBody>
          </p:sp>
          <p:sp>
            <p:nvSpPr>
              <p:cNvPr id="13357" name="Rectangle 40"/>
              <p:cNvSpPr>
                <a:spLocks noChangeArrowheads="1"/>
              </p:cNvSpPr>
              <p:nvPr/>
            </p:nvSpPr>
            <p:spPr bwMode="auto">
              <a:xfrm>
                <a:off x="4416" y="273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64</a:t>
                </a:r>
              </a:p>
            </p:txBody>
          </p:sp>
          <p:sp>
            <p:nvSpPr>
              <p:cNvPr id="13358" name="Rectangle 41"/>
              <p:cNvSpPr>
                <a:spLocks noChangeArrowheads="1"/>
              </p:cNvSpPr>
              <p:nvPr/>
            </p:nvSpPr>
            <p:spPr bwMode="auto">
              <a:xfrm>
                <a:off x="4416" y="250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54</a:t>
                </a:r>
              </a:p>
            </p:txBody>
          </p:sp>
          <p:sp>
            <p:nvSpPr>
              <p:cNvPr id="13359" name="Rectangle 42"/>
              <p:cNvSpPr>
                <a:spLocks noChangeArrowheads="1"/>
              </p:cNvSpPr>
              <p:nvPr/>
            </p:nvSpPr>
            <p:spPr bwMode="auto">
              <a:xfrm>
                <a:off x="4416" y="227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02</a:t>
                </a:r>
              </a:p>
            </p:txBody>
          </p:sp>
          <p:sp>
            <p:nvSpPr>
              <p:cNvPr id="13360" name="Rectangle 43"/>
              <p:cNvSpPr>
                <a:spLocks noChangeArrowheads="1"/>
              </p:cNvSpPr>
              <p:nvPr/>
            </p:nvSpPr>
            <p:spPr bwMode="auto">
              <a:xfrm>
                <a:off x="4416" y="204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11</a:t>
                </a:r>
              </a:p>
            </p:txBody>
          </p:sp>
          <p:sp>
            <p:nvSpPr>
              <p:cNvPr id="13361" name="Rectangle 44"/>
              <p:cNvSpPr>
                <a:spLocks noChangeArrowheads="1"/>
              </p:cNvSpPr>
              <p:nvPr/>
            </p:nvSpPr>
            <p:spPr bwMode="auto">
              <a:xfrm>
                <a:off x="4416" y="181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21</a:t>
                </a:r>
              </a:p>
            </p:txBody>
          </p:sp>
          <p:sp>
            <p:nvSpPr>
              <p:cNvPr id="13362" name="Rectangle 45"/>
              <p:cNvSpPr>
                <a:spLocks noChangeArrowheads="1"/>
              </p:cNvSpPr>
              <p:nvPr/>
            </p:nvSpPr>
            <p:spPr bwMode="auto">
              <a:xfrm>
                <a:off x="4416" y="1583"/>
                <a:ext cx="4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zh-CN" sz="1800" b="1"/>
                  <a:t>70</a:t>
                </a:r>
              </a:p>
            </p:txBody>
          </p:sp>
          <p:sp>
            <p:nvSpPr>
              <p:cNvPr id="13363" name="Line 46"/>
              <p:cNvSpPr>
                <a:spLocks noChangeShapeType="1"/>
              </p:cNvSpPr>
              <p:nvPr/>
            </p:nvSpPr>
            <p:spPr bwMode="auto">
              <a:xfrm>
                <a:off x="4416" y="1583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4" name="Line 47"/>
              <p:cNvSpPr>
                <a:spLocks noChangeShapeType="1"/>
              </p:cNvSpPr>
              <p:nvPr/>
            </p:nvSpPr>
            <p:spPr bwMode="auto">
              <a:xfrm>
                <a:off x="4416" y="181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5" name="Line 48"/>
              <p:cNvSpPr>
                <a:spLocks noChangeShapeType="1"/>
              </p:cNvSpPr>
              <p:nvPr/>
            </p:nvSpPr>
            <p:spPr bwMode="auto">
              <a:xfrm>
                <a:off x="4416" y="204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6" name="Line 49"/>
              <p:cNvSpPr>
                <a:spLocks noChangeShapeType="1"/>
              </p:cNvSpPr>
              <p:nvPr/>
            </p:nvSpPr>
            <p:spPr bwMode="auto">
              <a:xfrm>
                <a:off x="4416" y="227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7" name="Line 50"/>
              <p:cNvSpPr>
                <a:spLocks noChangeShapeType="1"/>
              </p:cNvSpPr>
              <p:nvPr/>
            </p:nvSpPr>
            <p:spPr bwMode="auto">
              <a:xfrm>
                <a:off x="4416" y="250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8" name="Line 51"/>
              <p:cNvSpPr>
                <a:spLocks noChangeShapeType="1"/>
              </p:cNvSpPr>
              <p:nvPr/>
            </p:nvSpPr>
            <p:spPr bwMode="auto">
              <a:xfrm>
                <a:off x="4416" y="273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69" name="Line 52"/>
              <p:cNvSpPr>
                <a:spLocks noChangeShapeType="1"/>
              </p:cNvSpPr>
              <p:nvPr/>
            </p:nvSpPr>
            <p:spPr bwMode="auto">
              <a:xfrm>
                <a:off x="4416" y="296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0" name="Line 53"/>
              <p:cNvSpPr>
                <a:spLocks noChangeShapeType="1"/>
              </p:cNvSpPr>
              <p:nvPr/>
            </p:nvSpPr>
            <p:spPr bwMode="auto">
              <a:xfrm>
                <a:off x="4416" y="3193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1" name="Line 54"/>
              <p:cNvSpPr>
                <a:spLocks noChangeShapeType="1"/>
              </p:cNvSpPr>
              <p:nvPr/>
            </p:nvSpPr>
            <p:spPr bwMode="auto">
              <a:xfrm>
                <a:off x="4416" y="3423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2" name="Line 55"/>
              <p:cNvSpPr>
                <a:spLocks noChangeShapeType="1"/>
              </p:cNvSpPr>
              <p:nvPr/>
            </p:nvSpPr>
            <p:spPr bwMode="auto">
              <a:xfrm>
                <a:off x="4416" y="1583"/>
                <a:ext cx="0" cy="18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3" name="Line 56"/>
              <p:cNvSpPr>
                <a:spLocks noChangeShapeType="1"/>
              </p:cNvSpPr>
              <p:nvPr/>
            </p:nvSpPr>
            <p:spPr bwMode="auto">
              <a:xfrm>
                <a:off x="4848" y="1583"/>
                <a:ext cx="0" cy="18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617" name="Rectangle 57"/>
              <p:cNvSpPr>
                <a:spLocks noChangeArrowheads="1"/>
              </p:cNvSpPr>
              <p:nvPr/>
            </p:nvSpPr>
            <p:spPr bwMode="auto">
              <a:xfrm>
                <a:off x="4204" y="1551"/>
                <a:ext cx="212" cy="18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1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2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3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4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5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6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7</a:t>
                </a:r>
              </a:p>
              <a:p>
                <a:pPr eaLnBrk="1" hangingPunct="1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itchFamily="2" charset="2"/>
                  </a:rPr>
                  <a:t>8</a:t>
                </a:r>
              </a:p>
            </p:txBody>
          </p:sp>
        </p:grpSp>
        <p:sp>
          <p:nvSpPr>
            <p:cNvPr id="66618" name="Rectangle 58"/>
            <p:cNvSpPr>
              <a:spLocks noChangeArrowheads="1"/>
            </p:cNvSpPr>
            <p:nvPr/>
          </p:nvSpPr>
          <p:spPr bwMode="auto">
            <a:xfrm>
              <a:off x="4176" y="1237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出队后序列</a:t>
              </a:r>
            </a:p>
          </p:txBody>
        </p:sp>
      </p:grpSp>
      <p:sp>
        <p:nvSpPr>
          <p:cNvPr id="66619" name="Rectangle 59"/>
          <p:cNvSpPr>
            <a:spLocks noChangeArrowheads="1"/>
          </p:cNvSpPr>
          <p:nvPr/>
        </p:nvSpPr>
        <p:spPr bwMode="auto">
          <a:xfrm>
            <a:off x="3962400" y="3124200"/>
            <a:ext cx="76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70</a:t>
            </a:r>
          </a:p>
        </p:txBody>
      </p:sp>
      <p:sp>
        <p:nvSpPr>
          <p:cNvPr id="66620" name="Rectangle 60"/>
          <p:cNvSpPr>
            <a:spLocks noChangeArrowheads="1"/>
          </p:cNvSpPr>
          <p:nvPr/>
        </p:nvSpPr>
        <p:spPr bwMode="auto">
          <a:xfrm>
            <a:off x="3962400" y="2743200"/>
            <a:ext cx="4572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64</a:t>
            </a:r>
          </a:p>
        </p:txBody>
      </p:sp>
      <p:sp>
        <p:nvSpPr>
          <p:cNvPr id="66621" name="Rectangle 61"/>
          <p:cNvSpPr>
            <a:spLocks noChangeArrowheads="1"/>
          </p:cNvSpPr>
          <p:nvPr/>
        </p:nvSpPr>
        <p:spPr bwMode="auto">
          <a:xfrm>
            <a:off x="3962400" y="2438400"/>
            <a:ext cx="838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54</a:t>
            </a:r>
          </a:p>
        </p:txBody>
      </p:sp>
      <p:sp>
        <p:nvSpPr>
          <p:cNvPr id="66622" name="Rectangle 62"/>
          <p:cNvSpPr>
            <a:spLocks noChangeArrowheads="1"/>
          </p:cNvSpPr>
          <p:nvPr/>
        </p:nvSpPr>
        <p:spPr bwMode="auto">
          <a:xfrm>
            <a:off x="3962400" y="1447800"/>
            <a:ext cx="5334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21</a:t>
            </a:r>
          </a:p>
        </p:txBody>
      </p:sp>
      <p:sp>
        <p:nvSpPr>
          <p:cNvPr id="66623" name="Rectangle 63"/>
          <p:cNvSpPr>
            <a:spLocks noChangeArrowheads="1"/>
          </p:cNvSpPr>
          <p:nvPr/>
        </p:nvSpPr>
        <p:spPr bwMode="auto">
          <a:xfrm>
            <a:off x="3962400" y="1066800"/>
            <a:ext cx="3810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11</a:t>
            </a:r>
          </a:p>
        </p:txBody>
      </p:sp>
      <p:sp>
        <p:nvSpPr>
          <p:cNvPr id="66624" name="Rectangle 64"/>
          <p:cNvSpPr>
            <a:spLocks noChangeArrowheads="1"/>
          </p:cNvSpPr>
          <p:nvPr/>
        </p:nvSpPr>
        <p:spPr bwMode="auto">
          <a:xfrm>
            <a:off x="3962400" y="762000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</a:rPr>
              <a:t>02</a:t>
            </a:r>
          </a:p>
        </p:txBody>
      </p:sp>
      <p:sp>
        <p:nvSpPr>
          <p:cNvPr id="66625" name="AutoShape 65"/>
          <p:cNvSpPr>
            <a:spLocks noChangeArrowheads="1"/>
          </p:cNvSpPr>
          <p:nvPr/>
        </p:nvSpPr>
        <p:spPr bwMode="auto">
          <a:xfrm>
            <a:off x="1676400" y="2743200"/>
            <a:ext cx="914400" cy="762000"/>
          </a:xfrm>
          <a:prstGeom prst="wedgeRectCallout">
            <a:avLst>
              <a:gd name="adj1" fmla="val 81597"/>
              <a:gd name="adj2" fmla="val -122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  <a:sym typeface="Wingdings" pitchFamily="2" charset="2"/>
              </a:rPr>
              <a:t>再次分配</a:t>
            </a:r>
          </a:p>
        </p:txBody>
      </p:sp>
      <p:sp>
        <p:nvSpPr>
          <p:cNvPr id="66626" name="AutoShape 66"/>
          <p:cNvSpPr>
            <a:spLocks noChangeArrowheads="1"/>
          </p:cNvSpPr>
          <p:nvPr/>
        </p:nvSpPr>
        <p:spPr bwMode="auto">
          <a:xfrm>
            <a:off x="5486400" y="2895600"/>
            <a:ext cx="914400" cy="762000"/>
          </a:xfrm>
          <a:prstGeom prst="wedgeRectCallout">
            <a:avLst>
              <a:gd name="adj1" fmla="val 68926"/>
              <a:gd name="adj2" fmla="val -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  <a:sym typeface="Wingdings" pitchFamily="2" charset="2"/>
              </a:rPr>
              <a:t>再次收集</a:t>
            </a: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6324600" y="274638"/>
            <a:ext cx="1973263" cy="3382962"/>
            <a:chOff x="4133" y="144"/>
            <a:chExt cx="1243" cy="2131"/>
          </a:xfrm>
        </p:grpSpPr>
        <p:sp>
          <p:nvSpPr>
            <p:cNvPr id="13333" name="Rectangle 68"/>
            <p:cNvSpPr>
              <a:spLocks noChangeArrowheads="1"/>
            </p:cNvSpPr>
            <p:nvPr/>
          </p:nvSpPr>
          <p:spPr bwMode="auto">
            <a:xfrm>
              <a:off x="4512" y="2051"/>
              <a:ext cx="43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77</a:t>
              </a:r>
            </a:p>
          </p:txBody>
        </p:sp>
        <p:sp>
          <p:nvSpPr>
            <p:cNvPr id="13334" name="Rectangle 69"/>
            <p:cNvSpPr>
              <a:spLocks noChangeArrowheads="1"/>
            </p:cNvSpPr>
            <p:nvPr/>
          </p:nvSpPr>
          <p:spPr bwMode="auto">
            <a:xfrm>
              <a:off x="4512" y="1826"/>
              <a:ext cx="43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70</a:t>
              </a:r>
            </a:p>
          </p:txBody>
        </p:sp>
        <p:sp>
          <p:nvSpPr>
            <p:cNvPr id="13335" name="Rectangle 70"/>
            <p:cNvSpPr>
              <a:spLocks noChangeArrowheads="1"/>
            </p:cNvSpPr>
            <p:nvPr/>
          </p:nvSpPr>
          <p:spPr bwMode="auto">
            <a:xfrm>
              <a:off x="4512" y="1602"/>
              <a:ext cx="43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64</a:t>
              </a:r>
            </a:p>
          </p:txBody>
        </p:sp>
        <p:sp>
          <p:nvSpPr>
            <p:cNvPr id="13336" name="Rectangle 71"/>
            <p:cNvSpPr>
              <a:spLocks noChangeArrowheads="1"/>
            </p:cNvSpPr>
            <p:nvPr/>
          </p:nvSpPr>
          <p:spPr bwMode="auto">
            <a:xfrm>
              <a:off x="4512" y="1378"/>
              <a:ext cx="43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55</a:t>
              </a:r>
            </a:p>
          </p:txBody>
        </p:sp>
        <p:sp>
          <p:nvSpPr>
            <p:cNvPr id="13337" name="Rectangle 72"/>
            <p:cNvSpPr>
              <a:spLocks noChangeArrowheads="1"/>
            </p:cNvSpPr>
            <p:nvPr/>
          </p:nvSpPr>
          <p:spPr bwMode="auto">
            <a:xfrm>
              <a:off x="4512" y="1153"/>
              <a:ext cx="43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54</a:t>
              </a:r>
            </a:p>
          </p:txBody>
        </p:sp>
        <p:sp>
          <p:nvSpPr>
            <p:cNvPr id="13338" name="Rectangle 73"/>
            <p:cNvSpPr>
              <a:spLocks noChangeArrowheads="1"/>
            </p:cNvSpPr>
            <p:nvPr/>
          </p:nvSpPr>
          <p:spPr bwMode="auto">
            <a:xfrm>
              <a:off x="4512" y="929"/>
              <a:ext cx="43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21</a:t>
              </a:r>
            </a:p>
          </p:txBody>
        </p:sp>
        <p:sp>
          <p:nvSpPr>
            <p:cNvPr id="13339" name="Rectangle 74"/>
            <p:cNvSpPr>
              <a:spLocks noChangeArrowheads="1"/>
            </p:cNvSpPr>
            <p:nvPr/>
          </p:nvSpPr>
          <p:spPr bwMode="auto">
            <a:xfrm>
              <a:off x="4512" y="704"/>
              <a:ext cx="43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3340" name="Rectangle 75"/>
            <p:cNvSpPr>
              <a:spLocks noChangeArrowheads="1"/>
            </p:cNvSpPr>
            <p:nvPr/>
          </p:nvSpPr>
          <p:spPr bwMode="auto">
            <a:xfrm>
              <a:off x="4512" y="480"/>
              <a:ext cx="43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02</a:t>
              </a:r>
            </a:p>
          </p:txBody>
        </p:sp>
        <p:sp>
          <p:nvSpPr>
            <p:cNvPr id="13341" name="Line 76"/>
            <p:cNvSpPr>
              <a:spLocks noChangeShapeType="1"/>
            </p:cNvSpPr>
            <p:nvPr/>
          </p:nvSpPr>
          <p:spPr bwMode="auto">
            <a:xfrm>
              <a:off x="4512" y="480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2" name="Line 77"/>
            <p:cNvSpPr>
              <a:spLocks noChangeShapeType="1"/>
            </p:cNvSpPr>
            <p:nvPr/>
          </p:nvSpPr>
          <p:spPr bwMode="auto">
            <a:xfrm>
              <a:off x="4512" y="70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3" name="Line 78"/>
            <p:cNvSpPr>
              <a:spLocks noChangeShapeType="1"/>
            </p:cNvSpPr>
            <p:nvPr/>
          </p:nvSpPr>
          <p:spPr bwMode="auto">
            <a:xfrm>
              <a:off x="4512" y="929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4" name="Line 79"/>
            <p:cNvSpPr>
              <a:spLocks noChangeShapeType="1"/>
            </p:cNvSpPr>
            <p:nvPr/>
          </p:nvSpPr>
          <p:spPr bwMode="auto">
            <a:xfrm>
              <a:off x="4512" y="1153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5" name="Line 80"/>
            <p:cNvSpPr>
              <a:spLocks noChangeShapeType="1"/>
            </p:cNvSpPr>
            <p:nvPr/>
          </p:nvSpPr>
          <p:spPr bwMode="auto">
            <a:xfrm>
              <a:off x="4512" y="137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6" name="Line 81"/>
            <p:cNvSpPr>
              <a:spLocks noChangeShapeType="1"/>
            </p:cNvSpPr>
            <p:nvPr/>
          </p:nvSpPr>
          <p:spPr bwMode="auto">
            <a:xfrm>
              <a:off x="4512" y="160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7" name="Line 82"/>
            <p:cNvSpPr>
              <a:spLocks noChangeShapeType="1"/>
            </p:cNvSpPr>
            <p:nvPr/>
          </p:nvSpPr>
          <p:spPr bwMode="auto">
            <a:xfrm>
              <a:off x="4512" y="182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8" name="Line 83"/>
            <p:cNvSpPr>
              <a:spLocks noChangeShapeType="1"/>
            </p:cNvSpPr>
            <p:nvPr/>
          </p:nvSpPr>
          <p:spPr bwMode="auto">
            <a:xfrm>
              <a:off x="4512" y="2051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9" name="Line 84"/>
            <p:cNvSpPr>
              <a:spLocks noChangeShapeType="1"/>
            </p:cNvSpPr>
            <p:nvPr/>
          </p:nvSpPr>
          <p:spPr bwMode="auto">
            <a:xfrm>
              <a:off x="4512" y="2275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0" name="Line 85"/>
            <p:cNvSpPr>
              <a:spLocks noChangeShapeType="1"/>
            </p:cNvSpPr>
            <p:nvPr/>
          </p:nvSpPr>
          <p:spPr bwMode="auto">
            <a:xfrm>
              <a:off x="4512" y="480"/>
              <a:ext cx="0" cy="17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1" name="Line 86"/>
            <p:cNvSpPr>
              <a:spLocks noChangeShapeType="1"/>
            </p:cNvSpPr>
            <p:nvPr/>
          </p:nvSpPr>
          <p:spPr bwMode="auto">
            <a:xfrm>
              <a:off x="4944" y="480"/>
              <a:ext cx="0" cy="17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47" name="Rectangle 87"/>
            <p:cNvSpPr>
              <a:spLocks noChangeArrowheads="1"/>
            </p:cNvSpPr>
            <p:nvPr/>
          </p:nvSpPr>
          <p:spPr bwMode="auto">
            <a:xfrm>
              <a:off x="4133" y="144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再次出队后序列</a:t>
              </a:r>
            </a:p>
          </p:txBody>
        </p:sp>
      </p:grpSp>
      <p:sp>
        <p:nvSpPr>
          <p:cNvPr id="66649" name="Rectangle 89"/>
          <p:cNvSpPr>
            <a:spLocks noGrp="1" noChangeArrowheads="1"/>
          </p:cNvSpPr>
          <p:nvPr>
            <p:ph type="title"/>
          </p:nvPr>
        </p:nvSpPr>
        <p:spPr>
          <a:xfrm>
            <a:off x="228600" y="5181600"/>
            <a:ext cx="43434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这种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LSD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排序方法称为：</a:t>
            </a:r>
          </a:p>
        </p:txBody>
      </p: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4114800" y="52578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基数排序</a:t>
            </a:r>
            <a:endParaRPr lang="zh-CN" altLang="en-US" b="1">
              <a:solidFill>
                <a:srgbClr val="00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4191000" y="3048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66"/>
                </a:solidFill>
              </a:rPr>
              <a:t>，</a:t>
            </a:r>
            <a:r>
              <a:rPr lang="en-US" altLang="zh-CN" sz="1800" b="1">
                <a:solidFill>
                  <a:srgbClr val="FF0066"/>
                </a:solidFill>
              </a:rPr>
              <a:t>77</a:t>
            </a: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4191000" y="2362200"/>
            <a:ext cx="642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66"/>
                </a:solidFill>
              </a:rPr>
              <a:t>，</a:t>
            </a:r>
            <a:r>
              <a:rPr lang="en-US" altLang="zh-CN" sz="1800" b="1">
                <a:solidFill>
                  <a:srgbClr val="FF0066"/>
                </a:solidFill>
              </a:rPr>
              <a:t>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5" grpId="0" autoUpdateAnimBg="0"/>
      <p:bldP spid="66619" grpId="0" autoUpdateAnimBg="0"/>
      <p:bldP spid="66620" grpId="0" autoUpdateAnimBg="0"/>
      <p:bldP spid="66621" grpId="0" autoUpdateAnimBg="0"/>
      <p:bldP spid="66622" grpId="0" autoUpdateAnimBg="0"/>
      <p:bldP spid="66623" grpId="0" autoUpdateAnimBg="0"/>
      <p:bldP spid="66624" grpId="0" autoUpdateAnimBg="0"/>
      <p:bldP spid="66625" grpId="0" animBg="1" autoUpdateAnimBg="0"/>
      <p:bldP spid="66626" grpId="0" animBg="1" autoUpdateAnimBg="0"/>
      <p:bldP spid="66649" grpId="0" autoUpdateAnimBg="0"/>
      <p:bldP spid="66650" grpId="0" autoUpdateAnimBg="0"/>
      <p:bldP spid="66651" grpId="0" autoUpdateAnimBg="0"/>
      <p:bldP spid="666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F0AE69-0C4F-41DE-BB4E-D4AA9906414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Wingdings" pitchFamily="2" charset="2"/>
              </a:rPr>
              <a:t>讨论：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  <a:sym typeface="Wingdings" pitchFamily="2" charset="2"/>
              </a:rPr>
              <a:t>所用</a:t>
            </a:r>
            <a:r>
              <a:rPr lang="zh-CN" altLang="en-US" sz="2400" b="1">
                <a:ea typeface="楷体_GB2312" pitchFamily="49" charset="-122"/>
                <a:sym typeface="Wingdings" pitchFamily="2" charset="2"/>
              </a:rPr>
              <a:t>队列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  <a:sym typeface="Wingdings" pitchFamily="2" charset="2"/>
              </a:rPr>
              <a:t>是顺序结构，浪费空间，能否改用</a:t>
            </a:r>
            <a:r>
              <a:rPr lang="zh-CN" altLang="en-US" sz="2400" b="1">
                <a:ea typeface="楷体_GB2312" pitchFamily="49" charset="-122"/>
                <a:sym typeface="Wingdings" pitchFamily="2" charset="2"/>
              </a:rPr>
              <a:t>链式结构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  <a:sym typeface="Wingdings" pitchFamily="2" charset="2"/>
              </a:rPr>
              <a:t>？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2133600" y="685800"/>
            <a:ext cx="457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用链队列来实现基数排序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 pitchFamily="49" charset="-122"/>
              </a:rPr>
              <a:t>—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591300" y="762000"/>
            <a:ext cx="201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链式基数排序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28600" y="17526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实现思路：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28600" y="1828800"/>
            <a:ext cx="8382000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 eaLnBrk="1" hangingPunct="1">
              <a:spcBef>
                <a:spcPct val="20000"/>
              </a:spcBef>
              <a:defRPr/>
            </a:pP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              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针对 </a:t>
            </a:r>
            <a:r>
              <a:rPr lang="en-US" altLang="zh-CN" sz="26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d </a:t>
            </a:r>
            <a:r>
              <a:rPr lang="zh-CN" altLang="en-US" sz="2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元组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中的每一位分量，把原始</a:t>
            </a:r>
            <a:r>
              <a:rPr lang="zh-CN" altLang="en-US" sz="2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链表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中的所有记录</a:t>
            </a:r>
            <a:r>
              <a:rPr lang="en-US" altLang="zh-CN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按</a:t>
            </a:r>
            <a:r>
              <a:rPr lang="en-US" altLang="zh-CN" sz="26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6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6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的取值，让 </a:t>
            </a:r>
            <a:r>
              <a:rPr lang="en-US" altLang="zh-CN" sz="2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j</a:t>
            </a:r>
            <a:r>
              <a:rPr lang="en-US" altLang="zh-CN" sz="2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= </a:t>
            </a:r>
            <a:r>
              <a:rPr lang="en-US" altLang="zh-CN" sz="26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d</a:t>
            </a:r>
            <a:r>
              <a:rPr lang="en-US" altLang="zh-CN" sz="2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en-US" altLang="zh-CN" sz="26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d</a:t>
            </a:r>
            <a:r>
              <a:rPr lang="en-US" altLang="zh-CN" sz="2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1, …, 1</a:t>
            </a:r>
            <a:r>
              <a:rPr lang="zh-CN" altLang="en-US" sz="2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</a:p>
          <a:p>
            <a:pPr marL="381000" indent="-381000" eaLnBrk="1" hangingPunct="1">
              <a:spcBef>
                <a:spcPct val="20000"/>
              </a:spcBef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① 先“</a:t>
            </a:r>
            <a:r>
              <a:rPr lang="zh-CN" altLang="en-US" sz="2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分配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”到</a:t>
            </a:r>
            <a:r>
              <a:rPr lang="en-US" altLang="zh-CN" sz="26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radix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个</a:t>
            </a:r>
            <a:r>
              <a:rPr lang="zh-CN" altLang="en-US" sz="2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链队列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中去；</a:t>
            </a:r>
          </a:p>
          <a:p>
            <a:pPr marL="381000" indent="-381000" eaLnBrk="1" hangingPunct="1">
              <a:spcBef>
                <a:spcPct val="20000"/>
              </a:spcBef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② 然后再按各</a:t>
            </a:r>
            <a:r>
              <a:rPr lang="zh-CN" altLang="en-US" sz="2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链队列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的顺序，依次把记录从</a:t>
            </a:r>
            <a:r>
              <a:rPr lang="zh-CN" altLang="en-US" sz="2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链队列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中“</a:t>
            </a:r>
            <a:r>
              <a:rPr lang="zh-CN" altLang="en-US" sz="2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收集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”起来；</a:t>
            </a:r>
          </a:p>
          <a:p>
            <a:pPr marL="381000" indent="-381000" eaLnBrk="1" hangingPunct="1">
              <a:spcBef>
                <a:spcPct val="20000"/>
              </a:spcBef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③ 分别用这种“分配”、“收集”的运算逐趟进行排序；</a:t>
            </a:r>
          </a:p>
          <a:p>
            <a:pPr marL="381000" indent="-381000" eaLnBrk="1" hangingPunct="1">
              <a:spcBef>
                <a:spcPct val="20000"/>
              </a:spcBef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④ 在最后一趟“分配”、“收集” 完成后，所有记录就按其关键码的值从小到大排好序了。</a:t>
            </a: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457200" y="609600"/>
            <a:ext cx="1676400" cy="820738"/>
            <a:chOff x="1632" y="3563"/>
            <a:chExt cx="1056" cy="517"/>
          </a:xfrm>
        </p:grpSpPr>
        <p:sp>
          <p:nvSpPr>
            <p:cNvPr id="14345" name="Cloud"/>
            <p:cNvSpPr>
              <a:spLocks noChangeAspect="1" noEditPoints="1" noChangeArrowheads="1"/>
            </p:cNvSpPr>
            <p:nvPr/>
          </p:nvSpPr>
          <p:spPr bwMode="auto">
            <a:xfrm>
              <a:off x="1632" y="3563"/>
              <a:ext cx="1056" cy="5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6 w 21600"/>
                <a:gd name="T13" fmla="*/ 3259 h 21600"/>
                <a:gd name="T14" fmla="*/ 17080 w 21600"/>
                <a:gd name="T15" fmla="*/ 173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968" y="3648"/>
              <a:ext cx="6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ea typeface="楷体_GB2312" pitchFamily="49" charset="-122"/>
                  <a:sym typeface="Wingdings" panose="05000000000000000000" pitchFamily="2" charset="2"/>
                </a:rPr>
                <a:t>能！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C17CC-C425-4B4A-85D9-B22D6E319B0E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请实现以下关键字序列的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链式基数排序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571500" indent="-571500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T=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614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738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921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485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637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215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530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790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306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858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3425" y="1471613"/>
            <a:ext cx="8258175" cy="357187"/>
            <a:chOff x="96" y="624"/>
            <a:chExt cx="5568" cy="288"/>
          </a:xfrm>
        </p:grpSpPr>
        <p:sp>
          <p:nvSpPr>
            <p:cNvPr id="68614" name="Rectangle 6" descr="白色大理石"/>
            <p:cNvSpPr>
              <a:spLocks noChangeArrowheads="1"/>
            </p:cNvSpPr>
            <p:nvPr/>
          </p:nvSpPr>
          <p:spPr bwMode="auto">
            <a:xfrm>
              <a:off x="96" y="62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614</a:t>
              </a:r>
            </a:p>
          </p:txBody>
        </p:sp>
        <p:sp>
          <p:nvSpPr>
            <p:cNvPr id="15422" name="Line 7"/>
            <p:cNvSpPr>
              <a:spLocks noChangeShapeType="1"/>
            </p:cNvSpPr>
            <p:nvPr/>
          </p:nvSpPr>
          <p:spPr bwMode="auto">
            <a:xfrm>
              <a:off x="480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3" name="Line 8"/>
            <p:cNvSpPr>
              <a:spLocks noChangeShapeType="1"/>
            </p:cNvSpPr>
            <p:nvPr/>
          </p:nvSpPr>
          <p:spPr bwMode="auto">
            <a:xfrm>
              <a:off x="1056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7" name="Rectangle 9" descr="白色大理石"/>
            <p:cNvSpPr>
              <a:spLocks noChangeArrowheads="1"/>
            </p:cNvSpPr>
            <p:nvPr/>
          </p:nvSpPr>
          <p:spPr bwMode="auto">
            <a:xfrm>
              <a:off x="1248" y="62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921</a:t>
              </a:r>
            </a:p>
          </p:txBody>
        </p:sp>
        <p:sp>
          <p:nvSpPr>
            <p:cNvPr id="15425" name="Line 10"/>
            <p:cNvSpPr>
              <a:spLocks noChangeShapeType="1"/>
            </p:cNvSpPr>
            <p:nvPr/>
          </p:nvSpPr>
          <p:spPr bwMode="auto">
            <a:xfrm>
              <a:off x="1632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Rectangle 11" descr="白色大理石"/>
            <p:cNvSpPr>
              <a:spLocks noChangeArrowheads="1"/>
            </p:cNvSpPr>
            <p:nvPr/>
          </p:nvSpPr>
          <p:spPr bwMode="auto">
            <a:xfrm>
              <a:off x="1824" y="62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485</a:t>
              </a:r>
            </a:p>
          </p:txBody>
        </p:sp>
        <p:sp>
          <p:nvSpPr>
            <p:cNvPr id="15427" name="Line 12"/>
            <p:cNvSpPr>
              <a:spLocks noChangeShapeType="1"/>
            </p:cNvSpPr>
            <p:nvPr/>
          </p:nvSpPr>
          <p:spPr bwMode="auto">
            <a:xfrm>
              <a:off x="2208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1" name="Rectangle 13" descr="白色大理石"/>
            <p:cNvSpPr>
              <a:spLocks noChangeArrowheads="1"/>
            </p:cNvSpPr>
            <p:nvPr/>
          </p:nvSpPr>
          <p:spPr bwMode="auto">
            <a:xfrm>
              <a:off x="2400" y="624"/>
              <a:ext cx="381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637</a:t>
              </a:r>
            </a:p>
          </p:txBody>
        </p:sp>
        <p:sp>
          <p:nvSpPr>
            <p:cNvPr id="68622" name="Rectangle 14" descr="白色大理石"/>
            <p:cNvSpPr>
              <a:spLocks noChangeArrowheads="1"/>
            </p:cNvSpPr>
            <p:nvPr/>
          </p:nvSpPr>
          <p:spPr bwMode="auto">
            <a:xfrm>
              <a:off x="672" y="62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738</a:t>
              </a:r>
            </a:p>
          </p:txBody>
        </p:sp>
        <p:sp>
          <p:nvSpPr>
            <p:cNvPr id="15430" name="Line 15"/>
            <p:cNvSpPr>
              <a:spLocks noChangeShapeType="1"/>
            </p:cNvSpPr>
            <p:nvPr/>
          </p:nvSpPr>
          <p:spPr bwMode="auto">
            <a:xfrm>
              <a:off x="2784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4" name="Rectangle 16" descr="白色大理石"/>
            <p:cNvSpPr>
              <a:spLocks noChangeArrowheads="1"/>
            </p:cNvSpPr>
            <p:nvPr/>
          </p:nvSpPr>
          <p:spPr bwMode="auto">
            <a:xfrm>
              <a:off x="2976" y="624"/>
              <a:ext cx="383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</a:t>
              </a:r>
            </a:p>
          </p:txBody>
        </p:sp>
        <p:sp>
          <p:nvSpPr>
            <p:cNvPr id="15432" name="Line 17"/>
            <p:cNvSpPr>
              <a:spLocks noChangeShapeType="1"/>
            </p:cNvSpPr>
            <p:nvPr/>
          </p:nvSpPr>
          <p:spPr bwMode="auto">
            <a:xfrm>
              <a:off x="3360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Rectangle 18" descr="白色大理石"/>
            <p:cNvSpPr>
              <a:spLocks noChangeArrowheads="1"/>
            </p:cNvSpPr>
            <p:nvPr/>
          </p:nvSpPr>
          <p:spPr bwMode="auto">
            <a:xfrm>
              <a:off x="3552" y="62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215</a:t>
              </a:r>
            </a:p>
          </p:txBody>
        </p:sp>
        <p:sp>
          <p:nvSpPr>
            <p:cNvPr id="15434" name="Line 19"/>
            <p:cNvSpPr>
              <a:spLocks noChangeShapeType="1"/>
            </p:cNvSpPr>
            <p:nvPr/>
          </p:nvSpPr>
          <p:spPr bwMode="auto">
            <a:xfrm>
              <a:off x="3936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Rectangle 20" descr="白色大理石"/>
            <p:cNvSpPr>
              <a:spLocks noChangeArrowheads="1"/>
            </p:cNvSpPr>
            <p:nvPr/>
          </p:nvSpPr>
          <p:spPr bwMode="auto">
            <a:xfrm>
              <a:off x="4128" y="62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530</a:t>
              </a:r>
            </a:p>
          </p:txBody>
        </p:sp>
        <p:sp>
          <p:nvSpPr>
            <p:cNvPr id="15436" name="Line 21"/>
            <p:cNvSpPr>
              <a:spLocks noChangeShapeType="1"/>
            </p:cNvSpPr>
            <p:nvPr/>
          </p:nvSpPr>
          <p:spPr bwMode="auto">
            <a:xfrm>
              <a:off x="4512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Rectangle 22" descr="白色大理石"/>
            <p:cNvSpPr>
              <a:spLocks noChangeArrowheads="1"/>
            </p:cNvSpPr>
            <p:nvPr/>
          </p:nvSpPr>
          <p:spPr bwMode="auto">
            <a:xfrm>
              <a:off x="4704" y="62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790</a:t>
              </a:r>
            </a:p>
          </p:txBody>
        </p:sp>
        <p:sp>
          <p:nvSpPr>
            <p:cNvPr id="15438" name="Line 23"/>
            <p:cNvSpPr>
              <a:spLocks noChangeShapeType="1"/>
            </p:cNvSpPr>
            <p:nvPr/>
          </p:nvSpPr>
          <p:spPr bwMode="auto">
            <a:xfrm>
              <a:off x="5088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Rectangle 24" descr="白色大理石"/>
            <p:cNvSpPr>
              <a:spLocks noChangeArrowheads="1"/>
            </p:cNvSpPr>
            <p:nvPr/>
          </p:nvSpPr>
          <p:spPr bwMode="auto">
            <a:xfrm>
              <a:off x="5280" y="62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306</a:t>
              </a:r>
            </a:p>
          </p:txBody>
        </p:sp>
      </p:grp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0" y="2081213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第一趟分配</a:t>
            </a:r>
            <a:endParaRPr lang="zh-CN" altLang="en-US" sz="2200" b="1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381000" y="2514600"/>
            <a:ext cx="851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[0]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[1] 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[2]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[3]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[4] 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[5]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[6] 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[7]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[8]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[9]</a:t>
            </a:r>
            <a:endParaRPr lang="en-US" altLang="zh-CN" sz="2400" b="1">
              <a:ea typeface="仿宋_GB2312" pitchFamily="49" charset="-122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1025" y="2971800"/>
            <a:ext cx="8029575" cy="1752600"/>
            <a:chOff x="366" y="1968"/>
            <a:chExt cx="5058" cy="1104"/>
          </a:xfrm>
        </p:grpSpPr>
        <p:sp>
          <p:nvSpPr>
            <p:cNvPr id="15411" name="Line 28"/>
            <p:cNvSpPr>
              <a:spLocks noChangeShapeType="1"/>
            </p:cNvSpPr>
            <p:nvPr/>
          </p:nvSpPr>
          <p:spPr bwMode="auto">
            <a:xfrm>
              <a:off x="366" y="1968"/>
              <a:ext cx="18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2" name="Line 29"/>
            <p:cNvSpPr>
              <a:spLocks noChangeShapeType="1"/>
            </p:cNvSpPr>
            <p:nvPr/>
          </p:nvSpPr>
          <p:spPr bwMode="auto">
            <a:xfrm>
              <a:off x="942" y="1968"/>
              <a:ext cx="18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3" name="Line 30"/>
            <p:cNvSpPr>
              <a:spLocks noChangeShapeType="1"/>
            </p:cNvSpPr>
            <p:nvPr/>
          </p:nvSpPr>
          <p:spPr bwMode="auto">
            <a:xfrm>
              <a:off x="2592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Line 31"/>
            <p:cNvSpPr>
              <a:spLocks noChangeShapeType="1"/>
            </p:cNvSpPr>
            <p:nvPr/>
          </p:nvSpPr>
          <p:spPr bwMode="auto">
            <a:xfrm>
              <a:off x="1536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5" name="Line 32"/>
            <p:cNvSpPr>
              <a:spLocks noChangeShapeType="1"/>
            </p:cNvSpPr>
            <p:nvPr/>
          </p:nvSpPr>
          <p:spPr bwMode="auto">
            <a:xfrm>
              <a:off x="2062" y="1968"/>
              <a:ext cx="2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Line 33"/>
            <p:cNvSpPr>
              <a:spLocks noChangeShapeType="1"/>
            </p:cNvSpPr>
            <p:nvPr/>
          </p:nvSpPr>
          <p:spPr bwMode="auto">
            <a:xfrm flipH="1">
              <a:off x="3216" y="1968"/>
              <a:ext cx="1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7" name="Line 34"/>
            <p:cNvSpPr>
              <a:spLocks noChangeShapeType="1"/>
            </p:cNvSpPr>
            <p:nvPr/>
          </p:nvSpPr>
          <p:spPr bwMode="auto">
            <a:xfrm>
              <a:off x="3744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8" name="Line 35"/>
            <p:cNvSpPr>
              <a:spLocks noChangeShapeType="1"/>
            </p:cNvSpPr>
            <p:nvPr/>
          </p:nvSpPr>
          <p:spPr bwMode="auto">
            <a:xfrm>
              <a:off x="4320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9" name="Line 36"/>
            <p:cNvSpPr>
              <a:spLocks noChangeShapeType="1"/>
            </p:cNvSpPr>
            <p:nvPr/>
          </p:nvSpPr>
          <p:spPr bwMode="auto">
            <a:xfrm flipH="1">
              <a:off x="4896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0" name="Line 37"/>
            <p:cNvSpPr>
              <a:spLocks noChangeShapeType="1"/>
            </p:cNvSpPr>
            <p:nvPr/>
          </p:nvSpPr>
          <p:spPr bwMode="auto">
            <a:xfrm flipH="1">
              <a:off x="5424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46" name="Rectangle 38" descr="白色大理石"/>
          <p:cNvSpPr>
            <a:spLocks noChangeArrowheads="1"/>
          </p:cNvSpPr>
          <p:nvPr/>
        </p:nvSpPr>
        <p:spPr bwMode="auto">
          <a:xfrm>
            <a:off x="3933825" y="39862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61</a:t>
            </a:r>
            <a:r>
              <a:rPr lang="en-US" altLang="zh-CN" b="1">
                <a:solidFill>
                  <a:schemeClr val="tx2"/>
                </a:solidFill>
              </a:rPr>
              <a:t>4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8647" name="Rectangle 39" descr="白色大理石"/>
          <p:cNvSpPr>
            <a:spLocks noChangeArrowheads="1"/>
          </p:cNvSpPr>
          <p:nvPr/>
        </p:nvSpPr>
        <p:spPr bwMode="auto">
          <a:xfrm>
            <a:off x="7515225" y="39862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73</a:t>
            </a:r>
            <a:r>
              <a:rPr lang="en-US" altLang="zh-CN" b="1">
                <a:solidFill>
                  <a:schemeClr val="tx2"/>
                </a:solidFill>
              </a:rPr>
              <a:t>8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8648" name="Rectangle 40" descr="白色大理石"/>
          <p:cNvSpPr>
            <a:spLocks noChangeArrowheads="1"/>
          </p:cNvSpPr>
          <p:nvPr/>
        </p:nvSpPr>
        <p:spPr bwMode="auto">
          <a:xfrm>
            <a:off x="1266825" y="39862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92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8649" name="Rectangle 41" descr="白色大理石"/>
          <p:cNvSpPr>
            <a:spLocks noChangeArrowheads="1"/>
          </p:cNvSpPr>
          <p:nvPr/>
        </p:nvSpPr>
        <p:spPr bwMode="auto">
          <a:xfrm>
            <a:off x="4848225" y="39862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48</a:t>
            </a:r>
            <a:r>
              <a:rPr lang="en-US" altLang="zh-CN" b="1">
                <a:solidFill>
                  <a:schemeClr val="tx2"/>
                </a:solidFill>
              </a:rPr>
              <a:t>5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8650" name="Rectangle 42" descr="白色大理石"/>
          <p:cNvSpPr>
            <a:spLocks noChangeArrowheads="1"/>
          </p:cNvSpPr>
          <p:nvPr/>
        </p:nvSpPr>
        <p:spPr bwMode="auto">
          <a:xfrm>
            <a:off x="6600825" y="39862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63</a:t>
            </a:r>
            <a:r>
              <a:rPr lang="en-US" altLang="zh-CN" b="1">
                <a:solidFill>
                  <a:schemeClr val="tx2"/>
                </a:solidFill>
              </a:rPr>
              <a:t>7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8651" name="Rectangle 43" descr="白色大理石"/>
          <p:cNvSpPr>
            <a:spLocks noChangeArrowheads="1"/>
          </p:cNvSpPr>
          <p:nvPr/>
        </p:nvSpPr>
        <p:spPr bwMode="auto">
          <a:xfrm>
            <a:off x="1266825" y="33766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10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8652" name="Rectangle 44" descr="白色大理石"/>
          <p:cNvSpPr>
            <a:spLocks noChangeArrowheads="1"/>
          </p:cNvSpPr>
          <p:nvPr/>
        </p:nvSpPr>
        <p:spPr bwMode="auto">
          <a:xfrm>
            <a:off x="4848225" y="33766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21</a:t>
            </a:r>
            <a:r>
              <a:rPr lang="en-US" altLang="zh-CN" b="1">
                <a:solidFill>
                  <a:schemeClr val="tx2"/>
                </a:solidFill>
              </a:rPr>
              <a:t>5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8653" name="Rectangle 45" descr="白色大理石"/>
          <p:cNvSpPr>
            <a:spLocks noChangeArrowheads="1"/>
          </p:cNvSpPr>
          <p:nvPr/>
        </p:nvSpPr>
        <p:spPr bwMode="auto">
          <a:xfrm>
            <a:off x="352425" y="39862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53</a:t>
            </a:r>
            <a:r>
              <a:rPr lang="en-US" altLang="zh-CN" b="1">
                <a:solidFill>
                  <a:schemeClr val="tx2"/>
                </a:solidFill>
              </a:rPr>
              <a:t>0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8654" name="Rectangle 46" descr="白色大理石"/>
          <p:cNvSpPr>
            <a:spLocks noChangeArrowheads="1"/>
          </p:cNvSpPr>
          <p:nvPr/>
        </p:nvSpPr>
        <p:spPr bwMode="auto">
          <a:xfrm>
            <a:off x="352425" y="33766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79</a:t>
            </a:r>
            <a:r>
              <a:rPr lang="en-US" altLang="zh-CN" b="1">
                <a:solidFill>
                  <a:schemeClr val="tx2"/>
                </a:solidFill>
              </a:rPr>
              <a:t>0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8655" name="Rectangle 47" descr="白色大理石"/>
          <p:cNvSpPr>
            <a:spLocks noChangeArrowheads="1"/>
          </p:cNvSpPr>
          <p:nvPr/>
        </p:nvSpPr>
        <p:spPr bwMode="auto">
          <a:xfrm>
            <a:off x="5686425" y="39862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30</a:t>
            </a:r>
            <a:r>
              <a:rPr lang="en-US" altLang="zh-CN" b="1">
                <a:solidFill>
                  <a:schemeClr val="tx2"/>
                </a:solidFill>
              </a:rPr>
              <a:t>6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8656" name="Text Box 48"/>
          <p:cNvSpPr txBox="1">
            <a:spLocks noChangeArrowheads="1"/>
          </p:cNvSpPr>
          <p:nvPr/>
        </p:nvSpPr>
        <p:spPr bwMode="auto">
          <a:xfrm>
            <a:off x="349250" y="46482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[0]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[1] 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[2]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[3] 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[4]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[5]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[6]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[7]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[8]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[9]</a:t>
            </a:r>
            <a:endParaRPr lang="en-US" altLang="zh-CN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8657" name="Rectangle 49"/>
          <p:cNvSpPr>
            <a:spLocks noChangeArrowheads="1"/>
          </p:cNvSpPr>
          <p:nvPr/>
        </p:nvSpPr>
        <p:spPr bwMode="auto">
          <a:xfrm>
            <a:off x="200025" y="1014413"/>
            <a:ext cx="3533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原始序列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静态</a:t>
            </a: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链表：</a:t>
            </a:r>
          </a:p>
        </p:txBody>
      </p:sp>
      <p:sp>
        <p:nvSpPr>
          <p:cNvPr id="68658" name="Rectangle 50"/>
          <p:cNvSpPr>
            <a:spLocks noChangeArrowheads="1"/>
          </p:cNvSpPr>
          <p:nvPr/>
        </p:nvSpPr>
        <p:spPr bwMode="auto">
          <a:xfrm>
            <a:off x="9525" y="1447800"/>
            <a:ext cx="82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</a:rPr>
              <a:t>r[0]→</a:t>
            </a:r>
          </a:p>
        </p:txBody>
      </p:sp>
      <p:sp>
        <p:nvSpPr>
          <p:cNvPr id="68659" name="Rectangle 51"/>
          <p:cNvSpPr>
            <a:spLocks noChangeArrowheads="1"/>
          </p:cNvSpPr>
          <p:nvPr/>
        </p:nvSpPr>
        <p:spPr bwMode="auto">
          <a:xfrm>
            <a:off x="1447800" y="2109788"/>
            <a:ext cx="785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（从最低位 </a:t>
            </a:r>
            <a:r>
              <a:rPr lang="en-US" altLang="zh-CN" sz="2200" b="1" i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 </a:t>
            </a:r>
            <a:r>
              <a:rPr lang="en-US" altLang="zh-CN" sz="22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= 3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开始排序，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f[ ]</a:t>
            </a: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是队首指针，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e[ ]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为队尾指针）</a:t>
            </a:r>
          </a:p>
        </p:txBody>
      </p:sp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76200" y="51816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第一趟收集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（让队尾指针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e[i]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链接到下一</a:t>
            </a:r>
            <a:r>
              <a: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非空队首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指针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f[i+1 ]</a:t>
            </a: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即可）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85800" y="5638800"/>
            <a:ext cx="8305800" cy="381000"/>
            <a:chOff x="96" y="3744"/>
            <a:chExt cx="5568" cy="288"/>
          </a:xfrm>
        </p:grpSpPr>
        <p:sp>
          <p:nvSpPr>
            <p:cNvPr id="68662" name="Rectangle 54" descr="白色大理石"/>
            <p:cNvSpPr>
              <a:spLocks noChangeArrowheads="1"/>
            </p:cNvSpPr>
            <p:nvPr/>
          </p:nvSpPr>
          <p:spPr bwMode="auto">
            <a:xfrm>
              <a:off x="96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530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5393" name="Line 55"/>
            <p:cNvSpPr>
              <a:spLocks noChangeShapeType="1"/>
            </p:cNvSpPr>
            <p:nvPr/>
          </p:nvSpPr>
          <p:spPr bwMode="auto">
            <a:xfrm>
              <a:off x="48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4" name="Rectangle 56" descr="白色大理石"/>
            <p:cNvSpPr>
              <a:spLocks noChangeArrowheads="1"/>
            </p:cNvSpPr>
            <p:nvPr/>
          </p:nvSpPr>
          <p:spPr bwMode="auto">
            <a:xfrm>
              <a:off x="672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790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5395" name="Line 57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6" name="Rectangle 58" descr="白色大理石"/>
            <p:cNvSpPr>
              <a:spLocks noChangeArrowheads="1"/>
            </p:cNvSpPr>
            <p:nvPr/>
          </p:nvSpPr>
          <p:spPr bwMode="auto">
            <a:xfrm>
              <a:off x="1247" y="3744"/>
              <a:ext cx="381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921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5397" name="Line 59"/>
            <p:cNvSpPr>
              <a:spLocks noChangeShapeType="1"/>
            </p:cNvSpPr>
            <p:nvPr/>
          </p:nvSpPr>
          <p:spPr bwMode="auto">
            <a:xfrm>
              <a:off x="163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8" name="Rectangle 60" descr="白色大理石"/>
            <p:cNvSpPr>
              <a:spLocks noChangeArrowheads="1"/>
            </p:cNvSpPr>
            <p:nvPr/>
          </p:nvSpPr>
          <p:spPr bwMode="auto">
            <a:xfrm>
              <a:off x="1824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101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5399" name="Line 61"/>
            <p:cNvSpPr>
              <a:spLocks noChangeShapeType="1"/>
            </p:cNvSpPr>
            <p:nvPr/>
          </p:nvSpPr>
          <p:spPr bwMode="auto">
            <a:xfrm>
              <a:off x="220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0" name="Rectangle 62" descr="白色大理石"/>
            <p:cNvSpPr>
              <a:spLocks noChangeArrowheads="1"/>
            </p:cNvSpPr>
            <p:nvPr/>
          </p:nvSpPr>
          <p:spPr bwMode="auto">
            <a:xfrm>
              <a:off x="2400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614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5401" name="Line 63"/>
            <p:cNvSpPr>
              <a:spLocks noChangeShapeType="1"/>
            </p:cNvSpPr>
            <p:nvPr/>
          </p:nvSpPr>
          <p:spPr bwMode="auto">
            <a:xfrm>
              <a:off x="2784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2" name="Rectangle 64" descr="白色大理石"/>
            <p:cNvSpPr>
              <a:spLocks noChangeArrowheads="1"/>
            </p:cNvSpPr>
            <p:nvPr/>
          </p:nvSpPr>
          <p:spPr bwMode="auto">
            <a:xfrm>
              <a:off x="2976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485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5403" name="Line 65"/>
            <p:cNvSpPr>
              <a:spLocks noChangeShapeType="1"/>
            </p:cNvSpPr>
            <p:nvPr/>
          </p:nvSpPr>
          <p:spPr bwMode="auto">
            <a:xfrm>
              <a:off x="336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4" name="Rectangle 66" descr="白色大理石"/>
            <p:cNvSpPr>
              <a:spLocks noChangeArrowheads="1"/>
            </p:cNvSpPr>
            <p:nvPr/>
          </p:nvSpPr>
          <p:spPr bwMode="auto">
            <a:xfrm>
              <a:off x="3552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215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5405" name="Line 67"/>
            <p:cNvSpPr>
              <a:spLocks noChangeShapeType="1"/>
            </p:cNvSpPr>
            <p:nvPr/>
          </p:nvSpPr>
          <p:spPr bwMode="auto">
            <a:xfrm>
              <a:off x="393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6" name="Rectangle 68" descr="白色大理石"/>
            <p:cNvSpPr>
              <a:spLocks noChangeArrowheads="1"/>
            </p:cNvSpPr>
            <p:nvPr/>
          </p:nvSpPr>
          <p:spPr bwMode="auto">
            <a:xfrm>
              <a:off x="4128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306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5407" name="Line 69"/>
            <p:cNvSpPr>
              <a:spLocks noChangeShapeType="1"/>
            </p:cNvSpPr>
            <p:nvPr/>
          </p:nvSpPr>
          <p:spPr bwMode="auto">
            <a:xfrm>
              <a:off x="451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8" name="Rectangle 70" descr="白色大理石"/>
            <p:cNvSpPr>
              <a:spLocks noChangeArrowheads="1"/>
            </p:cNvSpPr>
            <p:nvPr/>
          </p:nvSpPr>
          <p:spPr bwMode="auto">
            <a:xfrm>
              <a:off x="4704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637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5409" name="Line 71"/>
            <p:cNvSpPr>
              <a:spLocks noChangeShapeType="1"/>
            </p:cNvSpPr>
            <p:nvPr/>
          </p:nvSpPr>
          <p:spPr bwMode="auto">
            <a:xfrm>
              <a:off x="508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80" name="Rectangle 72" descr="白色大理石"/>
            <p:cNvSpPr>
              <a:spLocks noChangeArrowheads="1"/>
            </p:cNvSpPr>
            <p:nvPr/>
          </p:nvSpPr>
          <p:spPr bwMode="auto">
            <a:xfrm>
              <a:off x="5280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738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68681" name="Rectangle 73"/>
          <p:cNvSpPr>
            <a:spLocks noChangeArrowheads="1"/>
          </p:cNvSpPr>
          <p:nvPr/>
        </p:nvSpPr>
        <p:spPr bwMode="auto">
          <a:xfrm>
            <a:off x="-76200" y="5622925"/>
            <a:ext cx="82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</a:rPr>
              <a:t>r[0]→</a:t>
            </a:r>
          </a:p>
        </p:txBody>
      </p:sp>
      <p:sp>
        <p:nvSpPr>
          <p:cNvPr id="68682" name="Line 74"/>
          <p:cNvSpPr>
            <a:spLocks noChangeShapeType="1"/>
          </p:cNvSpPr>
          <p:nvPr/>
        </p:nvSpPr>
        <p:spPr bwMode="auto">
          <a:xfrm>
            <a:off x="685800" y="30480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83" name="Line 75"/>
          <p:cNvSpPr>
            <a:spLocks noChangeShapeType="1"/>
          </p:cNvSpPr>
          <p:nvPr/>
        </p:nvSpPr>
        <p:spPr bwMode="auto">
          <a:xfrm>
            <a:off x="1600200" y="3048000"/>
            <a:ext cx="24384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84" name="Line 76"/>
          <p:cNvSpPr>
            <a:spLocks noChangeShapeType="1"/>
          </p:cNvSpPr>
          <p:nvPr/>
        </p:nvSpPr>
        <p:spPr bwMode="auto">
          <a:xfrm>
            <a:off x="4191000" y="29718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85" name="Line 77"/>
          <p:cNvSpPr>
            <a:spLocks noChangeShapeType="1"/>
          </p:cNvSpPr>
          <p:nvPr/>
        </p:nvSpPr>
        <p:spPr bwMode="auto">
          <a:xfrm>
            <a:off x="5105400" y="2971800"/>
            <a:ext cx="762000" cy="17526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86" name="Line 78"/>
          <p:cNvSpPr>
            <a:spLocks noChangeShapeType="1"/>
          </p:cNvSpPr>
          <p:nvPr/>
        </p:nvSpPr>
        <p:spPr bwMode="auto">
          <a:xfrm>
            <a:off x="6019800" y="30480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87" name="Line 79"/>
          <p:cNvSpPr>
            <a:spLocks noChangeShapeType="1"/>
          </p:cNvSpPr>
          <p:nvPr/>
        </p:nvSpPr>
        <p:spPr bwMode="auto">
          <a:xfrm>
            <a:off x="6934200" y="30480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3" grpId="0" autoUpdateAnimBg="0"/>
      <p:bldP spid="68634" grpId="0" autoUpdateAnimBg="0"/>
      <p:bldP spid="68646" grpId="0" animBg="1" autoUpdateAnimBg="0"/>
      <p:bldP spid="68647" grpId="0" animBg="1" autoUpdateAnimBg="0"/>
      <p:bldP spid="68648" grpId="0" animBg="1" autoUpdateAnimBg="0"/>
      <p:bldP spid="68649" grpId="0" animBg="1" autoUpdateAnimBg="0"/>
      <p:bldP spid="68650" grpId="0" animBg="1" autoUpdateAnimBg="0"/>
      <p:bldP spid="68651" grpId="0" animBg="1" autoUpdateAnimBg="0"/>
      <p:bldP spid="68652" grpId="0" animBg="1" autoUpdateAnimBg="0"/>
      <p:bldP spid="68653" grpId="0" animBg="1" autoUpdateAnimBg="0"/>
      <p:bldP spid="68654" grpId="0" animBg="1" autoUpdateAnimBg="0"/>
      <p:bldP spid="68655" grpId="0" animBg="1" autoUpdateAnimBg="0"/>
      <p:bldP spid="68656" grpId="0" autoUpdateAnimBg="0"/>
      <p:bldP spid="68657" grpId="0" autoUpdateAnimBg="0"/>
      <p:bldP spid="68658" grpId="0" autoUpdateAnimBg="0"/>
      <p:bldP spid="68659" grpId="0" autoUpdateAnimBg="0"/>
      <p:bldP spid="68660" grpId="0" autoUpdateAnimBg="0"/>
      <p:bldP spid="686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08E27F-4351-455D-B474-0FE1F7A847A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32004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第一趟收集的结果：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336550" y="1676400"/>
            <a:ext cx="851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[0]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[1] 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[2]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[3]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[4] 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[5]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[6] 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[7]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[8]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[9]</a:t>
            </a:r>
            <a:endParaRPr lang="en-US" altLang="zh-CN" sz="2400" b="1">
              <a:ea typeface="仿宋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2133600"/>
            <a:ext cx="8032750" cy="1752600"/>
            <a:chOff x="366" y="1968"/>
            <a:chExt cx="5058" cy="1104"/>
          </a:xfrm>
        </p:grpSpPr>
        <p:sp>
          <p:nvSpPr>
            <p:cNvPr id="16450" name="Line 5"/>
            <p:cNvSpPr>
              <a:spLocks noChangeShapeType="1"/>
            </p:cNvSpPr>
            <p:nvPr/>
          </p:nvSpPr>
          <p:spPr bwMode="auto">
            <a:xfrm>
              <a:off x="366" y="1968"/>
              <a:ext cx="18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Line 6"/>
            <p:cNvSpPr>
              <a:spLocks noChangeShapeType="1"/>
            </p:cNvSpPr>
            <p:nvPr/>
          </p:nvSpPr>
          <p:spPr bwMode="auto">
            <a:xfrm>
              <a:off x="942" y="1968"/>
              <a:ext cx="18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Line 7"/>
            <p:cNvSpPr>
              <a:spLocks noChangeShapeType="1"/>
            </p:cNvSpPr>
            <p:nvPr/>
          </p:nvSpPr>
          <p:spPr bwMode="auto">
            <a:xfrm>
              <a:off x="2592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3" name="Line 8"/>
            <p:cNvSpPr>
              <a:spLocks noChangeShapeType="1"/>
            </p:cNvSpPr>
            <p:nvPr/>
          </p:nvSpPr>
          <p:spPr bwMode="auto">
            <a:xfrm>
              <a:off x="1536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4" name="Line 9"/>
            <p:cNvSpPr>
              <a:spLocks noChangeShapeType="1"/>
            </p:cNvSpPr>
            <p:nvPr/>
          </p:nvSpPr>
          <p:spPr bwMode="auto">
            <a:xfrm>
              <a:off x="2062" y="1968"/>
              <a:ext cx="2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5" name="Line 10"/>
            <p:cNvSpPr>
              <a:spLocks noChangeShapeType="1"/>
            </p:cNvSpPr>
            <p:nvPr/>
          </p:nvSpPr>
          <p:spPr bwMode="auto">
            <a:xfrm flipH="1">
              <a:off x="3216" y="1968"/>
              <a:ext cx="1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6" name="Line 11"/>
            <p:cNvSpPr>
              <a:spLocks noChangeShapeType="1"/>
            </p:cNvSpPr>
            <p:nvPr/>
          </p:nvSpPr>
          <p:spPr bwMode="auto">
            <a:xfrm>
              <a:off x="3744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7" name="Line 12"/>
            <p:cNvSpPr>
              <a:spLocks noChangeShapeType="1"/>
            </p:cNvSpPr>
            <p:nvPr/>
          </p:nvSpPr>
          <p:spPr bwMode="auto">
            <a:xfrm>
              <a:off x="4320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8" name="Line 13"/>
            <p:cNvSpPr>
              <a:spLocks noChangeShapeType="1"/>
            </p:cNvSpPr>
            <p:nvPr/>
          </p:nvSpPr>
          <p:spPr bwMode="auto">
            <a:xfrm flipH="1">
              <a:off x="4896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9" name="Line 14"/>
            <p:cNvSpPr>
              <a:spLocks noChangeShapeType="1"/>
            </p:cNvSpPr>
            <p:nvPr/>
          </p:nvSpPr>
          <p:spPr bwMode="auto">
            <a:xfrm flipH="1">
              <a:off x="5424" y="1968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47" name="Rectangle 15" descr="白色大理石"/>
          <p:cNvSpPr>
            <a:spLocks noChangeArrowheads="1"/>
          </p:cNvSpPr>
          <p:nvPr/>
        </p:nvSpPr>
        <p:spPr bwMode="auto">
          <a:xfrm>
            <a:off x="1219200" y="32004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6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en-US" altLang="zh-CN" b="1"/>
              <a:t>4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9648" name="Rectangle 16" descr="白色大理石"/>
          <p:cNvSpPr>
            <a:spLocks noChangeArrowheads="1"/>
          </p:cNvSpPr>
          <p:nvPr/>
        </p:nvSpPr>
        <p:spPr bwMode="auto">
          <a:xfrm>
            <a:off x="2971800" y="22098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7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en-US" altLang="zh-CN" b="1"/>
              <a:t>8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9649" name="Rectangle 17" descr="白色大理石"/>
          <p:cNvSpPr>
            <a:spLocks noChangeArrowheads="1"/>
          </p:cNvSpPr>
          <p:nvPr/>
        </p:nvSpPr>
        <p:spPr bwMode="auto">
          <a:xfrm>
            <a:off x="2133600" y="32004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9</a:t>
            </a: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/>
              <a:t>1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9650" name="Rectangle 18" descr="白色大理石"/>
          <p:cNvSpPr>
            <a:spLocks noChangeArrowheads="1"/>
          </p:cNvSpPr>
          <p:nvPr/>
        </p:nvSpPr>
        <p:spPr bwMode="auto">
          <a:xfrm>
            <a:off x="7467600" y="31242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4</a:t>
            </a:r>
            <a:r>
              <a:rPr lang="en-US" altLang="zh-CN" b="1">
                <a:solidFill>
                  <a:schemeClr val="tx2"/>
                </a:solidFill>
              </a:rPr>
              <a:t>8</a:t>
            </a:r>
            <a:r>
              <a:rPr lang="en-US" altLang="zh-CN" b="1"/>
              <a:t>5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9651" name="Rectangle 19" descr="白色大理石"/>
          <p:cNvSpPr>
            <a:spLocks noChangeArrowheads="1"/>
          </p:cNvSpPr>
          <p:nvPr/>
        </p:nvSpPr>
        <p:spPr bwMode="auto">
          <a:xfrm>
            <a:off x="2971800" y="27432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6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en-US" altLang="zh-CN" b="1"/>
              <a:t>7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9652" name="Rectangle 20" descr="白色大理石"/>
          <p:cNvSpPr>
            <a:spLocks noChangeArrowheads="1"/>
          </p:cNvSpPr>
          <p:nvPr/>
        </p:nvSpPr>
        <p:spPr bwMode="auto">
          <a:xfrm>
            <a:off x="304800" y="32004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1</a:t>
            </a:r>
            <a:r>
              <a:rPr lang="en-US" altLang="zh-CN" b="1">
                <a:solidFill>
                  <a:schemeClr val="tx2"/>
                </a:solidFill>
              </a:rPr>
              <a:t>0</a:t>
            </a:r>
            <a:r>
              <a:rPr lang="en-US" altLang="zh-CN" b="1"/>
              <a:t>1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9653" name="Rectangle 21" descr="白色大理石"/>
          <p:cNvSpPr>
            <a:spLocks noChangeArrowheads="1"/>
          </p:cNvSpPr>
          <p:nvPr/>
        </p:nvSpPr>
        <p:spPr bwMode="auto">
          <a:xfrm>
            <a:off x="1219200" y="25384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2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en-US" altLang="zh-CN" b="1"/>
              <a:t>5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9654" name="Rectangle 22" descr="白色大理石"/>
          <p:cNvSpPr>
            <a:spLocks noChangeArrowheads="1"/>
          </p:cNvSpPr>
          <p:nvPr/>
        </p:nvSpPr>
        <p:spPr bwMode="auto">
          <a:xfrm>
            <a:off x="2971800" y="3224213"/>
            <a:ext cx="485775" cy="280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5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en-US" altLang="zh-CN" b="1"/>
              <a:t>0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9655" name="Rectangle 23" descr="白色大理石"/>
          <p:cNvSpPr>
            <a:spLocks noChangeArrowheads="1"/>
          </p:cNvSpPr>
          <p:nvPr/>
        </p:nvSpPr>
        <p:spPr bwMode="auto">
          <a:xfrm>
            <a:off x="8305800" y="31242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7</a:t>
            </a:r>
            <a:r>
              <a:rPr lang="en-US" altLang="zh-CN" b="1">
                <a:solidFill>
                  <a:schemeClr val="tx2"/>
                </a:solidFill>
              </a:rPr>
              <a:t>9</a:t>
            </a:r>
            <a:r>
              <a:rPr lang="en-US" altLang="zh-CN" b="1"/>
              <a:t>0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9656" name="Rectangle 24" descr="白色大理石"/>
          <p:cNvSpPr>
            <a:spLocks noChangeArrowheads="1"/>
          </p:cNvSpPr>
          <p:nvPr/>
        </p:nvSpPr>
        <p:spPr bwMode="auto">
          <a:xfrm>
            <a:off x="304800" y="25146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/>
              <a:t>3</a:t>
            </a:r>
            <a:r>
              <a:rPr lang="en-US" altLang="zh-CN" b="1">
                <a:solidFill>
                  <a:schemeClr val="tx2"/>
                </a:solidFill>
              </a:rPr>
              <a:t>0</a:t>
            </a:r>
            <a:r>
              <a:rPr lang="en-US" altLang="zh-CN" b="1"/>
              <a:t>6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304800" y="38100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[0]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[1] 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[2]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[3] 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[4]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[5]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[6]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[7]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[8]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[9]</a:t>
            </a:r>
            <a:endParaRPr lang="en-US" altLang="zh-CN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28600" y="1219200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第二趟分配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（按次低位 </a:t>
            </a:r>
            <a:r>
              <a:rPr lang="en-US" altLang="zh-CN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= 2 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914400" y="533400"/>
            <a:ext cx="7848600" cy="304800"/>
            <a:chOff x="96" y="3744"/>
            <a:chExt cx="5568" cy="288"/>
          </a:xfrm>
        </p:grpSpPr>
        <p:sp>
          <p:nvSpPr>
            <p:cNvPr id="69660" name="Rectangle 28" descr="白色大理石"/>
            <p:cNvSpPr>
              <a:spLocks noChangeArrowheads="1"/>
            </p:cNvSpPr>
            <p:nvPr/>
          </p:nvSpPr>
          <p:spPr bwMode="auto">
            <a:xfrm>
              <a:off x="96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530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32" name="Line 29"/>
            <p:cNvSpPr>
              <a:spLocks noChangeShapeType="1"/>
            </p:cNvSpPr>
            <p:nvPr/>
          </p:nvSpPr>
          <p:spPr bwMode="auto">
            <a:xfrm>
              <a:off x="48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Rectangle 30" descr="白色大理石"/>
            <p:cNvSpPr>
              <a:spLocks noChangeArrowheads="1"/>
            </p:cNvSpPr>
            <p:nvPr/>
          </p:nvSpPr>
          <p:spPr bwMode="auto">
            <a:xfrm>
              <a:off x="671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790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34" name="Line 31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4" name="Rectangle 32" descr="白色大理石"/>
            <p:cNvSpPr>
              <a:spLocks noChangeArrowheads="1"/>
            </p:cNvSpPr>
            <p:nvPr/>
          </p:nvSpPr>
          <p:spPr bwMode="auto">
            <a:xfrm>
              <a:off x="1248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921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36" name="Line 33"/>
            <p:cNvSpPr>
              <a:spLocks noChangeShapeType="1"/>
            </p:cNvSpPr>
            <p:nvPr/>
          </p:nvSpPr>
          <p:spPr bwMode="auto">
            <a:xfrm>
              <a:off x="163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6" name="Rectangle 34" descr="白色大理石"/>
            <p:cNvSpPr>
              <a:spLocks noChangeArrowheads="1"/>
            </p:cNvSpPr>
            <p:nvPr/>
          </p:nvSpPr>
          <p:spPr bwMode="auto">
            <a:xfrm>
              <a:off x="1824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101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38" name="Line 35"/>
            <p:cNvSpPr>
              <a:spLocks noChangeShapeType="1"/>
            </p:cNvSpPr>
            <p:nvPr/>
          </p:nvSpPr>
          <p:spPr bwMode="auto">
            <a:xfrm>
              <a:off x="220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8" name="Rectangle 36" descr="白色大理石"/>
            <p:cNvSpPr>
              <a:spLocks noChangeArrowheads="1"/>
            </p:cNvSpPr>
            <p:nvPr/>
          </p:nvSpPr>
          <p:spPr bwMode="auto">
            <a:xfrm>
              <a:off x="2400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614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40" name="Line 37"/>
            <p:cNvSpPr>
              <a:spLocks noChangeShapeType="1"/>
            </p:cNvSpPr>
            <p:nvPr/>
          </p:nvSpPr>
          <p:spPr bwMode="auto">
            <a:xfrm>
              <a:off x="2784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0" name="Rectangle 38" descr="白色大理石"/>
            <p:cNvSpPr>
              <a:spLocks noChangeArrowheads="1"/>
            </p:cNvSpPr>
            <p:nvPr/>
          </p:nvSpPr>
          <p:spPr bwMode="auto">
            <a:xfrm>
              <a:off x="2976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485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42" name="Line 39"/>
            <p:cNvSpPr>
              <a:spLocks noChangeShapeType="1"/>
            </p:cNvSpPr>
            <p:nvPr/>
          </p:nvSpPr>
          <p:spPr bwMode="auto">
            <a:xfrm>
              <a:off x="336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2" name="Rectangle 40" descr="白色大理石"/>
            <p:cNvSpPr>
              <a:spLocks noChangeArrowheads="1"/>
            </p:cNvSpPr>
            <p:nvPr/>
          </p:nvSpPr>
          <p:spPr bwMode="auto">
            <a:xfrm>
              <a:off x="3552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215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44" name="Line 41"/>
            <p:cNvSpPr>
              <a:spLocks noChangeShapeType="1"/>
            </p:cNvSpPr>
            <p:nvPr/>
          </p:nvSpPr>
          <p:spPr bwMode="auto">
            <a:xfrm>
              <a:off x="393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4" name="Rectangle 42" descr="白色大理石"/>
            <p:cNvSpPr>
              <a:spLocks noChangeArrowheads="1"/>
            </p:cNvSpPr>
            <p:nvPr/>
          </p:nvSpPr>
          <p:spPr bwMode="auto">
            <a:xfrm>
              <a:off x="4128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306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46" name="Line 43"/>
            <p:cNvSpPr>
              <a:spLocks noChangeShapeType="1"/>
            </p:cNvSpPr>
            <p:nvPr/>
          </p:nvSpPr>
          <p:spPr bwMode="auto">
            <a:xfrm>
              <a:off x="451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6" name="Rectangle 44" descr="白色大理石"/>
            <p:cNvSpPr>
              <a:spLocks noChangeArrowheads="1"/>
            </p:cNvSpPr>
            <p:nvPr/>
          </p:nvSpPr>
          <p:spPr bwMode="auto">
            <a:xfrm>
              <a:off x="4704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637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48" name="Line 45"/>
            <p:cNvSpPr>
              <a:spLocks noChangeShapeType="1"/>
            </p:cNvSpPr>
            <p:nvPr/>
          </p:nvSpPr>
          <p:spPr bwMode="auto">
            <a:xfrm>
              <a:off x="508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8" name="Rectangle 46" descr="白色大理石"/>
            <p:cNvSpPr>
              <a:spLocks noChangeArrowheads="1"/>
            </p:cNvSpPr>
            <p:nvPr/>
          </p:nvSpPr>
          <p:spPr bwMode="auto">
            <a:xfrm>
              <a:off x="5280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738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0" y="44196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第二趟收集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（让队尾指针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e[i]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链接到下一非空队首指针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f[i+1 ]</a:t>
            </a: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914400" y="4876800"/>
            <a:ext cx="8001000" cy="381000"/>
            <a:chOff x="96" y="3744"/>
            <a:chExt cx="5568" cy="288"/>
          </a:xfrm>
        </p:grpSpPr>
        <p:sp>
          <p:nvSpPr>
            <p:cNvPr id="69682" name="Rectangle 50" descr="白色大理石"/>
            <p:cNvSpPr>
              <a:spLocks noChangeArrowheads="1"/>
            </p:cNvSpPr>
            <p:nvPr/>
          </p:nvSpPr>
          <p:spPr bwMode="auto">
            <a:xfrm>
              <a:off x="2976" y="3744"/>
              <a:ext cx="383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530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13" name="Line 51"/>
            <p:cNvSpPr>
              <a:spLocks noChangeShapeType="1"/>
            </p:cNvSpPr>
            <p:nvPr/>
          </p:nvSpPr>
          <p:spPr bwMode="auto">
            <a:xfrm>
              <a:off x="48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4" name="Rectangle 52" descr="白色大理石"/>
            <p:cNvSpPr>
              <a:spLocks noChangeArrowheads="1"/>
            </p:cNvSpPr>
            <p:nvPr/>
          </p:nvSpPr>
          <p:spPr bwMode="auto">
            <a:xfrm>
              <a:off x="5280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790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15" name="Line 53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6" name="Rectangle 54" descr="白色大理石"/>
            <p:cNvSpPr>
              <a:spLocks noChangeArrowheads="1"/>
            </p:cNvSpPr>
            <p:nvPr/>
          </p:nvSpPr>
          <p:spPr bwMode="auto">
            <a:xfrm>
              <a:off x="2401" y="3744"/>
              <a:ext cx="383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921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17" name="Line 55"/>
            <p:cNvSpPr>
              <a:spLocks noChangeShapeType="1"/>
            </p:cNvSpPr>
            <p:nvPr/>
          </p:nvSpPr>
          <p:spPr bwMode="auto">
            <a:xfrm>
              <a:off x="163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8" name="Rectangle 56" descr="白色大理石"/>
            <p:cNvSpPr>
              <a:spLocks noChangeArrowheads="1"/>
            </p:cNvSpPr>
            <p:nvPr/>
          </p:nvSpPr>
          <p:spPr bwMode="auto">
            <a:xfrm>
              <a:off x="96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101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19" name="Line 57"/>
            <p:cNvSpPr>
              <a:spLocks noChangeShapeType="1"/>
            </p:cNvSpPr>
            <p:nvPr/>
          </p:nvSpPr>
          <p:spPr bwMode="auto">
            <a:xfrm>
              <a:off x="220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0" name="Rectangle 58" descr="白色大理石"/>
            <p:cNvSpPr>
              <a:spLocks noChangeArrowheads="1"/>
            </p:cNvSpPr>
            <p:nvPr/>
          </p:nvSpPr>
          <p:spPr bwMode="auto">
            <a:xfrm>
              <a:off x="1248" y="3744"/>
              <a:ext cx="382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614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21" name="Line 59"/>
            <p:cNvSpPr>
              <a:spLocks noChangeShapeType="1"/>
            </p:cNvSpPr>
            <p:nvPr/>
          </p:nvSpPr>
          <p:spPr bwMode="auto">
            <a:xfrm>
              <a:off x="2784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2" name="Rectangle 60" descr="白色大理石"/>
            <p:cNvSpPr>
              <a:spLocks noChangeArrowheads="1"/>
            </p:cNvSpPr>
            <p:nvPr/>
          </p:nvSpPr>
          <p:spPr bwMode="auto">
            <a:xfrm>
              <a:off x="4704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485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23" name="Line 61"/>
            <p:cNvSpPr>
              <a:spLocks noChangeShapeType="1"/>
            </p:cNvSpPr>
            <p:nvPr/>
          </p:nvSpPr>
          <p:spPr bwMode="auto">
            <a:xfrm>
              <a:off x="336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4" name="Rectangle 62" descr="白色大理石"/>
            <p:cNvSpPr>
              <a:spLocks noChangeArrowheads="1"/>
            </p:cNvSpPr>
            <p:nvPr/>
          </p:nvSpPr>
          <p:spPr bwMode="auto">
            <a:xfrm>
              <a:off x="1824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215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25" name="Line 63"/>
            <p:cNvSpPr>
              <a:spLocks noChangeShapeType="1"/>
            </p:cNvSpPr>
            <p:nvPr/>
          </p:nvSpPr>
          <p:spPr bwMode="auto">
            <a:xfrm>
              <a:off x="393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6" name="Rectangle 64" descr="白色大理石"/>
            <p:cNvSpPr>
              <a:spLocks noChangeArrowheads="1"/>
            </p:cNvSpPr>
            <p:nvPr/>
          </p:nvSpPr>
          <p:spPr bwMode="auto">
            <a:xfrm>
              <a:off x="672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306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27" name="Line 65"/>
            <p:cNvSpPr>
              <a:spLocks noChangeShapeType="1"/>
            </p:cNvSpPr>
            <p:nvPr/>
          </p:nvSpPr>
          <p:spPr bwMode="auto">
            <a:xfrm>
              <a:off x="451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8" name="Rectangle 66" descr="白色大理石"/>
            <p:cNvSpPr>
              <a:spLocks noChangeArrowheads="1"/>
            </p:cNvSpPr>
            <p:nvPr/>
          </p:nvSpPr>
          <p:spPr bwMode="auto">
            <a:xfrm>
              <a:off x="3552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637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6429" name="Line 67"/>
            <p:cNvSpPr>
              <a:spLocks noChangeShapeType="1"/>
            </p:cNvSpPr>
            <p:nvPr/>
          </p:nvSpPr>
          <p:spPr bwMode="auto">
            <a:xfrm>
              <a:off x="508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0" name="Rectangle 68" descr="白色大理石"/>
            <p:cNvSpPr>
              <a:spLocks noChangeArrowheads="1"/>
            </p:cNvSpPr>
            <p:nvPr/>
          </p:nvSpPr>
          <p:spPr bwMode="auto">
            <a:xfrm>
              <a:off x="4128" y="3744"/>
              <a:ext cx="381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738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69701" name="Rectangle 69"/>
          <p:cNvSpPr>
            <a:spLocks noChangeArrowheads="1"/>
          </p:cNvSpPr>
          <p:nvPr/>
        </p:nvSpPr>
        <p:spPr bwMode="auto">
          <a:xfrm>
            <a:off x="161925" y="457200"/>
            <a:ext cx="82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</a:rPr>
              <a:t>r[0]→</a:t>
            </a:r>
          </a:p>
        </p:txBody>
      </p:sp>
      <p:sp>
        <p:nvSpPr>
          <p:cNvPr id="69702" name="Rectangle 70"/>
          <p:cNvSpPr>
            <a:spLocks noChangeArrowheads="1"/>
          </p:cNvSpPr>
          <p:nvPr/>
        </p:nvSpPr>
        <p:spPr bwMode="auto">
          <a:xfrm>
            <a:off x="161925" y="4876800"/>
            <a:ext cx="82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</a:rPr>
              <a:t>r[0]→</a:t>
            </a:r>
          </a:p>
        </p:txBody>
      </p:sp>
      <p:sp>
        <p:nvSpPr>
          <p:cNvPr id="69703" name="Line 71"/>
          <p:cNvSpPr>
            <a:spLocks noChangeShapeType="1"/>
          </p:cNvSpPr>
          <p:nvPr/>
        </p:nvSpPr>
        <p:spPr bwMode="auto">
          <a:xfrm>
            <a:off x="609600" y="21336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04" name="Line 72"/>
          <p:cNvSpPr>
            <a:spLocks noChangeShapeType="1"/>
          </p:cNvSpPr>
          <p:nvPr/>
        </p:nvSpPr>
        <p:spPr bwMode="auto">
          <a:xfrm>
            <a:off x="1600200" y="22098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05" name="Line 73"/>
          <p:cNvSpPr>
            <a:spLocks noChangeShapeType="1"/>
          </p:cNvSpPr>
          <p:nvPr/>
        </p:nvSpPr>
        <p:spPr bwMode="auto">
          <a:xfrm>
            <a:off x="2438400" y="22098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06" name="Line 74"/>
          <p:cNvSpPr>
            <a:spLocks noChangeShapeType="1"/>
          </p:cNvSpPr>
          <p:nvPr/>
        </p:nvSpPr>
        <p:spPr bwMode="auto">
          <a:xfrm>
            <a:off x="3352800" y="2133600"/>
            <a:ext cx="4343400" cy="17526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07" name="Line 75"/>
          <p:cNvSpPr>
            <a:spLocks noChangeShapeType="1"/>
          </p:cNvSpPr>
          <p:nvPr/>
        </p:nvSpPr>
        <p:spPr bwMode="auto">
          <a:xfrm>
            <a:off x="7772400" y="22098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47" grpId="0" animBg="1" autoUpdateAnimBg="0"/>
      <p:bldP spid="69648" grpId="0" animBg="1" autoUpdateAnimBg="0"/>
      <p:bldP spid="69649" grpId="0" animBg="1" autoUpdateAnimBg="0"/>
      <p:bldP spid="69650" grpId="0" animBg="1" autoUpdateAnimBg="0"/>
      <p:bldP spid="69651" grpId="0" animBg="1" autoUpdateAnimBg="0"/>
      <p:bldP spid="69652" grpId="0" animBg="1" autoUpdateAnimBg="0"/>
      <p:bldP spid="69653" grpId="0" animBg="1" autoUpdateAnimBg="0"/>
      <p:bldP spid="69654" grpId="0" animBg="1" autoUpdateAnimBg="0"/>
      <p:bldP spid="69655" grpId="0" animBg="1" autoUpdateAnimBg="0"/>
      <p:bldP spid="69656" grpId="0" animBg="1" autoUpdateAnimBg="0"/>
      <p:bldP spid="69657" grpId="0" autoUpdateAnimBg="0"/>
      <p:bldP spid="69658" grpId="0" autoUpdateAnimBg="0"/>
      <p:bldP spid="69680" grpId="0" autoUpdateAnimBg="0"/>
      <p:bldP spid="69701" grpId="0" autoUpdateAnimBg="0"/>
      <p:bldP spid="6970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D4D96-EB82-46B9-B4C3-CC04A2E9901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第二趟收集的结果：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533400"/>
            <a:ext cx="7772400" cy="381000"/>
            <a:chOff x="96" y="3744"/>
            <a:chExt cx="5568" cy="288"/>
          </a:xfrm>
        </p:grpSpPr>
        <p:sp>
          <p:nvSpPr>
            <p:cNvPr id="70660" name="Rectangle 4" descr="白色大理石"/>
            <p:cNvSpPr>
              <a:spLocks noChangeArrowheads="1"/>
            </p:cNvSpPr>
            <p:nvPr/>
          </p:nvSpPr>
          <p:spPr bwMode="auto">
            <a:xfrm>
              <a:off x="2976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530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71" name="Line 5"/>
            <p:cNvSpPr>
              <a:spLocks noChangeShapeType="1"/>
            </p:cNvSpPr>
            <p:nvPr/>
          </p:nvSpPr>
          <p:spPr bwMode="auto">
            <a:xfrm>
              <a:off x="48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2" name="Rectangle 6" descr="白色大理石"/>
            <p:cNvSpPr>
              <a:spLocks noChangeArrowheads="1"/>
            </p:cNvSpPr>
            <p:nvPr/>
          </p:nvSpPr>
          <p:spPr bwMode="auto">
            <a:xfrm>
              <a:off x="5280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790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73" name="Line 7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4" name="Rectangle 8" descr="白色大理石"/>
            <p:cNvSpPr>
              <a:spLocks noChangeArrowheads="1"/>
            </p:cNvSpPr>
            <p:nvPr/>
          </p:nvSpPr>
          <p:spPr bwMode="auto">
            <a:xfrm>
              <a:off x="2400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921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75" name="Line 9"/>
            <p:cNvSpPr>
              <a:spLocks noChangeShapeType="1"/>
            </p:cNvSpPr>
            <p:nvPr/>
          </p:nvSpPr>
          <p:spPr bwMode="auto">
            <a:xfrm>
              <a:off x="163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6" name="Rectangle 10" descr="白色大理石"/>
            <p:cNvSpPr>
              <a:spLocks noChangeArrowheads="1"/>
            </p:cNvSpPr>
            <p:nvPr/>
          </p:nvSpPr>
          <p:spPr bwMode="auto">
            <a:xfrm>
              <a:off x="96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101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77" name="Line 11"/>
            <p:cNvSpPr>
              <a:spLocks noChangeShapeType="1"/>
            </p:cNvSpPr>
            <p:nvPr/>
          </p:nvSpPr>
          <p:spPr bwMode="auto">
            <a:xfrm>
              <a:off x="220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8" name="Rectangle 12" descr="白色大理石"/>
            <p:cNvSpPr>
              <a:spLocks noChangeArrowheads="1"/>
            </p:cNvSpPr>
            <p:nvPr/>
          </p:nvSpPr>
          <p:spPr bwMode="auto">
            <a:xfrm>
              <a:off x="1248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614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79" name="Line 13"/>
            <p:cNvSpPr>
              <a:spLocks noChangeShapeType="1"/>
            </p:cNvSpPr>
            <p:nvPr/>
          </p:nvSpPr>
          <p:spPr bwMode="auto">
            <a:xfrm>
              <a:off x="2784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Rectangle 14" descr="白色大理石"/>
            <p:cNvSpPr>
              <a:spLocks noChangeArrowheads="1"/>
            </p:cNvSpPr>
            <p:nvPr/>
          </p:nvSpPr>
          <p:spPr bwMode="auto">
            <a:xfrm>
              <a:off x="4704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485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81" name="Line 15"/>
            <p:cNvSpPr>
              <a:spLocks noChangeShapeType="1"/>
            </p:cNvSpPr>
            <p:nvPr/>
          </p:nvSpPr>
          <p:spPr bwMode="auto">
            <a:xfrm>
              <a:off x="336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2" name="Rectangle 16" descr="白色大理石"/>
            <p:cNvSpPr>
              <a:spLocks noChangeArrowheads="1"/>
            </p:cNvSpPr>
            <p:nvPr/>
          </p:nvSpPr>
          <p:spPr bwMode="auto">
            <a:xfrm>
              <a:off x="1823" y="3744"/>
              <a:ext cx="381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215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83" name="Line 17"/>
            <p:cNvSpPr>
              <a:spLocks noChangeShapeType="1"/>
            </p:cNvSpPr>
            <p:nvPr/>
          </p:nvSpPr>
          <p:spPr bwMode="auto">
            <a:xfrm>
              <a:off x="393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Rectangle 18" descr="白色大理石"/>
            <p:cNvSpPr>
              <a:spLocks noChangeArrowheads="1"/>
            </p:cNvSpPr>
            <p:nvPr/>
          </p:nvSpPr>
          <p:spPr bwMode="auto">
            <a:xfrm>
              <a:off x="671" y="3744"/>
              <a:ext cx="382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306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85" name="Line 19"/>
            <p:cNvSpPr>
              <a:spLocks noChangeShapeType="1"/>
            </p:cNvSpPr>
            <p:nvPr/>
          </p:nvSpPr>
          <p:spPr bwMode="auto">
            <a:xfrm>
              <a:off x="451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Rectangle 20" descr="白色大理石"/>
            <p:cNvSpPr>
              <a:spLocks noChangeArrowheads="1"/>
            </p:cNvSpPr>
            <p:nvPr/>
          </p:nvSpPr>
          <p:spPr bwMode="auto">
            <a:xfrm>
              <a:off x="3552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637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87" name="Line 21"/>
            <p:cNvSpPr>
              <a:spLocks noChangeShapeType="1"/>
            </p:cNvSpPr>
            <p:nvPr/>
          </p:nvSpPr>
          <p:spPr bwMode="auto">
            <a:xfrm>
              <a:off x="508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Rectangle 22" descr="白色大理石"/>
            <p:cNvSpPr>
              <a:spLocks noChangeArrowheads="1"/>
            </p:cNvSpPr>
            <p:nvPr/>
          </p:nvSpPr>
          <p:spPr bwMode="auto">
            <a:xfrm>
              <a:off x="4128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/>
                <a:t>738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336550" y="1676400"/>
            <a:ext cx="851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[0]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[1] 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[2]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[3]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[4] 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[5]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[6] 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[7]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[8]     </a:t>
            </a:r>
            <a:r>
              <a:rPr lang="en-US" altLang="zh-CN" sz="2400" b="1" i="1">
                <a:solidFill>
                  <a:srgbClr val="FF3300"/>
                </a:solidFill>
                <a:ea typeface="仿宋_GB2312" pitchFamily="49" charset="-122"/>
              </a:rPr>
              <a:t>e</a:t>
            </a:r>
            <a:r>
              <a:rPr lang="en-US" altLang="zh-CN" sz="2400" b="1">
                <a:solidFill>
                  <a:srgbClr val="FF3300"/>
                </a:solidFill>
                <a:ea typeface="仿宋_GB2312" pitchFamily="49" charset="-122"/>
              </a:rPr>
              <a:t>[9]</a:t>
            </a:r>
            <a:endParaRPr lang="en-US" altLang="zh-CN" sz="2400" b="1">
              <a:ea typeface="仿宋_GB2312" pitchFamily="49" charset="-122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09600" y="2133600"/>
            <a:ext cx="7956550" cy="1752600"/>
            <a:chOff x="384" y="1344"/>
            <a:chExt cx="5012" cy="1104"/>
          </a:xfrm>
        </p:grpSpPr>
        <p:sp>
          <p:nvSpPr>
            <p:cNvPr id="17460" name="Line 25"/>
            <p:cNvSpPr>
              <a:spLocks noChangeShapeType="1"/>
            </p:cNvSpPr>
            <p:nvPr/>
          </p:nvSpPr>
          <p:spPr bwMode="auto">
            <a:xfrm flipH="1">
              <a:off x="384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Line 26"/>
            <p:cNvSpPr>
              <a:spLocks noChangeShapeType="1"/>
            </p:cNvSpPr>
            <p:nvPr/>
          </p:nvSpPr>
          <p:spPr bwMode="auto">
            <a:xfrm>
              <a:off x="912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27"/>
            <p:cNvSpPr>
              <a:spLocks noChangeShapeType="1"/>
            </p:cNvSpPr>
            <p:nvPr/>
          </p:nvSpPr>
          <p:spPr bwMode="auto">
            <a:xfrm>
              <a:off x="2563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Line 28"/>
            <p:cNvSpPr>
              <a:spLocks noChangeShapeType="1"/>
            </p:cNvSpPr>
            <p:nvPr/>
          </p:nvSpPr>
          <p:spPr bwMode="auto">
            <a:xfrm>
              <a:off x="1506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29"/>
            <p:cNvSpPr>
              <a:spLocks noChangeShapeType="1"/>
            </p:cNvSpPr>
            <p:nvPr/>
          </p:nvSpPr>
          <p:spPr bwMode="auto">
            <a:xfrm>
              <a:off x="2033" y="1344"/>
              <a:ext cx="2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Line 30"/>
            <p:cNvSpPr>
              <a:spLocks noChangeShapeType="1"/>
            </p:cNvSpPr>
            <p:nvPr/>
          </p:nvSpPr>
          <p:spPr bwMode="auto">
            <a:xfrm>
              <a:off x="3216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6" name="Line 31"/>
            <p:cNvSpPr>
              <a:spLocks noChangeShapeType="1"/>
            </p:cNvSpPr>
            <p:nvPr/>
          </p:nvSpPr>
          <p:spPr bwMode="auto">
            <a:xfrm>
              <a:off x="3715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7" name="Line 32"/>
            <p:cNvSpPr>
              <a:spLocks noChangeShapeType="1"/>
            </p:cNvSpPr>
            <p:nvPr/>
          </p:nvSpPr>
          <p:spPr bwMode="auto">
            <a:xfrm>
              <a:off x="4292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8" name="Line 33"/>
            <p:cNvSpPr>
              <a:spLocks noChangeShapeType="1"/>
            </p:cNvSpPr>
            <p:nvPr/>
          </p:nvSpPr>
          <p:spPr bwMode="auto">
            <a:xfrm flipH="1">
              <a:off x="4868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9" name="Line 34"/>
            <p:cNvSpPr>
              <a:spLocks noChangeShapeType="1"/>
            </p:cNvSpPr>
            <p:nvPr/>
          </p:nvSpPr>
          <p:spPr bwMode="auto">
            <a:xfrm flipH="1">
              <a:off x="5396" y="1344"/>
              <a:ext cx="0" cy="11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691" name="Rectangle 35" descr="白色大理石"/>
          <p:cNvSpPr>
            <a:spLocks noChangeArrowheads="1"/>
          </p:cNvSpPr>
          <p:nvPr/>
        </p:nvSpPr>
        <p:spPr bwMode="auto">
          <a:xfrm>
            <a:off x="5638800" y="32004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6</a:t>
            </a:r>
            <a:r>
              <a:rPr lang="en-US" altLang="zh-CN" b="1"/>
              <a:t>14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70692" name="Rectangle 36" descr="白色大理石"/>
          <p:cNvSpPr>
            <a:spLocks noChangeArrowheads="1"/>
          </p:cNvSpPr>
          <p:nvPr/>
        </p:nvSpPr>
        <p:spPr bwMode="auto">
          <a:xfrm>
            <a:off x="6629400" y="32004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7</a:t>
            </a:r>
            <a:r>
              <a:rPr lang="en-US" altLang="zh-CN" b="1"/>
              <a:t>38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70693" name="Rectangle 37" descr="白色大理石"/>
          <p:cNvSpPr>
            <a:spLocks noChangeArrowheads="1"/>
          </p:cNvSpPr>
          <p:nvPr/>
        </p:nvSpPr>
        <p:spPr bwMode="auto">
          <a:xfrm>
            <a:off x="8305800" y="32004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9</a:t>
            </a:r>
            <a:r>
              <a:rPr lang="en-US" altLang="zh-CN" b="1"/>
              <a:t>21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70694" name="Rectangle 38" descr="白色大理石"/>
          <p:cNvSpPr>
            <a:spLocks noChangeArrowheads="1"/>
          </p:cNvSpPr>
          <p:nvPr/>
        </p:nvSpPr>
        <p:spPr bwMode="auto">
          <a:xfrm>
            <a:off x="3810000" y="32004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4</a:t>
            </a:r>
            <a:r>
              <a:rPr lang="en-US" altLang="zh-CN" b="1"/>
              <a:t>85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70695" name="Rectangle 39" descr="白色大理石"/>
          <p:cNvSpPr>
            <a:spLocks noChangeArrowheads="1"/>
          </p:cNvSpPr>
          <p:nvPr/>
        </p:nvSpPr>
        <p:spPr bwMode="auto">
          <a:xfrm>
            <a:off x="5638800" y="25146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6</a:t>
            </a:r>
            <a:r>
              <a:rPr lang="en-US" altLang="zh-CN" b="1"/>
              <a:t>37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70696" name="Rectangle 40" descr="白色大理石"/>
          <p:cNvSpPr>
            <a:spLocks noChangeArrowheads="1"/>
          </p:cNvSpPr>
          <p:nvPr/>
        </p:nvSpPr>
        <p:spPr bwMode="auto">
          <a:xfrm>
            <a:off x="1219200" y="32004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en-US" altLang="zh-CN" b="1"/>
              <a:t>01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70697" name="Rectangle 41" descr="白色大理石"/>
          <p:cNvSpPr>
            <a:spLocks noChangeArrowheads="1"/>
          </p:cNvSpPr>
          <p:nvPr/>
        </p:nvSpPr>
        <p:spPr bwMode="auto">
          <a:xfrm>
            <a:off x="2133600" y="32004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/>
              <a:t>15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70698" name="Rectangle 42" descr="白色大理石"/>
          <p:cNvSpPr>
            <a:spLocks noChangeArrowheads="1"/>
          </p:cNvSpPr>
          <p:nvPr/>
        </p:nvSpPr>
        <p:spPr bwMode="auto">
          <a:xfrm>
            <a:off x="4876800" y="32004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5</a:t>
            </a:r>
            <a:r>
              <a:rPr lang="en-US" altLang="zh-CN" b="1"/>
              <a:t>30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70699" name="Rectangle 43" descr="白色大理石"/>
          <p:cNvSpPr>
            <a:spLocks noChangeArrowheads="1"/>
          </p:cNvSpPr>
          <p:nvPr/>
        </p:nvSpPr>
        <p:spPr bwMode="auto">
          <a:xfrm>
            <a:off x="6629400" y="25146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7</a:t>
            </a:r>
            <a:r>
              <a:rPr lang="en-US" altLang="zh-CN" b="1"/>
              <a:t>90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70700" name="Rectangle 44" descr="白色大理石"/>
          <p:cNvSpPr>
            <a:spLocks noChangeArrowheads="1"/>
          </p:cNvSpPr>
          <p:nvPr/>
        </p:nvSpPr>
        <p:spPr bwMode="auto">
          <a:xfrm>
            <a:off x="2971800" y="3200400"/>
            <a:ext cx="485775" cy="280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en-US" altLang="zh-CN" b="1"/>
              <a:t>06</a:t>
            </a:r>
            <a:endParaRPr lang="en-US" altLang="zh-CN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304800" y="3810000"/>
            <a:ext cx="856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[0]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[1] 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[2]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[3]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[4] 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[5]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[6]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[7] 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[8]     </a:t>
            </a:r>
            <a:r>
              <a:rPr lang="en-US" altLang="zh-CN" b="1" i="1">
                <a:solidFill>
                  <a:srgbClr val="FF3300"/>
                </a:solidFill>
              </a:rPr>
              <a:t>f</a:t>
            </a:r>
            <a:r>
              <a:rPr lang="en-US" altLang="zh-CN" b="1">
                <a:solidFill>
                  <a:srgbClr val="FF3300"/>
                </a:solidFill>
              </a:rPr>
              <a:t>[9]</a:t>
            </a:r>
            <a:endParaRPr lang="en-US" altLang="zh-CN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228600" y="1219200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第三趟分配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（按最高位 </a:t>
            </a:r>
            <a:r>
              <a:rPr lang="en-US" altLang="zh-CN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= 1 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</a:t>
            </a: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0" y="44196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第三趟收集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（让队尾指针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e[i]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链接到下一非空队首指针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f[i+1 ]</a:t>
            </a:r>
            <a:r>
              <a:rPr lang="en-US" altLang="zh-CN" sz="22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066800" y="4953000"/>
            <a:ext cx="7772400" cy="381000"/>
            <a:chOff x="96" y="3744"/>
            <a:chExt cx="5568" cy="288"/>
          </a:xfrm>
        </p:grpSpPr>
        <p:sp>
          <p:nvSpPr>
            <p:cNvPr id="70705" name="Rectangle 49" descr="白色大理石"/>
            <p:cNvSpPr>
              <a:spLocks noChangeArrowheads="1"/>
            </p:cNvSpPr>
            <p:nvPr/>
          </p:nvSpPr>
          <p:spPr bwMode="auto">
            <a:xfrm>
              <a:off x="2400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</a:rPr>
                <a:t>530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42" name="Line 50"/>
            <p:cNvSpPr>
              <a:spLocks noChangeShapeType="1"/>
            </p:cNvSpPr>
            <p:nvPr/>
          </p:nvSpPr>
          <p:spPr bwMode="auto">
            <a:xfrm>
              <a:off x="48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7" name="Rectangle 51" descr="白色大理石"/>
            <p:cNvSpPr>
              <a:spLocks noChangeArrowheads="1"/>
            </p:cNvSpPr>
            <p:nvPr/>
          </p:nvSpPr>
          <p:spPr bwMode="auto">
            <a:xfrm>
              <a:off x="4704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</a:rPr>
                <a:t>790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44" name="Line 52"/>
            <p:cNvSpPr>
              <a:spLocks noChangeShapeType="1"/>
            </p:cNvSpPr>
            <p:nvPr/>
          </p:nvSpPr>
          <p:spPr bwMode="auto">
            <a:xfrm>
              <a:off x="105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9" name="Rectangle 53" descr="白色大理石"/>
            <p:cNvSpPr>
              <a:spLocks noChangeArrowheads="1"/>
            </p:cNvSpPr>
            <p:nvPr/>
          </p:nvSpPr>
          <p:spPr bwMode="auto">
            <a:xfrm>
              <a:off x="5280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</a:rPr>
                <a:t>921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46" name="Line 54"/>
            <p:cNvSpPr>
              <a:spLocks noChangeShapeType="1"/>
            </p:cNvSpPr>
            <p:nvPr/>
          </p:nvSpPr>
          <p:spPr bwMode="auto">
            <a:xfrm>
              <a:off x="163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1" name="Rectangle 55" descr="白色大理石"/>
            <p:cNvSpPr>
              <a:spLocks noChangeArrowheads="1"/>
            </p:cNvSpPr>
            <p:nvPr/>
          </p:nvSpPr>
          <p:spPr bwMode="auto">
            <a:xfrm>
              <a:off x="96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</a:rPr>
                <a:t>101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48" name="Line 56"/>
            <p:cNvSpPr>
              <a:spLocks noChangeShapeType="1"/>
            </p:cNvSpPr>
            <p:nvPr/>
          </p:nvSpPr>
          <p:spPr bwMode="auto">
            <a:xfrm>
              <a:off x="220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3" name="Rectangle 57" descr="白色大理石"/>
            <p:cNvSpPr>
              <a:spLocks noChangeArrowheads="1"/>
            </p:cNvSpPr>
            <p:nvPr/>
          </p:nvSpPr>
          <p:spPr bwMode="auto">
            <a:xfrm>
              <a:off x="2976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</a:rPr>
                <a:t>614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50" name="Line 58"/>
            <p:cNvSpPr>
              <a:spLocks noChangeShapeType="1"/>
            </p:cNvSpPr>
            <p:nvPr/>
          </p:nvSpPr>
          <p:spPr bwMode="auto">
            <a:xfrm>
              <a:off x="2784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5" name="Rectangle 59" descr="白色大理石"/>
            <p:cNvSpPr>
              <a:spLocks noChangeArrowheads="1"/>
            </p:cNvSpPr>
            <p:nvPr/>
          </p:nvSpPr>
          <p:spPr bwMode="auto">
            <a:xfrm>
              <a:off x="1823" y="3744"/>
              <a:ext cx="381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</a:rPr>
                <a:t>485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52" name="Line 60"/>
            <p:cNvSpPr>
              <a:spLocks noChangeShapeType="1"/>
            </p:cNvSpPr>
            <p:nvPr/>
          </p:nvSpPr>
          <p:spPr bwMode="auto">
            <a:xfrm>
              <a:off x="3360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7" name="Rectangle 61" descr="白色大理石"/>
            <p:cNvSpPr>
              <a:spLocks noChangeArrowheads="1"/>
            </p:cNvSpPr>
            <p:nvPr/>
          </p:nvSpPr>
          <p:spPr bwMode="auto">
            <a:xfrm>
              <a:off x="671" y="3744"/>
              <a:ext cx="382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</a:rPr>
                <a:t>215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54" name="Line 62"/>
            <p:cNvSpPr>
              <a:spLocks noChangeShapeType="1"/>
            </p:cNvSpPr>
            <p:nvPr/>
          </p:nvSpPr>
          <p:spPr bwMode="auto">
            <a:xfrm>
              <a:off x="3936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9" name="Rectangle 63" descr="白色大理石"/>
            <p:cNvSpPr>
              <a:spLocks noChangeArrowheads="1"/>
            </p:cNvSpPr>
            <p:nvPr/>
          </p:nvSpPr>
          <p:spPr bwMode="auto">
            <a:xfrm>
              <a:off x="1248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</a:rPr>
                <a:t>306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56" name="Line 64"/>
            <p:cNvSpPr>
              <a:spLocks noChangeShapeType="1"/>
            </p:cNvSpPr>
            <p:nvPr/>
          </p:nvSpPr>
          <p:spPr bwMode="auto">
            <a:xfrm>
              <a:off x="4512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1" name="Rectangle 65" descr="白色大理石"/>
            <p:cNvSpPr>
              <a:spLocks noChangeArrowheads="1"/>
            </p:cNvSpPr>
            <p:nvPr/>
          </p:nvSpPr>
          <p:spPr bwMode="auto">
            <a:xfrm>
              <a:off x="3552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</a:rPr>
                <a:t>637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17458" name="Line 66"/>
            <p:cNvSpPr>
              <a:spLocks noChangeShapeType="1"/>
            </p:cNvSpPr>
            <p:nvPr/>
          </p:nvSpPr>
          <p:spPr bwMode="auto">
            <a:xfrm>
              <a:off x="5088" y="38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3" name="Rectangle 67" descr="白色大理石"/>
            <p:cNvSpPr>
              <a:spLocks noChangeArrowheads="1"/>
            </p:cNvSpPr>
            <p:nvPr/>
          </p:nvSpPr>
          <p:spPr bwMode="auto">
            <a:xfrm>
              <a:off x="4128" y="3744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chemeClr val="tx2"/>
                  </a:solidFill>
                </a:rPr>
                <a:t>738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sp>
        <p:nvSpPr>
          <p:cNvPr id="70724" name="Rectangle 68"/>
          <p:cNvSpPr>
            <a:spLocks noChangeArrowheads="1"/>
          </p:cNvSpPr>
          <p:nvPr/>
        </p:nvSpPr>
        <p:spPr bwMode="auto">
          <a:xfrm>
            <a:off x="238125" y="533400"/>
            <a:ext cx="82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</a:rPr>
              <a:t>r[0]→</a:t>
            </a:r>
          </a:p>
        </p:txBody>
      </p:sp>
      <p:sp>
        <p:nvSpPr>
          <p:cNvPr id="70725" name="Rectangle 69"/>
          <p:cNvSpPr>
            <a:spLocks noChangeArrowheads="1"/>
          </p:cNvSpPr>
          <p:nvPr/>
        </p:nvSpPr>
        <p:spPr bwMode="auto">
          <a:xfrm>
            <a:off x="304800" y="4953000"/>
            <a:ext cx="828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</a:rPr>
              <a:t>r[0]→</a:t>
            </a:r>
          </a:p>
        </p:txBody>
      </p:sp>
      <p:sp>
        <p:nvSpPr>
          <p:cNvPr id="70727" name="Line 71"/>
          <p:cNvSpPr>
            <a:spLocks noChangeShapeType="1"/>
          </p:cNvSpPr>
          <p:nvPr/>
        </p:nvSpPr>
        <p:spPr bwMode="auto">
          <a:xfrm>
            <a:off x="1447800" y="21336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28" name="Line 72"/>
          <p:cNvSpPr>
            <a:spLocks noChangeShapeType="1"/>
          </p:cNvSpPr>
          <p:nvPr/>
        </p:nvSpPr>
        <p:spPr bwMode="auto">
          <a:xfrm>
            <a:off x="2438400" y="2209800"/>
            <a:ext cx="685800" cy="15240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29" name="Line 73"/>
          <p:cNvSpPr>
            <a:spLocks noChangeShapeType="1"/>
          </p:cNvSpPr>
          <p:nvPr/>
        </p:nvSpPr>
        <p:spPr bwMode="auto">
          <a:xfrm>
            <a:off x="3276600" y="22098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30" name="Line 74"/>
          <p:cNvSpPr>
            <a:spLocks noChangeShapeType="1"/>
          </p:cNvSpPr>
          <p:nvPr/>
        </p:nvSpPr>
        <p:spPr bwMode="auto">
          <a:xfrm>
            <a:off x="4114800" y="2133600"/>
            <a:ext cx="838200" cy="16764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31" name="Line 75"/>
          <p:cNvSpPr>
            <a:spLocks noChangeShapeType="1"/>
          </p:cNvSpPr>
          <p:nvPr/>
        </p:nvSpPr>
        <p:spPr bwMode="auto">
          <a:xfrm>
            <a:off x="5105400" y="22098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32" name="Line 76"/>
          <p:cNvSpPr>
            <a:spLocks noChangeShapeType="1"/>
          </p:cNvSpPr>
          <p:nvPr/>
        </p:nvSpPr>
        <p:spPr bwMode="auto">
          <a:xfrm>
            <a:off x="5943600" y="2133600"/>
            <a:ext cx="762000" cy="16002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33" name="Line 77"/>
          <p:cNvSpPr>
            <a:spLocks noChangeShapeType="1"/>
          </p:cNvSpPr>
          <p:nvPr/>
        </p:nvSpPr>
        <p:spPr bwMode="auto">
          <a:xfrm>
            <a:off x="6858000" y="2133600"/>
            <a:ext cx="1600200" cy="167640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3048000" y="5562600"/>
            <a:ext cx="2895600" cy="896938"/>
            <a:chOff x="1920" y="3504"/>
            <a:chExt cx="1824" cy="565"/>
          </a:xfrm>
        </p:grpSpPr>
        <p:sp>
          <p:nvSpPr>
            <p:cNvPr id="17439" name="Cloud"/>
            <p:cNvSpPr>
              <a:spLocks noChangeAspect="1" noEditPoints="1" noChangeArrowheads="1"/>
            </p:cNvSpPr>
            <p:nvPr/>
          </p:nvSpPr>
          <p:spPr bwMode="auto">
            <a:xfrm>
              <a:off x="1920" y="3504"/>
              <a:ext cx="1824" cy="565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2 w 21600"/>
                <a:gd name="T13" fmla="*/ 3250 h 21600"/>
                <a:gd name="T14" fmla="*/ 17088 w 21600"/>
                <a:gd name="T15" fmla="*/ 1731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36" name="Rectangle 80"/>
            <p:cNvSpPr>
              <a:spLocks noChangeArrowheads="1"/>
            </p:cNvSpPr>
            <p:nvPr/>
          </p:nvSpPr>
          <p:spPr bwMode="auto">
            <a:xfrm>
              <a:off x="2256" y="3600"/>
              <a:ext cx="12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Wingdings" pitchFamily="2" charset="2"/>
                </a:rPr>
                <a:t>排序结束！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9" grpId="0" autoUpdateAnimBg="0"/>
      <p:bldP spid="70691" grpId="0" animBg="1" autoUpdateAnimBg="0"/>
      <p:bldP spid="70692" grpId="0" animBg="1" autoUpdateAnimBg="0"/>
      <p:bldP spid="70693" grpId="0" animBg="1" autoUpdateAnimBg="0"/>
      <p:bldP spid="70694" grpId="0" animBg="1" autoUpdateAnimBg="0"/>
      <p:bldP spid="70695" grpId="0" animBg="1" autoUpdateAnimBg="0"/>
      <p:bldP spid="70696" grpId="0" animBg="1" autoUpdateAnimBg="0"/>
      <p:bldP spid="70697" grpId="0" animBg="1" autoUpdateAnimBg="0"/>
      <p:bldP spid="70698" grpId="0" animBg="1" autoUpdateAnimBg="0"/>
      <p:bldP spid="70699" grpId="0" animBg="1" autoUpdateAnimBg="0"/>
      <p:bldP spid="70700" grpId="0" animBg="1" autoUpdateAnimBg="0"/>
      <p:bldP spid="70701" grpId="0" autoUpdateAnimBg="0"/>
      <p:bldP spid="70702" grpId="0" autoUpdateAnimBg="0"/>
      <p:bldP spid="70703" grpId="0" autoUpdateAnimBg="0"/>
      <p:bldP spid="70724" grpId="0" autoUpdateAnimBg="0"/>
      <p:bldP spid="707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F7764-2106-B847-BC55-FE38027F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仿宋_GB2312" pitchFamily="49" charset="-122"/>
                <a:cs typeface="+mn-cs"/>
              </a:rPr>
              <a:t>基数排序算法分析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C6DE25-0443-EF4A-9ADC-ED5F0D56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D3256-DA0E-D04E-BF44-7098122C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F77C6AA-6976-5742-8EE9-52DF2A4C8D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特点：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不用比较和移动，改用分配和收集，时间效率高！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假设有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个记录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每个记录的关键字有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d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位，每个关键字的取值有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radix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个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则每趟分配需要的时间为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O(n)</a:t>
            </a:r>
            <a:r>
              <a:rPr lang="zh-CN" altLang="e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每趟收集需要的时间为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O(radix)</a:t>
            </a:r>
            <a:r>
              <a:rPr lang="zh-CN" altLang="e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合计每趟总时间为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O (</a:t>
            </a:r>
            <a:r>
              <a:rPr lang="en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n+radix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) </a:t>
            </a:r>
          </a:p>
          <a:p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全部排序需要重复进行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d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趟“分配”与“收集”。因此时间复杂度为：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O ( d ( </a:t>
            </a:r>
            <a:r>
              <a:rPr lang="en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n+radix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) )</a:t>
            </a:r>
            <a:r>
              <a:rPr lang="zh-CN" altLang="e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。</a:t>
            </a:r>
          </a:p>
          <a:p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基数排序需要增加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n+2radix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个附加链接指针，空间效率低，空间复杂度：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O(</a:t>
            </a:r>
            <a:r>
              <a:rPr lang="en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n+radix</a:t>
            </a:r>
            <a:r>
              <a:rPr lang="zh-CN" altLang="e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）</a:t>
            </a:r>
            <a:r>
              <a:rPr lang="en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.</a:t>
            </a:r>
          </a:p>
          <a:p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稳定性：稳定。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一直前后有序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。</a:t>
            </a:r>
          </a:p>
          <a:p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用途：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若基数</a:t>
            </a:r>
            <a:r>
              <a:rPr lang="en-US" altLang="zh-CN" sz="2000" i="1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radix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相同，对于记录个数较多而关键码位数较少的情况，使用链式基数排序较好。</a:t>
            </a:r>
          </a:p>
          <a:p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098048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3FCE4-E240-D842-8FD6-0C898634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各种内部排序方法的比较</a:t>
            </a:r>
            <a:r>
              <a:rPr lang="zh-CN" altLang="en-US" dirty="0"/>
              <a:t>       </a:t>
            </a:r>
            <a:r>
              <a:rPr lang="en-US" altLang="zh-CN" sz="2800" b="1" dirty="0">
                <a:solidFill>
                  <a:srgbClr val="009900"/>
                </a:solidFill>
              </a:rPr>
              <a:t>(</a:t>
            </a:r>
            <a:r>
              <a:rPr lang="zh-CN" altLang="en-US" sz="2800" b="1" dirty="0">
                <a:solidFill>
                  <a:srgbClr val="009900"/>
                </a:solidFill>
              </a:rPr>
              <a:t>教材</a:t>
            </a:r>
            <a:r>
              <a:rPr lang="en-US" altLang="zh-CN" sz="2800" b="1" dirty="0">
                <a:solidFill>
                  <a:srgbClr val="009900"/>
                </a:solidFill>
              </a:rPr>
              <a:t>P289</a:t>
            </a:r>
            <a:r>
              <a:rPr lang="zh-CN" altLang="en-US" sz="2800" b="1" dirty="0">
                <a:solidFill>
                  <a:srgbClr val="009900"/>
                </a:solidFill>
              </a:rPr>
              <a:t>）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330D5-F0C0-0947-B33F-31DE1D5E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Huazhong University of Science and Technology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237EB-DCC4-1248-B019-BACF08AA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AEEAAC-C118-45AB-96AF-B69931CFBF8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Group 5">
            <a:extLst>
              <a:ext uri="{FF2B5EF4-FFF2-40B4-BE49-F238E27FC236}">
                <a16:creationId xmlns:a16="http://schemas.microsoft.com/office/drawing/2014/main" id="{EA1EAE08-D3A5-4240-AEB2-C78666FF1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98203"/>
              </p:ext>
            </p:extLst>
          </p:nvPr>
        </p:nvGraphicFramePr>
        <p:xfrm>
          <a:off x="813595" y="1674718"/>
          <a:ext cx="7924800" cy="4497385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排序方法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最好情况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平均时间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最坏情况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辅助存储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稳定性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简单排序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稳定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快速排序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O(nlgn 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O(nlgn)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O(lgn)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不稳定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堆排序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O(nlgn 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O(nlgn 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O(nlgn)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不稳定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归并排序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O(nlgn 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O(nlgn 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O(nlgn)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稳定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基数排序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O(d(n+rd))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O(d(n+rd))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O(d(n+rd))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O(rd)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稳定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6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简单选择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不稳定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直接插入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稳定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折半插入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O(nlgn 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O(nlgn 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O(nlgn 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稳定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2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冒泡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稳定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82376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90C25F-E602-4FB3-A3FA-D6E2992A933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3" name="Rectangle 4"/>
          <p:cNvSpPr/>
          <p:nvPr/>
        </p:nvSpPr>
        <p:spPr>
          <a:xfrm>
            <a:off x="1042988" y="1484313"/>
            <a:ext cx="7000875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章作业：</a:t>
            </a:r>
            <a:endParaRPr lang="zh-CN" altLang="en-US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10.1  10.6  10.8  10.25  10.42</a:t>
            </a: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4FF498-D522-40F2-8E5D-DECA07DEAAE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3856038" cy="83820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10.5  </a:t>
            </a:r>
            <a:r>
              <a:rPr lang="zh-CN" altLang="en-US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归并排序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1534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tabLst>
                <a:tab pos="571500" algn="l"/>
              </a:tabLst>
              <a:defRPr/>
            </a:pP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归并排序的基本思想是：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将两个（或以上）的有序表组成新的有序表。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tabLst>
                <a:tab pos="571500" algn="l"/>
              </a:tabLst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更实际的意义：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可以把一个长度为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的无序序列看成是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个长度为 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的有序子序列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，首先做两两归并，得到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/ 2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itchFamily="18" charset="2"/>
              </a:rPr>
              <a:t>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个长度为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有序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子序列 ；再做两两归并，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，如此重复，直到最后得到一个长度为 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的有序序列。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57200" y="41148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例：</a:t>
            </a:r>
            <a:r>
              <a:rPr lang="zh-CN" altLang="en-US" sz="2800" b="1"/>
              <a:t>关键字序列</a:t>
            </a:r>
            <a:r>
              <a:rPr lang="en-US" altLang="zh-CN" sz="2800" b="1"/>
              <a:t>T= </a:t>
            </a:r>
            <a:r>
              <a:rPr lang="zh-CN" altLang="en-US" sz="2800" b="1"/>
              <a:t>（</a:t>
            </a:r>
            <a:r>
              <a:rPr lang="en-US" altLang="zh-CN" sz="2800" b="1"/>
              <a:t>21</a:t>
            </a:r>
            <a:r>
              <a:rPr lang="zh-CN" altLang="en-US" sz="2800" b="1"/>
              <a:t>，</a:t>
            </a:r>
            <a:r>
              <a:rPr lang="en-US" altLang="zh-CN" sz="2800" b="1"/>
              <a:t>25</a:t>
            </a:r>
            <a:r>
              <a:rPr lang="zh-CN" altLang="en-US" sz="2800" b="1"/>
              <a:t>，</a:t>
            </a:r>
            <a:r>
              <a:rPr lang="en-US" altLang="zh-CN" sz="2800" b="1"/>
              <a:t>49</a:t>
            </a:r>
            <a:r>
              <a:rPr lang="zh-CN" altLang="en-US" sz="2800" b="1"/>
              <a:t>，</a:t>
            </a:r>
            <a:r>
              <a:rPr lang="en-US" altLang="zh-CN" sz="2800" b="1"/>
              <a:t>25</a:t>
            </a:r>
            <a:r>
              <a:rPr lang="en-US" altLang="zh-CN" sz="2800" b="1">
                <a:solidFill>
                  <a:schemeClr val="tx2"/>
                </a:solidFill>
              </a:rPr>
              <a:t>*</a:t>
            </a:r>
            <a:r>
              <a:rPr lang="zh-CN" altLang="en-US" sz="2800" b="1"/>
              <a:t>，</a:t>
            </a:r>
            <a:r>
              <a:rPr lang="en-US" altLang="zh-CN" sz="2800" b="1"/>
              <a:t>93</a:t>
            </a:r>
            <a:r>
              <a:rPr lang="zh-CN" altLang="en-US" sz="2800" b="1"/>
              <a:t>，</a:t>
            </a:r>
            <a:r>
              <a:rPr lang="en-US" altLang="zh-CN" sz="2800" b="1"/>
              <a:t>62</a:t>
            </a:r>
            <a:r>
              <a:rPr lang="zh-CN" altLang="en-US" sz="2800" b="1"/>
              <a:t>，</a:t>
            </a:r>
            <a:r>
              <a:rPr lang="en-US" altLang="zh-CN" sz="2800" b="1"/>
              <a:t>72</a:t>
            </a:r>
            <a:r>
              <a:rPr lang="zh-CN" altLang="en-US" sz="2800" b="1"/>
              <a:t>，</a:t>
            </a:r>
            <a:r>
              <a:rPr lang="en-US" altLang="zh-CN" sz="2800" b="1"/>
              <a:t>08</a:t>
            </a:r>
            <a:r>
              <a:rPr lang="zh-CN" altLang="en-US" sz="2800" b="1"/>
              <a:t>，</a:t>
            </a:r>
            <a:r>
              <a:rPr lang="en-US" altLang="zh-CN" sz="2800" b="1"/>
              <a:t>37</a:t>
            </a:r>
            <a:r>
              <a:rPr lang="zh-CN" altLang="en-US" sz="2800" b="1"/>
              <a:t>，</a:t>
            </a:r>
            <a:r>
              <a:rPr lang="en-US" altLang="zh-CN" sz="2800" b="1"/>
              <a:t>16</a:t>
            </a:r>
            <a:r>
              <a:rPr lang="zh-CN" altLang="en-US" sz="2800" b="1"/>
              <a:t>，</a:t>
            </a:r>
            <a:r>
              <a:rPr lang="en-US" altLang="zh-CN" sz="2800" b="1"/>
              <a:t>54</a:t>
            </a:r>
            <a:r>
              <a:rPr lang="zh-CN" altLang="en-US" sz="2800" b="1"/>
              <a:t>），请给出归并排序的具体实现过程。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1499C2-D399-4D3F-B465-B7D15AF25DE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71600" y="355600"/>
            <a:ext cx="7543800" cy="533400"/>
            <a:chOff x="144" y="720"/>
            <a:chExt cx="4752" cy="336"/>
          </a:xfrm>
        </p:grpSpPr>
        <p:sp>
          <p:nvSpPr>
            <p:cNvPr id="36867" name="Rectangle 3" descr="白色大理石"/>
            <p:cNvSpPr>
              <a:spLocks noChangeArrowheads="1"/>
            </p:cNvSpPr>
            <p:nvPr/>
          </p:nvSpPr>
          <p:spPr bwMode="auto">
            <a:xfrm>
              <a:off x="144" y="72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68" name="Rectangle 4" descr="白色大理石"/>
            <p:cNvSpPr>
              <a:spLocks noChangeArrowheads="1"/>
            </p:cNvSpPr>
            <p:nvPr/>
          </p:nvSpPr>
          <p:spPr bwMode="auto">
            <a:xfrm>
              <a:off x="624" y="720"/>
              <a:ext cx="33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69" name="Rectangle 5" descr="白色大理石"/>
            <p:cNvSpPr>
              <a:spLocks noChangeArrowheads="1"/>
            </p:cNvSpPr>
            <p:nvPr/>
          </p:nvSpPr>
          <p:spPr bwMode="auto">
            <a:xfrm>
              <a:off x="1536" y="720"/>
              <a:ext cx="33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25*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70" name="Rectangle 6" descr="白色大理石"/>
            <p:cNvSpPr>
              <a:spLocks noChangeArrowheads="1"/>
            </p:cNvSpPr>
            <p:nvPr/>
          </p:nvSpPr>
          <p:spPr bwMode="auto">
            <a:xfrm>
              <a:off x="1968" y="720"/>
              <a:ext cx="33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93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71" name="Rectangle 7" descr="白色大理石"/>
            <p:cNvSpPr>
              <a:spLocks noChangeArrowheads="1"/>
            </p:cNvSpPr>
            <p:nvPr/>
          </p:nvSpPr>
          <p:spPr bwMode="auto">
            <a:xfrm>
              <a:off x="2400" y="720"/>
              <a:ext cx="33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62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72" name="Rectangle 8" descr="白色大理石"/>
            <p:cNvSpPr>
              <a:spLocks noChangeArrowheads="1"/>
            </p:cNvSpPr>
            <p:nvPr/>
          </p:nvSpPr>
          <p:spPr bwMode="auto">
            <a:xfrm>
              <a:off x="2832" y="720"/>
              <a:ext cx="33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72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73" name="Rectangle 9" descr="白色大理石"/>
            <p:cNvSpPr>
              <a:spLocks noChangeArrowheads="1"/>
            </p:cNvSpPr>
            <p:nvPr/>
          </p:nvSpPr>
          <p:spPr bwMode="auto">
            <a:xfrm>
              <a:off x="3264" y="720"/>
              <a:ext cx="33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08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74" name="Rectangle 10" descr="白色大理石"/>
            <p:cNvSpPr>
              <a:spLocks noChangeArrowheads="1"/>
            </p:cNvSpPr>
            <p:nvPr/>
          </p:nvSpPr>
          <p:spPr bwMode="auto">
            <a:xfrm>
              <a:off x="3696" y="720"/>
              <a:ext cx="33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37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75" name="Rectangle 11" descr="白色大理石"/>
            <p:cNvSpPr>
              <a:spLocks noChangeArrowheads="1"/>
            </p:cNvSpPr>
            <p:nvPr/>
          </p:nvSpPr>
          <p:spPr bwMode="auto">
            <a:xfrm>
              <a:off x="4128" y="720"/>
              <a:ext cx="33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16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76" name="Rectangle 12" descr="白色大理石"/>
            <p:cNvSpPr>
              <a:spLocks noChangeArrowheads="1"/>
            </p:cNvSpPr>
            <p:nvPr/>
          </p:nvSpPr>
          <p:spPr bwMode="auto">
            <a:xfrm>
              <a:off x="4560" y="720"/>
              <a:ext cx="33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54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77" name="Rectangle 13" descr="白色大理石"/>
            <p:cNvSpPr>
              <a:spLocks noChangeArrowheads="1"/>
            </p:cNvSpPr>
            <p:nvPr/>
          </p:nvSpPr>
          <p:spPr bwMode="auto">
            <a:xfrm>
              <a:off x="1056" y="72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49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71600" y="889000"/>
            <a:ext cx="1295400" cy="1143000"/>
            <a:chOff x="144" y="1056"/>
            <a:chExt cx="816" cy="720"/>
          </a:xfrm>
        </p:grpSpPr>
        <p:sp>
          <p:nvSpPr>
            <p:cNvPr id="36879" name="Rectangle 15" descr="白色大理石"/>
            <p:cNvSpPr>
              <a:spLocks noChangeArrowheads="1"/>
            </p:cNvSpPr>
            <p:nvPr/>
          </p:nvSpPr>
          <p:spPr bwMode="auto">
            <a:xfrm>
              <a:off x="144" y="144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80" name="Rectangle 16" descr="白色大理石"/>
            <p:cNvSpPr>
              <a:spLocks noChangeArrowheads="1"/>
            </p:cNvSpPr>
            <p:nvPr/>
          </p:nvSpPr>
          <p:spPr bwMode="auto">
            <a:xfrm>
              <a:off x="528" y="144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208" name="Line 17"/>
            <p:cNvSpPr>
              <a:spLocks noChangeShapeType="1"/>
            </p:cNvSpPr>
            <p:nvPr/>
          </p:nvSpPr>
          <p:spPr bwMode="auto">
            <a:xfrm>
              <a:off x="144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9" name="Line 18"/>
            <p:cNvSpPr>
              <a:spLocks noChangeShapeType="1"/>
            </p:cNvSpPr>
            <p:nvPr/>
          </p:nvSpPr>
          <p:spPr bwMode="auto">
            <a:xfrm>
              <a:off x="960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819400" y="889000"/>
            <a:ext cx="1295400" cy="1143000"/>
            <a:chOff x="1056" y="1056"/>
            <a:chExt cx="816" cy="720"/>
          </a:xfrm>
        </p:grpSpPr>
        <p:sp>
          <p:nvSpPr>
            <p:cNvPr id="36884" name="Rectangle 20" descr="白色大理石"/>
            <p:cNvSpPr>
              <a:spLocks noChangeArrowheads="1"/>
            </p:cNvSpPr>
            <p:nvPr/>
          </p:nvSpPr>
          <p:spPr bwMode="auto">
            <a:xfrm>
              <a:off x="1056" y="1440"/>
              <a:ext cx="480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25*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85" name="Rectangle 21" descr="白色大理石"/>
            <p:cNvSpPr>
              <a:spLocks noChangeArrowheads="1"/>
            </p:cNvSpPr>
            <p:nvPr/>
          </p:nvSpPr>
          <p:spPr bwMode="auto">
            <a:xfrm>
              <a:off x="1440" y="144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49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204" name="Line 22"/>
            <p:cNvSpPr>
              <a:spLocks noChangeShapeType="1"/>
            </p:cNvSpPr>
            <p:nvPr/>
          </p:nvSpPr>
          <p:spPr bwMode="auto">
            <a:xfrm>
              <a:off x="1056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5" name="Line 23"/>
            <p:cNvSpPr>
              <a:spLocks noChangeShapeType="1"/>
            </p:cNvSpPr>
            <p:nvPr/>
          </p:nvSpPr>
          <p:spPr bwMode="auto">
            <a:xfrm>
              <a:off x="1872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267200" y="889000"/>
            <a:ext cx="1219200" cy="1143000"/>
            <a:chOff x="1968" y="1056"/>
            <a:chExt cx="768" cy="720"/>
          </a:xfrm>
        </p:grpSpPr>
        <p:sp>
          <p:nvSpPr>
            <p:cNvPr id="36889" name="Rectangle 25" descr="白色大理石"/>
            <p:cNvSpPr>
              <a:spLocks noChangeArrowheads="1"/>
            </p:cNvSpPr>
            <p:nvPr/>
          </p:nvSpPr>
          <p:spPr bwMode="auto">
            <a:xfrm>
              <a:off x="1968" y="144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62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90" name="Rectangle 26" descr="白色大理石"/>
            <p:cNvSpPr>
              <a:spLocks noChangeArrowheads="1"/>
            </p:cNvSpPr>
            <p:nvPr/>
          </p:nvSpPr>
          <p:spPr bwMode="auto">
            <a:xfrm>
              <a:off x="2352" y="144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93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200" name="Line 27"/>
            <p:cNvSpPr>
              <a:spLocks noChangeShapeType="1"/>
            </p:cNvSpPr>
            <p:nvPr/>
          </p:nvSpPr>
          <p:spPr bwMode="auto">
            <a:xfrm>
              <a:off x="1968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Line 28"/>
            <p:cNvSpPr>
              <a:spLocks noChangeShapeType="1"/>
            </p:cNvSpPr>
            <p:nvPr/>
          </p:nvSpPr>
          <p:spPr bwMode="auto">
            <a:xfrm>
              <a:off x="2736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638800" y="889000"/>
            <a:ext cx="1219200" cy="1143000"/>
            <a:chOff x="2832" y="1056"/>
            <a:chExt cx="768" cy="720"/>
          </a:xfrm>
        </p:grpSpPr>
        <p:sp>
          <p:nvSpPr>
            <p:cNvPr id="36894" name="Rectangle 30" descr="白色大理石"/>
            <p:cNvSpPr>
              <a:spLocks noChangeArrowheads="1"/>
            </p:cNvSpPr>
            <p:nvPr/>
          </p:nvSpPr>
          <p:spPr bwMode="auto">
            <a:xfrm>
              <a:off x="2832" y="144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08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895" name="Rectangle 31" descr="白色大理石"/>
            <p:cNvSpPr>
              <a:spLocks noChangeArrowheads="1"/>
            </p:cNvSpPr>
            <p:nvPr/>
          </p:nvSpPr>
          <p:spPr bwMode="auto">
            <a:xfrm>
              <a:off x="3216" y="144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72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96" name="Line 32"/>
            <p:cNvSpPr>
              <a:spLocks noChangeShapeType="1"/>
            </p:cNvSpPr>
            <p:nvPr/>
          </p:nvSpPr>
          <p:spPr bwMode="auto">
            <a:xfrm>
              <a:off x="2832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7" name="Line 33"/>
            <p:cNvSpPr>
              <a:spLocks noChangeShapeType="1"/>
            </p:cNvSpPr>
            <p:nvPr/>
          </p:nvSpPr>
          <p:spPr bwMode="auto">
            <a:xfrm>
              <a:off x="3600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010400" y="889000"/>
            <a:ext cx="1219200" cy="1143000"/>
            <a:chOff x="3696" y="1056"/>
            <a:chExt cx="768" cy="720"/>
          </a:xfrm>
        </p:grpSpPr>
        <p:sp>
          <p:nvSpPr>
            <p:cNvPr id="36899" name="Rectangle 35" descr="白色大理石"/>
            <p:cNvSpPr>
              <a:spLocks noChangeArrowheads="1"/>
            </p:cNvSpPr>
            <p:nvPr/>
          </p:nvSpPr>
          <p:spPr bwMode="auto">
            <a:xfrm>
              <a:off x="3696" y="144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16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00" name="Rectangle 36" descr="白色大理石"/>
            <p:cNvSpPr>
              <a:spLocks noChangeArrowheads="1"/>
            </p:cNvSpPr>
            <p:nvPr/>
          </p:nvSpPr>
          <p:spPr bwMode="auto">
            <a:xfrm>
              <a:off x="4032" y="144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37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92" name="Line 37"/>
            <p:cNvSpPr>
              <a:spLocks noChangeShapeType="1"/>
            </p:cNvSpPr>
            <p:nvPr/>
          </p:nvSpPr>
          <p:spPr bwMode="auto">
            <a:xfrm>
              <a:off x="3696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" name="Line 38"/>
            <p:cNvSpPr>
              <a:spLocks noChangeShapeType="1"/>
            </p:cNvSpPr>
            <p:nvPr/>
          </p:nvSpPr>
          <p:spPr bwMode="auto">
            <a:xfrm>
              <a:off x="4464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8382000" y="889000"/>
            <a:ext cx="533400" cy="1143000"/>
            <a:chOff x="4560" y="1056"/>
            <a:chExt cx="336" cy="720"/>
          </a:xfrm>
        </p:grpSpPr>
        <p:sp>
          <p:nvSpPr>
            <p:cNvPr id="36904" name="Rectangle 40" descr="白色大理石"/>
            <p:cNvSpPr>
              <a:spLocks noChangeArrowheads="1"/>
            </p:cNvSpPr>
            <p:nvPr/>
          </p:nvSpPr>
          <p:spPr bwMode="auto">
            <a:xfrm>
              <a:off x="4560" y="1440"/>
              <a:ext cx="33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54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88" name="Line 41"/>
            <p:cNvSpPr>
              <a:spLocks noChangeShapeType="1"/>
            </p:cNvSpPr>
            <p:nvPr/>
          </p:nvSpPr>
          <p:spPr bwMode="auto">
            <a:xfrm>
              <a:off x="4560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9" name="Line 42"/>
            <p:cNvSpPr>
              <a:spLocks noChangeShapeType="1"/>
            </p:cNvSpPr>
            <p:nvPr/>
          </p:nvSpPr>
          <p:spPr bwMode="auto">
            <a:xfrm>
              <a:off x="4896" y="105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010400" y="3175000"/>
            <a:ext cx="1752600" cy="1143000"/>
            <a:chOff x="3696" y="2496"/>
            <a:chExt cx="1104" cy="720"/>
          </a:xfrm>
        </p:grpSpPr>
        <p:sp>
          <p:nvSpPr>
            <p:cNvPr id="36908" name="Rectangle 44" descr="白色大理石"/>
            <p:cNvSpPr>
              <a:spLocks noChangeArrowheads="1"/>
            </p:cNvSpPr>
            <p:nvPr/>
          </p:nvSpPr>
          <p:spPr bwMode="auto">
            <a:xfrm>
              <a:off x="3696" y="288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16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09" name="Rectangle 45" descr="白色大理石"/>
            <p:cNvSpPr>
              <a:spLocks noChangeArrowheads="1"/>
            </p:cNvSpPr>
            <p:nvPr/>
          </p:nvSpPr>
          <p:spPr bwMode="auto">
            <a:xfrm>
              <a:off x="4032" y="288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37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10" name="Rectangle 46" descr="白色大理石"/>
            <p:cNvSpPr>
              <a:spLocks noChangeArrowheads="1"/>
            </p:cNvSpPr>
            <p:nvPr/>
          </p:nvSpPr>
          <p:spPr bwMode="auto">
            <a:xfrm>
              <a:off x="4416" y="288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54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85" name="Line 47"/>
            <p:cNvSpPr>
              <a:spLocks noChangeShapeType="1"/>
            </p:cNvSpPr>
            <p:nvPr/>
          </p:nvSpPr>
          <p:spPr bwMode="auto">
            <a:xfrm>
              <a:off x="3696" y="249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6" name="Line 48"/>
            <p:cNvSpPr>
              <a:spLocks noChangeShapeType="1"/>
            </p:cNvSpPr>
            <p:nvPr/>
          </p:nvSpPr>
          <p:spPr bwMode="auto">
            <a:xfrm>
              <a:off x="4800" y="249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371600" y="2032000"/>
            <a:ext cx="2743200" cy="1143000"/>
            <a:chOff x="144" y="1776"/>
            <a:chExt cx="1728" cy="720"/>
          </a:xfrm>
        </p:grpSpPr>
        <p:sp>
          <p:nvSpPr>
            <p:cNvPr id="36914" name="Rectangle 50" descr="白色大理石"/>
            <p:cNvSpPr>
              <a:spLocks noChangeArrowheads="1"/>
            </p:cNvSpPr>
            <p:nvPr/>
          </p:nvSpPr>
          <p:spPr bwMode="auto">
            <a:xfrm>
              <a:off x="144" y="216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15" name="Rectangle 51" descr="白色大理石"/>
            <p:cNvSpPr>
              <a:spLocks noChangeArrowheads="1"/>
            </p:cNvSpPr>
            <p:nvPr/>
          </p:nvSpPr>
          <p:spPr bwMode="auto">
            <a:xfrm>
              <a:off x="528" y="216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16" name="Rectangle 52" descr="白色大理石"/>
            <p:cNvSpPr>
              <a:spLocks noChangeArrowheads="1"/>
            </p:cNvSpPr>
            <p:nvPr/>
          </p:nvSpPr>
          <p:spPr bwMode="auto">
            <a:xfrm>
              <a:off x="864" y="216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25*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17" name="Rectangle 53" descr="白色大理石"/>
            <p:cNvSpPr>
              <a:spLocks noChangeArrowheads="1"/>
            </p:cNvSpPr>
            <p:nvPr/>
          </p:nvSpPr>
          <p:spPr bwMode="auto">
            <a:xfrm>
              <a:off x="1248" y="216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49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80" name="Line 54"/>
            <p:cNvSpPr>
              <a:spLocks noChangeShapeType="1"/>
            </p:cNvSpPr>
            <p:nvPr/>
          </p:nvSpPr>
          <p:spPr bwMode="auto">
            <a:xfrm>
              <a:off x="144" y="177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Line 55"/>
            <p:cNvSpPr>
              <a:spLocks noChangeShapeType="1"/>
            </p:cNvSpPr>
            <p:nvPr/>
          </p:nvSpPr>
          <p:spPr bwMode="auto">
            <a:xfrm flipH="1">
              <a:off x="1728" y="1776"/>
              <a:ext cx="144" cy="2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4267200" y="2032000"/>
            <a:ext cx="2590800" cy="1143000"/>
            <a:chOff x="1968" y="1776"/>
            <a:chExt cx="1632" cy="720"/>
          </a:xfrm>
        </p:grpSpPr>
        <p:sp>
          <p:nvSpPr>
            <p:cNvPr id="36921" name="Rectangle 57" descr="白色大理石"/>
            <p:cNvSpPr>
              <a:spLocks noChangeArrowheads="1"/>
            </p:cNvSpPr>
            <p:nvPr/>
          </p:nvSpPr>
          <p:spPr bwMode="auto">
            <a:xfrm>
              <a:off x="1968" y="216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08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22" name="Rectangle 58" descr="白色大理石"/>
            <p:cNvSpPr>
              <a:spLocks noChangeArrowheads="1"/>
            </p:cNvSpPr>
            <p:nvPr/>
          </p:nvSpPr>
          <p:spPr bwMode="auto">
            <a:xfrm>
              <a:off x="2352" y="216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62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23" name="Rectangle 59" descr="白色大理石"/>
            <p:cNvSpPr>
              <a:spLocks noChangeArrowheads="1"/>
            </p:cNvSpPr>
            <p:nvPr/>
          </p:nvSpPr>
          <p:spPr bwMode="auto">
            <a:xfrm>
              <a:off x="2688" y="216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72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24" name="Rectangle 60" descr="白色大理石"/>
            <p:cNvSpPr>
              <a:spLocks noChangeArrowheads="1"/>
            </p:cNvSpPr>
            <p:nvPr/>
          </p:nvSpPr>
          <p:spPr bwMode="auto">
            <a:xfrm>
              <a:off x="3072" y="216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93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74" name="Line 61"/>
            <p:cNvSpPr>
              <a:spLocks noChangeShapeType="1"/>
            </p:cNvSpPr>
            <p:nvPr/>
          </p:nvSpPr>
          <p:spPr bwMode="auto">
            <a:xfrm>
              <a:off x="1968" y="177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Line 62"/>
            <p:cNvSpPr>
              <a:spLocks noChangeShapeType="1"/>
            </p:cNvSpPr>
            <p:nvPr/>
          </p:nvSpPr>
          <p:spPr bwMode="auto">
            <a:xfrm flipH="1">
              <a:off x="3504" y="1776"/>
              <a:ext cx="96" cy="2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1371600" y="3175000"/>
            <a:ext cx="5257800" cy="1143000"/>
            <a:chOff x="144" y="2496"/>
            <a:chExt cx="3312" cy="720"/>
          </a:xfrm>
        </p:grpSpPr>
        <p:sp>
          <p:nvSpPr>
            <p:cNvPr id="36928" name="Rectangle 64" descr="白色大理石"/>
            <p:cNvSpPr>
              <a:spLocks noChangeArrowheads="1"/>
            </p:cNvSpPr>
            <p:nvPr/>
          </p:nvSpPr>
          <p:spPr bwMode="auto">
            <a:xfrm>
              <a:off x="144" y="288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08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29" name="Rectangle 65" descr="白色大理石"/>
            <p:cNvSpPr>
              <a:spLocks noChangeArrowheads="1"/>
            </p:cNvSpPr>
            <p:nvPr/>
          </p:nvSpPr>
          <p:spPr bwMode="auto">
            <a:xfrm>
              <a:off x="528" y="288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30" name="Rectangle 66" descr="白色大理石"/>
            <p:cNvSpPr>
              <a:spLocks noChangeArrowheads="1"/>
            </p:cNvSpPr>
            <p:nvPr/>
          </p:nvSpPr>
          <p:spPr bwMode="auto">
            <a:xfrm>
              <a:off x="864" y="288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31" name="Rectangle 67" descr="白色大理石"/>
            <p:cNvSpPr>
              <a:spLocks noChangeArrowheads="1"/>
            </p:cNvSpPr>
            <p:nvPr/>
          </p:nvSpPr>
          <p:spPr bwMode="auto">
            <a:xfrm>
              <a:off x="1248" y="288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25*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32" name="Rectangle 68" descr="白色大理石"/>
            <p:cNvSpPr>
              <a:spLocks noChangeArrowheads="1"/>
            </p:cNvSpPr>
            <p:nvPr/>
          </p:nvSpPr>
          <p:spPr bwMode="auto">
            <a:xfrm>
              <a:off x="1632" y="288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49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33" name="Rectangle 69" descr="白色大理石"/>
            <p:cNvSpPr>
              <a:spLocks noChangeArrowheads="1"/>
            </p:cNvSpPr>
            <p:nvPr/>
          </p:nvSpPr>
          <p:spPr bwMode="auto">
            <a:xfrm>
              <a:off x="2016" y="288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62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34" name="Rectangle 70" descr="白色大理石"/>
            <p:cNvSpPr>
              <a:spLocks noChangeArrowheads="1"/>
            </p:cNvSpPr>
            <p:nvPr/>
          </p:nvSpPr>
          <p:spPr bwMode="auto">
            <a:xfrm>
              <a:off x="2352" y="288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72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35" name="Rectangle 71" descr="白色大理石"/>
            <p:cNvSpPr>
              <a:spLocks noChangeArrowheads="1"/>
            </p:cNvSpPr>
            <p:nvPr/>
          </p:nvSpPr>
          <p:spPr bwMode="auto">
            <a:xfrm>
              <a:off x="2736" y="288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93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68" name="Line 72"/>
            <p:cNvSpPr>
              <a:spLocks noChangeShapeType="1"/>
            </p:cNvSpPr>
            <p:nvPr/>
          </p:nvSpPr>
          <p:spPr bwMode="auto">
            <a:xfrm>
              <a:off x="144" y="249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9" name="Line 73"/>
            <p:cNvSpPr>
              <a:spLocks noChangeShapeType="1"/>
            </p:cNvSpPr>
            <p:nvPr/>
          </p:nvSpPr>
          <p:spPr bwMode="auto">
            <a:xfrm flipH="1">
              <a:off x="3216" y="2496"/>
              <a:ext cx="240" cy="28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1371600" y="4318000"/>
            <a:ext cx="7391400" cy="1143000"/>
            <a:chOff x="144" y="3216"/>
            <a:chExt cx="4656" cy="720"/>
          </a:xfrm>
        </p:grpSpPr>
        <p:sp>
          <p:nvSpPr>
            <p:cNvPr id="36939" name="Rectangle 75" descr="白色大理石"/>
            <p:cNvSpPr>
              <a:spLocks noChangeArrowheads="1"/>
            </p:cNvSpPr>
            <p:nvPr/>
          </p:nvSpPr>
          <p:spPr bwMode="auto">
            <a:xfrm>
              <a:off x="144" y="360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08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40" name="Rectangle 76" descr="白色大理石"/>
            <p:cNvSpPr>
              <a:spLocks noChangeArrowheads="1"/>
            </p:cNvSpPr>
            <p:nvPr/>
          </p:nvSpPr>
          <p:spPr bwMode="auto">
            <a:xfrm>
              <a:off x="528" y="360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16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41" name="Rectangle 77" descr="白色大理石"/>
            <p:cNvSpPr>
              <a:spLocks noChangeArrowheads="1"/>
            </p:cNvSpPr>
            <p:nvPr/>
          </p:nvSpPr>
          <p:spPr bwMode="auto">
            <a:xfrm>
              <a:off x="864" y="360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21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42" name="Rectangle 78" descr="白色大理石"/>
            <p:cNvSpPr>
              <a:spLocks noChangeArrowheads="1"/>
            </p:cNvSpPr>
            <p:nvPr/>
          </p:nvSpPr>
          <p:spPr bwMode="auto">
            <a:xfrm>
              <a:off x="1248" y="360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25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43" name="Rectangle 79" descr="白色大理石"/>
            <p:cNvSpPr>
              <a:spLocks noChangeArrowheads="1"/>
            </p:cNvSpPr>
            <p:nvPr/>
          </p:nvSpPr>
          <p:spPr bwMode="auto">
            <a:xfrm>
              <a:off x="1632" y="360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25*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44" name="Rectangle 80" descr="白色大理石"/>
            <p:cNvSpPr>
              <a:spLocks noChangeArrowheads="1"/>
            </p:cNvSpPr>
            <p:nvPr/>
          </p:nvSpPr>
          <p:spPr bwMode="auto">
            <a:xfrm>
              <a:off x="2016" y="360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37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45" name="Rectangle 81" descr="白色大理石"/>
            <p:cNvSpPr>
              <a:spLocks noChangeArrowheads="1"/>
            </p:cNvSpPr>
            <p:nvPr/>
          </p:nvSpPr>
          <p:spPr bwMode="auto">
            <a:xfrm>
              <a:off x="2352" y="360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49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46" name="Rectangle 82" descr="白色大理石"/>
            <p:cNvSpPr>
              <a:spLocks noChangeArrowheads="1"/>
            </p:cNvSpPr>
            <p:nvPr/>
          </p:nvSpPr>
          <p:spPr bwMode="auto">
            <a:xfrm>
              <a:off x="2736" y="360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54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47" name="Rectangle 83" descr="白色大理石"/>
            <p:cNvSpPr>
              <a:spLocks noChangeArrowheads="1"/>
            </p:cNvSpPr>
            <p:nvPr/>
          </p:nvSpPr>
          <p:spPr bwMode="auto">
            <a:xfrm>
              <a:off x="3072" y="360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62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48" name="Rectangle 84" descr="白色大理石"/>
            <p:cNvSpPr>
              <a:spLocks noChangeArrowheads="1"/>
            </p:cNvSpPr>
            <p:nvPr/>
          </p:nvSpPr>
          <p:spPr bwMode="auto">
            <a:xfrm>
              <a:off x="3408" y="360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72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49" name="Rectangle 85" descr="白色大理石"/>
            <p:cNvSpPr>
              <a:spLocks noChangeArrowheads="1"/>
            </p:cNvSpPr>
            <p:nvPr/>
          </p:nvSpPr>
          <p:spPr bwMode="auto">
            <a:xfrm>
              <a:off x="3792" y="360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93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58" name="Line 86"/>
            <p:cNvSpPr>
              <a:spLocks noChangeShapeType="1"/>
            </p:cNvSpPr>
            <p:nvPr/>
          </p:nvSpPr>
          <p:spPr bwMode="auto">
            <a:xfrm>
              <a:off x="192" y="321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87"/>
            <p:cNvSpPr>
              <a:spLocks noChangeShapeType="1"/>
            </p:cNvSpPr>
            <p:nvPr/>
          </p:nvSpPr>
          <p:spPr bwMode="auto">
            <a:xfrm flipH="1">
              <a:off x="4224" y="3216"/>
              <a:ext cx="576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52" name="Text Box 88"/>
          <p:cNvSpPr txBox="1">
            <a:spLocks noChangeArrowheads="1"/>
          </p:cNvSpPr>
          <p:nvPr/>
        </p:nvSpPr>
        <p:spPr bwMode="auto">
          <a:xfrm>
            <a:off x="212725" y="228600"/>
            <a:ext cx="1019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len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=1</a:t>
            </a:r>
          </a:p>
        </p:txBody>
      </p:sp>
      <p:sp>
        <p:nvSpPr>
          <p:cNvPr id="36953" name="Rectangle 89"/>
          <p:cNvSpPr>
            <a:spLocks noChangeArrowheads="1"/>
          </p:cNvSpPr>
          <p:nvPr/>
        </p:nvSpPr>
        <p:spPr bwMode="auto">
          <a:xfrm>
            <a:off x="228600" y="1346200"/>
            <a:ext cx="1019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len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=2</a:t>
            </a:r>
          </a:p>
        </p:txBody>
      </p:sp>
      <p:sp>
        <p:nvSpPr>
          <p:cNvPr id="36954" name="Rectangle 90"/>
          <p:cNvSpPr>
            <a:spLocks noChangeArrowheads="1"/>
          </p:cNvSpPr>
          <p:nvPr/>
        </p:nvSpPr>
        <p:spPr bwMode="auto">
          <a:xfrm>
            <a:off x="228600" y="2503488"/>
            <a:ext cx="1019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len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=4</a:t>
            </a:r>
          </a:p>
        </p:txBody>
      </p:sp>
      <p:sp>
        <p:nvSpPr>
          <p:cNvPr id="36955" name="Rectangle 91"/>
          <p:cNvSpPr>
            <a:spLocks noChangeArrowheads="1"/>
          </p:cNvSpPr>
          <p:nvPr/>
        </p:nvSpPr>
        <p:spPr bwMode="auto">
          <a:xfrm>
            <a:off x="228600" y="3646488"/>
            <a:ext cx="1019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len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=8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98425" y="4814888"/>
            <a:ext cx="1196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len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=16</a:t>
            </a:r>
          </a:p>
        </p:txBody>
      </p: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7010400" y="2032000"/>
            <a:ext cx="1828800" cy="1143000"/>
            <a:chOff x="3696" y="1776"/>
            <a:chExt cx="1152" cy="720"/>
          </a:xfrm>
        </p:grpSpPr>
        <p:sp>
          <p:nvSpPr>
            <p:cNvPr id="36958" name="Rectangle 94" descr="白色大理石"/>
            <p:cNvSpPr>
              <a:spLocks noChangeArrowheads="1"/>
            </p:cNvSpPr>
            <p:nvPr/>
          </p:nvSpPr>
          <p:spPr bwMode="auto">
            <a:xfrm>
              <a:off x="3696" y="216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16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59" name="Rectangle 95" descr="白色大理石"/>
            <p:cNvSpPr>
              <a:spLocks noChangeArrowheads="1"/>
            </p:cNvSpPr>
            <p:nvPr/>
          </p:nvSpPr>
          <p:spPr bwMode="auto">
            <a:xfrm>
              <a:off x="4032" y="2160"/>
              <a:ext cx="432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37</a:t>
              </a:r>
              <a:endParaRPr lang="en-US" altLang="zh-CN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36960" name="Rectangle 96" descr="白色大理石"/>
            <p:cNvSpPr>
              <a:spLocks noChangeArrowheads="1"/>
            </p:cNvSpPr>
            <p:nvPr/>
          </p:nvSpPr>
          <p:spPr bwMode="auto">
            <a:xfrm>
              <a:off x="4416" y="2160"/>
              <a:ext cx="384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仿宋_GB2312" pitchFamily="49" charset="-122"/>
                </a:rPr>
                <a:t>54</a:t>
              </a:r>
              <a:endParaRPr lang="en-US" altLang="zh-CN" sz="28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endParaRPr>
            </a:p>
          </p:txBody>
        </p:sp>
        <p:sp>
          <p:nvSpPr>
            <p:cNvPr id="5145" name="Line 97"/>
            <p:cNvSpPr>
              <a:spLocks noChangeShapeType="1"/>
            </p:cNvSpPr>
            <p:nvPr/>
          </p:nvSpPr>
          <p:spPr bwMode="auto">
            <a:xfrm>
              <a:off x="3696" y="177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Line 98"/>
            <p:cNvSpPr>
              <a:spLocks noChangeShapeType="1"/>
            </p:cNvSpPr>
            <p:nvPr/>
          </p:nvSpPr>
          <p:spPr bwMode="auto">
            <a:xfrm>
              <a:off x="4848" y="1776"/>
              <a:ext cx="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64" name="Rectangle 100"/>
          <p:cNvSpPr>
            <a:spLocks noChangeArrowheads="1"/>
          </p:cNvSpPr>
          <p:nvPr/>
        </p:nvSpPr>
        <p:spPr bwMode="auto">
          <a:xfrm>
            <a:off x="2195513" y="5661025"/>
            <a:ext cx="5400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整个归并排序仅需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</a:t>
            </a: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</a:t>
            </a:r>
            <a:r>
              <a:rPr lang="en-US" altLang="zh-CN" sz="28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</a:t>
            </a:r>
            <a:r>
              <a:rPr lang="zh-CN" altLang="en-US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趟，但每趟仍要比较和整理</a:t>
            </a:r>
            <a:r>
              <a: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lang="zh-CN" altLang="en-US" sz="28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个元素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52" grpId="0" autoUpdateAnimBg="0"/>
      <p:bldP spid="36953" grpId="0" autoUpdateAnimBg="0"/>
      <p:bldP spid="36954" grpId="0" autoUpdateAnimBg="0"/>
      <p:bldP spid="36955" grpId="0" autoUpdateAnimBg="0"/>
      <p:bldP spid="36956" grpId="0" autoUpdateAnimBg="0"/>
      <p:bldP spid="3696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D21946-03C5-4988-9455-7A098AF346AE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381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一趟归并排序算法</a:t>
            </a: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: 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</a:t>
            </a:r>
            <a:r>
              <a:rPr lang="zh-CN" altLang="en-US" sz="28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两路有序并为一路</a:t>
            </a:r>
            <a:r>
              <a:rPr lang="en-US" altLang="zh-CN" sz="28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)</a:t>
            </a: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 </a:t>
            </a:r>
            <a:r>
              <a:rPr lang="zh-CN" altLang="en-US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参见教材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P283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04800" y="838200"/>
            <a:ext cx="8610600" cy="4414838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>
                <a:ea typeface="仿宋_GB2312" pitchFamily="49" charset="-122"/>
              </a:rPr>
              <a:t>void</a:t>
            </a:r>
            <a:r>
              <a:rPr lang="en-US" altLang="zh-CN" b="1" i="1">
                <a:ea typeface="仿宋_GB2312" pitchFamily="49" charset="-122"/>
              </a:rPr>
              <a:t> </a:t>
            </a:r>
            <a:r>
              <a:rPr lang="en-US" altLang="zh-CN" b="1" i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Merge </a:t>
            </a:r>
            <a:r>
              <a:rPr lang="en-US" altLang="zh-CN" b="1">
                <a:ea typeface="仿宋_GB2312" pitchFamily="49" charset="-122"/>
              </a:rPr>
              <a:t>(SR</a:t>
            </a:r>
            <a:r>
              <a:rPr lang="zh-CN" altLang="en-US" b="1">
                <a:ea typeface="仿宋_GB2312" pitchFamily="49" charset="-122"/>
              </a:rPr>
              <a:t>，</a:t>
            </a:r>
            <a:r>
              <a:rPr lang="en-US" altLang="zh-CN" b="1">
                <a:ea typeface="仿宋_GB2312" pitchFamily="49" charset="-122"/>
              </a:rPr>
              <a:t>&amp;TR</a:t>
            </a:r>
            <a:r>
              <a:rPr lang="zh-CN" altLang="en-US" b="1">
                <a:ea typeface="仿宋_GB2312" pitchFamily="49" charset="-122"/>
              </a:rPr>
              <a:t>，</a:t>
            </a:r>
            <a:r>
              <a:rPr lang="en-US" altLang="zh-CN" b="1">
                <a:solidFill>
                  <a:srgbClr val="FF3300"/>
                </a:solidFill>
                <a:ea typeface="仿宋_GB2312" pitchFamily="49" charset="-122"/>
              </a:rPr>
              <a:t>i, m, n</a:t>
            </a:r>
            <a:r>
              <a:rPr lang="en-US" altLang="zh-CN" b="1">
                <a:ea typeface="仿宋_GB2312" pitchFamily="49" charset="-122"/>
              </a:rPr>
              <a:t>)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       // 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将</a:t>
            </a:r>
            <a:r>
              <a:rPr lang="zh-CN" altLang="en-US" b="1">
                <a:solidFill>
                  <a:schemeClr val="tx2"/>
                </a:solidFill>
                <a:ea typeface="仿宋_GB2312" pitchFamily="49" charset="-122"/>
              </a:rPr>
              <a:t>有序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的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SR[</a:t>
            </a:r>
            <a:r>
              <a:rPr lang="en-US" altLang="zh-CN" b="1">
                <a:solidFill>
                  <a:srgbClr val="FF00FF"/>
                </a:solidFill>
                <a:ea typeface="仿宋_GB2312" pitchFamily="49" charset="-122"/>
              </a:rPr>
              <a:t>i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…m]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和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SR[</a:t>
            </a:r>
            <a:r>
              <a:rPr lang="en-US" altLang="zh-CN" b="1">
                <a:solidFill>
                  <a:srgbClr val="FF00FF"/>
                </a:solidFill>
                <a:ea typeface="仿宋_GB2312" pitchFamily="49" charset="-122"/>
              </a:rPr>
              <a:t>m+1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…n]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归并为有序的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TR[i…n]</a:t>
            </a:r>
            <a:endParaRPr lang="en-US" altLang="zh-CN" b="1">
              <a:solidFill>
                <a:srgbClr val="009900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/>
              <a:t>    </a:t>
            </a:r>
            <a:r>
              <a:rPr lang="en-US" altLang="zh-CN" sz="2600" b="1"/>
              <a:t>for(</a:t>
            </a:r>
            <a:r>
              <a:rPr lang="en-US" altLang="zh-CN" sz="2600" b="1">
                <a:solidFill>
                  <a:schemeClr val="tx2"/>
                </a:solidFill>
              </a:rPr>
              <a:t>k</a:t>
            </a:r>
            <a:r>
              <a:rPr lang="en-US" altLang="zh-CN" sz="2600" b="1"/>
              <a:t>=</a:t>
            </a:r>
            <a:r>
              <a:rPr lang="en-US" altLang="zh-CN" sz="2600" b="1">
                <a:solidFill>
                  <a:srgbClr val="FF00FF"/>
                </a:solidFill>
              </a:rPr>
              <a:t>i</a:t>
            </a:r>
            <a:r>
              <a:rPr lang="en-US" altLang="zh-CN" sz="2600" b="1"/>
              <a:t> , j=</a:t>
            </a:r>
            <a:r>
              <a:rPr lang="en-US" altLang="zh-CN" sz="2600" b="1">
                <a:solidFill>
                  <a:srgbClr val="FF00FF"/>
                </a:solidFill>
              </a:rPr>
              <a:t>m+1</a:t>
            </a:r>
            <a:r>
              <a:rPr lang="en-US" altLang="zh-CN" sz="2600" b="1"/>
              <a:t>;  </a:t>
            </a:r>
            <a:r>
              <a:rPr lang="en-US" altLang="zh-CN" sz="2600" b="1" u="sng"/>
              <a:t>i&lt;=m &amp;&amp; j&lt;=n;</a:t>
            </a:r>
            <a:r>
              <a:rPr lang="en-US" altLang="zh-CN" sz="2600" b="1"/>
              <a:t>  ++k )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/>
              <a:t>           if ( SR[i]&lt;= SR[j] )TR[</a:t>
            </a:r>
            <a:r>
              <a:rPr lang="en-US" altLang="zh-CN" b="1">
                <a:solidFill>
                  <a:schemeClr val="tx2"/>
                </a:solidFill>
              </a:rPr>
              <a:t>k</a:t>
            </a:r>
            <a:r>
              <a:rPr lang="en-US" altLang="zh-CN" b="1"/>
              <a:t>]=SR[i++];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/>
              <a:t>           else TR[</a:t>
            </a:r>
            <a:r>
              <a:rPr lang="en-US" altLang="zh-CN" b="1">
                <a:solidFill>
                  <a:schemeClr val="tx2"/>
                </a:solidFill>
              </a:rPr>
              <a:t>k</a:t>
            </a:r>
            <a:r>
              <a:rPr lang="en-US" altLang="zh-CN" b="1"/>
              <a:t>]=SR[j++]; 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// 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将两个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SR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记录由小到大并入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TR</a:t>
            </a:r>
            <a:endParaRPr lang="en-US" altLang="zh-CN" b="1"/>
          </a:p>
          <a:p>
            <a:pPr>
              <a:lnSpc>
                <a:spcPct val="130000"/>
              </a:lnSpc>
              <a:defRPr/>
            </a:pPr>
            <a:r>
              <a:rPr lang="en-US" altLang="zh-CN" b="1"/>
              <a:t> } 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// for</a:t>
            </a:r>
            <a:endParaRPr lang="en-US" altLang="zh-CN" b="1"/>
          </a:p>
          <a:p>
            <a:pPr>
              <a:lnSpc>
                <a:spcPct val="130000"/>
              </a:lnSpc>
              <a:defRPr/>
            </a:pPr>
            <a:r>
              <a:rPr lang="en-US" altLang="zh-CN" b="1"/>
              <a:t>   if (i&lt;=m) TR[</a:t>
            </a:r>
            <a:r>
              <a:rPr lang="en-US" altLang="zh-CN" b="1">
                <a:solidFill>
                  <a:schemeClr val="tx2"/>
                </a:solidFill>
              </a:rPr>
              <a:t>k</a:t>
            </a:r>
            <a:r>
              <a:rPr lang="en-US" altLang="zh-CN" b="1"/>
              <a:t>…n]=SR[i…m]; 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// 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将剩余的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SR[</a:t>
            </a:r>
            <a:r>
              <a:rPr lang="en-US" altLang="zh-CN" b="1">
                <a:solidFill>
                  <a:srgbClr val="FF00FF"/>
                </a:solidFill>
                <a:ea typeface="仿宋_GB2312" pitchFamily="49" charset="-122"/>
              </a:rPr>
              <a:t>i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…m]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复制到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TR</a:t>
            </a:r>
            <a:endParaRPr lang="en-US" altLang="zh-CN" b="1"/>
          </a:p>
          <a:p>
            <a:pPr>
              <a:lnSpc>
                <a:spcPct val="130000"/>
              </a:lnSpc>
              <a:defRPr/>
            </a:pPr>
            <a:r>
              <a:rPr lang="en-US" altLang="zh-CN" b="1"/>
              <a:t>   if (j&lt;=n) TR[</a:t>
            </a:r>
            <a:r>
              <a:rPr lang="en-US" altLang="zh-CN" b="1">
                <a:solidFill>
                  <a:schemeClr val="tx2"/>
                </a:solidFill>
              </a:rPr>
              <a:t>k</a:t>
            </a:r>
            <a:r>
              <a:rPr lang="en-US" altLang="zh-CN" b="1"/>
              <a:t>…n]=SR[j…n]; 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// 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将剩余的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SR[</a:t>
            </a:r>
            <a:r>
              <a:rPr lang="en-US" altLang="zh-CN" b="1">
                <a:solidFill>
                  <a:srgbClr val="FF00FF"/>
                </a:solidFill>
                <a:ea typeface="仿宋_GB2312" pitchFamily="49" charset="-122"/>
              </a:rPr>
              <a:t>j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…n]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复制到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TR</a:t>
            </a:r>
            <a:endParaRPr lang="en-US" altLang="zh-CN" b="1"/>
          </a:p>
          <a:p>
            <a:pPr>
              <a:lnSpc>
                <a:spcPct val="130000"/>
              </a:lnSpc>
              <a:defRPr/>
            </a:pPr>
            <a:r>
              <a:rPr lang="en-US" altLang="zh-CN" b="1"/>
              <a:t>}  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// Merge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4724400" y="5181600"/>
            <a:ext cx="2514600" cy="914400"/>
          </a:xfrm>
          <a:prstGeom prst="wedgeRectCallout">
            <a:avLst>
              <a:gd name="adj1" fmla="val -22222"/>
              <a:gd name="adj2" fmla="val -10451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这就是能提高排序速度的原因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451276-1043-4282-A14C-EF1301EC43B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28600" y="1828800"/>
            <a:ext cx="89154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if ( </a:t>
            </a:r>
            <a:r>
              <a:rPr lang="en-US" altLang="zh-CN" sz="2400" b="1">
                <a:solidFill>
                  <a:schemeClr val="tx2"/>
                </a:solidFill>
              </a:rPr>
              <a:t>s==t</a:t>
            </a:r>
            <a:r>
              <a:rPr lang="en-US" altLang="zh-CN" sz="2400" b="1"/>
              <a:t> )TR</a:t>
            </a:r>
            <a:r>
              <a:rPr lang="en-US" altLang="zh-CN" sz="2400" b="1">
                <a:solidFill>
                  <a:schemeClr val="tx2"/>
                </a:solidFill>
              </a:rPr>
              <a:t>1</a:t>
            </a:r>
            <a:r>
              <a:rPr lang="en-US" altLang="zh-CN" sz="2400" b="1"/>
              <a:t>[s]=SR[s];        </a:t>
            </a:r>
            <a:r>
              <a:rPr lang="en-US" altLang="zh-CN" sz="2400" b="1">
                <a:solidFill>
                  <a:srgbClr val="9900FF"/>
                </a:solidFill>
                <a:ea typeface="仿宋_GB2312" pitchFamily="49" charset="-122"/>
              </a:rPr>
              <a:t>// </a:t>
            </a:r>
            <a:r>
              <a:rPr lang="zh-CN" altLang="en-US" sz="2400" b="1">
                <a:solidFill>
                  <a:srgbClr val="9900FF"/>
                </a:solidFill>
                <a:ea typeface="仿宋_GB2312" pitchFamily="49" charset="-122"/>
              </a:rPr>
              <a:t>当</a:t>
            </a:r>
            <a:r>
              <a:rPr lang="en-US" altLang="zh-CN" sz="2400" b="1">
                <a:solidFill>
                  <a:srgbClr val="9900FF"/>
                </a:solidFill>
                <a:ea typeface="仿宋_GB2312" pitchFamily="49" charset="-122"/>
              </a:rPr>
              <a:t>1 = length</a:t>
            </a:r>
            <a:r>
              <a:rPr lang="zh-CN" altLang="en-US" sz="2400" b="1">
                <a:solidFill>
                  <a:srgbClr val="9900FF"/>
                </a:solidFill>
                <a:ea typeface="仿宋_GB2312" pitchFamily="49" charset="-122"/>
              </a:rPr>
              <a:t>时返回</a:t>
            </a:r>
            <a:endParaRPr lang="zh-CN" altLang="en-US" sz="2400" b="1">
              <a:solidFill>
                <a:srgbClr val="99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else</a:t>
            </a:r>
            <a:r>
              <a:rPr lang="en-US" altLang="zh-CN" sz="2400" b="1">
                <a:solidFill>
                  <a:srgbClr val="FF6600"/>
                </a:solidFill>
              </a:rPr>
              <a:t> { </a:t>
            </a:r>
            <a:r>
              <a:rPr lang="en-US" altLang="zh-CN" sz="2400" b="1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  </a:t>
            </a:r>
            <a:r>
              <a:rPr lang="en-US" altLang="zh-CN" sz="2400" b="1">
                <a:solidFill>
                  <a:srgbClr val="FF6600"/>
                </a:solidFill>
              </a:rPr>
              <a:t>}</a:t>
            </a:r>
            <a:r>
              <a:rPr lang="en-US" altLang="zh-CN" sz="2400" b="1"/>
              <a:t> //if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}  </a:t>
            </a:r>
            <a:r>
              <a:rPr lang="en-US" altLang="zh-CN" sz="2400" b="1">
                <a:solidFill>
                  <a:srgbClr val="FF00FF"/>
                </a:solidFill>
                <a:ea typeface="仿宋_GB2312" pitchFamily="49" charset="-122"/>
              </a:rPr>
              <a:t>// MSort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04800" y="2667000"/>
            <a:ext cx="8839200" cy="265747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tx2"/>
                </a:solidFill>
              </a:rPr>
              <a:t>      m</a:t>
            </a:r>
            <a:r>
              <a:rPr lang="en-US" altLang="zh-CN" b="1"/>
              <a:t>=(s+t)/2;   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// 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将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SR [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s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…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t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]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平分为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SR [s…m]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和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SR [m+1…t]</a:t>
            </a:r>
            <a:endParaRPr lang="en-US" altLang="zh-CN" b="1"/>
          </a:p>
          <a:p>
            <a:pPr>
              <a:defRPr/>
            </a:pPr>
            <a:r>
              <a:rPr lang="en-US" altLang="zh-CN" b="1" i="1">
                <a:ea typeface="仿宋_GB2312" pitchFamily="49" charset="-122"/>
              </a:rPr>
              <a:t>     </a:t>
            </a:r>
            <a:r>
              <a:rPr lang="en-US" altLang="zh-CN" b="1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b="1" i="1">
                <a:solidFill>
                  <a:srgbClr val="FF00FF"/>
                </a:solidFill>
                <a:ea typeface="仿宋_GB2312" pitchFamily="49" charset="-122"/>
              </a:rPr>
              <a:t>MSort</a:t>
            </a:r>
            <a:r>
              <a:rPr lang="en-US" altLang="zh-CN" b="1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b="1">
                <a:ea typeface="仿宋_GB2312" pitchFamily="49" charset="-122"/>
              </a:rPr>
              <a:t>(SR</a:t>
            </a:r>
            <a:r>
              <a:rPr lang="zh-CN" altLang="en-US" b="1">
                <a:ea typeface="仿宋_GB2312" pitchFamily="49" charset="-122"/>
              </a:rPr>
              <a:t>，</a:t>
            </a:r>
            <a:r>
              <a:rPr lang="en-US" altLang="zh-CN" b="1">
                <a:ea typeface="仿宋_GB2312" pitchFamily="49" charset="-122"/>
              </a:rPr>
              <a:t>&amp;TR</a:t>
            </a: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2</a:t>
            </a:r>
            <a:r>
              <a:rPr lang="zh-CN" altLang="en-US" b="1">
                <a:ea typeface="仿宋_GB2312" pitchFamily="49" charset="-122"/>
              </a:rPr>
              <a:t>，</a:t>
            </a:r>
            <a:r>
              <a:rPr lang="en-US" altLang="zh-CN" b="1">
                <a:ea typeface="仿宋_GB2312" pitchFamily="49" charset="-122"/>
              </a:rPr>
              <a:t>s, m);    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// 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将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SR 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一分为二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, 2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分为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4…</a:t>
            </a:r>
          </a:p>
          <a:p>
            <a:pPr>
              <a:defRPr/>
            </a:pPr>
            <a:r>
              <a:rPr lang="en-US" altLang="zh-CN" b="1">
                <a:ea typeface="仿宋_GB2312" pitchFamily="49" charset="-122"/>
              </a:rPr>
              <a:t>                             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// 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递归地将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SR [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s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…m]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归并为有序的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TR</a:t>
            </a: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2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[s…m]</a:t>
            </a:r>
            <a:endParaRPr lang="en-US" altLang="zh-CN" b="1"/>
          </a:p>
          <a:p>
            <a:pPr>
              <a:defRPr/>
            </a:pPr>
            <a:r>
              <a:rPr lang="en-US" altLang="zh-CN" b="1" i="1">
                <a:ea typeface="仿宋_GB2312" pitchFamily="49" charset="-122"/>
              </a:rPr>
              <a:t>     </a:t>
            </a:r>
            <a:r>
              <a:rPr lang="en-US" altLang="zh-CN" b="1" i="1">
                <a:solidFill>
                  <a:srgbClr val="FF00FF"/>
                </a:solidFill>
                <a:ea typeface="仿宋_GB2312" pitchFamily="49" charset="-122"/>
              </a:rPr>
              <a:t>MSort</a:t>
            </a:r>
            <a:r>
              <a:rPr lang="en-US" altLang="zh-CN" b="1" i="1">
                <a:ea typeface="仿宋_GB2312" pitchFamily="49" charset="-122"/>
              </a:rPr>
              <a:t> </a:t>
            </a:r>
            <a:r>
              <a:rPr lang="en-US" altLang="zh-CN" b="1">
                <a:ea typeface="仿宋_GB2312" pitchFamily="49" charset="-122"/>
              </a:rPr>
              <a:t>(SR</a:t>
            </a:r>
            <a:r>
              <a:rPr lang="zh-CN" altLang="en-US" b="1">
                <a:ea typeface="仿宋_GB2312" pitchFamily="49" charset="-122"/>
              </a:rPr>
              <a:t>，</a:t>
            </a:r>
            <a:r>
              <a:rPr lang="en-US" altLang="zh-CN" b="1">
                <a:ea typeface="仿宋_GB2312" pitchFamily="49" charset="-122"/>
              </a:rPr>
              <a:t>&amp;TR</a:t>
            </a: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2</a:t>
            </a:r>
            <a:r>
              <a:rPr lang="zh-CN" altLang="en-US" b="1">
                <a:ea typeface="仿宋_GB2312" pitchFamily="49" charset="-122"/>
              </a:rPr>
              <a:t>，</a:t>
            </a:r>
            <a:r>
              <a:rPr lang="en-US" altLang="zh-CN" b="1">
                <a:ea typeface="仿宋_GB2312" pitchFamily="49" charset="-122"/>
              </a:rPr>
              <a:t>m+1, t );</a:t>
            </a:r>
            <a:endParaRPr lang="en-US" altLang="zh-CN" b="1"/>
          </a:p>
          <a:p>
            <a:pPr>
              <a:defRPr/>
            </a:pP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                      // 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递归地将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SR [m+1…</a:t>
            </a:r>
            <a:r>
              <a:rPr lang="en-US" altLang="zh-CN" b="1">
                <a:solidFill>
                  <a:schemeClr val="accent2"/>
                </a:solidFill>
                <a:ea typeface="仿宋_GB2312" pitchFamily="49" charset="-122"/>
              </a:rPr>
              <a:t>t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]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归并为有序的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TR</a:t>
            </a: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2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[m+1…t]</a:t>
            </a:r>
            <a:endParaRPr lang="en-US" altLang="zh-CN" b="1"/>
          </a:p>
          <a:p>
            <a:pPr>
              <a:defRPr/>
            </a:pPr>
            <a:r>
              <a:rPr lang="en-US" altLang="zh-CN" b="1"/>
              <a:t>     </a:t>
            </a:r>
            <a:r>
              <a:rPr lang="en-US" altLang="zh-CN" b="1" i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Merge</a:t>
            </a:r>
            <a:r>
              <a:rPr lang="en-US" altLang="zh-CN" b="1">
                <a:ea typeface="仿宋_GB2312" pitchFamily="49" charset="-122"/>
              </a:rPr>
              <a:t>(TR</a:t>
            </a: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2</a:t>
            </a:r>
            <a:r>
              <a:rPr lang="zh-CN" altLang="en-US" b="1">
                <a:ea typeface="仿宋_GB2312" pitchFamily="49" charset="-122"/>
              </a:rPr>
              <a:t>， </a:t>
            </a:r>
            <a:r>
              <a:rPr lang="en-US" altLang="zh-CN" b="1">
                <a:ea typeface="仿宋_GB2312" pitchFamily="49" charset="-122"/>
              </a:rPr>
              <a:t>TR1</a:t>
            </a:r>
            <a:r>
              <a:rPr lang="zh-CN" altLang="en-US" b="1">
                <a:ea typeface="仿宋_GB2312" pitchFamily="49" charset="-122"/>
              </a:rPr>
              <a:t>， </a:t>
            </a:r>
            <a:r>
              <a:rPr lang="en-US" altLang="zh-CN" b="1">
                <a:ea typeface="仿宋_GB2312" pitchFamily="49" charset="-122"/>
              </a:rPr>
              <a:t>s, m, t );</a:t>
            </a:r>
            <a:endParaRPr lang="en-US" altLang="zh-CN" b="1"/>
          </a:p>
          <a:p>
            <a:pPr>
              <a:defRPr/>
            </a:pP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                       // 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将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TR</a:t>
            </a: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2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 [s…m]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和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TR</a:t>
            </a: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2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 [m+1…t]</a:t>
            </a:r>
            <a:r>
              <a:rPr lang="zh-CN" altLang="en-US" b="1">
                <a:solidFill>
                  <a:srgbClr val="009900"/>
                </a:solidFill>
                <a:ea typeface="仿宋_GB2312" pitchFamily="49" charset="-122"/>
              </a:rPr>
              <a:t>归并到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TR</a:t>
            </a:r>
            <a:r>
              <a:rPr lang="en-US" altLang="zh-CN" b="1">
                <a:solidFill>
                  <a:schemeClr val="tx2"/>
                </a:solidFill>
                <a:ea typeface="仿宋_GB2312" pitchFamily="49" charset="-122"/>
              </a:rPr>
              <a:t>1</a:t>
            </a:r>
            <a:r>
              <a:rPr lang="en-US" altLang="zh-CN" b="1">
                <a:solidFill>
                  <a:srgbClr val="009900"/>
                </a:solidFill>
                <a:ea typeface="仿宋_GB2312" pitchFamily="49" charset="-122"/>
              </a:rPr>
              <a:t> [s…t]</a:t>
            </a:r>
            <a:endParaRPr lang="en-US" altLang="zh-CN" b="1">
              <a:solidFill>
                <a:srgbClr val="FF6600"/>
              </a:solidFill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52400" y="904875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仿宋_GB2312" pitchFamily="49" charset="-122"/>
              </a:rPr>
              <a:t> void</a:t>
            </a:r>
            <a:r>
              <a:rPr lang="en-US" altLang="zh-CN" sz="2800" b="1" i="1">
                <a:ea typeface="仿宋_GB2312" pitchFamily="49" charset="-122"/>
              </a:rPr>
              <a:t> </a:t>
            </a:r>
            <a:r>
              <a:rPr lang="en-US" altLang="zh-CN" sz="2400" b="1" i="1">
                <a:solidFill>
                  <a:srgbClr val="FF00FF"/>
                </a:solidFill>
                <a:ea typeface="仿宋_GB2312" pitchFamily="49" charset="-122"/>
              </a:rPr>
              <a:t>MSort</a:t>
            </a:r>
            <a:r>
              <a:rPr lang="en-US" altLang="zh-CN" sz="2800" b="1" i="1">
                <a:ea typeface="仿宋_GB2312" pitchFamily="49" charset="-122"/>
              </a:rPr>
              <a:t> </a:t>
            </a:r>
            <a:r>
              <a:rPr lang="en-US" altLang="zh-CN" sz="2800" b="1">
                <a:ea typeface="仿宋_GB2312" pitchFamily="49" charset="-122"/>
              </a:rPr>
              <a:t>(</a:t>
            </a:r>
            <a:r>
              <a:rPr lang="en-US" altLang="zh-CN" sz="2400" b="1">
                <a:ea typeface="仿宋_GB2312" pitchFamily="49" charset="-122"/>
              </a:rPr>
              <a:t>SR[ ],&amp;TR</a:t>
            </a:r>
            <a:r>
              <a:rPr lang="en-US" altLang="zh-CN" sz="2400" b="1">
                <a:solidFill>
                  <a:schemeClr val="tx2"/>
                </a:solidFill>
                <a:ea typeface="仿宋_GB2312" pitchFamily="49" charset="-122"/>
              </a:rPr>
              <a:t>1</a:t>
            </a:r>
            <a:r>
              <a:rPr lang="en-US" altLang="zh-CN" sz="2400" b="1">
                <a:ea typeface="仿宋_GB2312" pitchFamily="49" charset="-122"/>
              </a:rPr>
              <a:t>[ ]</a:t>
            </a:r>
            <a:r>
              <a:rPr lang="zh-CN" altLang="en-US" sz="2400" b="1">
                <a:ea typeface="仿宋_GB2312" pitchFamily="49" charset="-122"/>
              </a:rPr>
              <a:t>，</a:t>
            </a:r>
            <a:r>
              <a:rPr lang="en-US" altLang="zh-CN" sz="2400" b="1">
                <a:ea typeface="仿宋_GB2312" pitchFamily="49" charset="-122"/>
              </a:rPr>
              <a:t>s, t</a:t>
            </a:r>
            <a:r>
              <a:rPr lang="en-US" altLang="zh-CN" sz="2800" b="1">
                <a:ea typeface="仿宋_GB2312" pitchFamily="49" charset="-122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9900"/>
                </a:solidFill>
                <a:ea typeface="仿宋_GB2312" pitchFamily="49" charset="-122"/>
              </a:rPr>
              <a:t>                                       // </a:t>
            </a:r>
            <a:r>
              <a:rPr lang="zh-CN" altLang="en-US" sz="2400" b="1">
                <a:solidFill>
                  <a:srgbClr val="009900"/>
                </a:solidFill>
                <a:ea typeface="仿宋_GB2312" pitchFamily="49" charset="-122"/>
              </a:rPr>
              <a:t>将</a:t>
            </a:r>
            <a:r>
              <a:rPr lang="zh-CN" altLang="en-US" sz="2400" b="1">
                <a:solidFill>
                  <a:schemeClr val="tx2"/>
                </a:solidFill>
                <a:ea typeface="仿宋_GB2312" pitchFamily="49" charset="-122"/>
              </a:rPr>
              <a:t>无序的</a:t>
            </a:r>
            <a:r>
              <a:rPr lang="en-US" altLang="zh-CN" sz="2400" b="1">
                <a:solidFill>
                  <a:srgbClr val="009900"/>
                </a:solidFill>
                <a:ea typeface="仿宋_GB2312" pitchFamily="49" charset="-122"/>
              </a:rPr>
              <a:t>SR[s…t]</a:t>
            </a:r>
            <a:r>
              <a:rPr lang="zh-CN" altLang="en-US" sz="2400" b="1">
                <a:solidFill>
                  <a:srgbClr val="009900"/>
                </a:solidFill>
                <a:ea typeface="仿宋_GB2312" pitchFamily="49" charset="-122"/>
              </a:rPr>
              <a:t>归并排序为</a:t>
            </a:r>
            <a:r>
              <a:rPr lang="en-US" altLang="zh-CN" sz="2400" b="1">
                <a:solidFill>
                  <a:srgbClr val="009900"/>
                </a:solidFill>
                <a:ea typeface="仿宋_GB2312" pitchFamily="49" charset="-122"/>
              </a:rPr>
              <a:t>TR1[s…t]</a:t>
            </a:r>
            <a:endParaRPr lang="en-US" altLang="zh-CN" sz="2400" b="1">
              <a:solidFill>
                <a:srgbClr val="FF00FF"/>
              </a:solidFill>
              <a:ea typeface="仿宋_GB2312" pitchFamily="49" charset="-122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010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递归形式的两路归并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完整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排序算法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:    </a:t>
            </a:r>
            <a:r>
              <a:rPr lang="zh-CN" altLang="en-US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参见教材</a:t>
            </a:r>
            <a:r>
              <a:rPr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P284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endParaRPr lang="en-US" altLang="zh-CN" sz="2400" b="1">
              <a:solidFill>
                <a:srgbClr val="99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2590800" y="5715000"/>
            <a:ext cx="5437188" cy="685800"/>
          </a:xfrm>
          <a:prstGeom prst="wedgeRectCallout">
            <a:avLst>
              <a:gd name="adj1" fmla="val -41884"/>
              <a:gd name="adj2" fmla="val -9907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tx2"/>
                </a:solidFill>
                <a:ea typeface="仿宋_GB2312" pitchFamily="49" charset="-122"/>
              </a:rPr>
              <a:t>简言之，先由“长”无序变成“短”有序，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tx2"/>
                </a:solidFill>
                <a:ea typeface="仿宋_GB2312" pitchFamily="49" charset="-122"/>
              </a:rPr>
              <a:t>            再从“短”有序归并为“长”有序。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5113338" y="981075"/>
            <a:ext cx="4427537" cy="360363"/>
          </a:xfrm>
          <a:prstGeom prst="wedgeRectCallout">
            <a:avLst>
              <a:gd name="adj1" fmla="val -48639"/>
              <a:gd name="adj2" fmla="val 4868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solidFill>
                  <a:schemeClr val="tx2"/>
                </a:solidFill>
                <a:ea typeface="仿宋_GB2312" pitchFamily="49" charset="-122"/>
              </a:rPr>
              <a:t>初次调用时为（</a:t>
            </a:r>
            <a:r>
              <a:rPr lang="en-US" altLang="zh-CN" sz="2200" b="1">
                <a:solidFill>
                  <a:schemeClr val="tx2"/>
                </a:solidFill>
                <a:ea typeface="仿宋_GB2312" pitchFamily="49" charset="-122"/>
              </a:rPr>
              <a:t>L, L, 1, length</a:t>
            </a:r>
            <a:r>
              <a:rPr lang="zh-CN" altLang="en-US" sz="2200" b="1">
                <a:solidFill>
                  <a:schemeClr val="tx2"/>
                </a:solidFill>
                <a:ea typeface="仿宋_GB2312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4E2CB-9222-40F5-8AD8-0DBB76B065A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4572000" cy="6858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归并排序算法分析：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时间效率：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O(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log</a:t>
            </a:r>
            <a:r>
              <a:rPr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57200" y="1828800"/>
            <a:ext cx="8077200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a typeface="楷体_GB2312" pitchFamily="49" charset="-122"/>
              </a:rPr>
              <a:t>在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</a:rPr>
              <a:t>每趟</a:t>
            </a:r>
            <a:r>
              <a:rPr lang="zh-CN" altLang="en-US" b="1">
                <a:ea typeface="楷体_GB2312" pitchFamily="49" charset="-122"/>
              </a:rPr>
              <a:t>归并排序的操作中，要调用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b="1" i="1">
                <a:solidFill>
                  <a:srgbClr val="FF3300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/(2</a:t>
            </a:r>
            <a:r>
              <a:rPr lang="en-US" altLang="zh-CN" b="1" i="1">
                <a:solidFill>
                  <a:srgbClr val="FF3300"/>
                </a:solidFill>
                <a:ea typeface="楷体_GB2312" pitchFamily="49" charset="-122"/>
              </a:rPr>
              <a:t>h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</a:rPr>
              <a:t>)</a:t>
            </a:r>
            <a:r>
              <a:rPr lang="en-US" altLang="zh-CN" b="1">
                <a:ea typeface="楷体_GB2312" pitchFamily="49" charset="-122"/>
                <a:sym typeface="Symbol" pitchFamily="18" charset="2"/>
              </a:rPr>
              <a:t></a:t>
            </a:r>
            <a:r>
              <a:rPr lang="zh-CN" altLang="en-US" b="1">
                <a:ea typeface="楷体_GB2312" pitchFamily="49" charset="-122"/>
                <a:sym typeface="Symbol" pitchFamily="18" charset="2"/>
              </a:rPr>
              <a:t>次</a:t>
            </a:r>
            <a:r>
              <a:rPr lang="en-US" altLang="zh-CN" b="1" i="1">
                <a:ea typeface="楷体_GB2312" pitchFamily="49" charset="-122"/>
              </a:rPr>
              <a:t>Merge</a:t>
            </a:r>
            <a:r>
              <a:rPr lang="en-US" altLang="zh-CN" b="1">
                <a:ea typeface="楷体_GB2312" pitchFamily="49" charset="-122"/>
              </a:rPr>
              <a:t>( )</a:t>
            </a:r>
            <a:r>
              <a:rPr lang="zh-CN" altLang="en-US" b="1">
                <a:ea typeface="楷体_GB2312" pitchFamily="49" charset="-122"/>
                <a:sym typeface="Symbol" pitchFamily="18" charset="2"/>
              </a:rPr>
              <a:t>算法，将</a:t>
            </a:r>
            <a:r>
              <a:rPr lang="en-US" altLang="zh-CN" b="1">
                <a:ea typeface="楷体_GB2312" pitchFamily="49" charset="-122"/>
                <a:sym typeface="Symbol" pitchFamily="18" charset="2"/>
              </a:rPr>
              <a:t>SR[1…n]</a:t>
            </a:r>
            <a:r>
              <a:rPr lang="zh-CN" altLang="en-US" b="1">
                <a:ea typeface="楷体_GB2312" pitchFamily="49" charset="-122"/>
                <a:sym typeface="Symbol" pitchFamily="18" charset="2"/>
              </a:rPr>
              <a:t>中前后相邻且长度为</a:t>
            </a:r>
            <a:r>
              <a:rPr lang="en-US" altLang="zh-CN" b="1">
                <a:ea typeface="楷体_GB2312" pitchFamily="49" charset="-122"/>
                <a:sym typeface="Symbol" pitchFamily="18" charset="2"/>
              </a:rPr>
              <a:t>h</a:t>
            </a:r>
            <a:r>
              <a:rPr lang="zh-CN" altLang="en-US" b="1">
                <a:ea typeface="楷体_GB2312" pitchFamily="49" charset="-122"/>
                <a:sym typeface="Symbol" pitchFamily="18" charset="2"/>
              </a:rPr>
              <a:t>的有序段进行两两归并，得到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  <a:sym typeface="Symbol" pitchFamily="18" charset="2"/>
              </a:rPr>
              <a:t>前后相邻、长度为</a:t>
            </a:r>
            <a:r>
              <a:rPr lang="en-US" altLang="zh-CN" b="1">
                <a:solidFill>
                  <a:srgbClr val="FF3300"/>
                </a:solidFill>
                <a:ea typeface="楷体_GB2312" pitchFamily="49" charset="-122"/>
                <a:sym typeface="Symbol" pitchFamily="18" charset="2"/>
              </a:rPr>
              <a:t>2h</a:t>
            </a:r>
            <a:r>
              <a:rPr lang="zh-CN" altLang="en-US" b="1">
                <a:solidFill>
                  <a:srgbClr val="FF3300"/>
                </a:solidFill>
                <a:ea typeface="楷体_GB2312" pitchFamily="49" charset="-122"/>
                <a:sym typeface="Symbol" pitchFamily="18" charset="2"/>
              </a:rPr>
              <a:t>的有序段</a:t>
            </a:r>
            <a:r>
              <a:rPr lang="zh-CN" altLang="en-US" b="1">
                <a:ea typeface="楷体_GB2312" pitchFamily="49" charset="-122"/>
                <a:sym typeface="Symbol" pitchFamily="18" charset="2"/>
              </a:rPr>
              <a:t>，并存放在</a:t>
            </a:r>
            <a:r>
              <a:rPr lang="en-US" altLang="zh-CN" b="1">
                <a:ea typeface="楷体_GB2312" pitchFamily="49" charset="-122"/>
                <a:sym typeface="Symbol" pitchFamily="18" charset="2"/>
              </a:rPr>
              <a:t>TR [1…n]</a:t>
            </a:r>
            <a:r>
              <a:rPr lang="zh-CN" altLang="en-US" b="1">
                <a:ea typeface="楷体_GB2312" pitchFamily="49" charset="-122"/>
                <a:sym typeface="Symbol" pitchFamily="18" charset="2"/>
              </a:rPr>
              <a:t>中。另外，</a:t>
            </a:r>
            <a:r>
              <a:rPr lang="zh-CN" altLang="en-US" b="1">
                <a:ea typeface="楷体_GB2312" pitchFamily="49" charset="-122"/>
              </a:rPr>
              <a:t>整个归并排序有</a:t>
            </a:r>
            <a:r>
              <a:rPr lang="zh-CN" altLang="en-US" b="1">
                <a:ea typeface="楷体_GB2312" pitchFamily="49" charset="-122"/>
                <a:sym typeface="Symbol" pitchFamily="18" charset="2"/>
              </a:rPr>
              <a:t></a:t>
            </a:r>
            <a:r>
              <a:rPr lang="en-US" altLang="zh-CN" b="1">
                <a:ea typeface="楷体_GB2312" pitchFamily="49" charset="-122"/>
              </a:rPr>
              <a:t>log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  <a:sym typeface="Symbol" pitchFamily="18" charset="2"/>
              </a:rPr>
              <a:t> “</a:t>
            </a:r>
            <a:r>
              <a:rPr lang="zh-CN" altLang="en-US" b="1">
                <a:ea typeface="楷体_GB2312" pitchFamily="49" charset="-122"/>
                <a:sym typeface="Symbol" pitchFamily="18" charset="2"/>
              </a:rPr>
              <a:t>层” </a:t>
            </a:r>
            <a:r>
              <a:rPr lang="zh-CN" altLang="en-US" b="1">
                <a:ea typeface="楷体_GB2312" pitchFamily="49" charset="-122"/>
              </a:rPr>
              <a:t>，所以算法总的时间复杂度为</a:t>
            </a:r>
            <a:r>
              <a:rPr lang="en-US" altLang="zh-CN" b="1">
                <a:ea typeface="楷体_GB2312" pitchFamily="49" charset="-122"/>
              </a:rPr>
              <a:t>O(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log</a:t>
            </a:r>
            <a:r>
              <a:rPr lang="en-US" altLang="zh-CN" b="1" baseline="-25000">
                <a:ea typeface="楷体_GB2312" pitchFamily="49" charset="-122"/>
              </a:rPr>
              <a:t>2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空间效率： 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O(</a:t>
            </a:r>
            <a:r>
              <a:rPr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a typeface="楷体_GB2312" pitchFamily="49" charset="-122"/>
              </a:rPr>
              <a:t>因为需要一个与原始序列同样大小的辅助序列（</a:t>
            </a:r>
            <a:r>
              <a:rPr lang="en-US" altLang="zh-CN" b="1">
                <a:ea typeface="楷体_GB2312" pitchFamily="49" charset="-122"/>
              </a:rPr>
              <a:t>TR</a:t>
            </a:r>
            <a:r>
              <a:rPr lang="zh-CN" altLang="en-US" b="1">
                <a:ea typeface="楷体_GB2312" pitchFamily="49" charset="-122"/>
              </a:rPr>
              <a:t>）。这正是此算法的缺点。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稳定性：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稳定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73D1A3-EA7F-49EC-A3CC-4084804C140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5791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>
                <a:latin typeface="黑体" pitchFamily="2" charset="-122"/>
                <a:ea typeface="黑体" pitchFamily="2" charset="-122"/>
              </a:rPr>
              <a:t>10.6  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基数排序  </a:t>
            </a:r>
            <a:r>
              <a:rPr lang="en-US" altLang="zh-CN" sz="320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(Radix Sort)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09600" y="3124200"/>
            <a:ext cx="746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要讨论的问题：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1.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什么是“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多关键字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”排序？实现方法？</a:t>
            </a:r>
          </a:p>
          <a:p>
            <a:pPr algn="just">
              <a:lnSpc>
                <a:spcPct val="13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2.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单逻辑关键字怎样“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按位值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”排序？</a:t>
            </a: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57200" y="106680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基数排序的基本思想是：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09600" y="175260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借助多关键字排序的思想对单逻辑关键字进行排序。即：用关键字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不同的位值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进行排序。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ACEAC-A2B0-4FEC-AB7C-87956E3ECDC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81000" y="762000"/>
            <a:ext cx="8763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：对一副扑克牌该如何排序？</a:t>
            </a:r>
          </a:p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若规定花色和面值的顺序关系为：</a:t>
            </a:r>
          </a:p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花色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itchFamily="18" charset="2"/>
              </a:rPr>
              <a:t>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itchFamily="18" charset="2"/>
              </a:rPr>
              <a:t></a:t>
            </a:r>
            <a:r>
              <a:rPr lang="zh-CN" altLang="en-US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itchFamily="18" charset="2"/>
              </a:rPr>
              <a:t></a:t>
            </a:r>
            <a:r>
              <a:rPr lang="zh-CN" altLang="en-US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itchFamily="18" charset="2"/>
              </a:rPr>
              <a:t></a:t>
            </a:r>
            <a:r>
              <a:rPr lang="zh-CN" altLang="en-US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itchFamily="18" charset="2"/>
              </a:rPr>
              <a:t></a:t>
            </a:r>
            <a:r>
              <a:rPr lang="zh-CN" altLang="en-US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itchFamily="18" charset="2"/>
              </a:rPr>
              <a:t></a:t>
            </a:r>
            <a:r>
              <a:rPr lang="zh-CN" altLang="en-US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itchFamily="18" charset="2"/>
              </a:rPr>
              <a:t></a:t>
            </a:r>
          </a:p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面值：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 &lt; 3 &lt; 4 &lt; 5 &lt; 6 &lt; 7 &lt; 8 &lt; 9 &lt; 10 &lt; J &lt; Q &lt; K &lt; A</a:t>
            </a:r>
          </a:p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则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可以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先按花色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排序，花色相同者</a:t>
            </a:r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再按面值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排序；</a:t>
            </a:r>
          </a:p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也可以先按面值排序，面值相同者再按花色排序。</a:t>
            </a:r>
          </a:p>
        </p:txBody>
      </p:sp>
      <p:sp>
        <p:nvSpPr>
          <p:cNvPr id="77829" name="AutoShape 5"/>
          <p:cNvSpPr>
            <a:spLocks noChangeArrowheads="1"/>
          </p:cNvSpPr>
          <p:nvPr/>
        </p:nvSpPr>
        <p:spPr bwMode="auto">
          <a:xfrm>
            <a:off x="539750" y="4005263"/>
            <a:ext cx="3600450" cy="2016125"/>
          </a:xfrm>
          <a:prstGeom prst="wedgeRectCallout">
            <a:avLst>
              <a:gd name="adj1" fmla="val -41620"/>
              <a:gd name="adj2" fmla="val -10401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最高位优先法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</a:t>
            </a:r>
          </a:p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先设立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个花色“箱”，将全部牌按花色分别归入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个箱内（每个箱中有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13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张牌）；然后对每个箱中的牌按面值进行插入排序（或其它稳定算法）。</a:t>
            </a:r>
          </a:p>
        </p:txBody>
      </p:sp>
      <p:sp>
        <p:nvSpPr>
          <p:cNvPr id="77830" name="AutoShape 6"/>
          <p:cNvSpPr>
            <a:spLocks noChangeArrowheads="1"/>
          </p:cNvSpPr>
          <p:nvPr/>
        </p:nvSpPr>
        <p:spPr bwMode="auto">
          <a:xfrm>
            <a:off x="4572000" y="4149725"/>
            <a:ext cx="4032250" cy="1584325"/>
          </a:xfrm>
          <a:prstGeom prst="wedgeRectCallout">
            <a:avLst>
              <a:gd name="adj1" fmla="val -3111"/>
              <a:gd name="adj2" fmla="val -9338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最低位优先法</a:t>
            </a: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LSD</a:t>
            </a:r>
          </a:p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先按面值分成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13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堆（每堆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张牌），然后对每堆中的牌按花色进行排序（用插入排序等稳定的算法）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nimBg="1"/>
      <p:bldP spid="778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D513D2-7A7D-4A88-8A9D-FE88550DAEE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1187450" y="3141663"/>
            <a:ext cx="5721350" cy="736600"/>
          </a:xfrm>
          <a:prstGeom prst="wedgeRectCallout">
            <a:avLst>
              <a:gd name="adj1" fmla="val -48750"/>
              <a:gd name="adj2" fmla="val -15921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须将序列逐层分割成若干子系列，然后对各子序列分别进行排序。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讨论：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是借用</a:t>
            </a:r>
            <a:r>
              <a:rPr lang="en-US" altLang="zh-CN" sz="24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MSD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方式来排序好呢，还是借用</a:t>
            </a:r>
            <a:r>
              <a:rPr lang="en-US" altLang="zh-CN" sz="24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LSD</a:t>
            </a:r>
            <a:r>
              <a:rPr lang="zh-CN" altLang="en-US" sz="24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方式？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04800" y="9144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666750" indent="-666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例：</a:t>
            </a:r>
            <a:r>
              <a:rPr lang="zh-CN" altLang="en-US" sz="2400" b="1"/>
              <a:t>初始关键字序列</a:t>
            </a:r>
            <a:r>
              <a:rPr lang="en-US" altLang="zh-CN" sz="2400" b="1"/>
              <a:t>T=</a:t>
            </a:r>
            <a:r>
              <a:rPr lang="zh-CN" altLang="en-US" sz="2400" b="1"/>
              <a:t>（</a:t>
            </a:r>
            <a:r>
              <a:rPr lang="en-US" altLang="zh-CN" sz="2400" b="1"/>
              <a:t>32, 13, 27, 32</a:t>
            </a:r>
            <a:r>
              <a:rPr lang="en-US" altLang="zh-CN" sz="2400" b="1">
                <a:solidFill>
                  <a:schemeClr val="tx2"/>
                </a:solidFill>
              </a:rPr>
              <a:t>*</a:t>
            </a:r>
            <a:r>
              <a:rPr lang="en-US" altLang="zh-CN" sz="2400" b="1"/>
              <a:t>, 19</a:t>
            </a:r>
            <a:r>
              <a:rPr lang="zh-CN" altLang="en-US" sz="2400" b="1"/>
              <a:t>，</a:t>
            </a:r>
            <a:r>
              <a:rPr lang="en-US" altLang="zh-CN" sz="2400" b="1"/>
              <a:t>33</a:t>
            </a:r>
            <a:r>
              <a:rPr lang="zh-CN" altLang="en-US" sz="2400" b="1"/>
              <a:t>），请分别用</a:t>
            </a:r>
            <a:r>
              <a:rPr lang="en-US" altLang="zh-CN" sz="2400" b="1"/>
              <a:t>MSD</a:t>
            </a:r>
            <a:r>
              <a:rPr lang="zh-CN" altLang="en-US" sz="2400" b="1"/>
              <a:t>和</a:t>
            </a:r>
            <a:r>
              <a:rPr lang="en-US" altLang="zh-CN" sz="2400" b="1"/>
              <a:t>LSD</a:t>
            </a:r>
            <a:r>
              <a:rPr lang="zh-CN" altLang="en-US" sz="2400" b="1"/>
              <a:t>进行排序，并讨论其优缺点。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28600" y="1828800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accent2"/>
                </a:solidFill>
              </a:rPr>
              <a:t>法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</a:rPr>
              <a:t>MSD</a:t>
            </a:r>
            <a:r>
              <a:rPr lang="zh-CN" altLang="en-US" b="1" dirty="0">
                <a:solidFill>
                  <a:schemeClr val="accent2"/>
                </a:solidFill>
              </a:rPr>
              <a:t>）：</a:t>
            </a:r>
            <a:r>
              <a:rPr lang="zh-CN" altLang="en-US" b="1" dirty="0"/>
              <a:t>原始序列：</a:t>
            </a:r>
            <a:r>
              <a:rPr lang="en-US" altLang="zh-CN" b="1" dirty="0"/>
              <a:t>32,   13,      27,     32*,  19</a:t>
            </a:r>
            <a:r>
              <a:rPr lang="zh-CN" altLang="en-US" b="1" dirty="0"/>
              <a:t>，  </a:t>
            </a:r>
            <a:r>
              <a:rPr lang="en-US" altLang="zh-CN" b="1" dirty="0"/>
              <a:t>33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6666"/>
                </a:solidFill>
              </a:rPr>
              <a:t>         </a:t>
            </a:r>
            <a:r>
              <a:rPr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先按高位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排序：</a:t>
            </a:r>
            <a:r>
              <a:rPr lang="zh-CN" altLang="en-US" b="1" dirty="0">
                <a:solidFill>
                  <a:srgbClr val="FF00FF"/>
                </a:solidFill>
              </a:rPr>
              <a:t>（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r>
              <a:rPr lang="en-US" altLang="zh-CN" b="1" dirty="0">
                <a:solidFill>
                  <a:srgbClr val="FF00FF"/>
                </a:solidFill>
              </a:rPr>
              <a:t>3,  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r>
              <a:rPr lang="en-US" altLang="zh-CN" b="1" dirty="0">
                <a:solidFill>
                  <a:srgbClr val="FF00FF"/>
                </a:solidFill>
              </a:rPr>
              <a:t>9</a:t>
            </a:r>
            <a:r>
              <a:rPr lang="zh-CN" altLang="en-US" b="1" dirty="0">
                <a:solidFill>
                  <a:srgbClr val="FF00FF"/>
                </a:solidFill>
              </a:rPr>
              <a:t>）</a:t>
            </a:r>
            <a:r>
              <a:rPr lang="en-US" altLang="zh-CN" b="1" dirty="0">
                <a:solidFill>
                  <a:srgbClr val="FF00FF"/>
                </a:solidFill>
              </a:rPr>
              <a:t>,  </a:t>
            </a:r>
            <a:r>
              <a:rPr lang="en-US" altLang="zh-CN" b="1" dirty="0">
                <a:solidFill>
                  <a:schemeClr val="tx2"/>
                </a:solidFill>
              </a:rPr>
              <a:t>2</a:t>
            </a:r>
            <a:r>
              <a:rPr lang="en-US" altLang="zh-CN" b="1" dirty="0">
                <a:solidFill>
                  <a:srgbClr val="FF00FF"/>
                </a:solidFill>
              </a:rPr>
              <a:t>7,  </a:t>
            </a:r>
            <a:r>
              <a:rPr lang="zh-CN" altLang="en-US" b="1" dirty="0">
                <a:solidFill>
                  <a:srgbClr val="FF00FF"/>
                </a:solidFill>
              </a:rPr>
              <a:t>（</a:t>
            </a:r>
            <a:r>
              <a:rPr lang="en-US" altLang="zh-CN" b="1" dirty="0">
                <a:solidFill>
                  <a:schemeClr val="tx2"/>
                </a:solidFill>
              </a:rPr>
              <a:t>3</a:t>
            </a:r>
            <a:r>
              <a:rPr lang="en-US" altLang="zh-CN" b="1" dirty="0">
                <a:solidFill>
                  <a:srgbClr val="FF00FF"/>
                </a:solidFill>
              </a:rPr>
              <a:t>2,   </a:t>
            </a:r>
            <a:r>
              <a:rPr lang="en-US" altLang="zh-CN" b="1" dirty="0">
                <a:solidFill>
                  <a:schemeClr val="tx2"/>
                </a:solidFill>
              </a:rPr>
              <a:t>3</a:t>
            </a:r>
            <a:r>
              <a:rPr lang="en-US" altLang="zh-CN" b="1" dirty="0">
                <a:solidFill>
                  <a:srgbClr val="FF00FF"/>
                </a:solidFill>
              </a:rPr>
              <a:t>2*</a:t>
            </a:r>
            <a:r>
              <a:rPr lang="zh-CN" altLang="en-US" b="1" dirty="0">
                <a:solidFill>
                  <a:srgbClr val="FF00FF"/>
                </a:solidFill>
              </a:rPr>
              <a:t>，</a:t>
            </a:r>
            <a:r>
              <a:rPr lang="en-US" altLang="zh-CN" b="1" dirty="0">
                <a:solidFill>
                  <a:schemeClr val="tx2"/>
                </a:solidFill>
              </a:rPr>
              <a:t>3</a:t>
            </a:r>
            <a:r>
              <a:rPr lang="en-US" altLang="zh-CN" b="1" dirty="0">
                <a:solidFill>
                  <a:srgbClr val="FF00FF"/>
                </a:solidFill>
              </a:rPr>
              <a:t>3</a:t>
            </a:r>
            <a:r>
              <a:rPr lang="zh-CN" altLang="en-US" b="1" dirty="0">
                <a:solidFill>
                  <a:srgbClr val="FF00FF"/>
                </a:solidFill>
              </a:rPr>
              <a:t>）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6666"/>
                </a:solidFill>
              </a:rPr>
              <a:t>          </a:t>
            </a:r>
            <a:r>
              <a:rPr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再按低位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排序</a:t>
            </a:r>
            <a:r>
              <a:rPr lang="zh-CN" altLang="en-US" b="1" dirty="0">
                <a:solidFill>
                  <a:srgbClr val="006666"/>
                </a:solidFill>
              </a:rPr>
              <a:t> ：   </a:t>
            </a:r>
            <a:r>
              <a:rPr lang="en-US" altLang="zh-CN" b="1" dirty="0">
                <a:solidFill>
                  <a:srgbClr val="FF00FF"/>
                </a:solidFill>
              </a:rPr>
              <a:t>1</a:t>
            </a:r>
            <a:r>
              <a:rPr lang="en-US" altLang="zh-CN" b="1" dirty="0">
                <a:solidFill>
                  <a:schemeClr val="tx2"/>
                </a:solidFill>
              </a:rPr>
              <a:t>3</a:t>
            </a:r>
            <a:r>
              <a:rPr lang="en-US" altLang="zh-CN" b="1" dirty="0">
                <a:solidFill>
                  <a:srgbClr val="FF00FF"/>
                </a:solidFill>
              </a:rPr>
              <a:t>,   1</a:t>
            </a:r>
            <a:r>
              <a:rPr lang="en-US" altLang="zh-CN" b="1" dirty="0">
                <a:solidFill>
                  <a:schemeClr val="tx2"/>
                </a:solidFill>
              </a:rPr>
              <a:t>9 </a:t>
            </a:r>
            <a:r>
              <a:rPr lang="zh-CN" altLang="en-US" b="1" dirty="0">
                <a:solidFill>
                  <a:srgbClr val="FF00FF"/>
                </a:solidFill>
              </a:rPr>
              <a:t>， </a:t>
            </a:r>
            <a:r>
              <a:rPr lang="en-US" altLang="zh-CN" b="1" dirty="0">
                <a:solidFill>
                  <a:srgbClr val="FF00FF"/>
                </a:solidFill>
              </a:rPr>
              <a:t>27,      3</a:t>
            </a:r>
            <a:r>
              <a:rPr lang="en-US" altLang="zh-CN" b="1" dirty="0">
                <a:solidFill>
                  <a:schemeClr val="tx2"/>
                </a:solidFill>
              </a:rPr>
              <a:t>2</a:t>
            </a:r>
            <a:r>
              <a:rPr lang="en-US" altLang="zh-CN" b="1" dirty="0">
                <a:solidFill>
                  <a:srgbClr val="FF00FF"/>
                </a:solidFill>
              </a:rPr>
              <a:t>,   3</a:t>
            </a:r>
            <a:r>
              <a:rPr lang="en-US" altLang="zh-CN" b="1" dirty="0">
                <a:solidFill>
                  <a:schemeClr val="tx2"/>
                </a:solidFill>
              </a:rPr>
              <a:t>2</a:t>
            </a:r>
            <a:r>
              <a:rPr lang="en-US" altLang="zh-CN" b="1" dirty="0">
                <a:solidFill>
                  <a:srgbClr val="FF00FF"/>
                </a:solidFill>
              </a:rPr>
              <a:t>*,   3</a:t>
            </a:r>
            <a:r>
              <a:rPr lang="en-US" altLang="zh-CN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04800" y="3886200"/>
            <a:ext cx="7467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</a:rPr>
              <a:t>法</a:t>
            </a:r>
            <a:r>
              <a:rPr lang="en-US" altLang="zh-CN" b="1">
                <a:solidFill>
                  <a:schemeClr val="accent2"/>
                </a:solidFill>
              </a:rPr>
              <a:t>2</a:t>
            </a:r>
            <a:r>
              <a:rPr lang="zh-CN" altLang="en-US" b="1">
                <a:solidFill>
                  <a:schemeClr val="accent2"/>
                </a:solidFill>
              </a:rPr>
              <a:t>（</a:t>
            </a:r>
            <a:r>
              <a:rPr lang="en-US" altLang="zh-CN" b="1">
                <a:solidFill>
                  <a:schemeClr val="accent2"/>
                </a:solidFill>
              </a:rPr>
              <a:t>LSD</a:t>
            </a:r>
            <a:r>
              <a:rPr lang="zh-CN" altLang="en-US" b="1">
                <a:solidFill>
                  <a:schemeClr val="accent2"/>
                </a:solidFill>
              </a:rPr>
              <a:t>）：</a:t>
            </a:r>
            <a:r>
              <a:rPr lang="zh-CN" altLang="en-US" b="1"/>
              <a:t> 原始序列：  </a:t>
            </a:r>
            <a:r>
              <a:rPr lang="en-US" altLang="zh-CN" b="1"/>
              <a:t>32,   13,   27,  32*, 19 </a:t>
            </a:r>
            <a:r>
              <a:rPr lang="zh-CN" altLang="en-US" b="1"/>
              <a:t>，</a:t>
            </a:r>
            <a:r>
              <a:rPr lang="en-US" altLang="zh-CN" b="1"/>
              <a:t>33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先按低位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排序：</a:t>
            </a:r>
            <a:r>
              <a:rPr lang="zh-CN" altLang="en-US" b="1">
                <a:solidFill>
                  <a:srgbClr val="006666"/>
                </a:solidFill>
              </a:rPr>
              <a:t> </a:t>
            </a:r>
            <a:r>
              <a:rPr lang="en-US" altLang="zh-CN" b="1">
                <a:solidFill>
                  <a:srgbClr val="FF00FF"/>
                </a:solidFill>
              </a:rPr>
              <a:t>3</a:t>
            </a: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>
                <a:solidFill>
                  <a:srgbClr val="FF00FF"/>
                </a:solidFill>
              </a:rPr>
              <a:t>,   3</a:t>
            </a: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>
                <a:solidFill>
                  <a:srgbClr val="FF00FF"/>
                </a:solidFill>
              </a:rPr>
              <a:t>*, 1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en-US" altLang="zh-CN" b="1">
                <a:solidFill>
                  <a:srgbClr val="FF00FF"/>
                </a:solidFill>
              </a:rPr>
              <a:t>,  3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en-US" altLang="zh-CN" b="1">
                <a:solidFill>
                  <a:srgbClr val="FF00FF"/>
                </a:solidFill>
              </a:rPr>
              <a:t>,   2</a:t>
            </a:r>
            <a:r>
              <a:rPr lang="en-US" altLang="zh-CN" b="1">
                <a:solidFill>
                  <a:schemeClr val="tx2"/>
                </a:solidFill>
              </a:rPr>
              <a:t>7</a:t>
            </a:r>
            <a:r>
              <a:rPr lang="en-US" altLang="zh-CN" b="1">
                <a:solidFill>
                  <a:srgbClr val="FF00FF"/>
                </a:solidFill>
              </a:rPr>
              <a:t>,    1</a:t>
            </a:r>
            <a:r>
              <a:rPr lang="en-US" altLang="zh-CN" b="1">
                <a:solidFill>
                  <a:schemeClr val="tx2"/>
                </a:solidFill>
              </a:rPr>
              <a:t>9</a:t>
            </a:r>
            <a:r>
              <a:rPr lang="en-US" altLang="zh-CN" b="1"/>
              <a:t> </a:t>
            </a:r>
            <a:endParaRPr lang="en-US" altLang="zh-CN" b="1"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再按高位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排序：</a:t>
            </a:r>
            <a:r>
              <a:rPr lang="zh-CN" altLang="en-US" b="1"/>
              <a:t> 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en-US" altLang="zh-CN" b="1">
                <a:solidFill>
                  <a:srgbClr val="FF00FF"/>
                </a:solidFill>
              </a:rPr>
              <a:t>3,   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en-US" altLang="zh-CN" b="1">
                <a:solidFill>
                  <a:srgbClr val="FF00FF"/>
                </a:solidFill>
              </a:rPr>
              <a:t>9 ,  </a:t>
            </a: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>
                <a:solidFill>
                  <a:srgbClr val="FF00FF"/>
                </a:solidFill>
              </a:rPr>
              <a:t>7,  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en-US" altLang="zh-CN" b="1">
                <a:solidFill>
                  <a:srgbClr val="FF00FF"/>
                </a:solidFill>
              </a:rPr>
              <a:t>2,   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en-US" altLang="zh-CN" b="1">
                <a:solidFill>
                  <a:srgbClr val="FF00FF"/>
                </a:solidFill>
              </a:rPr>
              <a:t>2*,  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en-US" altLang="zh-CN" b="1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1143000" y="5334000"/>
            <a:ext cx="5445125" cy="1047750"/>
          </a:xfrm>
          <a:prstGeom prst="wedgeRectCallout">
            <a:avLst>
              <a:gd name="adj1" fmla="val 38861"/>
              <a:gd name="adj2" fmla="val -7501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不必分成子序列，对每个关键字都是整个序列参加排序，每次排序时应选用稳定的排序方法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75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 autoUpdateAnimBg="0"/>
      <p:bldP spid="63492" grpId="0" build="p" autoUpdateAnimBg="0"/>
      <p:bldP spid="63493" grpId="0" build="p" autoUpdateAnimBg="0"/>
      <p:bldP spid="63494" grpId="0" build="p" autoUpdateAnimBg="0"/>
      <p:bldP spid="63495" grpId="0" animBg="1" autoUpdateAnimBg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2742</Words>
  <Application>Microsoft Macintosh PowerPoint</Application>
  <PresentationFormat>全屏显示(4:3)</PresentationFormat>
  <Paragraphs>471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仿宋_GB2312</vt:lpstr>
      <vt:lpstr>黑体</vt:lpstr>
      <vt:lpstr>楷体_GB2312</vt:lpstr>
      <vt:lpstr>隶书</vt:lpstr>
      <vt:lpstr>宋体</vt:lpstr>
      <vt:lpstr>Microsoft YaHei</vt:lpstr>
      <vt:lpstr>Arial</vt:lpstr>
      <vt:lpstr>Times New Roman</vt:lpstr>
      <vt:lpstr>Tw Cen MT</vt:lpstr>
      <vt:lpstr>Wingdings</vt:lpstr>
      <vt:lpstr>Wingdings 2</vt:lpstr>
      <vt:lpstr>默认设计模板</vt:lpstr>
      <vt:lpstr>Student presentation</vt:lpstr>
      <vt:lpstr>第10章 内部排序</vt:lpstr>
      <vt:lpstr>10.5  归并排序</vt:lpstr>
      <vt:lpstr>PowerPoint 演示文稿</vt:lpstr>
      <vt:lpstr>一趟归并排序算法: (两路有序并为一路)     参见教材P283</vt:lpstr>
      <vt:lpstr>递归形式的两路归并完整排序算法:    参见教材P284 </vt:lpstr>
      <vt:lpstr>归并排序算法分析：</vt:lpstr>
      <vt:lpstr>10.6  基数排序  (Radix Sort)</vt:lpstr>
      <vt:lpstr>PowerPoint 演示文稿</vt:lpstr>
      <vt:lpstr>讨论：是借用MSD方式来排序好呢，还是借用LSD方式？</vt:lpstr>
      <vt:lpstr>计算机怎样实现LSD算法？</vt:lpstr>
      <vt:lpstr>这种LSD排序方法称为：</vt:lpstr>
      <vt:lpstr>讨论：所用队列是顺序结构，浪费空间，能否改用链式结构？</vt:lpstr>
      <vt:lpstr>例:</vt:lpstr>
      <vt:lpstr>第一趟收集的结果：</vt:lpstr>
      <vt:lpstr>第二趟收集的结果：</vt:lpstr>
      <vt:lpstr>基数排序算法分析</vt:lpstr>
      <vt:lpstr>各种内部排序方法的比较       (教材P289）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wangbang</dc:creator>
  <cp:lastModifiedBy>Xinggang WANG</cp:lastModifiedBy>
  <cp:revision>70</cp:revision>
  <dcterms:created xsi:type="dcterms:W3CDTF">2005-11-14T16:40:43Z</dcterms:created>
  <dcterms:modified xsi:type="dcterms:W3CDTF">2022-05-05T09:10:18Z</dcterms:modified>
</cp:coreProperties>
</file>