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notesMasterIdLst>
    <p:notesMasterId r:id="rId43"/>
  </p:notesMasterIdLst>
  <p:sldIdLst>
    <p:sldId id="256" r:id="rId3"/>
    <p:sldId id="556" r:id="rId4"/>
    <p:sldId id="559" r:id="rId5"/>
    <p:sldId id="560" r:id="rId6"/>
    <p:sldId id="561" r:id="rId7"/>
    <p:sldId id="562" r:id="rId8"/>
    <p:sldId id="563" r:id="rId9"/>
    <p:sldId id="564" r:id="rId10"/>
    <p:sldId id="565" r:id="rId11"/>
    <p:sldId id="566" r:id="rId12"/>
    <p:sldId id="604" r:id="rId13"/>
    <p:sldId id="567" r:id="rId14"/>
    <p:sldId id="568" r:id="rId15"/>
    <p:sldId id="569" r:id="rId16"/>
    <p:sldId id="570" r:id="rId17"/>
    <p:sldId id="571" r:id="rId18"/>
    <p:sldId id="572" r:id="rId19"/>
    <p:sldId id="603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276" r:id="rId30"/>
    <p:sldId id="286" r:id="rId31"/>
    <p:sldId id="287" r:id="rId32"/>
    <p:sldId id="288" r:id="rId33"/>
    <p:sldId id="289" r:id="rId34"/>
    <p:sldId id="290" r:id="rId35"/>
    <p:sldId id="291" r:id="rId36"/>
    <p:sldId id="601" r:id="rId37"/>
    <p:sldId id="292" r:id="rId38"/>
    <p:sldId id="293" r:id="rId39"/>
    <p:sldId id="295" r:id="rId40"/>
    <p:sldId id="296" r:id="rId41"/>
    <p:sldId id="593" r:id="rId4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2" autoAdjust="0"/>
    <p:restoredTop sz="92256" autoAdjust="0"/>
  </p:normalViewPr>
  <p:slideViewPr>
    <p:cSldViewPr>
      <p:cViewPr varScale="1">
        <p:scale>
          <a:sx n="89" d="100"/>
          <a:sy n="89" d="100"/>
        </p:scale>
        <p:origin x="480" y="176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F58C9B-A29C-4915-B20B-ED13B37D9AA1}" type="datetimeFigureOut">
              <a:rPr lang="en-US" altLang="zh-CN"/>
              <a:pPr/>
              <a:t>3/24/22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481F19-9466-41E0-AA33-D3E21B7062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79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EA23F25-7BDB-4EDA-A93D-52F25CCFDCFA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81F19-9466-41E0-AA33-D3E21B70625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88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1F19-9466-41E0-AA33-D3E21B70625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67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41FAB-DBDF-49CB-A01F-4AAB16BC6B6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24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9C066-033C-486B-AB99-5EF0111768D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375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1FDEC-640B-43A8-8476-D810D40AB3C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217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C7EB4-6B90-4678-9AB8-5AE0A929008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653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DEAC67-09EF-4420-B9A9-825D9CA3922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130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8A4247-9F51-49B0-9946-9063F3C8E1E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458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7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6AE431A-3525-4554-B236-E19FDAFF70F9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2CFC3-7C09-448D-BEED-AB91F3BE50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15551"/>
      </p:ext>
    </p:extLst>
  </p:cSld>
  <p:clrMapOvr>
    <a:masterClrMapping/>
  </p:clrMapOvr>
  <p:transition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C5DDA-0B07-49AA-A286-C994A6491B5E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19CDB-86AB-4DE4-BD37-6FDDEF7194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724637"/>
      </p:ext>
    </p:extLst>
  </p:cSld>
  <p:clrMapOvr>
    <a:masterClrMapping/>
  </p:clrMapOvr>
  <p:transition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E789AEB-EE04-4E0F-8046-DF5C7F570512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4FADC7A-FFF5-4F7A-8C8C-444F038283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59601"/>
      </p:ext>
    </p:extLst>
  </p:cSld>
  <p:clrMapOvr>
    <a:masterClrMapping/>
  </p:clrMapOvr>
  <p:transition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7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6AE431A-3525-4554-B236-E19FDAFF70F9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2CFC3-7C09-448D-BEED-AB91F3BE50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873025"/>
      </p:ext>
    </p:extLst>
  </p:cSld>
  <p:clrMapOvr>
    <a:masterClrMapping/>
  </p:clrMapOvr>
  <p:transition spd="slow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76200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D68A2812-4897-4C71-B843-BD41C4275223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dirty="0" err="1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华中科技大学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7E70A-6D62-4FE7-85CD-78172D19D3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633789"/>
      </p:ext>
    </p:extLst>
  </p:cSld>
  <p:clrMapOvr>
    <a:masterClrMapping/>
  </p:clrMapOvr>
  <p:transition spd="slow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DBB24-B914-4AD3-9210-689F84D586BA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F0ADF94-A9EE-44D5-A0E8-03D5512B6F7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华中科技大学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2571508"/>
      </p:ext>
    </p:extLst>
  </p:cSld>
  <p:clrMapOvr>
    <a:masterClrMapping/>
  </p:clrMapOvr>
  <p:transition spd="slow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446E1-B9F3-4E2A-83F0-62681EC22FD8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A75C22-68CA-4AF5-8662-7776A477686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华中科技大学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876336"/>
      </p:ext>
    </p:extLst>
  </p:cSld>
  <p:clrMapOvr>
    <a:masterClrMapping/>
  </p:clrMapOvr>
  <p:transition spd="slow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E8EA46-6686-4D3F-A2D5-FE0DC46BFBAE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E2FD11-B211-43A6-AD7D-B5B017382AA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37540"/>
      </p:ext>
    </p:extLst>
  </p:cSld>
  <p:clrMapOvr>
    <a:masterClrMapping/>
  </p:clrMapOvr>
  <p:transition spd="slow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B3AE88-5659-4A19-A1DE-9E67CAC2AD6B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华中科技大学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74478-CA55-4B63-85F7-ED9762B2B2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807023"/>
      </p:ext>
    </p:extLst>
  </p:cSld>
  <p:clrMapOvr>
    <a:masterClrMapping/>
  </p:clrMapOvr>
  <p:transition spd="slow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E14F6-B874-4BA9-9265-117EF079324D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B3075D-D6D7-471F-98FC-BAE0A90185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509499"/>
      </p:ext>
    </p:extLst>
  </p:cSld>
  <p:clrMapOvr>
    <a:masterClrMapping/>
  </p:clrMapOvr>
  <p:transition spd="slow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_penc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4B7E15-2DF0-43BE-B6DB-FBD98FF7A1EE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6EEFA-36F9-41B3-B27B-594245270B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6098880"/>
      </p:ext>
    </p:extLst>
  </p:cSld>
  <p:clrMapOvr>
    <a:masterClrMapping/>
  </p:clrMapOvr>
  <p:transition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nfo.hust.edu.cn/download/HUSTXiaohui(s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76200"/>
            <a:ext cx="1143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D68A2812-4897-4C71-B843-BD41C4275223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dirty="0" err="1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华中科技大学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7E70A-6D62-4FE7-85CD-78172D19D3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339251"/>
      </p:ext>
    </p:extLst>
  </p:cSld>
  <p:clrMapOvr>
    <a:masterClrMapping/>
  </p:clrMapOvr>
  <p:transition spd="slow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B9C79507-2943-4CEC-8CCB-FB3332E6384A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68E9211B-5388-4DA4-8055-FB538A4CCB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5063"/>
      </p:ext>
    </p:extLst>
  </p:cSld>
  <p:clrMapOvr>
    <a:masterClrMapping/>
  </p:clrMapOvr>
  <p:transition spd="slow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C5DDA-0B07-49AA-A286-C994A6491B5E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19CDB-86AB-4DE4-BD37-6FDDEF7194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663001"/>
      </p:ext>
    </p:extLst>
  </p:cSld>
  <p:clrMapOvr>
    <a:masterClrMapping/>
  </p:clrMapOvr>
  <p:transition spd="slow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E789AEB-EE04-4E0F-8046-DF5C7F570512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4FADC7A-FFF5-4F7A-8C8C-444F038283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068855"/>
      </p:ext>
    </p:extLst>
  </p:cSld>
  <p:clrMapOvr>
    <a:masterClrMapping/>
  </p:clrMapOvr>
  <p:transition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DBB24-B914-4AD3-9210-689F84D586BA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F0ADF94-A9EE-44D5-A0E8-03D5512B6F7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华中科技大学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0340606"/>
      </p:ext>
    </p:extLst>
  </p:cSld>
  <p:clrMapOvr>
    <a:masterClrMapping/>
  </p:clrMapOvr>
  <p:transition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446E1-B9F3-4E2A-83F0-62681EC22FD8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A75C22-68CA-4AF5-8662-7776A477686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华中科技大学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6572455"/>
      </p:ext>
    </p:extLst>
  </p:cSld>
  <p:clrMapOvr>
    <a:masterClrMapping/>
  </p:clrMapOvr>
  <p:transition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E8EA46-6686-4D3F-A2D5-FE0DC46BFBAE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E2FD11-B211-43A6-AD7D-B5B017382AA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81196"/>
      </p:ext>
    </p:extLst>
  </p:cSld>
  <p:clrMapOvr>
    <a:masterClrMapping/>
  </p:clrMapOvr>
  <p:transition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B3AE88-5659-4A19-A1DE-9E67CAC2AD6B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华中科技大学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74478-CA55-4B63-85F7-ED9762B2B2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296304"/>
      </p:ext>
    </p:extLst>
  </p:cSld>
  <p:clrMapOvr>
    <a:masterClrMapping/>
  </p:clrMapOvr>
  <p:transition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E14F6-B874-4BA9-9265-117EF079324D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B3075D-D6D7-471F-98FC-BAE0A90185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311337"/>
      </p:ext>
    </p:extLst>
  </p:cSld>
  <p:clrMapOvr>
    <a:masterClrMapping/>
  </p:clrMapOvr>
  <p:transition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_penc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4B7E15-2DF0-43BE-B6DB-FBD98FF7A1EE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6EEFA-36F9-41B3-B27B-594245270B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768505"/>
      </p:ext>
    </p:extLst>
  </p:cSld>
  <p:clrMapOvr>
    <a:masterClrMapping/>
  </p:clrMapOvr>
  <p:transition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B9C79507-2943-4CEC-8CCB-FB3332E6384A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68E9211B-5388-4DA4-8055-FB538A4CCB8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5287"/>
      </p:ext>
    </p:extLst>
  </p:cSld>
  <p:clrMapOvr>
    <a:masterClrMapping/>
  </p:clrMapOvr>
  <p:transition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CE0F0CAC-2176-4B91-AF1C-B750ACC8692D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华中科技大学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C53882A1-D84A-4F69-8C8D-E98F4F6A57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slow">
    <p:cut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CE0F0CAC-2176-4B91-AF1C-B750ACC8692D}" type="datetime1">
              <a:rPr lang="en-US" altLang="zh-CN" smtClean="0"/>
              <a:t>3/24/22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华中科技大学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C53882A1-D84A-4F69-8C8D-E98F4F6A57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slow">
    <p:cut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805" y="1969611"/>
            <a:ext cx="9142195" cy="844910"/>
          </a:xfrm>
        </p:spPr>
        <p:txBody>
          <a:bodyPr/>
          <a:lstStyle/>
          <a:p>
            <a:pPr algn="ctr"/>
            <a:r>
              <a:rPr lang="zh-CN" altLang="en-US" b="1" cap="none" dirty="0"/>
              <a:t>数</a:t>
            </a:r>
            <a:r>
              <a:rPr lang="zh-CN" altLang="en-US" b="1" cap="none"/>
              <a:t>组和广义表</a:t>
            </a:r>
            <a:endParaRPr lang="zh-CN" altLang="en-US" b="1" cap="none" dirty="0"/>
          </a:p>
        </p:txBody>
      </p:sp>
      <p:sp>
        <p:nvSpPr>
          <p:cNvPr id="13315" name="Subtitle 3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582621"/>
            <a:ext cx="8153400" cy="2227490"/>
          </a:xfrm>
          <a:prstGeom prst="rect">
            <a:avLst/>
          </a:prstGeom>
        </p:spPr>
        <p:txBody>
          <a:bodyPr anchor="b"/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2400" cap="none" dirty="0">
                <a:solidFill>
                  <a:schemeClr val="accent5"/>
                </a:solidFill>
              </a:rPr>
              <a:t>王兴刚</a:t>
            </a:r>
            <a:endParaRPr lang="en-US" altLang="zh-CN" sz="2400" cap="none" dirty="0">
              <a:solidFill>
                <a:schemeClr val="accent5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altLang="zh-CN" sz="2400" cap="none" dirty="0">
              <a:solidFill>
                <a:schemeClr val="accent5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altLang="zh-CN" sz="2400" cap="none" dirty="0">
                <a:solidFill>
                  <a:schemeClr val="accent5"/>
                </a:solidFill>
              </a:rPr>
              <a:t>http://</a:t>
            </a:r>
            <a:r>
              <a:rPr lang="en-US" altLang="zh-CN" sz="2400" cap="none" dirty="0" err="1">
                <a:solidFill>
                  <a:schemeClr val="accent5"/>
                </a:solidFill>
              </a:rPr>
              <a:t>xinggangw.info</a:t>
            </a:r>
            <a:endParaRPr lang="en-US" altLang="zh-CN" sz="2400" cap="none" dirty="0">
              <a:solidFill>
                <a:schemeClr val="accent5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altLang="zh-CN" sz="2400" cap="none" dirty="0">
              <a:solidFill>
                <a:schemeClr val="accent5"/>
              </a:solidFill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zh-CN" altLang="en-US" sz="2400" cap="none" dirty="0">
                <a:solidFill>
                  <a:schemeClr val="accent5"/>
                </a:solidFill>
              </a:rPr>
              <a:t>华中科技大学 电子信息与通信学院</a:t>
            </a:r>
            <a:endParaRPr lang="en-US" altLang="zh-CN" sz="2400" cap="none" dirty="0">
              <a:solidFill>
                <a:schemeClr val="accent5"/>
              </a:solidFill>
            </a:endParaRPr>
          </a:p>
        </p:txBody>
      </p:sp>
      <p:sp>
        <p:nvSpPr>
          <p:cNvPr id="1331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tx2"/>
                </a:solidFill>
              </a:rPr>
              <a:t>华中科技大学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B30E800-C4FC-4871-A7F0-6F500D39DA1B}" type="slidenum">
              <a:rPr lang="en-US" altLang="zh-CN">
                <a:solidFill>
                  <a:schemeClr val="tx2"/>
                </a:solidFill>
              </a:rPr>
              <a:pPr/>
              <a:t>1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N</a:t>
            </a:r>
            <a:r>
              <a:rPr lang="zh-CN" altLang="en-US" sz="3200" dirty="0"/>
              <a:t>维数组的顺序存储表示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1622230"/>
            <a:ext cx="84582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#define MAX_ARRAY_DIM   8   </a:t>
            </a:r>
            <a:r>
              <a:rPr kumimoji="1"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假设最大维数为</a:t>
            </a:r>
            <a:r>
              <a:rPr kumimoji="1"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8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黑体" pitchFamily="2" charset="-122"/>
              </a:rPr>
              <a:t>typedef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黑体" pitchFamily="2" charset="-122"/>
              </a:rPr>
              <a:t>struct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{</a:t>
            </a:r>
          </a:p>
          <a:p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      </a:t>
            </a:r>
            <a:r>
              <a:rPr kumimoji="1" lang="en-US" altLang="zh-CN" sz="2800" b="1" dirty="0" err="1">
                <a:latin typeface="Times New Roman" pitchFamily="18" charset="0"/>
                <a:ea typeface="黑体" pitchFamily="2" charset="-122"/>
              </a:rPr>
              <a:t>ELemType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 *base;       </a:t>
            </a:r>
            <a:r>
              <a:rPr kumimoji="1"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数组元素基址</a:t>
            </a:r>
          </a:p>
          <a:p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      </a:t>
            </a:r>
            <a:r>
              <a:rPr kumimoji="1" lang="en-US" altLang="zh-CN" sz="2800" b="1" dirty="0" err="1">
                <a:latin typeface="Times New Roman" pitchFamily="18" charset="0"/>
                <a:ea typeface="黑体" pitchFamily="2" charset="-122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            dim;             </a:t>
            </a:r>
            <a:r>
              <a:rPr kumimoji="1"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数组维数</a:t>
            </a:r>
          </a:p>
          <a:p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      </a:t>
            </a:r>
            <a:r>
              <a:rPr kumimoji="1" lang="en-US" altLang="zh-CN" sz="2800" b="1" dirty="0" err="1">
                <a:latin typeface="Times New Roman" pitchFamily="18" charset="0"/>
                <a:ea typeface="黑体" pitchFamily="2" charset="-122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          *bound;        </a:t>
            </a:r>
            <a:r>
              <a:rPr kumimoji="1"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数组各维长度信息保存区基址</a:t>
            </a:r>
          </a:p>
          <a:p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      </a:t>
            </a:r>
            <a:r>
              <a:rPr kumimoji="1" lang="en-US" altLang="zh-CN" sz="2800" b="1" dirty="0" err="1">
                <a:latin typeface="Times New Roman" pitchFamily="18" charset="0"/>
                <a:ea typeface="黑体" pitchFamily="2" charset="-122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         *constants;    </a:t>
            </a:r>
            <a:r>
              <a:rPr kumimoji="1"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数组映像函数常量的基址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   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}Array;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20" y="5617162"/>
            <a:ext cx="66294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数组的基本操作函数说明（有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5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个）</a:t>
            </a:r>
          </a:p>
          <a:p>
            <a:r>
              <a:rPr kumimoji="1"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（请阅读教材</a:t>
            </a:r>
            <a:r>
              <a:rPr kumimoji="1" lang="en-US" altLang="zh-CN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P93-95</a:t>
            </a:r>
            <a:r>
              <a:rPr kumimoji="1"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705600" y="4545795"/>
            <a:ext cx="2133600" cy="381000"/>
          </a:xfrm>
          <a:prstGeom prst="wedgeRoundRectCallout">
            <a:avLst>
              <a:gd name="adj1" fmla="val -81995"/>
              <a:gd name="adj2" fmla="val -130833"/>
              <a:gd name="adj3" fmla="val 16667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rPr>
              <a:t>即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rPr>
              <a:t>C</a:t>
            </a:r>
            <a:r>
              <a:rPr kumimoji="1" lang="en-US" altLang="zh-CN" sz="2000" b="1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rPr>
              <a:t>信息保存区</a:t>
            </a:r>
          </a:p>
        </p:txBody>
      </p:sp>
    </p:spTree>
    <p:extLst>
      <p:ext uri="{BB962C8B-B14F-4D97-AF65-F5344CB8AC3E}">
        <p14:creationId xmlns:p14="http://schemas.microsoft.com/office/powerpoint/2010/main" val="268154402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54961-A673-B84B-B27D-EBFF51C7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映像函数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90A93-9A3A-6042-AFE0-94BEC440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华中科技大学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AFBAA4-024F-EB4E-90C4-7D225D7F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5CC3D8-70B7-884A-B198-8BE0A43C4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30601"/>
            <a:ext cx="9144000" cy="1591159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B1725D45-83C9-1345-99A4-DE48EFD2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3692"/>
              </p:ext>
            </p:extLst>
          </p:nvPr>
        </p:nvGraphicFramePr>
        <p:xfrm>
          <a:off x="766271" y="3697835"/>
          <a:ext cx="261761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46">
                  <a:extLst>
                    <a:ext uri="{9D8B030D-6E8A-4147-A177-3AD203B41FA5}">
                      <a16:colId xmlns:a16="http://schemas.microsoft.com/office/drawing/2014/main" val="841577512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2802214916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77066055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475143313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987574750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3059826700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195789527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4026514719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3166628915"/>
                    </a:ext>
                  </a:extLst>
                </a:gridCol>
              </a:tblGrid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987335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84933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7444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20566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56702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12039"/>
                  </a:ext>
                </a:extLst>
              </a:tr>
            </a:tbl>
          </a:graphicData>
        </a:graphic>
      </p:graphicFrame>
      <p:graphicFrame>
        <p:nvGraphicFramePr>
          <p:cNvPr id="13" name="表格 8">
            <a:extLst>
              <a:ext uri="{FF2B5EF4-FFF2-40B4-BE49-F238E27FC236}">
                <a16:creationId xmlns:a16="http://schemas.microsoft.com/office/drawing/2014/main" id="{77AA7DA6-E95B-D849-978B-0F8A50EA5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71026"/>
              </p:ext>
            </p:extLst>
          </p:nvPr>
        </p:nvGraphicFramePr>
        <p:xfrm>
          <a:off x="918671" y="3850235"/>
          <a:ext cx="261761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46">
                  <a:extLst>
                    <a:ext uri="{9D8B030D-6E8A-4147-A177-3AD203B41FA5}">
                      <a16:colId xmlns:a16="http://schemas.microsoft.com/office/drawing/2014/main" val="841577512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2802214916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77066055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475143313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987574750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3059826700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195789527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4026514719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3166628915"/>
                    </a:ext>
                  </a:extLst>
                </a:gridCol>
              </a:tblGrid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987335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84933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7444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20566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56702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12039"/>
                  </a:ext>
                </a:extLst>
              </a:tr>
            </a:tbl>
          </a:graphicData>
        </a:graphic>
      </p:graphicFrame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D0B28D66-1277-5348-BCE0-28101D4F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40775"/>
              </p:ext>
            </p:extLst>
          </p:nvPr>
        </p:nvGraphicFramePr>
        <p:xfrm>
          <a:off x="1071071" y="4002635"/>
          <a:ext cx="261761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46">
                  <a:extLst>
                    <a:ext uri="{9D8B030D-6E8A-4147-A177-3AD203B41FA5}">
                      <a16:colId xmlns:a16="http://schemas.microsoft.com/office/drawing/2014/main" val="841577512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2802214916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77066055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475143313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987574750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3059826700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1195789527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4026514719"/>
                    </a:ext>
                  </a:extLst>
                </a:gridCol>
                <a:gridCol w="290846">
                  <a:extLst>
                    <a:ext uri="{9D8B030D-6E8A-4147-A177-3AD203B41FA5}">
                      <a16:colId xmlns:a16="http://schemas.microsoft.com/office/drawing/2014/main" val="3166628915"/>
                    </a:ext>
                  </a:extLst>
                </a:gridCol>
              </a:tblGrid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987335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84933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chemeClr val="accent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7444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20566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56702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rgbClr val="FF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12039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DA2F140-6D72-0749-BBBB-644A5BBBFC05}"/>
              </a:ext>
            </a:extLst>
          </p:cNvPr>
          <p:cNvSpPr txBox="1"/>
          <p:nvPr/>
        </p:nvSpPr>
        <p:spPr>
          <a:xfrm>
            <a:off x="3866991" y="4312315"/>
            <a:ext cx="4468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3200" dirty="0">
                <a:latin typeface="Latha" panose="020B0604020202020204" pitchFamily="34" charset="0"/>
                <a:cs typeface="Latha" panose="020B0604020202020204" pitchFamily="34" charset="0"/>
              </a:rPr>
              <a:t>Loc(2,5,2) = L(0,0,0) +  2*</a:t>
            </a:r>
            <a:r>
              <a:rPr kumimoji="1" lang="en-US" altLang="zh-CN" sz="3200" dirty="0">
                <a:solidFill>
                  <a:srgbClr val="FF0000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1</a:t>
            </a:r>
            <a:r>
              <a:rPr kumimoji="1" lang="en-US" altLang="zh-CN" sz="3200" dirty="0">
                <a:latin typeface="Latha" panose="020B0604020202020204" pitchFamily="34" charset="0"/>
                <a:cs typeface="Latha" panose="020B0604020202020204" pitchFamily="34" charset="0"/>
              </a:rPr>
              <a:t> + 5*</a:t>
            </a:r>
            <a:r>
              <a:rPr kumimoji="1" lang="en-US" altLang="zh-CN" sz="3200" dirty="0">
                <a:solidFill>
                  <a:srgbClr val="FF0000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6</a:t>
            </a:r>
            <a:r>
              <a:rPr kumimoji="1" lang="en-US" altLang="zh-CN" sz="3200" dirty="0">
                <a:latin typeface="Latha" panose="020B0604020202020204" pitchFamily="34" charset="0"/>
                <a:cs typeface="Latha" panose="020B0604020202020204" pitchFamily="34" charset="0"/>
              </a:rPr>
              <a:t> + 2*</a:t>
            </a:r>
            <a:r>
              <a:rPr kumimoji="1" lang="en-US" altLang="zh-CN" sz="3200" dirty="0">
                <a:solidFill>
                  <a:srgbClr val="FF0000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6*9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6F39D69-745A-C94F-A69D-86C4B5FA3E78}"/>
              </a:ext>
            </a:extLst>
          </p:cNvPr>
          <p:cNvCxnSpPr/>
          <p:nvPr/>
        </p:nvCxnSpPr>
        <p:spPr>
          <a:xfrm>
            <a:off x="424260" y="3429000"/>
            <a:ext cx="0" cy="15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325363F-11BD-DC46-8907-EF68C70A3EFA}"/>
              </a:ext>
            </a:extLst>
          </p:cNvPr>
          <p:cNvCxnSpPr>
            <a:cxnSpLocks/>
          </p:cNvCxnSpPr>
          <p:nvPr/>
        </p:nvCxnSpPr>
        <p:spPr>
          <a:xfrm>
            <a:off x="424260" y="3429000"/>
            <a:ext cx="1959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E876A41-B64B-2A4A-B721-6972693AB582}"/>
              </a:ext>
            </a:extLst>
          </p:cNvPr>
          <p:cNvCxnSpPr>
            <a:cxnSpLocks/>
          </p:cNvCxnSpPr>
          <p:nvPr/>
        </p:nvCxnSpPr>
        <p:spPr>
          <a:xfrm>
            <a:off x="424260" y="3429000"/>
            <a:ext cx="646810" cy="54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27DE396-6E53-BE49-AD9B-AE2DA360AC87}"/>
              </a:ext>
            </a:extLst>
          </p:cNvPr>
          <p:cNvSpPr txBox="1"/>
          <p:nvPr/>
        </p:nvSpPr>
        <p:spPr>
          <a:xfrm>
            <a:off x="4111140" y="3573920"/>
            <a:ext cx="465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Latha" panose="020B0604020202020204" pitchFamily="34" charset="0"/>
                <a:cs typeface="Latha" panose="020B0604020202020204" pitchFamily="34" charset="0"/>
              </a:rPr>
              <a:t>bound = {6, 9, 3}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051D8E-448B-8747-B8A6-53F2E9B4EC38}"/>
              </a:ext>
            </a:extLst>
          </p:cNvPr>
          <p:cNvSpPr txBox="1"/>
          <p:nvPr/>
        </p:nvSpPr>
        <p:spPr>
          <a:xfrm>
            <a:off x="4112290" y="5477200"/>
            <a:ext cx="465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Latha" panose="020B0604020202020204" pitchFamily="34" charset="0"/>
                <a:cs typeface="Latha" panose="020B0604020202020204" pitchFamily="34" charset="0"/>
              </a:rPr>
              <a:t>constants = {</a:t>
            </a:r>
            <a:r>
              <a:rPr kumimoji="1" lang="en-US" altLang="zh-CN" sz="3200" dirty="0">
                <a:solidFill>
                  <a:srgbClr val="FF0000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1</a:t>
            </a:r>
            <a:r>
              <a:rPr kumimoji="1" lang="en-US" altLang="zh-CN" sz="3200" dirty="0">
                <a:latin typeface="Latha" panose="020B0604020202020204" pitchFamily="34" charset="0"/>
                <a:cs typeface="Latha" panose="020B0604020202020204" pitchFamily="34" charset="0"/>
              </a:rPr>
              <a:t>, </a:t>
            </a:r>
            <a:r>
              <a:rPr kumimoji="1" lang="en-US" altLang="zh-CN" sz="3200" dirty="0">
                <a:solidFill>
                  <a:srgbClr val="FF0000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6</a:t>
            </a:r>
            <a:r>
              <a:rPr kumimoji="1" lang="en-US" altLang="zh-CN" sz="3200" dirty="0">
                <a:latin typeface="Latha" panose="020B0604020202020204" pitchFamily="34" charset="0"/>
                <a:cs typeface="Latha" panose="020B0604020202020204" pitchFamily="34" charset="0"/>
              </a:rPr>
              <a:t>, </a:t>
            </a:r>
            <a:r>
              <a:rPr kumimoji="1" lang="en-US" altLang="zh-CN" sz="3200" dirty="0">
                <a:solidFill>
                  <a:srgbClr val="FF0000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6*9</a:t>
            </a:r>
            <a:r>
              <a:rPr kumimoji="1" lang="en-US" altLang="zh-CN" sz="3200" dirty="0">
                <a:latin typeface="Latha" panose="020B0604020202020204" pitchFamily="34" charset="0"/>
                <a:cs typeface="Latha" panose="020B0604020202020204" pitchFamily="34" charset="0"/>
              </a:rPr>
              <a:t>}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DE307D-C8B3-3146-9231-15E81AE1CF81}"/>
              </a:ext>
            </a:extLst>
          </p:cNvPr>
          <p:cNvSpPr txBox="1"/>
          <p:nvPr/>
        </p:nvSpPr>
        <p:spPr>
          <a:xfrm rot="5400000">
            <a:off x="-100771" y="402239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dim 1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647997-D05F-B04E-BAEE-281EFCA8A679}"/>
              </a:ext>
            </a:extLst>
          </p:cNvPr>
          <p:cNvSpPr txBox="1"/>
          <p:nvPr/>
        </p:nvSpPr>
        <p:spPr>
          <a:xfrm>
            <a:off x="1093183" y="313647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dim 2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E3CCE8-EED7-6541-B300-B29713A34FE2}"/>
              </a:ext>
            </a:extLst>
          </p:cNvPr>
          <p:cNvSpPr txBox="1"/>
          <p:nvPr/>
        </p:nvSpPr>
        <p:spPr>
          <a:xfrm rot="2371528">
            <a:off x="76144" y="325885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dim 3</a:t>
            </a:r>
            <a:endParaRPr kumimoji="1" lang="zh-CN" altLang="en-US" dirty="0"/>
          </a:p>
        </p:txBody>
      </p:sp>
      <p:sp>
        <p:nvSpPr>
          <p:cNvPr id="3" name="心形 2">
            <a:extLst>
              <a:ext uri="{FF2B5EF4-FFF2-40B4-BE49-F238E27FC236}">
                <a16:creationId xmlns:a16="http://schemas.microsoft.com/office/drawing/2014/main" id="{1BD1D93A-A881-724C-8CF1-078F1EDC0497}"/>
              </a:ext>
            </a:extLst>
          </p:cNvPr>
          <p:cNvSpPr/>
          <p:nvPr/>
        </p:nvSpPr>
        <p:spPr>
          <a:xfrm>
            <a:off x="2498130" y="4773175"/>
            <a:ext cx="345645" cy="345645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4448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66"/>
                </a:solidFill>
                <a:ea typeface="黑体" pitchFamily="2" charset="-122"/>
              </a:rPr>
              <a:t>矩阵的压缩存储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7450" y="1584204"/>
            <a:ext cx="8489950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zh-CN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什么是压缩存储？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若多个数据元素的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值都相同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，则只分配一个元素值的存储空间，且零元素不占存储空间。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kumimoji="1" lang="zh-CN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所有二维数组（矩阵）都能压缩吗？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未必，要看矩阵是否具备以上压缩条件。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kumimoji="1" lang="zh-CN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什么样的矩阵具备以上压缩条件？       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一些特殊矩阵，如：对称矩阵，对角矩阵，三角矩阵，稀疏矩阵等。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kumimoji="1" lang="zh-CN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什么叫稀疏矩阵？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矩阵中非零元素的个数较少（一般小于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5%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3250" y="5848515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重点介绍稀疏矩阵的压缩和相应的操作。</a:t>
            </a:r>
          </a:p>
        </p:txBody>
      </p:sp>
    </p:spTree>
    <p:extLst>
      <p:ext uri="{BB962C8B-B14F-4D97-AF65-F5344CB8AC3E}">
        <p14:creationId xmlns:p14="http://schemas.microsoft.com/office/powerpoint/2010/main" val="196857273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稀疏矩阵的三元组表示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2665" y="1797950"/>
            <a:ext cx="82137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问题：</a:t>
            </a:r>
          </a:p>
          <a:p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如果只存储稀疏矩阵中的非零元素，那这些元素的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位置信息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该如何表示？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解决思路：</a:t>
            </a:r>
          </a:p>
          <a:p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对每个非零元素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增开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若干存储单元，用来存放其所在的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行号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列号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，便可准确反映该元素所在位置。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实现方法：</a:t>
            </a:r>
          </a:p>
          <a:p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将每个非零元素用一个三元组（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ij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）来表示，则每个稀疏矩阵可用一个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三元组表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来表示。</a:t>
            </a:r>
            <a:endParaRPr kumimoji="1"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9470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稀疏矩阵的三元组表示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4" name="Rectangle 26"/>
          <p:cNvSpPr txBox="1">
            <a:spLocks noChangeArrowheads="1"/>
          </p:cNvSpPr>
          <p:nvPr/>
        </p:nvSpPr>
        <p:spPr bwMode="auto">
          <a:xfrm>
            <a:off x="533370" y="158556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zh-CN" altLang="en-US" sz="2800" b="1">
                <a:solidFill>
                  <a:srgbClr val="FF0066"/>
                </a:solidFill>
              </a:rPr>
              <a:t>例</a:t>
            </a:r>
            <a:r>
              <a:rPr lang="en-US" altLang="zh-CN" sz="2800" b="1">
                <a:solidFill>
                  <a:srgbClr val="FF0066"/>
                </a:solidFill>
              </a:rPr>
              <a:t>1 </a:t>
            </a:r>
            <a:r>
              <a:rPr lang="zh-CN" altLang="en-US" sz="2800" b="1">
                <a:solidFill>
                  <a:srgbClr val="FF0066"/>
                </a:solidFill>
              </a:rPr>
              <a:t>：</a:t>
            </a:r>
          </a:p>
        </p:txBody>
      </p:sp>
      <p:sp>
        <p:nvSpPr>
          <p:cNvPr id="35" name="Rectangle 27"/>
          <p:cNvSpPr txBox="1">
            <a:spLocks noChangeArrowheads="1"/>
          </p:cNvSpPr>
          <p:nvPr/>
        </p:nvSpPr>
        <p:spPr bwMode="auto">
          <a:xfrm>
            <a:off x="336520" y="1615723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1B587C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b="1"/>
              <a:t>             </a:t>
            </a:r>
            <a:r>
              <a:rPr lang="zh-CN" altLang="en-US" sz="2800" b="1"/>
              <a:t>三元素组表中的每个结点对应于稀疏矩阵的一个非零元素，它包含有三个数据项，分别表示该元素的</a:t>
            </a:r>
            <a:r>
              <a:rPr lang="zh-CN" altLang="en-US" sz="2800" b="1" u="sng"/>
              <a:t>                </a:t>
            </a:r>
            <a:r>
              <a:rPr lang="zh-CN" altLang="en-US" sz="2800" b="1"/>
              <a:t>、</a:t>
            </a:r>
            <a:r>
              <a:rPr lang="zh-CN" altLang="en-US" sz="2800" b="1" u="sng"/>
              <a:t>                 </a:t>
            </a:r>
            <a:r>
              <a:rPr lang="zh-CN" altLang="en-US" sz="2800" b="1"/>
              <a:t>和</a:t>
            </a:r>
            <a:r>
              <a:rPr lang="zh-CN" altLang="en-US" sz="2800" b="1" u="sng"/>
              <a:t>                      </a:t>
            </a:r>
            <a:r>
              <a:rPr lang="zh-CN" altLang="en-US" sz="2800" b="1"/>
              <a:t>。 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1653220" y="2468875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行下标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558220" y="2468875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列下标</a:t>
            </a:r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5768020" y="2468875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元素值</a:t>
            </a: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381000" y="3051332"/>
            <a:ext cx="434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800" b="1">
                <a:latin typeface="Times New Roman" pitchFamily="18" charset="0"/>
              </a:rPr>
              <a:t>写出右图所示稀疏矩阵的压缩存储形式。</a:t>
            </a:r>
          </a:p>
        </p:txBody>
      </p: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5486400" y="3127532"/>
            <a:ext cx="3124200" cy="2362200"/>
            <a:chOff x="1536" y="480"/>
            <a:chExt cx="2304" cy="2160"/>
          </a:xfrm>
        </p:grpSpPr>
        <p:sp>
          <p:nvSpPr>
            <p:cNvPr id="41" name="AutoShape 4"/>
            <p:cNvSpPr>
              <a:spLocks/>
            </p:cNvSpPr>
            <p:nvPr/>
          </p:nvSpPr>
          <p:spPr bwMode="auto">
            <a:xfrm>
              <a:off x="1536" y="480"/>
              <a:ext cx="48" cy="2160"/>
            </a:xfrm>
            <a:prstGeom prst="lef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5"/>
            <p:cNvSpPr>
              <a:spLocks/>
            </p:cNvSpPr>
            <p:nvPr/>
          </p:nvSpPr>
          <p:spPr bwMode="auto">
            <a:xfrm>
              <a:off x="3792" y="480"/>
              <a:ext cx="48" cy="2160"/>
            </a:xfrm>
            <a:prstGeom prst="righ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1656" y="480"/>
              <a:ext cx="20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12    9    0    0    0</a:t>
              </a:r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1680" y="864"/>
              <a:ext cx="20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0     0    0    0    0</a:t>
              </a:r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1656" y="1248"/>
              <a:ext cx="19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  -3    0     0    0   14   0</a:t>
              </a:r>
            </a:p>
          </p:txBody>
        </p:sp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1680" y="163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 0    24    0    0    0</a:t>
              </a: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1680" y="2016"/>
              <a:ext cx="211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18    0    0    0    0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1680" y="235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15</a:t>
              </a:r>
              <a:r>
                <a:rPr kumimoji="1" lang="en-US" altLang="zh-CN" sz="2400" b="1" baseline="-6000"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>
                  <a:latin typeface="Times New Roman" pitchFamily="18" charset="0"/>
                  <a:ea typeface="黑体" pitchFamily="2" charset="-122"/>
                </a:rPr>
                <a:t>0    0    -7    0    0</a:t>
              </a:r>
            </a:p>
          </p:txBody>
        </p:sp>
      </p:grp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304799" y="5870732"/>
            <a:ext cx="8606965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( 1,2,12)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(1,3,9)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(3,1,-3)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(3,5,14)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，、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(4,3,24)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(5,2,18) 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(6,1,15)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(6,4,-7)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)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81000" y="4346732"/>
            <a:ext cx="441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66"/>
                </a:solidFill>
                <a:latin typeface="宋体" pitchFamily="2" charset="-122"/>
              </a:rPr>
              <a:t>解：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至少有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种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存储形式。</a:t>
            </a:r>
          </a:p>
          <a:p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法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表示：</a:t>
            </a:r>
          </a:p>
        </p:txBody>
      </p:sp>
      <p:grpSp>
        <p:nvGrpSpPr>
          <p:cNvPr id="51" name="Group 15"/>
          <p:cNvGrpSpPr>
            <a:grpSpLocks/>
          </p:cNvGrpSpPr>
          <p:nvPr/>
        </p:nvGrpSpPr>
        <p:grpSpPr bwMode="auto">
          <a:xfrm>
            <a:off x="5486400" y="3127532"/>
            <a:ext cx="3124200" cy="2362200"/>
            <a:chOff x="1536" y="480"/>
            <a:chExt cx="2304" cy="2160"/>
          </a:xfrm>
        </p:grpSpPr>
        <p:sp>
          <p:nvSpPr>
            <p:cNvPr id="52" name="AutoShape 16"/>
            <p:cNvSpPr>
              <a:spLocks/>
            </p:cNvSpPr>
            <p:nvPr/>
          </p:nvSpPr>
          <p:spPr bwMode="auto">
            <a:xfrm>
              <a:off x="1536" y="480"/>
              <a:ext cx="48" cy="2160"/>
            </a:xfrm>
            <a:prstGeom prst="lef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AutoShape 17"/>
            <p:cNvSpPr>
              <a:spLocks/>
            </p:cNvSpPr>
            <p:nvPr/>
          </p:nvSpPr>
          <p:spPr bwMode="auto">
            <a:xfrm>
              <a:off x="3792" y="480"/>
              <a:ext cx="48" cy="2160"/>
            </a:xfrm>
            <a:prstGeom prst="righ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1656" y="480"/>
              <a:ext cx="20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12    9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0    0    0</a:t>
              </a: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1680" y="864"/>
              <a:ext cx="20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0     0    0    0    0</a:t>
              </a:r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1656" y="1248"/>
              <a:ext cx="19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99FF33"/>
                  </a:solidFill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-3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0     0    0 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14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0</a:t>
              </a: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1680" y="163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0  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24</a:t>
              </a:r>
              <a:r>
                <a:rPr kumimoji="1" lang="en-US" altLang="zh-CN" sz="2400" b="1">
                  <a:solidFill>
                    <a:srgbClr val="C64BD3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0    0    0</a:t>
              </a:r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1680" y="2016"/>
              <a:ext cx="211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18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0    0    0    0</a:t>
              </a:r>
            </a:p>
          </p:txBody>
        </p:sp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1680" y="235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15</a:t>
              </a:r>
              <a:r>
                <a:rPr kumimoji="1" lang="en-US" altLang="zh-CN" sz="2400" b="1" baseline="-6000">
                  <a:solidFill>
                    <a:srgbClr val="C64BD3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400" b="1" baseline="-600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0    0  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-7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0    0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6928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E7E70A-6D62-4FE7-85CD-78172D19D335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70030" y="327127"/>
            <a:ext cx="4114800" cy="609600"/>
          </a:xfrm>
          <a:prstGeom prst="rect">
            <a:avLst/>
          </a:prstGeom>
          <a:noFill/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法</a:t>
            </a:r>
            <a:r>
              <a:rPr lang="en-US" altLang="zh-CN" sz="2800" b="1">
                <a:solidFill>
                  <a:srgbClr val="FF3300"/>
                </a:solidFill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宋体" pitchFamily="2" charset="-122"/>
              </a:rPr>
              <a:t>：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十字链表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表示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93830" y="860527"/>
            <a:ext cx="480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用途：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方便稀疏矩阵的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加减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运算</a:t>
            </a:r>
          </a:p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方法：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每个非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元素占用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个域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5680230" y="327127"/>
            <a:ext cx="3276600" cy="914400"/>
            <a:chOff x="480" y="1200"/>
            <a:chExt cx="2064" cy="576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776" y="148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right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480" y="1488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400" b="1">
                  <a:solidFill>
                    <a:srgbClr val="99FF33"/>
                  </a:solidFill>
                  <a:latin typeface="Times New Roman" pitchFamily="18" charset="0"/>
                </a:rPr>
                <a:t> 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down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776" y="120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231" y="1200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80" y="1200"/>
              <a:ext cx="7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480" y="1200"/>
              <a:ext cx="2064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480" y="1776"/>
              <a:ext cx="2064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80" y="1200"/>
              <a:ext cx="0" cy="576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2544" y="1200"/>
              <a:ext cx="0" cy="576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1231" y="1200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1776" y="1200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480" y="1488"/>
              <a:ext cx="206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488" y="1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AutoShape 19"/>
          <p:cNvSpPr>
            <a:spLocks noChangeArrowheads="1"/>
          </p:cNvSpPr>
          <p:nvPr/>
        </p:nvSpPr>
        <p:spPr bwMode="auto">
          <a:xfrm>
            <a:off x="4613430" y="1546327"/>
            <a:ext cx="1981200" cy="685800"/>
          </a:xfrm>
          <a:prstGeom prst="wedgeRoundRectCallout">
            <a:avLst>
              <a:gd name="adj1" fmla="val 43750"/>
              <a:gd name="adj2" fmla="val -1043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同一</a:t>
            </a:r>
            <a:r>
              <a:rPr kumimoji="1" lang="zh-CN" altLang="en-US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r>
              <a:rPr kumimoji="1" lang="zh-CN" altLang="en-US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中下一非零元素的指针</a:t>
            </a:r>
          </a:p>
        </p:txBody>
      </p:sp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6823230" y="1546327"/>
            <a:ext cx="2057400" cy="609600"/>
          </a:xfrm>
          <a:prstGeom prst="wedgeRoundRectCallout">
            <a:avLst>
              <a:gd name="adj1" fmla="val 23380"/>
              <a:gd name="adj2" fmla="val -1192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同一</a:t>
            </a:r>
            <a:r>
              <a:rPr kumimoji="1" lang="zh-CN" altLang="en-US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kumimoji="1" lang="zh-CN" altLang="en-US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中下一非零元素的指针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70030" y="4060927"/>
            <a:ext cx="82296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十字链表的特点：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①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每行非零元素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链接成带表头结点的循环链表；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②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每列非零元素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也链接成带表头结点的循环链表。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则每个非零元素既是行循环链表中的一个结点；又是列循环链表中的一个结点，即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呈十字链状。</a:t>
            </a:r>
          </a:p>
        </p:txBody>
      </p: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1184430" y="2308327"/>
            <a:ext cx="5867400" cy="2057400"/>
            <a:chOff x="720" y="1440"/>
            <a:chExt cx="3696" cy="1296"/>
          </a:xfrm>
        </p:grpSpPr>
        <p:grpSp>
          <p:nvGrpSpPr>
            <p:cNvPr id="34" name="Group 23"/>
            <p:cNvGrpSpPr>
              <a:grpSpLocks/>
            </p:cNvGrpSpPr>
            <p:nvPr/>
          </p:nvGrpSpPr>
          <p:grpSpPr bwMode="auto">
            <a:xfrm>
              <a:off x="2408" y="1592"/>
              <a:ext cx="822" cy="382"/>
              <a:chOff x="480" y="1200"/>
              <a:chExt cx="2064" cy="576"/>
            </a:xfrm>
          </p:grpSpPr>
          <p:sp>
            <p:nvSpPr>
              <p:cNvPr id="88" name="Rectangle 24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1" lang="en-US" sz="2400">
                  <a:solidFill>
                    <a:srgbClr val="99FF33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25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1" lang="en-US" sz="2400" b="1">
                  <a:solidFill>
                    <a:srgbClr val="99FF33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Rectangle 26"/>
              <p:cNvSpPr>
                <a:spLocks noChangeArrowheads="1"/>
              </p:cNvSpPr>
              <p:nvPr/>
            </p:nvSpPr>
            <p:spPr bwMode="auto">
              <a:xfrm>
                <a:off x="1776" y="120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solidFill>
                      <a:schemeClr val="hlink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91" name="Rectangle 27"/>
              <p:cNvSpPr>
                <a:spLocks noChangeArrowheads="1"/>
              </p:cNvSpPr>
              <p:nvPr/>
            </p:nvSpPr>
            <p:spPr bwMode="auto">
              <a:xfrm>
                <a:off x="1231" y="1200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2" name="Rectangle 28"/>
              <p:cNvSpPr>
                <a:spLocks noChangeArrowheads="1"/>
              </p:cNvSpPr>
              <p:nvPr/>
            </p:nvSpPr>
            <p:spPr bwMode="auto">
              <a:xfrm>
                <a:off x="480" y="1200"/>
                <a:ext cx="7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solidFill>
                      <a:srgbClr val="0000FF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93" name="Line 29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2064" cy="0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0"/>
              <p:cNvSpPr>
                <a:spLocks noChangeShapeType="1"/>
              </p:cNvSpPr>
              <p:nvPr/>
            </p:nvSpPr>
            <p:spPr bwMode="auto">
              <a:xfrm>
                <a:off x="480" y="1776"/>
                <a:ext cx="2064" cy="0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1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0" cy="576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32"/>
              <p:cNvSpPr>
                <a:spLocks noChangeShapeType="1"/>
              </p:cNvSpPr>
              <p:nvPr/>
            </p:nvSpPr>
            <p:spPr bwMode="auto">
              <a:xfrm>
                <a:off x="2544" y="1200"/>
                <a:ext cx="0" cy="576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33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4"/>
              <p:cNvSpPr>
                <a:spLocks noChangeShapeType="1"/>
              </p:cNvSpPr>
              <p:nvPr/>
            </p:nvSpPr>
            <p:spPr bwMode="auto">
              <a:xfrm>
                <a:off x="1776" y="1200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35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206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36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37"/>
            <p:cNvGrpSpPr>
              <a:grpSpLocks/>
            </p:cNvGrpSpPr>
            <p:nvPr/>
          </p:nvGrpSpPr>
          <p:grpSpPr bwMode="auto">
            <a:xfrm>
              <a:off x="1450" y="1592"/>
              <a:ext cx="730" cy="382"/>
              <a:chOff x="480" y="1200"/>
              <a:chExt cx="2064" cy="576"/>
            </a:xfrm>
          </p:grpSpPr>
          <p:sp>
            <p:nvSpPr>
              <p:cNvPr id="75" name="Rectangle 38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1" lang="en-US" sz="2400">
                  <a:solidFill>
                    <a:srgbClr val="99FF33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" name="Rectangle 39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1" lang="en-US" sz="2400" b="1">
                  <a:solidFill>
                    <a:srgbClr val="99FF33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7" name="Rectangle 40"/>
              <p:cNvSpPr>
                <a:spLocks noChangeArrowheads="1"/>
              </p:cNvSpPr>
              <p:nvPr/>
            </p:nvSpPr>
            <p:spPr bwMode="auto">
              <a:xfrm>
                <a:off x="1776" y="120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en-US" sz="2000" b="1">
                  <a:solidFill>
                    <a:schemeClr val="accent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8" name="Rectangle 41"/>
              <p:cNvSpPr>
                <a:spLocks noChangeArrowheads="1"/>
              </p:cNvSpPr>
              <p:nvPr/>
            </p:nvSpPr>
            <p:spPr bwMode="auto">
              <a:xfrm>
                <a:off x="1231" y="1200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9" name="Rectangle 42"/>
              <p:cNvSpPr>
                <a:spLocks noChangeArrowheads="1"/>
              </p:cNvSpPr>
              <p:nvPr/>
            </p:nvSpPr>
            <p:spPr bwMode="auto">
              <a:xfrm>
                <a:off x="480" y="1200"/>
                <a:ext cx="7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0" name="Line 43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2064" cy="0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44"/>
              <p:cNvSpPr>
                <a:spLocks noChangeShapeType="1"/>
              </p:cNvSpPr>
              <p:nvPr/>
            </p:nvSpPr>
            <p:spPr bwMode="auto">
              <a:xfrm>
                <a:off x="480" y="1776"/>
                <a:ext cx="2064" cy="0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45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0" cy="576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46"/>
              <p:cNvSpPr>
                <a:spLocks noChangeShapeType="1"/>
              </p:cNvSpPr>
              <p:nvPr/>
            </p:nvSpPr>
            <p:spPr bwMode="auto">
              <a:xfrm>
                <a:off x="2544" y="1200"/>
                <a:ext cx="0" cy="576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47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48"/>
              <p:cNvSpPr>
                <a:spLocks noChangeShapeType="1"/>
              </p:cNvSpPr>
              <p:nvPr/>
            </p:nvSpPr>
            <p:spPr bwMode="auto">
              <a:xfrm>
                <a:off x="1776" y="1200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49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206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50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1039" y="1849"/>
              <a:ext cx="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720" y="1669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H1</a:t>
              </a:r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>
              <a:off x="1998" y="1859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54"/>
            <p:cNvSpPr>
              <a:spLocks noChangeShapeType="1"/>
            </p:cNvSpPr>
            <p:nvPr/>
          </p:nvSpPr>
          <p:spPr bwMode="auto">
            <a:xfrm>
              <a:off x="3001" y="1859"/>
              <a:ext cx="4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" name="Group 55"/>
            <p:cNvGrpSpPr>
              <a:grpSpLocks/>
            </p:cNvGrpSpPr>
            <p:nvPr/>
          </p:nvGrpSpPr>
          <p:grpSpPr bwMode="auto">
            <a:xfrm>
              <a:off x="3412" y="1592"/>
              <a:ext cx="821" cy="382"/>
              <a:chOff x="480" y="1200"/>
              <a:chExt cx="2064" cy="576"/>
            </a:xfrm>
          </p:grpSpPr>
          <p:sp>
            <p:nvSpPr>
              <p:cNvPr id="62" name="Rectangle 56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1" lang="en-US" sz="2400">
                  <a:solidFill>
                    <a:srgbClr val="99FF33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Rectangle 57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1" lang="en-US" sz="2400" b="1">
                  <a:solidFill>
                    <a:srgbClr val="99FF33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" name="Rectangle 58"/>
              <p:cNvSpPr>
                <a:spLocks noChangeArrowheads="1"/>
              </p:cNvSpPr>
              <p:nvPr/>
            </p:nvSpPr>
            <p:spPr bwMode="auto">
              <a:xfrm>
                <a:off x="1776" y="120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solidFill>
                      <a:schemeClr val="hlink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1231" y="1200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6" name="Rectangle 60"/>
              <p:cNvSpPr>
                <a:spLocks noChangeArrowheads="1"/>
              </p:cNvSpPr>
              <p:nvPr/>
            </p:nvSpPr>
            <p:spPr bwMode="auto">
              <a:xfrm>
                <a:off x="480" y="1200"/>
                <a:ext cx="7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7" name="Line 61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2064" cy="0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62"/>
              <p:cNvSpPr>
                <a:spLocks noChangeShapeType="1"/>
              </p:cNvSpPr>
              <p:nvPr/>
            </p:nvSpPr>
            <p:spPr bwMode="auto">
              <a:xfrm>
                <a:off x="480" y="1776"/>
                <a:ext cx="2064" cy="0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63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0" cy="576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64"/>
              <p:cNvSpPr>
                <a:spLocks noChangeShapeType="1"/>
              </p:cNvSpPr>
              <p:nvPr/>
            </p:nvSpPr>
            <p:spPr bwMode="auto">
              <a:xfrm>
                <a:off x="2544" y="1200"/>
                <a:ext cx="0" cy="576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65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66"/>
              <p:cNvSpPr>
                <a:spLocks noChangeShapeType="1"/>
              </p:cNvSpPr>
              <p:nvPr/>
            </p:nvSpPr>
            <p:spPr bwMode="auto">
              <a:xfrm>
                <a:off x="1776" y="1200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67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206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68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" name="Line 69"/>
            <p:cNvSpPr>
              <a:spLocks noChangeShapeType="1"/>
            </p:cNvSpPr>
            <p:nvPr/>
          </p:nvSpPr>
          <p:spPr bwMode="auto">
            <a:xfrm>
              <a:off x="4005" y="1859"/>
              <a:ext cx="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70"/>
            <p:cNvSpPr>
              <a:spLocks noChangeShapeType="1"/>
            </p:cNvSpPr>
            <p:nvPr/>
          </p:nvSpPr>
          <p:spPr bwMode="auto">
            <a:xfrm flipV="1">
              <a:off x="4416" y="1440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71"/>
            <p:cNvSpPr>
              <a:spLocks noChangeShapeType="1"/>
            </p:cNvSpPr>
            <p:nvPr/>
          </p:nvSpPr>
          <p:spPr bwMode="auto">
            <a:xfrm flipH="1">
              <a:off x="1176" y="1440"/>
              <a:ext cx="3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72"/>
            <p:cNvSpPr>
              <a:spLocks noChangeShapeType="1"/>
            </p:cNvSpPr>
            <p:nvPr/>
          </p:nvSpPr>
          <p:spPr bwMode="auto">
            <a:xfrm>
              <a:off x="1176" y="1440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73"/>
            <p:cNvSpPr>
              <a:spLocks noChangeShapeType="1"/>
            </p:cNvSpPr>
            <p:nvPr/>
          </p:nvSpPr>
          <p:spPr bwMode="auto">
            <a:xfrm>
              <a:off x="2682" y="1859"/>
              <a:ext cx="0" cy="30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" name="Group 74"/>
            <p:cNvGrpSpPr>
              <a:grpSpLocks/>
            </p:cNvGrpSpPr>
            <p:nvPr/>
          </p:nvGrpSpPr>
          <p:grpSpPr bwMode="auto">
            <a:xfrm>
              <a:off x="2408" y="2164"/>
              <a:ext cx="822" cy="381"/>
              <a:chOff x="480" y="1200"/>
              <a:chExt cx="2064" cy="576"/>
            </a:xfrm>
          </p:grpSpPr>
          <p:sp>
            <p:nvSpPr>
              <p:cNvPr id="49" name="Rectangle 75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1" lang="en-US" sz="2400">
                  <a:solidFill>
                    <a:srgbClr val="99FF33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" name="Rectangle 76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1" lang="en-US" sz="2400" b="1">
                  <a:solidFill>
                    <a:srgbClr val="99FF33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" name="Rectangle 77"/>
              <p:cNvSpPr>
                <a:spLocks noChangeArrowheads="1"/>
              </p:cNvSpPr>
              <p:nvPr/>
            </p:nvSpPr>
            <p:spPr bwMode="auto">
              <a:xfrm>
                <a:off x="1776" y="120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solidFill>
                      <a:schemeClr val="hlink"/>
                    </a:solidFill>
                    <a:latin typeface="Times New Roman" pitchFamily="18" charset="0"/>
                  </a:rPr>
                  <a:t>18</a:t>
                </a:r>
              </a:p>
            </p:txBody>
          </p:sp>
          <p:sp>
            <p:nvSpPr>
              <p:cNvPr id="52" name="Rectangle 78"/>
              <p:cNvSpPr>
                <a:spLocks noChangeArrowheads="1"/>
              </p:cNvSpPr>
              <p:nvPr/>
            </p:nvSpPr>
            <p:spPr bwMode="auto">
              <a:xfrm>
                <a:off x="1231" y="1200"/>
                <a:ext cx="5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3" name="Rectangle 79"/>
              <p:cNvSpPr>
                <a:spLocks noChangeArrowheads="1"/>
              </p:cNvSpPr>
              <p:nvPr/>
            </p:nvSpPr>
            <p:spPr bwMode="auto">
              <a:xfrm>
                <a:off x="480" y="1200"/>
                <a:ext cx="7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54" name="Line 80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2064" cy="0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81"/>
              <p:cNvSpPr>
                <a:spLocks noChangeShapeType="1"/>
              </p:cNvSpPr>
              <p:nvPr/>
            </p:nvSpPr>
            <p:spPr bwMode="auto">
              <a:xfrm>
                <a:off x="480" y="1776"/>
                <a:ext cx="2064" cy="0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82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0" cy="576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83"/>
              <p:cNvSpPr>
                <a:spLocks noChangeShapeType="1"/>
              </p:cNvSpPr>
              <p:nvPr/>
            </p:nvSpPr>
            <p:spPr bwMode="auto">
              <a:xfrm>
                <a:off x="2544" y="1200"/>
                <a:ext cx="0" cy="576"/>
              </a:xfrm>
              <a:prstGeom prst="line">
                <a:avLst/>
              </a:prstGeom>
              <a:noFill/>
              <a:ln w="31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84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85"/>
              <p:cNvSpPr>
                <a:spLocks noChangeShapeType="1"/>
              </p:cNvSpPr>
              <p:nvPr/>
            </p:nvSpPr>
            <p:spPr bwMode="auto">
              <a:xfrm>
                <a:off x="1776" y="1200"/>
                <a:ext cx="0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86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206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87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Line 88"/>
            <p:cNvSpPr>
              <a:spLocks noChangeShapeType="1"/>
            </p:cNvSpPr>
            <p:nvPr/>
          </p:nvSpPr>
          <p:spPr bwMode="auto">
            <a:xfrm>
              <a:off x="2636" y="2431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89"/>
            <p:cNvSpPr>
              <a:spLocks noChangeShapeType="1"/>
            </p:cNvSpPr>
            <p:nvPr/>
          </p:nvSpPr>
          <p:spPr bwMode="auto">
            <a:xfrm>
              <a:off x="3047" y="2431"/>
              <a:ext cx="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" name="AutoShape 90"/>
          <p:cNvSpPr>
            <a:spLocks noChangeArrowheads="1"/>
          </p:cNvSpPr>
          <p:nvPr/>
        </p:nvSpPr>
        <p:spPr bwMode="auto">
          <a:xfrm>
            <a:off x="6518430" y="3375127"/>
            <a:ext cx="2438400" cy="914400"/>
          </a:xfrm>
          <a:prstGeom prst="wedgeRectCallout">
            <a:avLst>
              <a:gd name="adj1" fmla="val -76042"/>
              <a:gd name="adj2" fmla="val 1041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稀疏矩阵的加减运算容易实现</a:t>
            </a:r>
          </a:p>
        </p:txBody>
      </p:sp>
    </p:spTree>
    <p:extLst>
      <p:ext uri="{BB962C8B-B14F-4D97-AF65-F5344CB8AC3E}">
        <p14:creationId xmlns:p14="http://schemas.microsoft.com/office/powerpoint/2010/main" val="404451179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75D-D6D7-471F-98FC-BAE0A90185CF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04800" y="2286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法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三元组矩阵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表示：</a:t>
            </a:r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5562600" y="644345"/>
            <a:ext cx="3124200" cy="2362200"/>
            <a:chOff x="1536" y="480"/>
            <a:chExt cx="2304" cy="2160"/>
          </a:xfrm>
        </p:grpSpPr>
        <p:sp>
          <p:nvSpPr>
            <p:cNvPr id="23" name="AutoShape 4"/>
            <p:cNvSpPr>
              <a:spLocks/>
            </p:cNvSpPr>
            <p:nvPr/>
          </p:nvSpPr>
          <p:spPr bwMode="auto">
            <a:xfrm>
              <a:off x="1536" y="480"/>
              <a:ext cx="48" cy="2160"/>
            </a:xfrm>
            <a:prstGeom prst="lef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AutoShape 5"/>
            <p:cNvSpPr>
              <a:spLocks/>
            </p:cNvSpPr>
            <p:nvPr/>
          </p:nvSpPr>
          <p:spPr bwMode="auto">
            <a:xfrm>
              <a:off x="3792" y="480"/>
              <a:ext cx="48" cy="2160"/>
            </a:xfrm>
            <a:prstGeom prst="righ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656" y="480"/>
              <a:ext cx="20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12    9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0    0    0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680" y="864"/>
              <a:ext cx="20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0     0    0    0    0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1656" y="1248"/>
              <a:ext cx="19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-3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0     0    0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14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1680" y="163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-6000" noProof="0" dirty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0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24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0    0    0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680" y="2016"/>
              <a:ext cx="211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18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0    0    0    0</a:t>
              </a: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1680" y="235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15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-7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4D7D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0    0</a:t>
              </a:r>
            </a:p>
          </p:txBody>
        </p:sp>
      </p:grpSp>
      <p:graphicFrame>
        <p:nvGraphicFramePr>
          <p:cNvPr id="31" name="Group 12"/>
          <p:cNvGraphicFramePr>
            <a:graphicFrameLocks noGrp="1"/>
          </p:cNvGraphicFramePr>
          <p:nvPr/>
        </p:nvGraphicFramePr>
        <p:xfrm>
          <a:off x="533400" y="1600200"/>
          <a:ext cx="4495800" cy="3797304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Rectangle 51"/>
          <p:cNvSpPr>
            <a:spLocks noChangeArrowheads="1"/>
          </p:cNvSpPr>
          <p:nvPr/>
        </p:nvSpPr>
        <p:spPr bwMode="auto">
          <a:xfrm>
            <a:off x="5627688" y="3597296"/>
            <a:ext cx="3124200" cy="132343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FF"/>
                </a:solidFill>
                <a:latin typeface="宋体" pitchFamily="2" charset="-122"/>
              </a:rPr>
              <a:t>注意：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为更可靠描述，通常再加一行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总体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信息：即总行数、总列数、非零元素总个数</a:t>
            </a:r>
          </a:p>
        </p:txBody>
      </p:sp>
      <p:graphicFrame>
        <p:nvGraphicFramePr>
          <p:cNvPr id="33" name="Group 52"/>
          <p:cNvGraphicFramePr>
            <a:graphicFrameLocks noGrp="1"/>
          </p:cNvGraphicFramePr>
          <p:nvPr/>
        </p:nvGraphicFramePr>
        <p:xfrm>
          <a:off x="533400" y="1143000"/>
          <a:ext cx="4495800" cy="457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62"/>
          <p:cNvGraphicFramePr>
            <a:graphicFrameLocks noGrp="1"/>
          </p:cNvGraphicFramePr>
          <p:nvPr/>
        </p:nvGraphicFramePr>
        <p:xfrm>
          <a:off x="533400" y="685800"/>
          <a:ext cx="4495800" cy="457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ectangle 74"/>
          <p:cNvSpPr>
            <a:spLocks noChangeArrowheads="1"/>
          </p:cNvSpPr>
          <p:nvPr/>
        </p:nvSpPr>
        <p:spPr bwMode="auto">
          <a:xfrm>
            <a:off x="526072" y="5638800"/>
            <a:ext cx="4122738" cy="466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稀疏矩阵压缩存储的缺点：</a:t>
            </a:r>
          </a:p>
        </p:txBody>
      </p:sp>
      <p:graphicFrame>
        <p:nvGraphicFramePr>
          <p:cNvPr id="36" name="Group 75"/>
          <p:cNvGraphicFramePr>
            <a:graphicFrameLocks noGrp="1"/>
          </p:cNvGraphicFramePr>
          <p:nvPr/>
        </p:nvGraphicFramePr>
        <p:xfrm>
          <a:off x="304800" y="1219200"/>
          <a:ext cx="304800" cy="4267202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1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AutoShape 105"/>
          <p:cNvSpPr>
            <a:spLocks noChangeArrowheads="1"/>
          </p:cNvSpPr>
          <p:nvPr/>
        </p:nvSpPr>
        <p:spPr bwMode="auto">
          <a:xfrm>
            <a:off x="5340100" y="5195630"/>
            <a:ext cx="3609460" cy="1143000"/>
          </a:xfrm>
          <a:prstGeom prst="wedgeEllipseCallout">
            <a:avLst>
              <a:gd name="adj1" fmla="val -68241"/>
              <a:gd name="adj2" fmla="val 9861"/>
            </a:avLst>
          </a:prstGeom>
          <a:solidFill>
            <a:srgbClr val="CC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将失去随机存取功能   ！</a:t>
            </a:r>
          </a:p>
        </p:txBody>
      </p:sp>
    </p:spTree>
    <p:extLst>
      <p:ext uri="{BB962C8B-B14F-4D97-AF65-F5344CB8AC3E}">
        <p14:creationId xmlns:p14="http://schemas.microsoft.com/office/powerpoint/2010/main" val="402535462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75D-D6D7-471F-98FC-BAE0A90185CF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685800" y="457200"/>
            <a:ext cx="7431088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4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zh-CN" altLang="en-US" sz="24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>
                <a:latin typeface="Times New Roman" pitchFamily="18" charset="0"/>
              </a:rPr>
              <a:t>下面的三元组表表示一个稀疏矩阵，试还原出它的稀疏矩阵。 </a:t>
            </a:r>
          </a:p>
        </p:txBody>
      </p:sp>
      <p:graphicFrame>
        <p:nvGraphicFramePr>
          <p:cNvPr id="31" name="Group 3"/>
          <p:cNvGraphicFramePr>
            <a:graphicFrameLocks noGrp="1"/>
          </p:cNvGraphicFramePr>
          <p:nvPr/>
        </p:nvGraphicFramePr>
        <p:xfrm>
          <a:off x="842963" y="2225675"/>
          <a:ext cx="4495800" cy="3333753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" name="Group 37"/>
          <p:cNvGraphicFramePr>
            <a:graphicFrameLocks noGrp="1"/>
          </p:cNvGraphicFramePr>
          <p:nvPr/>
        </p:nvGraphicFramePr>
        <p:xfrm>
          <a:off x="842963" y="1776413"/>
          <a:ext cx="4495800" cy="485775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49"/>
          <p:cNvGraphicFramePr>
            <a:graphicFrameLocks noGrp="1"/>
          </p:cNvGraphicFramePr>
          <p:nvPr/>
        </p:nvGraphicFramePr>
        <p:xfrm>
          <a:off x="530225" y="2400300"/>
          <a:ext cx="388938" cy="333216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74"/>
          <p:cNvGraphicFramePr>
            <a:graphicFrameLocks noGrp="1"/>
          </p:cNvGraphicFramePr>
          <p:nvPr/>
        </p:nvGraphicFramePr>
        <p:xfrm>
          <a:off x="842963" y="2222500"/>
          <a:ext cx="4495800" cy="457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Group 84"/>
          <p:cNvGrpSpPr>
            <a:grpSpLocks/>
          </p:cNvGrpSpPr>
          <p:nvPr/>
        </p:nvGrpSpPr>
        <p:grpSpPr bwMode="auto">
          <a:xfrm>
            <a:off x="5570538" y="2671763"/>
            <a:ext cx="2928937" cy="2409825"/>
            <a:chOff x="3586" y="1230"/>
            <a:chExt cx="1845" cy="1518"/>
          </a:xfrm>
        </p:grpSpPr>
        <p:grpSp>
          <p:nvGrpSpPr>
            <p:cNvPr id="36" name="Group 85"/>
            <p:cNvGrpSpPr>
              <a:grpSpLocks/>
            </p:cNvGrpSpPr>
            <p:nvPr/>
          </p:nvGrpSpPr>
          <p:grpSpPr bwMode="auto">
            <a:xfrm>
              <a:off x="3586" y="1230"/>
              <a:ext cx="1360" cy="1518"/>
              <a:chOff x="3586" y="1230"/>
              <a:chExt cx="1360" cy="1518"/>
            </a:xfrm>
          </p:grpSpPr>
          <p:sp>
            <p:nvSpPr>
              <p:cNvPr id="43" name="AutoShape 86"/>
              <p:cNvSpPr>
                <a:spLocks/>
              </p:cNvSpPr>
              <p:nvPr/>
            </p:nvSpPr>
            <p:spPr bwMode="auto">
              <a:xfrm>
                <a:off x="3586" y="1230"/>
                <a:ext cx="41" cy="1488"/>
              </a:xfrm>
              <a:prstGeom prst="leftBracket">
                <a:avLst>
                  <a:gd name="adj" fmla="val 302439"/>
                </a:avLst>
              </a:prstGeom>
              <a:noFill/>
              <a:ln w="3810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AutoShape 87"/>
              <p:cNvSpPr>
                <a:spLocks/>
              </p:cNvSpPr>
              <p:nvPr/>
            </p:nvSpPr>
            <p:spPr bwMode="auto">
              <a:xfrm>
                <a:off x="4905" y="1260"/>
                <a:ext cx="41" cy="1488"/>
              </a:xfrm>
              <a:prstGeom prst="rightBracket">
                <a:avLst>
                  <a:gd name="adj" fmla="val 302439"/>
                </a:avLst>
              </a:prstGeom>
              <a:noFill/>
              <a:ln w="3810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7" name="Rectangle 88"/>
            <p:cNvSpPr>
              <a:spLocks noChangeArrowheads="1"/>
            </p:cNvSpPr>
            <p:nvPr/>
          </p:nvSpPr>
          <p:spPr bwMode="auto">
            <a:xfrm>
              <a:off x="3607" y="1242"/>
              <a:ext cx="1742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0    0    0</a:t>
              </a:r>
            </a:p>
          </p:txBody>
        </p:sp>
        <p:sp>
          <p:nvSpPr>
            <p:cNvPr id="38" name="Rectangle 89"/>
            <p:cNvSpPr>
              <a:spLocks noChangeArrowheads="1"/>
            </p:cNvSpPr>
            <p:nvPr/>
          </p:nvSpPr>
          <p:spPr bwMode="auto">
            <a:xfrm>
              <a:off x="3627" y="1507"/>
              <a:ext cx="172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0    0    0</a:t>
              </a:r>
            </a:p>
          </p:txBody>
        </p:sp>
        <p:sp>
          <p:nvSpPr>
            <p:cNvPr id="39" name="Rectangle 90"/>
            <p:cNvSpPr>
              <a:spLocks noChangeArrowheads="1"/>
            </p:cNvSpPr>
            <p:nvPr/>
          </p:nvSpPr>
          <p:spPr bwMode="auto">
            <a:xfrm>
              <a:off x="3607" y="1771"/>
              <a:ext cx="1701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0    0    0    0</a:t>
              </a:r>
            </a:p>
          </p:txBody>
        </p:sp>
        <p:sp>
          <p:nvSpPr>
            <p:cNvPr id="40" name="Rectangle 91"/>
            <p:cNvSpPr>
              <a:spLocks noChangeArrowheads="1"/>
            </p:cNvSpPr>
            <p:nvPr/>
          </p:nvSpPr>
          <p:spPr bwMode="auto">
            <a:xfrm>
              <a:off x="3627" y="2036"/>
              <a:ext cx="1763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0    0    0</a:t>
              </a:r>
            </a:p>
          </p:txBody>
        </p:sp>
        <p:sp>
          <p:nvSpPr>
            <p:cNvPr id="41" name="Rectangle 92"/>
            <p:cNvSpPr>
              <a:spLocks noChangeArrowheads="1"/>
            </p:cNvSpPr>
            <p:nvPr/>
          </p:nvSpPr>
          <p:spPr bwMode="auto">
            <a:xfrm>
              <a:off x="3627" y="2300"/>
              <a:ext cx="1804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0    0    0</a:t>
              </a:r>
            </a:p>
          </p:txBody>
        </p:sp>
        <p:sp>
          <p:nvSpPr>
            <p:cNvPr id="42" name="Rectangle 93"/>
            <p:cNvSpPr>
              <a:spLocks noChangeArrowheads="1"/>
            </p:cNvSpPr>
            <p:nvPr/>
          </p:nvSpPr>
          <p:spPr bwMode="auto">
            <a:xfrm>
              <a:off x="3627" y="2532"/>
              <a:ext cx="1763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0    0    0</a:t>
              </a:r>
            </a:p>
          </p:txBody>
        </p:sp>
      </p:grpSp>
      <p:sp>
        <p:nvSpPr>
          <p:cNvPr id="45" name="Rectangle 104"/>
          <p:cNvSpPr>
            <a:spLocks noChangeArrowheads="1"/>
          </p:cNvSpPr>
          <p:nvPr/>
        </p:nvSpPr>
        <p:spPr bwMode="auto">
          <a:xfrm>
            <a:off x="5435600" y="2420938"/>
            <a:ext cx="2592388" cy="3024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6084888" y="2492375"/>
            <a:ext cx="2946400" cy="2409825"/>
            <a:chOff x="3243" y="2234"/>
            <a:chExt cx="1845" cy="1518"/>
          </a:xfrm>
        </p:grpSpPr>
        <p:sp>
          <p:nvSpPr>
            <p:cNvPr id="47" name="Rectangle 95"/>
            <p:cNvSpPr>
              <a:spLocks noChangeArrowheads="1"/>
            </p:cNvSpPr>
            <p:nvPr/>
          </p:nvSpPr>
          <p:spPr bwMode="auto">
            <a:xfrm>
              <a:off x="3264" y="2246"/>
              <a:ext cx="1742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7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0    0</a:t>
              </a:r>
            </a:p>
          </p:txBody>
        </p:sp>
        <p:sp>
          <p:nvSpPr>
            <p:cNvPr id="48" name="Rectangle 96"/>
            <p:cNvSpPr>
              <a:spLocks noChangeArrowheads="1"/>
            </p:cNvSpPr>
            <p:nvPr/>
          </p:nvSpPr>
          <p:spPr bwMode="auto">
            <a:xfrm>
              <a:off x="3284" y="2511"/>
              <a:ext cx="172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7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12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0    0    0</a:t>
              </a:r>
            </a:p>
          </p:txBody>
        </p:sp>
        <p:sp>
          <p:nvSpPr>
            <p:cNvPr id="49" name="Rectangle 97"/>
            <p:cNvSpPr>
              <a:spLocks noChangeArrowheads="1"/>
            </p:cNvSpPr>
            <p:nvPr/>
          </p:nvSpPr>
          <p:spPr bwMode="auto">
            <a:xfrm>
              <a:off x="3264" y="2775"/>
              <a:ext cx="1701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7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3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0    0    0</a:t>
              </a:r>
            </a:p>
          </p:txBody>
        </p:sp>
        <p:sp>
          <p:nvSpPr>
            <p:cNvPr id="50" name="Rectangle 98"/>
            <p:cNvSpPr>
              <a:spLocks noChangeArrowheads="1"/>
            </p:cNvSpPr>
            <p:nvPr/>
          </p:nvSpPr>
          <p:spPr bwMode="auto">
            <a:xfrm>
              <a:off x="3284" y="3040"/>
              <a:ext cx="1763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7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4</a:t>
              </a:r>
            </a:p>
          </p:txBody>
        </p:sp>
        <p:sp>
          <p:nvSpPr>
            <p:cNvPr id="51" name="Rectangle 99"/>
            <p:cNvSpPr>
              <a:spLocks noChangeArrowheads="1"/>
            </p:cNvSpPr>
            <p:nvPr/>
          </p:nvSpPr>
          <p:spPr bwMode="auto">
            <a:xfrm>
              <a:off x="3284" y="3304"/>
              <a:ext cx="1804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7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0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6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0</a:t>
              </a:r>
            </a:p>
          </p:txBody>
        </p:sp>
        <p:sp>
          <p:nvSpPr>
            <p:cNvPr id="52" name="Rectangle 100"/>
            <p:cNvSpPr>
              <a:spLocks noChangeArrowheads="1"/>
            </p:cNvSpPr>
            <p:nvPr/>
          </p:nvSpPr>
          <p:spPr bwMode="auto">
            <a:xfrm>
              <a:off x="3284" y="3536"/>
              <a:ext cx="1763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7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16</a:t>
              </a:r>
              <a:r>
                <a:rPr kumimoji="1" lang="en-US" altLang="zh-CN" sz="2400" b="1" i="0" u="none" strike="noStrike" kern="0" cap="none" spc="0" normalizeH="0" baseline="-600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0    0    0</a:t>
              </a:r>
            </a:p>
          </p:txBody>
        </p:sp>
        <p:grpSp>
          <p:nvGrpSpPr>
            <p:cNvPr id="53" name="Group 101"/>
            <p:cNvGrpSpPr>
              <a:grpSpLocks/>
            </p:cNvGrpSpPr>
            <p:nvPr/>
          </p:nvGrpSpPr>
          <p:grpSpPr bwMode="auto">
            <a:xfrm>
              <a:off x="3243" y="2234"/>
              <a:ext cx="1360" cy="1518"/>
              <a:chOff x="3586" y="1230"/>
              <a:chExt cx="1360" cy="1518"/>
            </a:xfrm>
          </p:grpSpPr>
          <p:sp>
            <p:nvSpPr>
              <p:cNvPr id="54" name="AutoShape 102"/>
              <p:cNvSpPr>
                <a:spLocks/>
              </p:cNvSpPr>
              <p:nvPr/>
            </p:nvSpPr>
            <p:spPr bwMode="auto">
              <a:xfrm>
                <a:off x="3586" y="1230"/>
                <a:ext cx="41" cy="1488"/>
              </a:xfrm>
              <a:prstGeom prst="leftBracket">
                <a:avLst>
                  <a:gd name="adj" fmla="val 302439"/>
                </a:avLst>
              </a:prstGeom>
              <a:solidFill>
                <a:srgbClr val="FFFFFF"/>
              </a:solidFill>
              <a:ln w="3810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AutoShape 103"/>
              <p:cNvSpPr>
                <a:spLocks/>
              </p:cNvSpPr>
              <p:nvPr/>
            </p:nvSpPr>
            <p:spPr bwMode="auto">
              <a:xfrm>
                <a:off x="4905" y="1260"/>
                <a:ext cx="41" cy="1488"/>
              </a:xfrm>
              <a:prstGeom prst="rightBracket">
                <a:avLst>
                  <a:gd name="adj" fmla="val 302439"/>
                </a:avLst>
              </a:prstGeom>
              <a:solidFill>
                <a:srgbClr val="FFFFFF"/>
              </a:solidFill>
              <a:ln w="3810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232692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35780-654F-D043-9435-FD2B7207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E4995-1E7A-B840-A495-4FBCECB6B0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100*90</a:t>
            </a:r>
            <a:r>
              <a:rPr lang="zh-CN" altLang="en-US" dirty="0"/>
              <a:t>的浮点稀疏矩阵，非</a:t>
            </a:r>
            <a:r>
              <a:rPr lang="en-US" altLang="zh-CN" dirty="0"/>
              <a:t>0</a:t>
            </a:r>
            <a:r>
              <a:rPr lang="zh-CN" altLang="en-US" dirty="0"/>
              <a:t>元素有</a:t>
            </a:r>
            <a:r>
              <a:rPr lang="en-US" altLang="zh-CN" dirty="0"/>
              <a:t>10</a:t>
            </a:r>
            <a:r>
              <a:rPr lang="zh-CN" altLang="en-US" dirty="0"/>
              <a:t>个，设每个整型数占</a:t>
            </a:r>
            <a:r>
              <a:rPr lang="en-US" altLang="zh-CN" dirty="0"/>
              <a:t>2</a:t>
            </a:r>
            <a:r>
              <a:rPr lang="zh-CN" altLang="en-US" dirty="0"/>
              <a:t>字节，浮点数占</a:t>
            </a:r>
            <a:r>
              <a:rPr lang="en-US" altLang="zh-CN" dirty="0"/>
              <a:t>4</a:t>
            </a:r>
            <a:r>
              <a:rPr lang="zh-CN" altLang="en-US" dirty="0"/>
              <a:t>个字节，则用三元组表示该矩阵时，需要</a:t>
            </a:r>
            <a:r>
              <a:rPr lang="en-US" altLang="zh-CN" dirty="0"/>
              <a:t>____</a:t>
            </a:r>
            <a:r>
              <a:rPr lang="zh-CN" altLang="en-US" dirty="0"/>
              <a:t>字节？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320A4-976C-344F-81A5-3EF25D92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E300CB-958D-5846-9B43-D5631752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39949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75D-D6D7-471F-98FC-BAE0A90185CF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158750"/>
            <a:ext cx="6075363" cy="51911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法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带辅助向量的三元组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表示。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768" y="1452563"/>
            <a:ext cx="6011863" cy="1447800"/>
          </a:xfrm>
          <a:prstGeom prst="rect">
            <a:avLst/>
          </a:prstGeom>
        </p:spPr>
        <p:txBody>
          <a:bodyPr/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1B587C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FF0066"/>
                </a:solidFill>
              </a:rPr>
              <a:t>   </a:t>
            </a:r>
            <a:r>
              <a:rPr lang="zh-CN" altLang="en-US" sz="2000" b="1" dirty="0">
                <a:solidFill>
                  <a:srgbClr val="FF0066"/>
                </a:solidFill>
              </a:rPr>
              <a:t>方法：</a:t>
            </a:r>
            <a:r>
              <a:rPr lang="zh-CN" altLang="en-US" sz="2000" b="1" dirty="0">
                <a:solidFill>
                  <a:srgbClr val="99FF33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</a:rPr>
              <a:t>增加</a:t>
            </a:r>
            <a:r>
              <a:rPr lang="en-US" altLang="zh-CN" sz="2000" b="1" dirty="0">
                <a:solidFill>
                  <a:srgbClr val="0000FF"/>
                </a:solidFill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</a:rPr>
              <a:t>个辅助向量：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ea typeface="楷体_GB2312" pitchFamily="49" charset="-122"/>
              </a:rPr>
              <a:t>① 记录每行非</a:t>
            </a:r>
            <a:r>
              <a:rPr lang="en-US" altLang="zh-CN" sz="2000" b="1" dirty="0">
                <a:ea typeface="楷体_GB2312" pitchFamily="49" charset="-122"/>
              </a:rPr>
              <a:t>0</a:t>
            </a:r>
            <a:r>
              <a:rPr lang="zh-CN" altLang="en-US" sz="2000" b="1" dirty="0">
                <a:ea typeface="楷体_GB2312" pitchFamily="49" charset="-122"/>
              </a:rPr>
              <a:t>元素个数，用</a:t>
            </a:r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NUM</a:t>
            </a: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0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）</a:t>
            </a:r>
            <a:r>
              <a:rPr lang="zh-CN" altLang="en-US" sz="2000" b="1" dirty="0">
                <a:ea typeface="楷体_GB2312" pitchFamily="49" charset="-122"/>
              </a:rPr>
              <a:t>表示；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ea typeface="楷体_GB2312" pitchFamily="49" charset="-122"/>
              </a:rPr>
              <a:t>② 记录稀疏矩阵中每行第一个非</a:t>
            </a:r>
            <a:r>
              <a:rPr lang="en-US" altLang="zh-CN" sz="2000" b="1" dirty="0">
                <a:ea typeface="楷体_GB2312" pitchFamily="49" charset="-122"/>
              </a:rPr>
              <a:t>0</a:t>
            </a:r>
            <a:r>
              <a:rPr lang="zh-CN" altLang="en-US" sz="2000" b="1" dirty="0">
                <a:ea typeface="楷体_GB2312" pitchFamily="49" charset="-122"/>
              </a:rPr>
              <a:t>元素在</a:t>
            </a: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三元组中的行号，</a:t>
            </a:r>
            <a:r>
              <a:rPr lang="zh-CN" altLang="en-US" sz="2000" b="1" dirty="0">
                <a:ea typeface="楷体_GB2312" pitchFamily="49" charset="-122"/>
              </a:rPr>
              <a:t>用</a:t>
            </a:r>
            <a:r>
              <a:rPr lang="en-US" altLang="zh-CN" sz="2000" b="1" dirty="0">
                <a:solidFill>
                  <a:srgbClr val="FF0066"/>
                </a:solidFill>
                <a:ea typeface="楷体_GB2312" pitchFamily="49" charset="-122"/>
              </a:rPr>
              <a:t>POS</a:t>
            </a:r>
            <a:r>
              <a:rPr lang="zh-CN" altLang="en-US" sz="2000" b="1" dirty="0">
                <a:solidFill>
                  <a:srgbClr val="FF0066"/>
                </a:solidFill>
                <a:ea typeface="楷体_GB2312" pitchFamily="49" charset="-122"/>
              </a:rPr>
              <a:t>（</a:t>
            </a:r>
            <a:r>
              <a:rPr lang="en-US" altLang="zh-CN" sz="2000" b="1" dirty="0" err="1">
                <a:solidFill>
                  <a:srgbClr val="FF0066"/>
                </a:solidFill>
                <a:ea typeface="楷体_GB2312" pitchFamily="49" charset="-122"/>
              </a:rPr>
              <a:t>i</a:t>
            </a:r>
            <a:r>
              <a:rPr lang="zh-CN" altLang="en-US" sz="2000" b="1" dirty="0">
                <a:solidFill>
                  <a:srgbClr val="FF0066"/>
                </a:solidFill>
                <a:ea typeface="楷体_GB2312" pitchFamily="49" charset="-122"/>
              </a:rPr>
              <a:t>）</a:t>
            </a:r>
            <a:r>
              <a:rPr lang="zh-CN" altLang="en-US" sz="2000" b="1" dirty="0">
                <a:ea typeface="楷体_GB2312" pitchFamily="49" charset="-122"/>
              </a:rPr>
              <a:t>表示。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00600" y="4114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>
                <a:solidFill>
                  <a:srgbClr val="FF0066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4114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>
                <a:solidFill>
                  <a:srgbClr val="FF0066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81400" y="4114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>
                <a:solidFill>
                  <a:srgbClr val="FF0066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71800" y="4114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>
                <a:solidFill>
                  <a:srgbClr val="FF0066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52600" y="4114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400">
                <a:solidFill>
                  <a:srgbClr val="FF0066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11188" y="3213100"/>
            <a:ext cx="4724400" cy="1371600"/>
            <a:chOff x="432" y="2016"/>
            <a:chExt cx="2976" cy="86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024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92" y="23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256" y="23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72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88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04" y="23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32" y="230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NUM( i)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024" y="20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592" y="20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56" y="20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72" y="20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88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32" y="259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 b="1">
                  <a:solidFill>
                    <a:srgbClr val="FF0066"/>
                  </a:solidFill>
                  <a:latin typeface="Times New Roman" pitchFamily="18" charset="0"/>
                </a:rPr>
                <a:t>POS( i )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88" y="20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104" y="20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32" y="201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32" y="2016"/>
              <a:ext cx="2976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2" y="2880"/>
              <a:ext cx="2976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32" y="2016"/>
              <a:ext cx="0" cy="864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408" y="2016"/>
              <a:ext cx="0" cy="864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104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488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32" y="2304"/>
              <a:ext cx="297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872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256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592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024" y="2016"/>
              <a:ext cx="0" cy="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32" y="2592"/>
              <a:ext cx="297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096000" y="412085"/>
            <a:ext cx="2819400" cy="2133600"/>
            <a:chOff x="1536" y="480"/>
            <a:chExt cx="2304" cy="2160"/>
          </a:xfrm>
        </p:grpSpPr>
        <p:sp>
          <p:nvSpPr>
            <p:cNvPr id="41" name="AutoShape 40"/>
            <p:cNvSpPr>
              <a:spLocks/>
            </p:cNvSpPr>
            <p:nvPr/>
          </p:nvSpPr>
          <p:spPr bwMode="auto">
            <a:xfrm>
              <a:off x="1536" y="480"/>
              <a:ext cx="48" cy="2160"/>
            </a:xfrm>
            <a:prstGeom prst="lef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41"/>
            <p:cNvSpPr>
              <a:spLocks/>
            </p:cNvSpPr>
            <p:nvPr/>
          </p:nvSpPr>
          <p:spPr bwMode="auto">
            <a:xfrm>
              <a:off x="3792" y="480"/>
              <a:ext cx="48" cy="2160"/>
            </a:xfrm>
            <a:prstGeom prst="righ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656" y="480"/>
              <a:ext cx="20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</a:rPr>
                <a:t>12</a:t>
              </a:r>
              <a:r>
                <a:rPr kumimoji="1" lang="en-US" altLang="zh-CN" sz="2400" b="1">
                  <a:solidFill>
                    <a:srgbClr val="99FF33"/>
                  </a:solidFill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00CC00"/>
                  </a:solidFill>
                  <a:latin typeface="Times New Roman" pitchFamily="18" charset="0"/>
                  <a:ea typeface="黑体" pitchFamily="2" charset="-122"/>
                </a:rPr>
                <a:t>9 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0    0    0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680" y="864"/>
              <a:ext cx="20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0     0    0    0    0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656" y="1248"/>
              <a:ext cx="19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99FF33"/>
                  </a:solidFill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kumimoji="1" lang="en-US" altLang="zh-CN" sz="2400" b="1">
                  <a:solidFill>
                    <a:srgbClr val="00CC00"/>
                  </a:solidFill>
                  <a:latin typeface="Times New Roman" pitchFamily="18" charset="0"/>
                  <a:ea typeface="黑体" pitchFamily="2" charset="-122"/>
                </a:rPr>
                <a:t>-3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0     0    0   </a:t>
              </a:r>
              <a:r>
                <a:rPr kumimoji="1" lang="en-US" altLang="zh-CN" sz="2400" b="1">
                  <a:solidFill>
                    <a:srgbClr val="00CC00"/>
                  </a:solidFill>
                  <a:latin typeface="Times New Roman" pitchFamily="18" charset="0"/>
                  <a:ea typeface="黑体" pitchFamily="2" charset="-122"/>
                </a:rPr>
                <a:t>14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0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680" y="163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0    </a:t>
              </a:r>
              <a:r>
                <a:rPr kumimoji="1" lang="en-US" altLang="zh-CN" sz="2400" b="1">
                  <a:solidFill>
                    <a:srgbClr val="00CC00"/>
                  </a:solidFill>
                  <a:latin typeface="Times New Roman" pitchFamily="18" charset="0"/>
                  <a:ea typeface="黑体" pitchFamily="2" charset="-122"/>
                </a:rPr>
                <a:t>24</a:t>
              </a:r>
              <a:r>
                <a:rPr kumimoji="1" lang="en-US" altLang="zh-CN" sz="2400" b="1">
                  <a:solidFill>
                    <a:srgbClr val="C64BD3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400" b="1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0    0    0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680" y="2016"/>
              <a:ext cx="211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2400" b="1" baseline="-6000" dirty="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2400" b="1" dirty="0">
                  <a:solidFill>
                    <a:srgbClr val="00CC00"/>
                  </a:solidFill>
                  <a:latin typeface="Times New Roman" pitchFamily="18" charset="0"/>
                  <a:ea typeface="黑体" pitchFamily="2" charset="-122"/>
                </a:rPr>
                <a:t>18</a:t>
              </a:r>
              <a:r>
                <a:rPr kumimoji="1" lang="en-US" altLang="zh-CN" sz="2400" b="1" dirty="0">
                  <a:solidFill>
                    <a:srgbClr val="99FF33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400" b="1" dirty="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0    0    0    0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680" y="235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00CC00"/>
                  </a:solidFill>
                  <a:latin typeface="Times New Roman" pitchFamily="18" charset="0"/>
                  <a:ea typeface="黑体" pitchFamily="2" charset="-122"/>
                </a:rPr>
                <a:t>15</a:t>
              </a:r>
              <a:r>
                <a:rPr kumimoji="1" lang="en-US" altLang="zh-CN" sz="2400" b="1" baseline="-6000" dirty="0">
                  <a:solidFill>
                    <a:srgbClr val="00CC00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2400" b="1" baseline="-6000" dirty="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2400" b="1" dirty="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0    0    </a:t>
              </a:r>
              <a:r>
                <a:rPr kumimoji="1" lang="en-US" altLang="zh-CN" sz="2400" b="1" dirty="0">
                  <a:solidFill>
                    <a:srgbClr val="00CC00"/>
                  </a:solidFill>
                  <a:latin typeface="Times New Roman" pitchFamily="18" charset="0"/>
                  <a:ea typeface="黑体" pitchFamily="2" charset="-122"/>
                </a:rPr>
                <a:t>-7</a:t>
              </a:r>
              <a:r>
                <a:rPr kumimoji="1" lang="en-US" altLang="zh-CN" sz="2400" b="1" dirty="0">
                  <a:solidFill>
                    <a:srgbClr val="C4D7DE"/>
                  </a:solidFill>
                  <a:latin typeface="Times New Roman" pitchFamily="18" charset="0"/>
                  <a:ea typeface="黑体" pitchFamily="2" charset="-122"/>
                </a:rPr>
                <a:t>    0    0</a:t>
              </a: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516688" y="2986674"/>
            <a:ext cx="2286000" cy="3416300"/>
            <a:chOff x="2688" y="1352"/>
            <a:chExt cx="2832" cy="2968"/>
          </a:xfrm>
        </p:grpSpPr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446" y="4021"/>
              <a:ext cx="1074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-7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616" y="4021"/>
              <a:ext cx="830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4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2688" y="4021"/>
              <a:ext cx="92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6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446" y="3722"/>
              <a:ext cx="1074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15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616" y="3722"/>
              <a:ext cx="830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1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688" y="3722"/>
              <a:ext cx="92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6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446" y="3423"/>
              <a:ext cx="1074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18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616" y="3423"/>
              <a:ext cx="830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2</a:t>
              </a:r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688" y="3423"/>
              <a:ext cx="92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5</a:t>
              </a: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446" y="3124"/>
              <a:ext cx="1074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24</a:t>
              </a: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616" y="3124"/>
              <a:ext cx="830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3</a:t>
              </a: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688" y="3124"/>
              <a:ext cx="92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4</a:t>
              </a: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446" y="2825"/>
              <a:ext cx="1074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14</a:t>
              </a: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616" y="2825"/>
              <a:ext cx="830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5</a:t>
              </a: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688" y="2825"/>
              <a:ext cx="92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3</a:t>
              </a: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446" y="2526"/>
              <a:ext cx="1074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-3</a:t>
              </a: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616" y="2526"/>
              <a:ext cx="830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1</a:t>
              </a: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688" y="2526"/>
              <a:ext cx="92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3</a:t>
              </a: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446" y="2227"/>
              <a:ext cx="1074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9</a:t>
              </a: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3616" y="2227"/>
              <a:ext cx="830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3</a:t>
              </a: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2688" y="2227"/>
              <a:ext cx="92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1</a:t>
              </a: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446" y="1928"/>
              <a:ext cx="1074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dirty="0">
                  <a:solidFill>
                    <a:srgbClr val="FF00FF"/>
                  </a:solidFill>
                  <a:latin typeface="+mn-lt"/>
                </a:rPr>
                <a:t>12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3616" y="1928"/>
              <a:ext cx="830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dirty="0">
                  <a:latin typeface="+mn-lt"/>
                </a:rPr>
                <a:t>2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2688" y="1928"/>
              <a:ext cx="92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1 </a:t>
              </a: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2688" y="1928"/>
              <a:ext cx="28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2688" y="4320"/>
              <a:ext cx="28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2688" y="2227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2688" y="252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2688" y="2825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2688" y="3124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2688" y="3423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2688" y="3722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2688" y="4021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2688" y="1928"/>
              <a:ext cx="0" cy="2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3616" y="1928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4446" y="1928"/>
              <a:ext cx="0" cy="2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5520" y="1928"/>
              <a:ext cx="0" cy="2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4446" y="1640"/>
              <a:ext cx="107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rgbClr val="800000"/>
                  </a:solidFill>
                  <a:latin typeface="+mn-lt"/>
                </a:rPr>
                <a:t>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616" y="1640"/>
              <a:ext cx="83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rgbClr val="80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2688" y="1640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rgbClr val="80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2688" y="1640"/>
              <a:ext cx="2832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2688" y="1928"/>
              <a:ext cx="2832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2688" y="1640"/>
              <a:ext cx="0" cy="288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5520" y="1640"/>
              <a:ext cx="0" cy="288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616" y="1640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4446" y="1640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4446" y="1352"/>
              <a:ext cx="107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v</a:t>
              </a: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3616" y="1352"/>
              <a:ext cx="83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j</a:t>
              </a: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2688" y="1352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latin typeface="+mn-lt"/>
                </a:rPr>
                <a:t>i</a:t>
              </a:r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>
              <a:off x="2688" y="1352"/>
              <a:ext cx="92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>
              <a:off x="2688" y="1640"/>
              <a:ext cx="92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2688" y="135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>
              <a:off x="5520" y="1352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>
              <a:off x="3616" y="1352"/>
              <a:ext cx="83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3616" y="1640"/>
              <a:ext cx="83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>
              <a:off x="4446" y="1352"/>
              <a:ext cx="107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4446" y="1640"/>
              <a:ext cx="107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</p:grpSp>
      <p:graphicFrame>
        <p:nvGraphicFramePr>
          <p:cNvPr id="107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68058"/>
              </p:ext>
            </p:extLst>
          </p:nvPr>
        </p:nvGraphicFramePr>
        <p:xfrm>
          <a:off x="6172200" y="3453399"/>
          <a:ext cx="304800" cy="30480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8" name="Rectangle 136"/>
          <p:cNvSpPr>
            <a:spLocks noChangeArrowheads="1"/>
          </p:cNvSpPr>
          <p:nvPr/>
        </p:nvSpPr>
        <p:spPr bwMode="auto">
          <a:xfrm>
            <a:off x="251460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0066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9" name="Rectangle 137"/>
          <p:cNvSpPr>
            <a:spLocks noChangeArrowheads="1"/>
          </p:cNvSpPr>
          <p:nvPr/>
        </p:nvSpPr>
        <p:spPr bwMode="auto">
          <a:xfrm>
            <a:off x="228600" y="609600"/>
            <a:ext cx="556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用途：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便于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高效访问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稀疏矩阵中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任一非零元素。</a:t>
            </a:r>
          </a:p>
        </p:txBody>
      </p:sp>
      <p:sp>
        <p:nvSpPr>
          <p:cNvPr id="110" name="Rectangle 138"/>
          <p:cNvSpPr>
            <a:spLocks noChangeArrowheads="1"/>
          </p:cNvSpPr>
          <p:nvPr/>
        </p:nvSpPr>
        <p:spPr bwMode="auto">
          <a:xfrm>
            <a:off x="533400" y="4800600"/>
            <a:ext cx="5029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POS(i)</a:t>
            </a:r>
            <a:r>
              <a:rPr kumimoji="1" lang="zh-CN" altLang="en-US" sz="2000" b="1">
                <a:solidFill>
                  <a:srgbClr val="0000FF"/>
                </a:solidFill>
                <a:latin typeface="宋体" pitchFamily="2" charset="-122"/>
              </a:rPr>
              <a:t>如何计算？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POS(1)</a:t>
            </a:r>
            <a:r>
              <a:rPr kumimoji="1" lang="zh-CN" altLang="en-US" sz="2400" b="1">
                <a:latin typeface="Times New Roman" pitchFamily="18" charset="0"/>
              </a:rPr>
              <a:t>＝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POS(i)</a:t>
            </a:r>
            <a:r>
              <a:rPr kumimoji="1" lang="zh-CN" altLang="en-US" sz="2400" b="1">
                <a:latin typeface="Times New Roman" pitchFamily="18" charset="0"/>
              </a:rPr>
              <a:t>＝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POS(i-1</a:t>
            </a:r>
            <a:r>
              <a:rPr kumimoji="1" lang="en-US" altLang="zh-CN" sz="2400" b="1">
                <a:latin typeface="Times New Roman" pitchFamily="18" charset="0"/>
              </a:rPr>
              <a:t>)+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NUM(i-1)</a:t>
            </a:r>
          </a:p>
        </p:txBody>
      </p:sp>
      <p:sp>
        <p:nvSpPr>
          <p:cNvPr id="111" name="Line 139"/>
          <p:cNvSpPr>
            <a:spLocks noChangeShapeType="1"/>
          </p:cNvSpPr>
          <p:nvPr/>
        </p:nvSpPr>
        <p:spPr bwMode="auto">
          <a:xfrm flipH="1" flipV="1">
            <a:off x="2743200" y="4495800"/>
            <a:ext cx="533400" cy="990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" name="Group 140"/>
          <p:cNvGrpSpPr>
            <a:grpSpLocks/>
          </p:cNvGrpSpPr>
          <p:nvPr/>
        </p:nvGrpSpPr>
        <p:grpSpPr bwMode="auto">
          <a:xfrm>
            <a:off x="1219200" y="1520824"/>
            <a:ext cx="4876799" cy="1603375"/>
            <a:chOff x="768" y="144"/>
            <a:chExt cx="3120" cy="1824"/>
          </a:xfrm>
        </p:grpSpPr>
        <p:sp>
          <p:nvSpPr>
            <p:cNvPr id="113" name="Line 141"/>
            <p:cNvSpPr>
              <a:spLocks noChangeShapeType="1"/>
            </p:cNvSpPr>
            <p:nvPr/>
          </p:nvSpPr>
          <p:spPr bwMode="auto">
            <a:xfrm flipH="1">
              <a:off x="768" y="1824"/>
              <a:ext cx="29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42"/>
            <p:cNvSpPr>
              <a:spLocks noChangeShapeType="1"/>
            </p:cNvSpPr>
            <p:nvPr/>
          </p:nvSpPr>
          <p:spPr bwMode="auto">
            <a:xfrm>
              <a:off x="3696" y="144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43"/>
            <p:cNvSpPr>
              <a:spLocks noChangeShapeType="1"/>
            </p:cNvSpPr>
            <p:nvPr/>
          </p:nvSpPr>
          <p:spPr bwMode="auto">
            <a:xfrm>
              <a:off x="768" y="1824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44"/>
            <p:cNvSpPr>
              <a:spLocks noChangeShapeType="1"/>
            </p:cNvSpPr>
            <p:nvPr/>
          </p:nvSpPr>
          <p:spPr bwMode="auto">
            <a:xfrm>
              <a:off x="3696" y="144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7" name="AutoShape 145"/>
          <p:cNvSpPr>
            <a:spLocks/>
          </p:cNvSpPr>
          <p:nvPr/>
        </p:nvSpPr>
        <p:spPr bwMode="auto">
          <a:xfrm>
            <a:off x="5715000" y="3048000"/>
            <a:ext cx="304800" cy="2514600"/>
          </a:xfrm>
          <a:prstGeom prst="leftBrace">
            <a:avLst>
              <a:gd name="adj1" fmla="val 68750"/>
              <a:gd name="adj2" fmla="val 50000"/>
            </a:avLst>
          </a:prstGeom>
          <a:noFill/>
          <a:ln w="349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146"/>
          <p:cNvSpPr>
            <a:spLocks noChangeArrowheads="1"/>
          </p:cNvSpPr>
          <p:nvPr/>
        </p:nvSpPr>
        <p:spPr bwMode="auto">
          <a:xfrm>
            <a:off x="4114800" y="4953000"/>
            <a:ext cx="1524000" cy="609600"/>
          </a:xfrm>
          <a:prstGeom prst="wedgeRoundRectCallout">
            <a:avLst>
              <a:gd name="adj1" fmla="val -141250"/>
              <a:gd name="adj2" fmla="val -2031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用途后述</a:t>
            </a:r>
          </a:p>
        </p:txBody>
      </p:sp>
    </p:spTree>
    <p:extLst>
      <p:ext uri="{BB962C8B-B14F-4D97-AF65-F5344CB8AC3E}">
        <p14:creationId xmlns:p14="http://schemas.microsoft.com/office/powerpoint/2010/main" val="391054010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数组和广义表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5.1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数组的定义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5.2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数组的顺序存储表示和实现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5.3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矩阵的压缩存储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32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5.4 </a:t>
            </a:r>
            <a:r>
              <a:rPr kumimoji="1" lang="zh-CN" altLang="en-US" sz="32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广义表的定义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32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5.5 </a:t>
            </a:r>
            <a:r>
              <a:rPr kumimoji="1" lang="zh-CN" altLang="en-US" sz="32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广义表的存储结构</a:t>
            </a:r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505023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稀疏矩阵的操作</a:t>
            </a:r>
            <a:r>
              <a:rPr lang="en-US" altLang="zh-CN" dirty="0"/>
              <a:t>(</a:t>
            </a:r>
            <a:r>
              <a:rPr lang="zh-CN" altLang="en-US" dirty="0"/>
              <a:t>转置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20</a:t>
            </a:fld>
            <a:endParaRPr lang="en-US" altLang="zh-CN"/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1447800" y="1602640"/>
            <a:ext cx="2047240" cy="1717040"/>
            <a:chOff x="1536" y="480"/>
            <a:chExt cx="2304" cy="2160"/>
          </a:xfrm>
        </p:grpSpPr>
        <p:sp>
          <p:nvSpPr>
            <p:cNvPr id="45" name="AutoShape 4"/>
            <p:cNvSpPr>
              <a:spLocks/>
            </p:cNvSpPr>
            <p:nvPr/>
          </p:nvSpPr>
          <p:spPr bwMode="auto">
            <a:xfrm>
              <a:off x="1536" y="480"/>
              <a:ext cx="48" cy="2160"/>
            </a:xfrm>
            <a:prstGeom prst="lef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AutoShape 5"/>
            <p:cNvSpPr>
              <a:spLocks/>
            </p:cNvSpPr>
            <p:nvPr/>
          </p:nvSpPr>
          <p:spPr bwMode="auto">
            <a:xfrm>
              <a:off x="3792" y="480"/>
              <a:ext cx="48" cy="2160"/>
            </a:xfrm>
            <a:prstGeom prst="righ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656" y="480"/>
              <a:ext cx="20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12    9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0    0    0</a:t>
              </a: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680" y="864"/>
              <a:ext cx="20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0     0    0    0    0</a:t>
              </a: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1656" y="1248"/>
              <a:ext cx="19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-3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0     0    0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14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0</a:t>
              </a: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1680" y="163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0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24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0    0    0</a:t>
              </a: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1680" y="2016"/>
              <a:ext cx="211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18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0    0    0    0</a:t>
              </a: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1680" y="235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15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-7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0    0</a:t>
              </a:r>
            </a:p>
          </p:txBody>
        </p:sp>
      </p:grpSp>
      <p:grpSp>
        <p:nvGrpSpPr>
          <p:cNvPr id="53" name="Group 12"/>
          <p:cNvGrpSpPr>
            <a:grpSpLocks/>
          </p:cNvGrpSpPr>
          <p:nvPr/>
        </p:nvGrpSpPr>
        <p:grpSpPr bwMode="auto">
          <a:xfrm>
            <a:off x="5410200" y="1602640"/>
            <a:ext cx="2113280" cy="1849120"/>
            <a:chOff x="1536" y="480"/>
            <a:chExt cx="2304" cy="2160"/>
          </a:xfrm>
        </p:grpSpPr>
        <p:sp>
          <p:nvSpPr>
            <p:cNvPr id="54" name="AutoShape 13"/>
            <p:cNvSpPr>
              <a:spLocks/>
            </p:cNvSpPr>
            <p:nvPr/>
          </p:nvSpPr>
          <p:spPr bwMode="auto">
            <a:xfrm>
              <a:off x="1536" y="480"/>
              <a:ext cx="48" cy="2160"/>
            </a:xfrm>
            <a:prstGeom prst="lef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AutoShape 14"/>
            <p:cNvSpPr>
              <a:spLocks/>
            </p:cNvSpPr>
            <p:nvPr/>
          </p:nvSpPr>
          <p:spPr bwMode="auto">
            <a:xfrm>
              <a:off x="3792" y="480"/>
              <a:ext cx="48" cy="2160"/>
            </a:xfrm>
            <a:prstGeom prst="rightBracket">
              <a:avLst>
                <a:gd name="adj" fmla="val 375000"/>
              </a:avLst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1656" y="480"/>
              <a:ext cx="20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–3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0    0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15</a:t>
              </a:r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1680" y="864"/>
              <a:ext cx="20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12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0     0    0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18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0</a:t>
              </a: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1656" y="1248"/>
              <a:ext cx="19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9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0     0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24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0     0</a:t>
              </a: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1680" y="163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0     0     0     0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-7</a:t>
              </a: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1680" y="2016"/>
              <a:ext cx="211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14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0    0    0</a:t>
              </a:r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1680" y="2352"/>
              <a:ext cx="206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kumimoji="1" lang="en-US" altLang="zh-CN" sz="1200" b="1" i="0" u="none" strike="noStrike" kern="0" cap="none" spc="0" normalizeH="0" baseline="-600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</a:rPr>
                <a:t>0     0     0     0    0</a:t>
              </a:r>
            </a:p>
          </p:txBody>
        </p:sp>
      </p:grpSp>
      <p:graphicFrame>
        <p:nvGraphicFramePr>
          <p:cNvPr id="62" name="Group 21"/>
          <p:cNvGraphicFramePr>
            <a:graphicFrameLocks noGrp="1"/>
          </p:cNvGraphicFramePr>
          <p:nvPr/>
        </p:nvGraphicFramePr>
        <p:xfrm>
          <a:off x="2133600" y="3562215"/>
          <a:ext cx="1371600" cy="31699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1, 2, 12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1, 3,  9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(3, 1, -3)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(3, 5, 14)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(4, 3,  24)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(5, 2, 18)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(6, 1, 15)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(6, 4, -7)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3" name="Group 41"/>
          <p:cNvGraphicFramePr>
            <a:graphicFrameLocks noGrp="1"/>
          </p:cNvGraphicFramePr>
          <p:nvPr/>
        </p:nvGraphicFramePr>
        <p:xfrm>
          <a:off x="5715000" y="3600315"/>
          <a:ext cx="1371600" cy="31699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 3, -3)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(1, 6, 15)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2, 1, 12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(2, 5, 18)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3, 1,  9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(3, 4, 24)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(4, 6, -7)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(5, 3, 14)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3581400" y="3727315"/>
            <a:ext cx="2057400" cy="825500"/>
          </a:xfrm>
          <a:prstGeom prst="line">
            <a:avLst/>
          </a:prstGeom>
          <a:noFill/>
          <a:ln w="38100">
            <a:solidFill>
              <a:srgbClr val="BBE0E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3581400" y="4108315"/>
            <a:ext cx="2057400" cy="1206500"/>
          </a:xfrm>
          <a:prstGeom prst="line">
            <a:avLst/>
          </a:prstGeom>
          <a:noFill/>
          <a:ln w="38100">
            <a:solidFill>
              <a:srgbClr val="BBE0E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6" name="Group 63"/>
          <p:cNvGrpSpPr>
            <a:grpSpLocks/>
          </p:cNvGrpSpPr>
          <p:nvPr/>
        </p:nvGrpSpPr>
        <p:grpSpPr bwMode="auto">
          <a:xfrm>
            <a:off x="3505200" y="3803515"/>
            <a:ext cx="2209800" cy="2730500"/>
            <a:chOff x="2208" y="2168"/>
            <a:chExt cx="1392" cy="1720"/>
          </a:xfrm>
        </p:grpSpPr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V="1">
              <a:off x="2256" y="2168"/>
              <a:ext cx="1296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2208" y="2880"/>
              <a:ext cx="1344" cy="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V="1">
              <a:off x="2256" y="3648"/>
              <a:ext cx="1296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2256" y="3176"/>
              <a:ext cx="1296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 flipV="1">
              <a:off x="2208" y="2880"/>
              <a:ext cx="1392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 flipV="1">
              <a:off x="2208" y="2400"/>
              <a:ext cx="1392" cy="1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1293425" y="4340946"/>
            <a:ext cx="590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Times New Roman" pitchFamily="18" charset="0"/>
                <a:ea typeface="黑体" pitchFamily="2" charset="-122"/>
              </a:rPr>
              <a:t>已知</a:t>
            </a:r>
          </a:p>
          <a:p>
            <a:pPr algn="ctr"/>
            <a:r>
              <a:rPr kumimoji="1" lang="zh-CN" altLang="en-US" sz="1200" b="1" dirty="0">
                <a:latin typeface="Times New Roman" pitchFamily="18" charset="0"/>
                <a:ea typeface="黑体" pitchFamily="2" charset="-122"/>
              </a:rPr>
              <a:t>三</a:t>
            </a:r>
          </a:p>
          <a:p>
            <a:pPr algn="ctr"/>
            <a:r>
              <a:rPr kumimoji="1" lang="zh-CN" altLang="en-US" sz="1200" b="1" dirty="0">
                <a:latin typeface="Times New Roman" pitchFamily="18" charset="0"/>
                <a:ea typeface="黑体" pitchFamily="2" charset="-122"/>
              </a:rPr>
              <a:t>元</a:t>
            </a:r>
          </a:p>
          <a:p>
            <a:pPr algn="ctr"/>
            <a:r>
              <a:rPr kumimoji="1" lang="zh-CN" altLang="en-US" sz="1200" b="1" dirty="0">
                <a:latin typeface="Times New Roman" pitchFamily="18" charset="0"/>
                <a:ea typeface="黑体" pitchFamily="2" charset="-122"/>
              </a:rPr>
              <a:t>组</a:t>
            </a:r>
          </a:p>
          <a:p>
            <a:pPr algn="ctr"/>
            <a:r>
              <a:rPr kumimoji="1" lang="zh-CN" altLang="en-US" sz="1200" b="1" dirty="0">
                <a:latin typeface="Times New Roman" pitchFamily="18" charset="0"/>
                <a:ea typeface="黑体" pitchFamily="2" charset="-122"/>
              </a:rPr>
              <a:t>表</a:t>
            </a:r>
          </a:p>
          <a:p>
            <a:pPr algn="ctr"/>
            <a:r>
              <a:rPr kumimoji="1" lang="en-US" altLang="zh-CN" sz="1200" b="1" dirty="0" err="1">
                <a:latin typeface="Times New Roman" pitchFamily="18" charset="0"/>
                <a:ea typeface="黑体" pitchFamily="2" charset="-122"/>
              </a:rPr>
              <a:t>a.data</a:t>
            </a:r>
            <a:endParaRPr kumimoji="1" lang="en-US" altLang="zh-CN" sz="12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221945" y="4110516"/>
            <a:ext cx="598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>
                <a:latin typeface="Times New Roman" pitchFamily="18" charset="0"/>
                <a:ea typeface="黑体" pitchFamily="2" charset="-122"/>
              </a:rPr>
              <a:t>求</a:t>
            </a:r>
          </a:p>
          <a:p>
            <a:pPr algn="ctr"/>
            <a:r>
              <a:rPr kumimoji="1" lang="zh-CN" altLang="en-US" sz="1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三</a:t>
            </a:r>
          </a:p>
          <a:p>
            <a:pPr algn="ctr"/>
            <a:r>
              <a:rPr kumimoji="1" lang="zh-CN" altLang="en-US" sz="1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元</a:t>
            </a:r>
          </a:p>
          <a:p>
            <a:pPr algn="ctr"/>
            <a:r>
              <a:rPr kumimoji="1" lang="zh-CN" altLang="en-US" sz="1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组</a:t>
            </a:r>
          </a:p>
          <a:p>
            <a:pPr algn="ctr"/>
            <a:r>
              <a:rPr kumimoji="1" lang="zh-CN" altLang="en-US" sz="1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表</a:t>
            </a:r>
          </a:p>
          <a:p>
            <a:pPr algn="ctr"/>
            <a:r>
              <a:rPr kumimoji="1" lang="en-US" altLang="zh-CN" sz="1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b.data</a:t>
            </a:r>
          </a:p>
        </p:txBody>
      </p:sp>
      <p:grpSp>
        <p:nvGrpSpPr>
          <p:cNvPr id="75" name="Group 72"/>
          <p:cNvGrpSpPr>
            <a:grpSpLocks/>
          </p:cNvGrpSpPr>
          <p:nvPr/>
        </p:nvGrpSpPr>
        <p:grpSpPr bwMode="auto">
          <a:xfrm>
            <a:off x="4159970" y="2136040"/>
            <a:ext cx="1001309" cy="726440"/>
            <a:chOff x="2832" y="1296"/>
            <a:chExt cx="528" cy="528"/>
          </a:xfrm>
        </p:grpSpPr>
        <p:sp>
          <p:nvSpPr>
            <p:cNvPr id="76" name="AutoShape 73"/>
            <p:cNvSpPr>
              <a:spLocks noChangeArrowheads="1"/>
            </p:cNvSpPr>
            <p:nvPr/>
          </p:nvSpPr>
          <p:spPr bwMode="auto">
            <a:xfrm>
              <a:off x="2832" y="1488"/>
              <a:ext cx="528" cy="336"/>
            </a:xfrm>
            <a:prstGeom prst="rightArrow">
              <a:avLst>
                <a:gd name="adj1" fmla="val 50000"/>
                <a:gd name="adj2" fmla="val 39286"/>
              </a:avLst>
            </a:prstGeom>
            <a:solidFill>
              <a:srgbClr val="BBE0E3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2860" y="1296"/>
              <a:ext cx="33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转置后</a:t>
              </a:r>
            </a:p>
          </p:txBody>
        </p:sp>
      </p:grp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979430" y="2340828"/>
            <a:ext cx="3281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ea typeface="黑体" pitchFamily="2" charset="-122"/>
              </a:rPr>
              <a:t>M</a:t>
            </a: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7721210" y="2364640"/>
            <a:ext cx="2781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6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6238499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6E7E70A-6D62-4FE7-85CD-78172D19D33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7200" y="1786758"/>
            <a:ext cx="82296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095500" indent="-2095500"/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  <a:sym typeface="Wingdings" pitchFamily="2" charset="2"/>
              </a:rPr>
              <a:t>答：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肯定不正确！</a:t>
            </a:r>
          </a:p>
          <a:p>
            <a:pPr marL="2095500" indent="-2095500"/>
            <a:endParaRPr kumimoji="1" lang="zh-CN" altLang="en-US" sz="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marL="2095500" indent="-2095500"/>
            <a:r>
              <a:rPr kumimoji="1"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除了：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 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1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）每个元素的行下标和列下标互换（即三元组中的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i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和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j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互换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）；</a:t>
            </a:r>
          </a:p>
          <a:p>
            <a:pPr marL="2095500" indent="-2095500"/>
            <a:r>
              <a:rPr kumimoji="1" lang="zh-CN" altLang="en-US" sz="24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还需要：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2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T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的总行数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mu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和总列数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nu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也要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互换；</a:t>
            </a:r>
          </a:p>
          <a:p>
            <a:pPr marL="2095500" indent="-2095500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重排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三元组内各元素顺序，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使转置后的三元组也按行（或列）为主序有规律的排列。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09600" y="451654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上述（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）和（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2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）容易实现，难点在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。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04800" y="381000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若采用三元组压缩技术存储稀疏矩阵，只要把每个元素的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行下标和列下标互换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，就完成了对该矩阵的转置运算，这种说法正确吗？ 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676400" y="5188053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有两种实现转置的方法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657600" y="5035653"/>
            <a:ext cx="27432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  <a:sym typeface="Wingdings" pitchFamily="2" charset="2"/>
              </a:rPr>
              <a:t>压缩转置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黑体" pitchFamily="2" charset="-122"/>
                <a:ea typeface="黑体" pitchFamily="2" charset="-122"/>
                <a:sym typeface="Wingdings" pitchFamily="2" charset="2"/>
              </a:rPr>
              <a:t>快速</a:t>
            </a:r>
            <a:r>
              <a:rPr kumimoji="1"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压缩</a:t>
            </a:r>
            <a:r>
              <a:rPr kumimoji="1" lang="en-US" altLang="zh-CN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)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  <a:sym typeface="Wingdings" pitchFamily="2" charset="2"/>
              </a:rPr>
              <a:t>转置</a:t>
            </a:r>
          </a:p>
        </p:txBody>
      </p:sp>
      <p:sp>
        <p:nvSpPr>
          <p:cNvPr id="18" name="AutoShape 9"/>
          <p:cNvSpPr>
            <a:spLocks/>
          </p:cNvSpPr>
          <p:nvPr/>
        </p:nvSpPr>
        <p:spPr bwMode="auto">
          <a:xfrm>
            <a:off x="3505200" y="5188053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BBE0E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63041774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75D-D6D7-471F-98FC-BAE0A90185CF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850" y="0"/>
            <a:ext cx="3475038" cy="685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方法</a:t>
            </a: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  <a:sym typeface="Wingdings" pitchFamily="2" charset="2"/>
              </a:rPr>
              <a:t>压缩转置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638175"/>
            <a:ext cx="7086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047750" indent="-1047750"/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思路：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反复扫描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表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（记为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a.data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列序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，从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j=1</a:t>
            </a:r>
            <a:r>
              <a:rPr kumimoji="1" lang="zh-CN" altLang="en-US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kumimoji="1" lang="en-US" altLang="zh-CN" sz="2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依次进行转置。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5637213" y="1920875"/>
          <a:ext cx="1371600" cy="36576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609600" y="2362200"/>
            <a:ext cx="9890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已知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三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元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组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表</a:t>
            </a:r>
          </a:p>
          <a:p>
            <a:pPr algn="ctr"/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a.data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7315200" y="2438400"/>
            <a:ext cx="1006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求</a:t>
            </a:r>
          </a:p>
          <a:p>
            <a:pPr algn="ctr"/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三</a:t>
            </a:r>
          </a:p>
          <a:p>
            <a:pPr algn="ctr"/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元</a:t>
            </a:r>
          </a:p>
          <a:p>
            <a:pPr algn="ctr"/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组</a:t>
            </a:r>
          </a:p>
          <a:p>
            <a:pPr algn="ctr"/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表</a:t>
            </a:r>
          </a:p>
          <a:p>
            <a:pPr algn="ctr"/>
            <a:r>
              <a:rPr kumimoji="1" lang="en-US" altLang="zh-CN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b.data</a:t>
            </a: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351213" y="1931988"/>
            <a:ext cx="3506787" cy="1360487"/>
            <a:chOff x="2111" y="1217"/>
            <a:chExt cx="2209" cy="857"/>
          </a:xfrm>
        </p:grpSpPr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V="1">
              <a:off x="2304" y="1344"/>
              <a:ext cx="1249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2111" y="182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①</a:t>
              </a: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3602" y="1217"/>
              <a:ext cx="7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(</a:t>
              </a:r>
              <a:r>
                <a:rPr kumimoji="1" lang="en-US" altLang="zh-CN" sz="2000" b="1">
                  <a:solidFill>
                    <a:srgbClr val="0000FF"/>
                  </a:solidFill>
                </a:rPr>
                <a:t>1</a:t>
              </a:r>
              <a:r>
                <a:rPr kumimoji="1" lang="en-US" altLang="zh-CN" sz="2000" b="1">
                  <a:solidFill>
                    <a:srgbClr val="FF00FF"/>
                  </a:solidFill>
                </a:rPr>
                <a:t>, 3, -3)</a:t>
              </a:r>
            </a:p>
          </p:txBody>
        </p: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3352800" y="2362200"/>
            <a:ext cx="3540125" cy="2747963"/>
            <a:chOff x="2124" y="1485"/>
            <a:chExt cx="2230" cy="1731"/>
          </a:xfrm>
        </p:grpSpPr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V="1">
              <a:off x="2303" y="1632"/>
              <a:ext cx="1249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2124" y="296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600" y="1485"/>
              <a:ext cx="7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(</a:t>
              </a:r>
              <a:r>
                <a:rPr kumimoji="1" lang="en-US" altLang="zh-CN" sz="2000" b="1">
                  <a:solidFill>
                    <a:srgbClr val="0000FF"/>
                  </a:solidFill>
                </a:rPr>
                <a:t>1</a:t>
              </a:r>
              <a:r>
                <a:rPr kumimoji="1" lang="en-US" altLang="zh-CN" sz="2000" b="1">
                  <a:solidFill>
                    <a:srgbClr val="FF00FF"/>
                  </a:solidFill>
                </a:rPr>
                <a:t>, 6, 15)</a:t>
              </a:r>
            </a:p>
          </p:txBody>
        </p:sp>
      </p:grpSp>
      <p:grpSp>
        <p:nvGrpSpPr>
          <p:cNvPr id="17" name="Group 34"/>
          <p:cNvGrpSpPr>
            <a:grpSpLocks/>
          </p:cNvGrpSpPr>
          <p:nvPr/>
        </p:nvGrpSpPr>
        <p:grpSpPr bwMode="auto">
          <a:xfrm>
            <a:off x="3351213" y="1981200"/>
            <a:ext cx="3560762" cy="1262063"/>
            <a:chOff x="2111" y="1248"/>
            <a:chExt cx="2243" cy="795"/>
          </a:xfrm>
        </p:grpSpPr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2303" y="1402"/>
              <a:ext cx="1201" cy="5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2111" y="124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③</a:t>
              </a:r>
            </a:p>
          </p:txBody>
        </p:sp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3600" y="1793"/>
              <a:ext cx="7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 b="1">
                  <a:solidFill>
                    <a:srgbClr val="FF00FF"/>
                  </a:solidFill>
                </a:rPr>
                <a:t>(</a:t>
              </a:r>
              <a:r>
                <a:rPr kumimoji="1" lang="en-US" altLang="zh-CN" sz="2000" b="1">
                  <a:solidFill>
                    <a:srgbClr val="0000FF"/>
                  </a:solidFill>
                </a:rPr>
                <a:t>2</a:t>
              </a:r>
              <a:r>
                <a:rPr kumimoji="1" lang="en-US" altLang="zh-CN" sz="2000" b="1">
                  <a:solidFill>
                    <a:srgbClr val="FF00FF"/>
                  </a:solidFill>
                </a:rPr>
                <a:t>, 1, 12)</a:t>
              </a:r>
            </a:p>
          </p:txBody>
        </p:sp>
      </p:grp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3351213" y="3303588"/>
            <a:ext cx="3630612" cy="1344612"/>
            <a:chOff x="2111" y="2081"/>
            <a:chExt cx="2287" cy="847"/>
          </a:xfrm>
        </p:grpSpPr>
        <p:sp>
          <p:nvSpPr>
            <p:cNvPr id="22" name="Line 39"/>
            <p:cNvSpPr>
              <a:spLocks noChangeShapeType="1"/>
            </p:cNvSpPr>
            <p:nvPr/>
          </p:nvSpPr>
          <p:spPr bwMode="auto">
            <a:xfrm flipV="1">
              <a:off x="2303" y="2208"/>
              <a:ext cx="1249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40"/>
            <p:cNvSpPr>
              <a:spLocks noChangeArrowheads="1"/>
            </p:cNvSpPr>
            <p:nvPr/>
          </p:nvSpPr>
          <p:spPr bwMode="auto">
            <a:xfrm>
              <a:off x="2111" y="267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④</a:t>
              </a:r>
            </a:p>
          </p:txBody>
        </p:sp>
        <p:sp>
          <p:nvSpPr>
            <p:cNvPr id="24" name="Rectangle 41"/>
            <p:cNvSpPr>
              <a:spLocks noChangeArrowheads="1"/>
            </p:cNvSpPr>
            <p:nvPr/>
          </p:nvSpPr>
          <p:spPr bwMode="auto">
            <a:xfrm>
              <a:off x="3600" y="2081"/>
              <a:ext cx="7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 (</a:t>
              </a:r>
              <a:r>
                <a:rPr kumimoji="1" lang="en-US" altLang="zh-CN" sz="2000" b="1">
                  <a:solidFill>
                    <a:srgbClr val="0000FF"/>
                  </a:solidFill>
                </a:rPr>
                <a:t>2</a:t>
              </a:r>
              <a:r>
                <a:rPr kumimoji="1" lang="en-US" altLang="zh-CN" sz="2000" b="1">
                  <a:solidFill>
                    <a:srgbClr val="FF00FF"/>
                  </a:solidFill>
                </a:rPr>
                <a:t>, 5, 18)</a:t>
              </a:r>
            </a:p>
          </p:txBody>
        </p:sp>
      </p:grpSp>
      <p:grpSp>
        <p:nvGrpSpPr>
          <p:cNvPr id="25" name="Group 42"/>
          <p:cNvGrpSpPr>
            <a:grpSpLocks/>
          </p:cNvGrpSpPr>
          <p:nvPr/>
        </p:nvGrpSpPr>
        <p:grpSpPr bwMode="auto">
          <a:xfrm>
            <a:off x="3351213" y="2486025"/>
            <a:ext cx="3565525" cy="1671638"/>
            <a:chOff x="2111" y="1566"/>
            <a:chExt cx="2246" cy="1053"/>
          </a:xfrm>
        </p:grpSpPr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2304" y="1728"/>
              <a:ext cx="124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2111" y="156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⑤</a:t>
              </a:r>
            </a:p>
          </p:txBody>
        </p:sp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3648" y="2369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 b="1">
                  <a:solidFill>
                    <a:srgbClr val="FF00FF"/>
                  </a:solidFill>
                </a:rPr>
                <a:t>(3, 1,  9)</a:t>
              </a:r>
            </a:p>
          </p:txBody>
        </p:sp>
      </p:grpSp>
      <p:grpSp>
        <p:nvGrpSpPr>
          <p:cNvPr id="29" name="Group 46"/>
          <p:cNvGrpSpPr>
            <a:grpSpLocks/>
          </p:cNvGrpSpPr>
          <p:nvPr/>
        </p:nvGrpSpPr>
        <p:grpSpPr bwMode="auto">
          <a:xfrm>
            <a:off x="3351213" y="3797300"/>
            <a:ext cx="3630612" cy="817563"/>
            <a:chOff x="2111" y="2392"/>
            <a:chExt cx="2287" cy="515"/>
          </a:xfrm>
        </p:grpSpPr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2303" y="2536"/>
              <a:ext cx="1249" cy="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48"/>
            <p:cNvSpPr>
              <a:spLocks noChangeArrowheads="1"/>
            </p:cNvSpPr>
            <p:nvPr/>
          </p:nvSpPr>
          <p:spPr bwMode="auto">
            <a:xfrm>
              <a:off x="2111" y="239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⑥</a:t>
              </a:r>
            </a:p>
          </p:txBody>
        </p:sp>
        <p:sp>
          <p:nvSpPr>
            <p:cNvPr id="32" name="Rectangle 49"/>
            <p:cNvSpPr>
              <a:spLocks noChangeArrowheads="1"/>
            </p:cNvSpPr>
            <p:nvPr/>
          </p:nvSpPr>
          <p:spPr bwMode="auto">
            <a:xfrm>
              <a:off x="3600" y="2657"/>
              <a:ext cx="7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 (3, 4, 24)</a:t>
              </a:r>
            </a:p>
          </p:txBody>
        </p:sp>
      </p:grpSp>
      <p:grpSp>
        <p:nvGrpSpPr>
          <p:cNvPr id="33" name="Group 50"/>
          <p:cNvGrpSpPr>
            <a:grpSpLocks/>
          </p:cNvGrpSpPr>
          <p:nvPr/>
        </p:nvGrpSpPr>
        <p:grpSpPr bwMode="auto">
          <a:xfrm>
            <a:off x="3352800" y="4708525"/>
            <a:ext cx="3571875" cy="854075"/>
            <a:chOff x="2112" y="2966"/>
            <a:chExt cx="2250" cy="538"/>
          </a:xfrm>
        </p:grpSpPr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V="1">
              <a:off x="2292" y="3120"/>
              <a:ext cx="126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Rectangle 52"/>
            <p:cNvSpPr>
              <a:spLocks noChangeArrowheads="1"/>
            </p:cNvSpPr>
            <p:nvPr/>
          </p:nvSpPr>
          <p:spPr bwMode="auto">
            <a:xfrm>
              <a:off x="2112" y="325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⑦</a:t>
              </a:r>
            </a:p>
          </p:txBody>
        </p:sp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3600" y="2966"/>
              <a:ext cx="7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 (4, 6, -7)</a:t>
              </a:r>
            </a:p>
          </p:txBody>
        </p:sp>
      </p:grpSp>
      <p:grpSp>
        <p:nvGrpSpPr>
          <p:cNvPr id="37" name="Group 54"/>
          <p:cNvGrpSpPr>
            <a:grpSpLocks/>
          </p:cNvGrpSpPr>
          <p:nvPr/>
        </p:nvGrpSpPr>
        <p:grpSpPr bwMode="auto">
          <a:xfrm>
            <a:off x="3352800" y="3336925"/>
            <a:ext cx="3622675" cy="2225675"/>
            <a:chOff x="2112" y="2102"/>
            <a:chExt cx="2282" cy="1402"/>
          </a:xfrm>
        </p:grpSpPr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2303" y="2218"/>
              <a:ext cx="1201" cy="1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Rectangle 56"/>
            <p:cNvSpPr>
              <a:spLocks noChangeArrowheads="1"/>
            </p:cNvSpPr>
            <p:nvPr/>
          </p:nvSpPr>
          <p:spPr bwMode="auto">
            <a:xfrm>
              <a:off x="2112" y="210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⑧</a:t>
              </a:r>
            </a:p>
          </p:txBody>
        </p:sp>
        <p:sp>
          <p:nvSpPr>
            <p:cNvPr id="40" name="Rectangle 57"/>
            <p:cNvSpPr>
              <a:spLocks noChangeArrowheads="1"/>
            </p:cNvSpPr>
            <p:nvPr/>
          </p:nvSpPr>
          <p:spPr bwMode="auto">
            <a:xfrm>
              <a:off x="3552" y="3254"/>
              <a:ext cx="8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 b="1">
                  <a:solidFill>
                    <a:srgbClr val="FF00FF"/>
                  </a:solidFill>
                </a:rPr>
                <a:t>  (5, 3, 14)</a:t>
              </a:r>
            </a:p>
          </p:txBody>
        </p:sp>
      </p:grpSp>
      <p:graphicFrame>
        <p:nvGraphicFramePr>
          <p:cNvPr id="41" name="Group 58"/>
          <p:cNvGraphicFramePr>
            <a:graphicFrameLocks noGrp="1"/>
          </p:cNvGraphicFramePr>
          <p:nvPr/>
        </p:nvGraphicFramePr>
        <p:xfrm>
          <a:off x="1828800" y="1905000"/>
          <a:ext cx="1524000" cy="36576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(1, 2, 12)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(1, 3,  9 )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(3, 1, -3)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(3, 5, 14)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(4, 3, 24)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(5, 2, 18)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(6, 1, 15)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(6, 4, -7)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Rectangle 78"/>
          <p:cNvSpPr>
            <a:spLocks noChangeArrowheads="1"/>
          </p:cNvSpPr>
          <p:nvPr/>
        </p:nvSpPr>
        <p:spPr bwMode="auto">
          <a:xfrm>
            <a:off x="2406650" y="2819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99FF33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" name="Rectangle 79"/>
          <p:cNvSpPr>
            <a:spLocks noChangeArrowheads="1"/>
          </p:cNvSpPr>
          <p:nvPr/>
        </p:nvSpPr>
        <p:spPr bwMode="auto">
          <a:xfrm>
            <a:off x="233045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99FF33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" name="Rectangle 80"/>
          <p:cNvSpPr>
            <a:spLocks noChangeArrowheads="1"/>
          </p:cNvSpPr>
          <p:nvPr/>
        </p:nvSpPr>
        <p:spPr bwMode="auto">
          <a:xfrm>
            <a:off x="2209800" y="19192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</a:t>
            </a: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23622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46" name="Rectangle 82"/>
          <p:cNvSpPr>
            <a:spLocks noChangeArrowheads="1"/>
          </p:cNvSpPr>
          <p:nvPr/>
        </p:nvSpPr>
        <p:spPr bwMode="auto">
          <a:xfrm>
            <a:off x="2286000" y="1447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col</a:t>
            </a:r>
          </a:p>
        </p:txBody>
      </p:sp>
      <p:sp>
        <p:nvSpPr>
          <p:cNvPr id="47" name="Rectangle 83"/>
          <p:cNvSpPr>
            <a:spLocks noChangeArrowheads="1"/>
          </p:cNvSpPr>
          <p:nvPr/>
        </p:nvSpPr>
        <p:spPr bwMode="auto">
          <a:xfrm>
            <a:off x="5105400" y="1447800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 q</a:t>
            </a:r>
          </a:p>
        </p:txBody>
      </p:sp>
      <p:sp>
        <p:nvSpPr>
          <p:cNvPr id="48" name="Rectangle 84"/>
          <p:cNvSpPr>
            <a:spLocks noChangeArrowheads="1"/>
          </p:cNvSpPr>
          <p:nvPr/>
        </p:nvSpPr>
        <p:spPr bwMode="auto">
          <a:xfrm>
            <a:off x="522605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9" name="Rectangle 85"/>
          <p:cNvSpPr>
            <a:spLocks noChangeArrowheads="1"/>
          </p:cNvSpPr>
          <p:nvPr/>
        </p:nvSpPr>
        <p:spPr bwMode="auto">
          <a:xfrm>
            <a:off x="5257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5257800" y="2819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" name="Rectangle 87"/>
          <p:cNvSpPr>
            <a:spLocks noChangeArrowheads="1"/>
          </p:cNvSpPr>
          <p:nvPr/>
        </p:nvSpPr>
        <p:spPr bwMode="auto">
          <a:xfrm>
            <a:off x="5257800" y="3276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2" name="AutoShape 88"/>
          <p:cNvSpPr>
            <a:spLocks noChangeArrowheads="1"/>
          </p:cNvSpPr>
          <p:nvPr/>
        </p:nvSpPr>
        <p:spPr bwMode="auto">
          <a:xfrm>
            <a:off x="304800" y="5791200"/>
            <a:ext cx="7239000" cy="533400"/>
          </a:xfrm>
          <a:prstGeom prst="wedgeRoundRectCallout">
            <a:avLst>
              <a:gd name="adj1" fmla="val -17653"/>
              <a:gd name="adj2" fmla="val -100597"/>
              <a:gd name="adj3" fmla="val 16667"/>
            </a:avLst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每个元素的列分量表示为：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a.data[p].j</a:t>
            </a:r>
          </a:p>
        </p:txBody>
      </p:sp>
      <p:grpSp>
        <p:nvGrpSpPr>
          <p:cNvPr id="53" name="Group 89"/>
          <p:cNvGrpSpPr>
            <a:grpSpLocks/>
          </p:cNvGrpSpPr>
          <p:nvPr/>
        </p:nvGrpSpPr>
        <p:grpSpPr bwMode="auto">
          <a:xfrm>
            <a:off x="1371600" y="1447800"/>
            <a:ext cx="430213" cy="3914775"/>
            <a:chOff x="977" y="912"/>
            <a:chExt cx="271" cy="2466"/>
          </a:xfrm>
        </p:grpSpPr>
        <p:grpSp>
          <p:nvGrpSpPr>
            <p:cNvPr id="54" name="Group 90"/>
            <p:cNvGrpSpPr>
              <a:grpSpLocks/>
            </p:cNvGrpSpPr>
            <p:nvPr/>
          </p:nvGrpSpPr>
          <p:grpSpPr bwMode="auto">
            <a:xfrm>
              <a:off x="977" y="912"/>
              <a:ext cx="271" cy="1440"/>
              <a:chOff x="977" y="912"/>
              <a:chExt cx="271" cy="1440"/>
            </a:xfrm>
          </p:grpSpPr>
          <p:sp>
            <p:nvSpPr>
              <p:cNvPr id="56" name="Rectangle 91"/>
              <p:cNvSpPr>
                <a:spLocks noChangeArrowheads="1"/>
              </p:cNvSpPr>
              <p:nvPr/>
            </p:nvSpPr>
            <p:spPr bwMode="auto">
              <a:xfrm>
                <a:off x="977" y="912"/>
                <a:ext cx="2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 p</a:t>
                </a:r>
              </a:p>
            </p:txBody>
          </p:sp>
          <p:sp>
            <p:nvSpPr>
              <p:cNvPr id="57" name="Rectangle 92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8" name="Rectangle 93"/>
              <p:cNvSpPr>
                <a:spLocks noChangeArrowheads="1"/>
              </p:cNvSpPr>
              <p:nvPr/>
            </p:nvSpPr>
            <p:spPr bwMode="auto">
              <a:xfrm>
                <a:off x="1028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9" name="Rectangle 94"/>
              <p:cNvSpPr>
                <a:spLocks noChangeArrowheads="1"/>
              </p:cNvSpPr>
              <p:nvPr/>
            </p:nvSpPr>
            <p:spPr bwMode="auto">
              <a:xfrm>
                <a:off x="1028" y="17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" name="Rectangle 95"/>
              <p:cNvSpPr>
                <a:spLocks noChangeArrowheads="1"/>
              </p:cNvSpPr>
              <p:nvPr/>
            </p:nvSpPr>
            <p:spPr bwMode="auto">
              <a:xfrm>
                <a:off x="1028" y="206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55" name="Text Box 96"/>
            <p:cNvSpPr txBox="1">
              <a:spLocks noChangeArrowheads="1"/>
            </p:cNvSpPr>
            <p:nvPr/>
          </p:nvSpPr>
          <p:spPr bwMode="auto">
            <a:xfrm>
              <a:off x="1056" y="2400"/>
              <a:ext cx="14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61" name="Text Box 97"/>
          <p:cNvSpPr txBox="1">
            <a:spLocks noChangeArrowheads="1"/>
          </p:cNvSpPr>
          <p:nvPr/>
        </p:nvSpPr>
        <p:spPr bwMode="auto">
          <a:xfrm>
            <a:off x="5334000" y="3733800"/>
            <a:ext cx="22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3464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nimBg="1" autoUpdateAnimBg="0"/>
      <p:bldP spid="6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75D-D6D7-471F-98FC-BAE0A90185CF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241385"/>
            <a:ext cx="4541838" cy="57943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方法</a:t>
            </a: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en-US" altLang="zh-CN" sz="3200" b="1">
                <a:solidFill>
                  <a:srgbClr val="0000FF"/>
                </a:solidFill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  <a:sym typeface="Wingdings" pitchFamily="2" charset="2"/>
              </a:rPr>
              <a:t>快速转置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2655973"/>
            <a:ext cx="9890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已知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三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元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组</a:t>
            </a:r>
          </a:p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表</a:t>
            </a:r>
          </a:p>
          <a:p>
            <a:pPr algn="ctr"/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a.data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46938" y="2649623"/>
            <a:ext cx="1006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求</a:t>
            </a:r>
          </a:p>
          <a:p>
            <a:pPr algn="ctr"/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三</a:t>
            </a:r>
          </a:p>
          <a:p>
            <a:pPr algn="ctr"/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元</a:t>
            </a:r>
          </a:p>
          <a:p>
            <a:pPr algn="ctr"/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组</a:t>
            </a:r>
          </a:p>
          <a:p>
            <a:pPr algn="ctr"/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表</a:t>
            </a:r>
          </a:p>
          <a:p>
            <a:pPr algn="ctr"/>
            <a:r>
              <a:rPr kumimoji="1" lang="en-US" altLang="zh-CN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b.data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71800" y="2244810"/>
            <a:ext cx="3733800" cy="1081088"/>
            <a:chOff x="1872" y="1392"/>
            <a:chExt cx="2352" cy="681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112" y="1488"/>
              <a:ext cx="1296" cy="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72" y="1824"/>
              <a:ext cx="27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③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508" y="1392"/>
              <a:ext cx="7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 b="1">
                  <a:solidFill>
                    <a:srgbClr val="FF00FF"/>
                  </a:solidFill>
                </a:rPr>
                <a:t>(1, 3, -3)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971800" y="2092410"/>
            <a:ext cx="3733800" cy="1236663"/>
            <a:chOff x="1872" y="1296"/>
            <a:chExt cx="2352" cy="77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112" y="1440"/>
              <a:ext cx="1296" cy="528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872" y="129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99FF33"/>
                  </a:solidFill>
                  <a:latin typeface="Times New Roman" pitchFamily="18" charset="0"/>
                </a:rPr>
                <a:t>①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10" y="1825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(</a:t>
              </a:r>
              <a:r>
                <a:rPr kumimoji="1" lang="en-US" altLang="zh-CN" sz="2000" b="1">
                  <a:solidFill>
                    <a:srgbClr val="009900"/>
                  </a:solidFill>
                </a:rPr>
                <a:t>2 ,1, 12</a:t>
              </a:r>
              <a:r>
                <a:rPr kumimoji="1" lang="en-US" altLang="zh-CN" sz="2000" b="1">
                  <a:solidFill>
                    <a:srgbClr val="FF00FF"/>
                  </a:solidFill>
                </a:rPr>
                <a:t>)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971800" y="3373523"/>
            <a:ext cx="3962400" cy="1084262"/>
            <a:chOff x="1872" y="2103"/>
            <a:chExt cx="2496" cy="683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112" y="2208"/>
              <a:ext cx="1296" cy="4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872" y="253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⑥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510" y="2103"/>
              <a:ext cx="8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(2, 5, 18)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971800" y="2473410"/>
            <a:ext cx="3810000" cy="1709738"/>
            <a:chOff x="1872" y="1536"/>
            <a:chExt cx="2400" cy="1077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064" y="1680"/>
              <a:ext cx="1296" cy="72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872" y="153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chemeClr val="accent1"/>
                  </a:solidFill>
                  <a:latin typeface="Times New Roman" pitchFamily="18" charset="0"/>
                </a:rPr>
                <a:t>②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510" y="2363"/>
              <a:ext cx="7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(</a:t>
              </a:r>
              <a:r>
                <a:rPr kumimoji="1" lang="en-US" altLang="zh-CN" sz="2000" b="1">
                  <a:solidFill>
                    <a:srgbClr val="0000FF"/>
                  </a:solidFill>
                </a:rPr>
                <a:t>3, 1,  9</a:t>
              </a:r>
              <a:r>
                <a:rPr kumimoji="1" lang="en-US" altLang="zh-CN" sz="2000" b="1">
                  <a:solidFill>
                    <a:srgbClr val="FF00FF"/>
                  </a:solidFill>
                </a:rPr>
                <a:t>)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2971800" y="4592723"/>
            <a:ext cx="4038600" cy="639762"/>
            <a:chOff x="1872" y="2871"/>
            <a:chExt cx="2544" cy="403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2118" y="2976"/>
              <a:ext cx="1242" cy="1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72" y="302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⑧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510" y="2871"/>
              <a:ext cx="9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 b="1">
                  <a:solidFill>
                    <a:srgbClr val="FF00FF"/>
                  </a:solidFill>
                </a:rPr>
                <a:t>(4, 6, -7)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971800" y="3311610"/>
            <a:ext cx="3810000" cy="2073275"/>
            <a:chOff x="1872" y="2054"/>
            <a:chExt cx="2400" cy="1306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112" y="2160"/>
              <a:ext cx="1248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872" y="205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④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504" y="311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(5, 3, 14)</a:t>
              </a:r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5410200" y="2168610"/>
            <a:ext cx="1371600" cy="3162300"/>
            <a:chOff x="3408" y="1344"/>
            <a:chExt cx="864" cy="1992"/>
          </a:xfrm>
        </p:grpSpPr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408" y="1344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408" y="1593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408" y="184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408" y="2091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408" y="234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408" y="2589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408" y="283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3408" y="30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408" y="3336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3408" y="1344"/>
              <a:ext cx="0" cy="19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272" y="1344"/>
              <a:ext cx="0" cy="19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2971800" y="2595648"/>
            <a:ext cx="3962400" cy="2255837"/>
            <a:chOff x="1872" y="1613"/>
            <a:chExt cx="2496" cy="1421"/>
          </a:xfrm>
        </p:grpSpPr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872" y="2783"/>
              <a:ext cx="27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⑦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510" y="1613"/>
              <a:ext cx="8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(1, 6, 15)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V="1">
              <a:off x="2112" y="1728"/>
              <a:ext cx="1296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7" name="Group 45"/>
          <p:cNvGrpSpPr>
            <a:grpSpLocks/>
          </p:cNvGrpSpPr>
          <p:nvPr/>
        </p:nvGrpSpPr>
        <p:grpSpPr bwMode="auto">
          <a:xfrm>
            <a:off x="2971800" y="3679910"/>
            <a:ext cx="3797300" cy="911225"/>
            <a:chOff x="1872" y="2296"/>
            <a:chExt cx="2392" cy="574"/>
          </a:xfrm>
        </p:grpSpPr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112" y="2429"/>
              <a:ext cx="1296" cy="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872" y="229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latin typeface="Times New Roman" pitchFamily="18" charset="0"/>
                </a:rPr>
                <a:t>⑤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510" y="2620"/>
              <a:ext cx="7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FF00FF"/>
                  </a:solidFill>
                </a:rPr>
                <a:t>(3, 4, 24)</a:t>
              </a:r>
            </a:p>
          </p:txBody>
        </p:sp>
      </p:grpSp>
      <p:graphicFrame>
        <p:nvGraphicFramePr>
          <p:cNvPr id="51" name="Group 49"/>
          <p:cNvGraphicFramePr>
            <a:graphicFrameLocks noGrp="1"/>
          </p:cNvGraphicFramePr>
          <p:nvPr/>
        </p:nvGraphicFramePr>
        <p:xfrm>
          <a:off x="1522413" y="2093998"/>
          <a:ext cx="1371600" cy="31699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1, 2, 12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1, 3,  9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(3, 1, -3)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(3, 5, 14)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(4, 3, 24)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(5, 2, 18)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(6, 1, 15)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(6, 4, -7)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Rectangle 69"/>
          <p:cNvSpPr>
            <a:spLocks noChangeArrowheads="1"/>
          </p:cNvSpPr>
          <p:nvPr/>
        </p:nvSpPr>
        <p:spPr bwMode="auto">
          <a:xfrm>
            <a:off x="381000" y="873210"/>
            <a:ext cx="838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思路：依次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把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a.data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中的元素直接送入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b.data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的恰当位置上（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三元组的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指针不回溯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grpSp>
        <p:nvGrpSpPr>
          <p:cNvPr id="53" name="Group 71"/>
          <p:cNvGrpSpPr>
            <a:grpSpLocks/>
          </p:cNvGrpSpPr>
          <p:nvPr/>
        </p:nvGrpSpPr>
        <p:grpSpPr bwMode="auto">
          <a:xfrm>
            <a:off x="1066800" y="1727285"/>
            <a:ext cx="430213" cy="2041525"/>
            <a:chOff x="977" y="912"/>
            <a:chExt cx="271" cy="1484"/>
          </a:xfrm>
        </p:grpSpPr>
        <p:sp>
          <p:nvSpPr>
            <p:cNvPr id="54" name="Rectangle 72"/>
            <p:cNvSpPr>
              <a:spLocks noChangeArrowheads="1"/>
            </p:cNvSpPr>
            <p:nvPr/>
          </p:nvSpPr>
          <p:spPr bwMode="auto">
            <a:xfrm>
              <a:off x="977" y="912"/>
              <a:ext cx="271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 p</a:t>
              </a: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008" y="1200"/>
              <a:ext cx="212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" name="Rectangle 74"/>
            <p:cNvSpPr>
              <a:spLocks noChangeArrowheads="1"/>
            </p:cNvSpPr>
            <p:nvPr/>
          </p:nvSpPr>
          <p:spPr bwMode="auto">
            <a:xfrm>
              <a:off x="1028" y="1488"/>
              <a:ext cx="212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7" name="Rectangle 75"/>
            <p:cNvSpPr>
              <a:spLocks noChangeArrowheads="1"/>
            </p:cNvSpPr>
            <p:nvPr/>
          </p:nvSpPr>
          <p:spPr bwMode="auto">
            <a:xfrm>
              <a:off x="1028" y="1776"/>
              <a:ext cx="212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1028" y="2064"/>
              <a:ext cx="212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59" name="Rectangle 77"/>
          <p:cNvSpPr>
            <a:spLocks noChangeArrowheads="1"/>
          </p:cNvSpPr>
          <p:nvPr/>
        </p:nvSpPr>
        <p:spPr bwMode="auto">
          <a:xfrm>
            <a:off x="4979988" y="1711410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 q</a:t>
            </a:r>
          </a:p>
        </p:txBody>
      </p:sp>
      <p:sp>
        <p:nvSpPr>
          <p:cNvPr id="60" name="Rectangle 78"/>
          <p:cNvSpPr>
            <a:spLocks noChangeArrowheads="1"/>
          </p:cNvSpPr>
          <p:nvPr/>
        </p:nvSpPr>
        <p:spPr bwMode="auto">
          <a:xfrm>
            <a:off x="4953000" y="293061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 3</a:t>
            </a:r>
          </a:p>
        </p:txBody>
      </p:sp>
      <p:sp>
        <p:nvSpPr>
          <p:cNvPr id="61" name="Rectangle 79"/>
          <p:cNvSpPr>
            <a:spLocks noChangeArrowheads="1"/>
          </p:cNvSpPr>
          <p:nvPr/>
        </p:nvSpPr>
        <p:spPr bwMode="auto">
          <a:xfrm>
            <a:off x="4953000" y="376881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62" name="Rectangle 70"/>
          <p:cNvSpPr>
            <a:spLocks noChangeArrowheads="1"/>
          </p:cNvSpPr>
          <p:nvPr/>
        </p:nvSpPr>
        <p:spPr bwMode="auto">
          <a:xfrm>
            <a:off x="533400" y="56388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关键：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怎样寻找</a:t>
            </a:r>
            <a:r>
              <a:rPr kumimoji="1" lang="en-US" altLang="zh-CN" sz="2800" b="1" dirty="0" err="1">
                <a:latin typeface="楷体_GB2312" pitchFamily="49" charset="-122"/>
                <a:ea typeface="楷体_GB2312" pitchFamily="49" charset="-122"/>
              </a:rPr>
              <a:t>b.data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恰当</a:t>
            </a:r>
            <a:r>
              <a:rPr kumimoji="1"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位置？</a:t>
            </a:r>
          </a:p>
        </p:txBody>
      </p:sp>
    </p:spTree>
    <p:extLst>
      <p:ext uri="{BB962C8B-B14F-4D97-AF65-F5344CB8AC3E}">
        <p14:creationId xmlns:p14="http://schemas.microsoft.com/office/powerpoint/2010/main" val="38447733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52" grpId="0" autoUpdateAnimBg="0"/>
      <p:bldP spid="59" grpId="0" autoUpdateAnimBg="0"/>
      <p:bldP spid="60" grpId="0" autoUpdateAnimBg="0"/>
      <p:bldP spid="61" grpId="0" autoUpdateAnimBg="0"/>
      <p:bldP spid="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5B16-FB82-44B6-8BBA-09C5BBE9194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8438"/>
            <a:ext cx="2514600" cy="519112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设计思路：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-38100" y="852994"/>
            <a:ext cx="91821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如果能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预知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每一列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的每一行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非零元素个数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ctr"/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又能很快得知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第一个非零元素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000" b="1" dirty="0" err="1">
                <a:latin typeface="楷体_GB2312" pitchFamily="49" charset="-122"/>
                <a:ea typeface="楷体_GB2312" pitchFamily="49" charset="-122"/>
              </a:rPr>
              <a:t>b.data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algn="ctr"/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则扫描</a:t>
            </a:r>
            <a:r>
              <a:rPr kumimoji="1" lang="en-US" altLang="zh-CN" sz="2000" b="1" dirty="0" err="1">
                <a:latin typeface="Times New Roman" pitchFamily="18" charset="0"/>
                <a:ea typeface="楷体_GB2312" pitchFamily="49" charset="-122"/>
              </a:rPr>
              <a:t>a.data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时便可以将每个元素准确定位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因已知若干参考点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4800" y="2714625"/>
            <a:ext cx="8153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62000" indent="-762000"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技巧：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为实现转置运算，应当按列生成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M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三元组表的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两个辅助向量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，让它携带每列的非零元素个数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NUM(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en-US" altLang="zh-CN" b="1" dirty="0">
                <a:solidFill>
                  <a:srgbClr val="99FF33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以及每列的第一个非零元素在三元组表中的位置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POS(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等信息。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295" name="Group 7"/>
          <p:cNvGraphicFramePr>
            <a:graphicFrameLocks noGrp="1"/>
          </p:cNvGraphicFramePr>
          <p:nvPr/>
        </p:nvGraphicFramePr>
        <p:xfrm>
          <a:off x="4343400" y="4511675"/>
          <a:ext cx="4572000" cy="1431925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NUM(i)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CC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POS( i )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304800" y="5121275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计算式：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POS(1)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＝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POS(i)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＝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POS(i-1)+NUM(i-1)</a:t>
            </a:r>
          </a:p>
        </p:txBody>
      </p:sp>
      <p:sp>
        <p:nvSpPr>
          <p:cNvPr id="12330" name="AutoShape 42"/>
          <p:cNvSpPr>
            <a:spLocks noChangeArrowheads="1"/>
          </p:cNvSpPr>
          <p:nvPr/>
        </p:nvSpPr>
        <p:spPr bwMode="auto">
          <a:xfrm>
            <a:off x="762000" y="4435475"/>
            <a:ext cx="3089275" cy="457200"/>
          </a:xfrm>
          <a:prstGeom prst="wedgeEllipseCallout">
            <a:avLst>
              <a:gd name="adj1" fmla="val 64542"/>
              <a:gd name="adj2" fmla="val 767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辅助向量的样式：</a:t>
            </a: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304800" y="2057400"/>
            <a:ext cx="780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请注意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a.data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特征：每列首个非零元素必定先被扫描到。</a:t>
            </a:r>
          </a:p>
        </p:txBody>
      </p:sp>
    </p:spTree>
    <p:extLst>
      <p:ext uri="{BB962C8B-B14F-4D97-AF65-F5344CB8AC3E}">
        <p14:creationId xmlns:p14="http://schemas.microsoft.com/office/powerpoint/2010/main" val="12241085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AC71D1A-010D-431E-AB2F-600BD572FCE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2095" y="61833"/>
            <a:ext cx="8839200" cy="1552575"/>
          </a:xfrm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令：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矩阵中的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列变量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col</a:t>
            </a:r>
            <a: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表示；</a:t>
            </a:r>
            <a:br>
              <a:rPr lang="zh-CN" altLang="en-US" sz="2400" b="1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chemeClr val="accent1"/>
                </a:solidFill>
                <a:ea typeface="楷体_GB2312" pitchFamily="49" charset="-122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[ col 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存放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中第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col</a:t>
            </a:r>
            <a:r>
              <a:rPr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列中非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元素个数</a:t>
            </a:r>
            <a:b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dirty="0" err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cpos</a:t>
            </a:r>
            <a:r>
              <a:rPr lang="en-US" altLang="zh-CN" sz="2400" b="1" dirty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[ col ]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存放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中第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col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列的第一个非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元素的位置</a:t>
            </a:r>
            <a:b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（即</a:t>
            </a:r>
            <a:r>
              <a:rPr lang="en-US" altLang="zh-CN" sz="24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b.data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中待计算的</a:t>
            </a:r>
            <a:r>
              <a:rPr lang="zh-CN" altLang="en-US" sz="2400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恰当</a:t>
            </a:r>
            <a:r>
              <a:rPr lang="zh-CN" altLang="en-US" sz="2400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位置所需参考点）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5425" y="4664075"/>
            <a:ext cx="5952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讨论：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求出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按列优先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辅助向量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后，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如何实现快速转置？</a:t>
            </a: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228600" y="2209800"/>
          <a:ext cx="4953000" cy="143192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col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num[col]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cpos[col]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601645" y="3816710"/>
            <a:ext cx="4495800" cy="76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计算式：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cpot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(1)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＝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  <a:p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cpos[col]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＝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cpos[col-1]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+ 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num[col-1]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1981200" y="32004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</a:rPr>
              <a:t>3      5      7       8       9</a:t>
            </a:r>
          </a:p>
        </p:txBody>
      </p:sp>
      <p:grpSp>
        <p:nvGrpSpPr>
          <p:cNvPr id="13354" name="Group 42"/>
          <p:cNvGrpSpPr>
            <a:grpSpLocks/>
          </p:cNvGrpSpPr>
          <p:nvPr/>
        </p:nvGrpSpPr>
        <p:grpSpPr bwMode="auto">
          <a:xfrm>
            <a:off x="5651500" y="1700213"/>
            <a:ext cx="3124200" cy="2362200"/>
            <a:chOff x="3504" y="1056"/>
            <a:chExt cx="1968" cy="1488"/>
          </a:xfrm>
        </p:grpSpPr>
        <p:grpSp>
          <p:nvGrpSpPr>
            <p:cNvPr id="13355" name="Group 43"/>
            <p:cNvGrpSpPr>
              <a:grpSpLocks/>
            </p:cNvGrpSpPr>
            <p:nvPr/>
          </p:nvGrpSpPr>
          <p:grpSpPr bwMode="auto">
            <a:xfrm>
              <a:off x="3504" y="1296"/>
              <a:ext cx="1872" cy="1248"/>
              <a:chOff x="3504" y="1296"/>
              <a:chExt cx="1872" cy="1248"/>
            </a:xfrm>
          </p:grpSpPr>
          <p:grpSp>
            <p:nvGrpSpPr>
              <p:cNvPr id="13356" name="Group 44"/>
              <p:cNvGrpSpPr>
                <a:grpSpLocks/>
              </p:cNvGrpSpPr>
              <p:nvPr/>
            </p:nvGrpSpPr>
            <p:grpSpPr bwMode="auto">
              <a:xfrm>
                <a:off x="3888" y="1296"/>
                <a:ext cx="1488" cy="1248"/>
                <a:chOff x="1536" y="480"/>
                <a:chExt cx="2304" cy="2160"/>
              </a:xfrm>
            </p:grpSpPr>
            <p:sp>
              <p:nvSpPr>
                <p:cNvPr id="13357" name="AutoShape 45"/>
                <p:cNvSpPr>
                  <a:spLocks/>
                </p:cNvSpPr>
                <p:nvPr/>
              </p:nvSpPr>
              <p:spPr bwMode="auto">
                <a:xfrm>
                  <a:off x="1536" y="480"/>
                  <a:ext cx="48" cy="2160"/>
                </a:xfrm>
                <a:prstGeom prst="leftBracket">
                  <a:avLst>
                    <a:gd name="adj" fmla="val 375000"/>
                  </a:avLst>
                </a:prstGeom>
                <a:noFill/>
                <a:ln w="38100">
                  <a:solidFill>
                    <a:srgbClr val="BADE78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8" name="AutoShape 46"/>
                <p:cNvSpPr>
                  <a:spLocks/>
                </p:cNvSpPr>
                <p:nvPr/>
              </p:nvSpPr>
              <p:spPr bwMode="auto">
                <a:xfrm>
                  <a:off x="3792" y="480"/>
                  <a:ext cx="48" cy="2160"/>
                </a:xfrm>
                <a:prstGeom prst="rightBracket">
                  <a:avLst>
                    <a:gd name="adj" fmla="val 375000"/>
                  </a:avLst>
                </a:prstGeom>
                <a:noFill/>
                <a:ln w="38100">
                  <a:solidFill>
                    <a:srgbClr val="BADE78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9" name="Rectangle 47"/>
                <p:cNvSpPr>
                  <a:spLocks noChangeArrowheads="1"/>
                </p:cNvSpPr>
                <p:nvPr/>
              </p:nvSpPr>
              <p:spPr bwMode="auto">
                <a:xfrm>
                  <a:off x="1656" y="480"/>
                  <a:ext cx="2040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BADE7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0</a:t>
                  </a:r>
                  <a:r>
                    <a:rPr kumimoji="1" lang="en-US" altLang="zh-CN" sz="2000" b="1" baseline="-6000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  </a:t>
                  </a: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itchFamily="18" charset="0"/>
                      <a:ea typeface="黑体" pitchFamily="2" charset="-122"/>
                    </a:rPr>
                    <a:t>12    9</a:t>
                  </a:r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 0    0    0</a:t>
                  </a:r>
                </a:p>
              </p:txBody>
            </p:sp>
            <p:sp>
              <p:nvSpPr>
                <p:cNvPr id="13360" name="Rectangle 48"/>
                <p:cNvSpPr>
                  <a:spLocks noChangeArrowheads="1"/>
                </p:cNvSpPr>
                <p:nvPr/>
              </p:nvSpPr>
              <p:spPr bwMode="auto">
                <a:xfrm>
                  <a:off x="1680" y="864"/>
                  <a:ext cx="20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BADE7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0</a:t>
                  </a:r>
                  <a:r>
                    <a:rPr kumimoji="1" lang="en-US" altLang="zh-CN" sz="2000" b="1" baseline="-6000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    </a:t>
                  </a:r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0     0    0    0    0</a:t>
                  </a:r>
                </a:p>
              </p:txBody>
            </p:sp>
            <p:sp>
              <p:nvSpPr>
                <p:cNvPr id="13361" name="Rectangle 49"/>
                <p:cNvSpPr>
                  <a:spLocks noChangeArrowheads="1"/>
                </p:cNvSpPr>
                <p:nvPr/>
              </p:nvSpPr>
              <p:spPr bwMode="auto">
                <a:xfrm>
                  <a:off x="1656" y="1248"/>
                  <a:ext cx="1992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BADE7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itchFamily="18" charset="0"/>
                      <a:ea typeface="黑体" pitchFamily="2" charset="-122"/>
                    </a:rPr>
                    <a:t>-3</a:t>
                  </a:r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  0     0    0    </a:t>
                  </a: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itchFamily="18" charset="0"/>
                      <a:ea typeface="黑体" pitchFamily="2" charset="-122"/>
                    </a:rPr>
                    <a:t>14</a:t>
                  </a:r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0</a:t>
                  </a:r>
                </a:p>
              </p:txBody>
            </p:sp>
            <p:sp>
              <p:nvSpPr>
                <p:cNvPr id="13362" name="Rectangle 50"/>
                <p:cNvSpPr>
                  <a:spLocks noChangeArrowheads="1"/>
                </p:cNvSpPr>
                <p:nvPr/>
              </p:nvSpPr>
              <p:spPr bwMode="auto">
                <a:xfrm>
                  <a:off x="1680" y="1632"/>
                  <a:ext cx="206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BADE7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0</a:t>
                  </a:r>
                  <a:r>
                    <a:rPr kumimoji="1" lang="en-US" altLang="zh-CN" sz="2000" b="1" baseline="-6000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  </a:t>
                  </a:r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0   </a:t>
                  </a: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itchFamily="18" charset="0"/>
                      <a:ea typeface="黑体" pitchFamily="2" charset="-122"/>
                    </a:rPr>
                    <a:t> 24</a:t>
                  </a:r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 0    0    0</a:t>
                  </a:r>
                </a:p>
              </p:txBody>
            </p:sp>
            <p:sp>
              <p:nvSpPr>
                <p:cNvPr id="13363" name="Rectangle 51"/>
                <p:cNvSpPr>
                  <a:spLocks noChangeArrowheads="1"/>
                </p:cNvSpPr>
                <p:nvPr/>
              </p:nvSpPr>
              <p:spPr bwMode="auto">
                <a:xfrm>
                  <a:off x="1680" y="2016"/>
                  <a:ext cx="2112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BADE7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0</a:t>
                  </a:r>
                  <a:r>
                    <a:rPr kumimoji="1" lang="en-US" altLang="zh-CN" sz="2000" b="1" baseline="-6000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  </a:t>
                  </a: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itchFamily="18" charset="0"/>
                      <a:ea typeface="黑体" pitchFamily="2" charset="-122"/>
                    </a:rPr>
                    <a:t>18</a:t>
                  </a:r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 0    0    0    0</a:t>
                  </a:r>
                </a:p>
              </p:txBody>
            </p:sp>
            <p:sp>
              <p:nvSpPr>
                <p:cNvPr id="13364" name="Rectangle 52"/>
                <p:cNvSpPr>
                  <a:spLocks noChangeArrowheads="1"/>
                </p:cNvSpPr>
                <p:nvPr/>
              </p:nvSpPr>
              <p:spPr bwMode="auto">
                <a:xfrm>
                  <a:off x="1680" y="2352"/>
                  <a:ext cx="206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BADE78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itchFamily="18" charset="0"/>
                      <a:ea typeface="黑体" pitchFamily="2" charset="-122"/>
                    </a:rPr>
                    <a:t>15</a:t>
                  </a:r>
                  <a:r>
                    <a:rPr kumimoji="1" lang="en-US" altLang="zh-CN" sz="2000" b="1" baseline="-6000">
                      <a:solidFill>
                        <a:srgbClr val="0000FF"/>
                      </a:solidFill>
                      <a:latin typeface="Times New Roman" pitchFamily="18" charset="0"/>
                      <a:ea typeface="黑体" pitchFamily="2" charset="-122"/>
                    </a:rPr>
                    <a:t> </a:t>
                  </a:r>
                  <a:r>
                    <a:rPr kumimoji="1" lang="en-US" altLang="zh-CN" sz="2000" b="1" baseline="-6000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 </a:t>
                  </a:r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0    0    </a:t>
                  </a:r>
                  <a:r>
                    <a:rPr kumimoji="1" lang="en-US" altLang="zh-CN" sz="2000" b="1">
                      <a:solidFill>
                        <a:srgbClr val="0000FF"/>
                      </a:solidFill>
                      <a:latin typeface="Times New Roman" pitchFamily="18" charset="0"/>
                      <a:ea typeface="黑体" pitchFamily="2" charset="-122"/>
                    </a:rPr>
                    <a:t>-7</a:t>
                  </a:r>
                  <a:r>
                    <a:rPr kumimoji="1" lang="en-US" altLang="zh-CN" sz="2000" b="1">
                      <a:solidFill>
                        <a:schemeClr val="accent2"/>
                      </a:solidFill>
                      <a:latin typeface="Times New Roman" pitchFamily="18" charset="0"/>
                      <a:ea typeface="黑体" pitchFamily="2" charset="-122"/>
                    </a:rPr>
                    <a:t>    0    0</a:t>
                  </a:r>
                </a:p>
              </p:txBody>
            </p:sp>
          </p:grpSp>
          <p:sp>
            <p:nvSpPr>
              <p:cNvPr id="13365" name="Rectangle 53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3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latin typeface="Times New Roman" pitchFamily="18" charset="0"/>
                    <a:ea typeface="黑体" pitchFamily="2" charset="-122"/>
                  </a:rPr>
                  <a:t>M</a:t>
                </a:r>
              </a:p>
            </p:txBody>
          </p:sp>
        </p:grpSp>
        <p:sp>
          <p:nvSpPr>
            <p:cNvPr id="13366" name="Text Box 54"/>
            <p:cNvSpPr txBox="1">
              <a:spLocks noChangeArrowheads="1"/>
            </p:cNvSpPr>
            <p:nvPr/>
          </p:nvSpPr>
          <p:spPr bwMode="auto">
            <a:xfrm>
              <a:off x="3504" y="1056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col   1    2   3   4   5   6</a:t>
              </a:r>
            </a:p>
          </p:txBody>
        </p:sp>
      </p:grpSp>
      <p:grpSp>
        <p:nvGrpSpPr>
          <p:cNvPr id="13367" name="Group 55"/>
          <p:cNvGrpSpPr>
            <a:grpSpLocks/>
          </p:cNvGrpSpPr>
          <p:nvPr/>
        </p:nvGrpSpPr>
        <p:grpSpPr bwMode="auto">
          <a:xfrm>
            <a:off x="762000" y="1905000"/>
            <a:ext cx="4800600" cy="228600"/>
            <a:chOff x="480" y="1296"/>
            <a:chExt cx="3024" cy="144"/>
          </a:xfrm>
        </p:grpSpPr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 flipH="1">
              <a:off x="480" y="129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9" name="Line 57"/>
            <p:cNvSpPr>
              <a:spLocks noChangeShapeType="1"/>
            </p:cNvSpPr>
            <p:nvPr/>
          </p:nvSpPr>
          <p:spPr bwMode="auto">
            <a:xfrm>
              <a:off x="480" y="129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162432" y="5534855"/>
            <a:ext cx="5952774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a.data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中每个元素的列信息，可以直接从辅助向量</a:t>
            </a:r>
            <a:r>
              <a:rPr kumimoji="1" lang="en-US" altLang="zh-CN" sz="1600" b="1" dirty="0" err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cpos</a:t>
            </a:r>
            <a:r>
              <a:rPr kumimoji="1" lang="en-US" altLang="zh-CN" sz="1600" b="1" dirty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[col]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中查出在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b.data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基准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位置，进而得到当前元素之位置。</a:t>
            </a:r>
          </a:p>
        </p:txBody>
      </p:sp>
      <p:sp>
        <p:nvSpPr>
          <p:cNvPr id="13404" name="AutoShape 92"/>
          <p:cNvSpPr>
            <a:spLocks noChangeArrowheads="1"/>
          </p:cNvSpPr>
          <p:nvPr/>
        </p:nvSpPr>
        <p:spPr bwMode="auto">
          <a:xfrm>
            <a:off x="155425" y="3819150"/>
            <a:ext cx="5867400" cy="762000"/>
          </a:xfrm>
          <a:prstGeom prst="wedgeRectCallout">
            <a:avLst>
              <a:gd name="adj1" fmla="val 2625"/>
              <a:gd name="adj2" fmla="val 43125"/>
            </a:avLst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想一想：是从原始矩阵</a:t>
            </a:r>
            <a:r>
              <a:rPr kumimoji="1" lang="en-US" altLang="zh-CN" sz="2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中来统计</a:t>
            </a:r>
            <a:r>
              <a:rPr kumimoji="1" lang="en-US" altLang="zh-CN" b="1" dirty="0" err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b="1" dirty="0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[col]</a:t>
            </a:r>
            <a:r>
              <a:rPr kumimoji="1" lang="zh-CN" altLang="en-US" sz="2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呢，还是从对应的三元组表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a.data</a:t>
            </a:r>
            <a:r>
              <a:rPr kumimoji="1" lang="zh-CN" altLang="en-US" sz="2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中统计更合理？</a:t>
            </a:r>
          </a:p>
        </p:txBody>
      </p:sp>
      <p:sp>
        <p:nvSpPr>
          <p:cNvPr id="13438" name="Rectangle 126"/>
          <p:cNvSpPr>
            <a:spLocks noChangeArrowheads="1"/>
          </p:cNvSpPr>
          <p:nvPr/>
        </p:nvSpPr>
        <p:spPr bwMode="auto">
          <a:xfrm>
            <a:off x="5724525" y="1628775"/>
            <a:ext cx="3168650" cy="2736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439" name="Group 127"/>
          <p:cNvGrpSpPr>
            <a:grpSpLocks/>
          </p:cNvGrpSpPr>
          <p:nvPr/>
        </p:nvGrpSpPr>
        <p:grpSpPr bwMode="auto">
          <a:xfrm>
            <a:off x="5638800" y="1676400"/>
            <a:ext cx="3429000" cy="4267200"/>
            <a:chOff x="3552" y="1056"/>
            <a:chExt cx="2160" cy="2688"/>
          </a:xfrm>
        </p:grpSpPr>
        <p:grpSp>
          <p:nvGrpSpPr>
            <p:cNvPr id="13440" name="Group 128"/>
            <p:cNvGrpSpPr>
              <a:grpSpLocks/>
            </p:cNvGrpSpPr>
            <p:nvPr/>
          </p:nvGrpSpPr>
          <p:grpSpPr bwMode="auto">
            <a:xfrm>
              <a:off x="3888" y="1056"/>
              <a:ext cx="1824" cy="2688"/>
              <a:chOff x="3888" y="1056"/>
              <a:chExt cx="1824" cy="2688"/>
            </a:xfrm>
          </p:grpSpPr>
          <p:sp>
            <p:nvSpPr>
              <p:cNvPr id="13441" name="Rectangle 129"/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1824" cy="2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8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442" name="Group 130"/>
              <p:cNvGrpSpPr>
                <a:grpSpLocks/>
              </p:cNvGrpSpPr>
              <p:nvPr/>
            </p:nvGrpSpPr>
            <p:grpSpPr bwMode="auto">
              <a:xfrm>
                <a:off x="3913" y="1056"/>
                <a:ext cx="1607" cy="2584"/>
                <a:chOff x="473" y="912"/>
                <a:chExt cx="1639" cy="2584"/>
              </a:xfrm>
            </p:grpSpPr>
            <p:sp>
              <p:nvSpPr>
                <p:cNvPr id="1344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3" y="1488"/>
                  <a:ext cx="636" cy="1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黑体" pitchFamily="2" charset="-122"/>
                    </a:rPr>
                    <a:t>三</a:t>
                  </a:r>
                </a:p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黑体" pitchFamily="2" charset="-122"/>
                    </a:rPr>
                    <a:t>元</a:t>
                  </a:r>
                </a:p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黑体" pitchFamily="2" charset="-122"/>
                    </a:rPr>
                    <a:t>组</a:t>
                  </a:r>
                </a:p>
                <a:p>
                  <a:pPr algn="ctr"/>
                  <a:r>
                    <a:rPr kumimoji="1" lang="zh-CN" altLang="en-US" sz="2400" b="1">
                      <a:latin typeface="Times New Roman" pitchFamily="18" charset="0"/>
                      <a:ea typeface="黑体" pitchFamily="2" charset="-122"/>
                    </a:rPr>
                    <a:t>表</a:t>
                  </a:r>
                </a:p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  <a:ea typeface="黑体" pitchFamily="2" charset="-122"/>
                    </a:rPr>
                    <a:t>a.data</a:t>
                  </a:r>
                </a:p>
              </p:txBody>
            </p:sp>
            <p:sp>
              <p:nvSpPr>
                <p:cNvPr id="13444" name="Rectangle 132"/>
                <p:cNvSpPr>
                  <a:spLocks noChangeArrowheads="1"/>
                </p:cNvSpPr>
                <p:nvPr/>
              </p:nvSpPr>
              <p:spPr bwMode="auto">
                <a:xfrm>
                  <a:off x="1295" y="3209"/>
                  <a:ext cx="81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(6, 4, -7)</a:t>
                  </a:r>
                </a:p>
              </p:txBody>
            </p:sp>
            <p:sp>
              <p:nvSpPr>
                <p:cNvPr id="13445" name="Rectangle 133"/>
                <p:cNvSpPr>
                  <a:spLocks noChangeArrowheads="1"/>
                </p:cNvSpPr>
                <p:nvPr/>
              </p:nvSpPr>
              <p:spPr bwMode="auto">
                <a:xfrm>
                  <a:off x="1295" y="2922"/>
                  <a:ext cx="81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(6, 1, 15)</a:t>
                  </a:r>
                </a:p>
              </p:txBody>
            </p:sp>
            <p:sp>
              <p:nvSpPr>
                <p:cNvPr id="13446" name="Rectangle 134"/>
                <p:cNvSpPr>
                  <a:spLocks noChangeArrowheads="1"/>
                </p:cNvSpPr>
                <p:nvPr/>
              </p:nvSpPr>
              <p:spPr bwMode="auto">
                <a:xfrm>
                  <a:off x="1295" y="2635"/>
                  <a:ext cx="81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(5, 2, 18)</a:t>
                  </a:r>
                </a:p>
              </p:txBody>
            </p:sp>
            <p:sp>
              <p:nvSpPr>
                <p:cNvPr id="1344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295" y="2348"/>
                  <a:ext cx="81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(4, 3, 24)</a:t>
                  </a:r>
                </a:p>
              </p:txBody>
            </p:sp>
            <p:sp>
              <p:nvSpPr>
                <p:cNvPr id="13448" name="Rectangle 136"/>
                <p:cNvSpPr>
                  <a:spLocks noChangeArrowheads="1"/>
                </p:cNvSpPr>
                <p:nvPr/>
              </p:nvSpPr>
              <p:spPr bwMode="auto">
                <a:xfrm>
                  <a:off x="1295" y="2061"/>
                  <a:ext cx="81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(3, 5, 14)</a:t>
                  </a:r>
                </a:p>
              </p:txBody>
            </p:sp>
            <p:sp>
              <p:nvSpPr>
                <p:cNvPr id="13449" name="Rectangle 137"/>
                <p:cNvSpPr>
                  <a:spLocks noChangeArrowheads="1"/>
                </p:cNvSpPr>
                <p:nvPr/>
              </p:nvSpPr>
              <p:spPr bwMode="auto">
                <a:xfrm>
                  <a:off x="1295" y="1774"/>
                  <a:ext cx="81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(3, 1, -3)</a:t>
                  </a:r>
                </a:p>
              </p:txBody>
            </p:sp>
            <p:sp>
              <p:nvSpPr>
                <p:cNvPr id="13450" name="Rectangle 138"/>
                <p:cNvSpPr>
                  <a:spLocks noChangeArrowheads="1"/>
                </p:cNvSpPr>
                <p:nvPr/>
              </p:nvSpPr>
              <p:spPr bwMode="auto">
                <a:xfrm>
                  <a:off x="1295" y="1487"/>
                  <a:ext cx="81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(1, 3,  9 )</a:t>
                  </a:r>
                </a:p>
              </p:txBody>
            </p:sp>
            <p:sp>
              <p:nvSpPr>
                <p:cNvPr id="13451" name="Rectangle 139"/>
                <p:cNvSpPr>
                  <a:spLocks noChangeArrowheads="1"/>
                </p:cNvSpPr>
                <p:nvPr/>
              </p:nvSpPr>
              <p:spPr bwMode="auto">
                <a:xfrm>
                  <a:off x="1295" y="1200"/>
                  <a:ext cx="81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(1, 2, 12)</a:t>
                  </a:r>
                </a:p>
              </p:txBody>
            </p:sp>
            <p:sp>
              <p:nvSpPr>
                <p:cNvPr id="13452" name="Line 140"/>
                <p:cNvSpPr>
                  <a:spLocks noChangeShapeType="1"/>
                </p:cNvSpPr>
                <p:nvPr/>
              </p:nvSpPr>
              <p:spPr bwMode="auto">
                <a:xfrm>
                  <a:off x="1295" y="1200"/>
                  <a:ext cx="81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53" name="Line 141"/>
                <p:cNvSpPr>
                  <a:spLocks noChangeShapeType="1"/>
                </p:cNvSpPr>
                <p:nvPr/>
              </p:nvSpPr>
              <p:spPr bwMode="auto">
                <a:xfrm>
                  <a:off x="1295" y="1487"/>
                  <a:ext cx="8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54" name="Line 142"/>
                <p:cNvSpPr>
                  <a:spLocks noChangeShapeType="1"/>
                </p:cNvSpPr>
                <p:nvPr/>
              </p:nvSpPr>
              <p:spPr bwMode="auto">
                <a:xfrm>
                  <a:off x="1295" y="1774"/>
                  <a:ext cx="8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55" name="Line 143"/>
                <p:cNvSpPr>
                  <a:spLocks noChangeShapeType="1"/>
                </p:cNvSpPr>
                <p:nvPr/>
              </p:nvSpPr>
              <p:spPr bwMode="auto">
                <a:xfrm>
                  <a:off x="1295" y="2061"/>
                  <a:ext cx="8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56" name="Line 144"/>
                <p:cNvSpPr>
                  <a:spLocks noChangeShapeType="1"/>
                </p:cNvSpPr>
                <p:nvPr/>
              </p:nvSpPr>
              <p:spPr bwMode="auto">
                <a:xfrm>
                  <a:off x="1295" y="2348"/>
                  <a:ext cx="8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57" name="Line 145"/>
                <p:cNvSpPr>
                  <a:spLocks noChangeShapeType="1"/>
                </p:cNvSpPr>
                <p:nvPr/>
              </p:nvSpPr>
              <p:spPr bwMode="auto">
                <a:xfrm>
                  <a:off x="1295" y="2635"/>
                  <a:ext cx="8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58" name="Line 146"/>
                <p:cNvSpPr>
                  <a:spLocks noChangeShapeType="1"/>
                </p:cNvSpPr>
                <p:nvPr/>
              </p:nvSpPr>
              <p:spPr bwMode="auto">
                <a:xfrm>
                  <a:off x="1295" y="2922"/>
                  <a:ext cx="8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59" name="Line 147"/>
                <p:cNvSpPr>
                  <a:spLocks noChangeShapeType="1"/>
                </p:cNvSpPr>
                <p:nvPr/>
              </p:nvSpPr>
              <p:spPr bwMode="auto">
                <a:xfrm>
                  <a:off x="1295" y="3209"/>
                  <a:ext cx="8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60" name="Line 148"/>
                <p:cNvSpPr>
                  <a:spLocks noChangeShapeType="1"/>
                </p:cNvSpPr>
                <p:nvPr/>
              </p:nvSpPr>
              <p:spPr bwMode="auto">
                <a:xfrm>
                  <a:off x="1295" y="3496"/>
                  <a:ext cx="81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61" name="Line 149"/>
                <p:cNvSpPr>
                  <a:spLocks noChangeShapeType="1"/>
                </p:cNvSpPr>
                <p:nvPr/>
              </p:nvSpPr>
              <p:spPr bwMode="auto">
                <a:xfrm>
                  <a:off x="1295" y="1200"/>
                  <a:ext cx="0" cy="22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62" name="Line 150"/>
                <p:cNvSpPr>
                  <a:spLocks noChangeShapeType="1"/>
                </p:cNvSpPr>
                <p:nvPr/>
              </p:nvSpPr>
              <p:spPr bwMode="auto">
                <a:xfrm>
                  <a:off x="2112" y="1200"/>
                  <a:ext cx="0" cy="22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463" name="Rectangle 151"/>
                <p:cNvSpPr>
                  <a:spLocks noChangeArrowheads="1"/>
                </p:cNvSpPr>
                <p:nvPr/>
              </p:nvSpPr>
              <p:spPr bwMode="auto">
                <a:xfrm>
                  <a:off x="1548" y="912"/>
                  <a:ext cx="3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b="1">
                      <a:solidFill>
                        <a:srgbClr val="009900"/>
                      </a:solidFill>
                      <a:latin typeface="Times New Roman" pitchFamily="18" charset="0"/>
                    </a:rPr>
                    <a:t>col</a:t>
                  </a:r>
                </a:p>
              </p:txBody>
            </p:sp>
            <p:grpSp>
              <p:nvGrpSpPr>
                <p:cNvPr id="13464" name="Group 152"/>
                <p:cNvGrpSpPr>
                  <a:grpSpLocks/>
                </p:cNvGrpSpPr>
                <p:nvPr/>
              </p:nvGrpSpPr>
              <p:grpSpPr bwMode="auto">
                <a:xfrm>
                  <a:off x="977" y="912"/>
                  <a:ext cx="357" cy="1440"/>
                  <a:chOff x="977" y="912"/>
                  <a:chExt cx="357" cy="1440"/>
                </a:xfrm>
              </p:grpSpPr>
              <p:sp>
                <p:nvSpPr>
                  <p:cNvPr id="1346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977" y="912"/>
                    <a:ext cx="35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8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 b="1">
                        <a:solidFill>
                          <a:schemeClr val="accent1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kumimoji="1" lang="en-US" altLang="zh-CN" sz="2000" b="1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p/t</a:t>
                    </a:r>
                  </a:p>
                </p:txBody>
              </p:sp>
              <p:sp>
                <p:nvSpPr>
                  <p:cNvPr id="13466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1200"/>
                    <a:ext cx="2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8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 b="1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3467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1488"/>
                    <a:ext cx="2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8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 b="1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346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1776"/>
                    <a:ext cx="2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8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 b="1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346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029" y="2064"/>
                    <a:ext cx="2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8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 b="1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4</a:t>
                    </a:r>
                  </a:p>
                </p:txBody>
              </p:sp>
            </p:grpSp>
            <p:sp>
              <p:nvSpPr>
                <p:cNvPr id="1347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056" y="2400"/>
                  <a:ext cx="144" cy="9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8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.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.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.</a:t>
                  </a:r>
                </a:p>
              </p:txBody>
            </p:sp>
          </p:grpSp>
        </p:grpSp>
        <p:sp>
          <p:nvSpPr>
            <p:cNvPr id="13471" name="Rectangle 159"/>
            <p:cNvSpPr>
              <a:spLocks noChangeArrowheads="1"/>
            </p:cNvSpPr>
            <p:nvPr/>
          </p:nvSpPr>
          <p:spPr bwMode="auto">
            <a:xfrm>
              <a:off x="3552" y="1632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899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5" grpId="0" build="p" autoUpdateAnimBg="0"/>
      <p:bldP spid="13350" grpId="0" animBg="1" autoUpdateAnimBg="0"/>
      <p:bldP spid="13352" grpId="0" autoUpdateAnimBg="0"/>
      <p:bldP spid="13370" grpId="0" animBg="1" autoUpdateAnimBg="0"/>
      <p:bldP spid="13404" grpId="0" animBg="1" autoUpdateAnimBg="0"/>
      <p:bldP spid="134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5E93-C3BB-4E65-9AAD-BFBDAA2F0CC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82296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0" indent="-4476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857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50482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5238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54292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5886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6343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680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7258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Status</a:t>
            </a:r>
            <a:r>
              <a:rPr kumimoji="1" lang="en-US" altLang="zh-CN" sz="2000" b="1">
                <a:solidFill>
                  <a:schemeClr val="accent1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FastTransposeSMatrix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（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TSMatirx M, TSMatirx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&amp;T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</a:rPr>
              <a:t>）</a:t>
            </a: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{           </a:t>
            </a:r>
            <a:endParaRPr kumimoji="1" lang="en-US" altLang="zh-CN" sz="2000" b="1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T.mu = M.nu ;T .nu = M.mu ; T.tu = M.tu ;</a:t>
            </a: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if ( T.tu ) 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{</a:t>
            </a:r>
          </a:p>
          <a:p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for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(col = 1;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col &lt;=M.nu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; col++)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num[col] =0;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  </a:t>
            </a:r>
            <a:endParaRPr kumimoji="1" lang="en-US" altLang="zh-CN" sz="2000" b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for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( t = 1; t</a:t>
            </a:r>
            <a:r>
              <a:rPr kumimoji="1" lang="en-US" altLang="zh-CN" sz="2000" b="1">
                <a:solidFill>
                  <a:srgbClr val="99FF33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&lt;=M.tu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; t++) {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col =M.data[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] 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.j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 ; ++num [col]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;}</a:t>
            </a: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cpos[ 1 ] =1;</a:t>
            </a: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for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(col = 2;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col &lt;=M.nu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; col++) 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cpos[col ]=cpos[col-1]+num [col-1 ]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;</a:t>
            </a:r>
          </a:p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for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(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=1;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&lt;=M.tu ;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++ )</a:t>
            </a:r>
            <a:endParaRPr kumimoji="1" lang="en-US" altLang="zh-CN" sz="2000" b="1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  <a:p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{ col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=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M.data[ p ]. j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; </a:t>
            </a:r>
            <a:r>
              <a:rPr kumimoji="1"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=cpos [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col</a:t>
            </a:r>
            <a:r>
              <a:rPr kumimoji="1" lang="en-US" altLang="zh-CN" sz="2000" b="1">
                <a:solidFill>
                  <a:schemeClr val="accent1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]; </a:t>
            </a: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                   T.data[</a:t>
            </a:r>
            <a:r>
              <a:rPr kumimoji="1" lang="en-US" altLang="zh-CN" sz="2000" b="1">
                <a:solidFill>
                  <a:srgbClr val="FE48E4"/>
                </a:solidFill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].i = M.data[p]. j;</a:t>
            </a: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                   T.data[</a:t>
            </a:r>
            <a:r>
              <a:rPr kumimoji="1" lang="en-US" altLang="zh-CN" sz="2000" b="1">
                <a:solidFill>
                  <a:srgbClr val="FE48E4"/>
                </a:solidFill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].j = M.data[p]. i;</a:t>
            </a: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                   T.data[</a:t>
            </a:r>
            <a:r>
              <a:rPr kumimoji="1" lang="en-US" altLang="zh-CN" sz="2000" b="1">
                <a:solidFill>
                  <a:srgbClr val="FE48E4"/>
                </a:solidFill>
                <a:latin typeface="Times New Roman" pitchFamily="18" charset="0"/>
                <a:ea typeface="黑体" pitchFamily="2" charset="-122"/>
              </a:rPr>
              <a:t>q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]. value = M.data[p]. value;</a:t>
            </a: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               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+ + cpos[col] ;</a:t>
            </a:r>
          </a:p>
          <a:p>
            <a:r>
              <a:rPr kumimoji="1" lang="en-US" altLang="zh-CN" sz="2000" b="1">
                <a:solidFill>
                  <a:schemeClr val="accent1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}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//for</a:t>
            </a:r>
          </a:p>
          <a:p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}  </a:t>
            </a:r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//if</a:t>
            </a: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return OK; </a:t>
            </a:r>
          </a:p>
          <a:p>
            <a:r>
              <a:rPr kumimoji="1" lang="en-US" altLang="zh-CN" sz="2000" b="1">
                <a:latin typeface="Times New Roman" pitchFamily="18" charset="0"/>
                <a:ea typeface="黑体" pitchFamily="2" charset="-122"/>
              </a:rPr>
              <a:t>} 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//FastTranposeSMatrix;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快速转置算法描述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：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763713" y="862013"/>
            <a:ext cx="464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//M</a:t>
            </a:r>
            <a:r>
              <a:rPr kumimoji="1" lang="zh-CN" altLang="en-US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是顺序存储的三元组表，求</a:t>
            </a:r>
            <a:r>
              <a:rPr kumimoji="1" lang="en-US" altLang="zh-CN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的转置矩阵</a:t>
            </a:r>
            <a:r>
              <a:rPr kumimoji="1" lang="en-US" altLang="zh-CN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524500" y="1765510"/>
            <a:ext cx="396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先清</a:t>
            </a:r>
            <a:r>
              <a:rPr kumimoji="1" lang="en-US" altLang="zh-CN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0,</a:t>
            </a:r>
            <a:r>
              <a:rPr kumimoji="1"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再</a:t>
            </a:r>
          </a:p>
          <a:p>
            <a:r>
              <a:rPr kumimoji="1"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kumimoji="1" lang="en-US" altLang="zh-CN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     //</a:t>
            </a:r>
            <a:r>
              <a:rPr kumimoji="1" lang="zh-CN" altLang="en-US" sz="1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统计每列非零元素个数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876800" y="24384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再生成每列首元位置辅助向量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038625" y="3021263"/>
            <a:ext cx="533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//p</a:t>
            </a:r>
            <a:r>
              <a:rPr kumimoji="1"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kumimoji="1" lang="en-US" altLang="zh-CN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a.data</a:t>
            </a:r>
            <a:r>
              <a:rPr kumimoji="1"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，循环次数为非</a:t>
            </a:r>
            <a:r>
              <a:rPr kumimoji="1" lang="en-US" altLang="zh-CN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元素总个数</a:t>
            </a:r>
            <a:r>
              <a:rPr kumimoji="1" lang="en-US" altLang="zh-CN" b="1" dirty="0" err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tu</a:t>
            </a:r>
            <a:endParaRPr kumimoji="1" lang="en-US" altLang="zh-CN" b="1" dirty="0">
              <a:solidFill>
                <a:srgbClr val="00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24400" y="3288229"/>
            <a:ext cx="411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查辅助向量得</a:t>
            </a:r>
            <a:r>
              <a:rPr kumimoji="1"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1"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kumimoji="1" lang="en-US" altLang="zh-CN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中位置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57200" y="1752600"/>
            <a:ext cx="8686800" cy="12954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7315200" y="381000"/>
            <a:ext cx="1828800" cy="990600"/>
          </a:xfrm>
          <a:prstGeom prst="wedgeRectCallout">
            <a:avLst>
              <a:gd name="adj1" fmla="val -59287"/>
              <a:gd name="adj2" fmla="val 82694"/>
            </a:avLst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for</a:t>
            </a: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循环用来产生两个辅助向量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600200" y="3657600"/>
            <a:ext cx="419100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>
            <a:off x="4191000" y="4800600"/>
            <a:ext cx="4953000" cy="1004888"/>
          </a:xfrm>
          <a:prstGeom prst="wedgeRectCallout">
            <a:avLst>
              <a:gd name="adj1" fmla="val -66056"/>
              <a:gd name="adj2" fmla="val -55370"/>
            </a:avLst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重要！</a:t>
            </a:r>
            <a:r>
              <a:rPr kumimoji="1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巧妙修改向量内容</a:t>
            </a: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（列坐标加</a:t>
            </a:r>
            <a:r>
              <a:rPr kumimoji="1"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），使其不再固定指向本列第一个非零元素，而是预备给</a:t>
            </a:r>
            <a:r>
              <a:rPr kumimoji="1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同列</a:t>
            </a:r>
            <a:r>
              <a:rPr kumimoji="1"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的下一非零元素定位之用</a:t>
            </a:r>
            <a:endParaRPr kumimoji="1" lang="zh-CN" altLang="en-US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6781800" y="3886200"/>
            <a:ext cx="1447800" cy="457200"/>
          </a:xfrm>
          <a:prstGeom prst="wedgeRectCallout">
            <a:avLst>
              <a:gd name="adj1" fmla="val -110745"/>
              <a:gd name="adj2" fmla="val -22222"/>
            </a:avLst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元素转置</a:t>
            </a:r>
            <a:endParaRPr kumimoji="1" lang="zh-CN" alt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9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  <p:bldP spid="14342" grpId="0" autoUpdateAnimBg="0"/>
      <p:bldP spid="14343" grpId="0" autoUpdateAnimBg="0"/>
      <p:bldP spid="14344" grpId="0" autoUpdateAnimBg="0"/>
      <p:bldP spid="14345" grpId="0" autoUpdateAnimBg="0"/>
      <p:bldP spid="14346" grpId="0" animBg="1"/>
      <p:bldP spid="14347" grpId="0" animBg="1" autoUpdateAnimBg="0"/>
      <p:bldP spid="14348" grpId="0" animBg="1"/>
      <p:bldP spid="14349" grpId="0" animBg="1" autoUpdateAnimBg="0"/>
      <p:bldP spid="1435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B856-92AC-46E2-8101-83269906D2E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" y="417590"/>
            <a:ext cx="8458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与常规算法相比，附加了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生成辅助向量表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的工作。增开了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个长度为列长的数组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000" b="1" dirty="0" err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num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[ ]</a:t>
            </a:r>
            <a:r>
              <a:rPr kumimoji="1" lang="zh-CN" altLang="en-US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cpos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[ ]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</a:rPr>
              <a:t>）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91200" y="4757355"/>
            <a:ext cx="655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传统转置：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O(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mu*nu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压缩转置：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O(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mu*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tu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压缩快速转置：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O(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nu+tu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01600" y="0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快速转置算法的效率分析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：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52780"/>
            <a:ext cx="8534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76250" indent="-476250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从时间上，此算法用了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个并列的单循环，而且其中前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个单循环都是用来产生辅助向量表的。</a:t>
            </a:r>
          </a:p>
          <a:p>
            <a:pPr marL="933450" lvl="1" indent="-476250"/>
            <a:r>
              <a:rPr kumimoji="1" lang="zh-CN" altLang="en-US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for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(col = 1;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col &lt;=M.nu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; col++){ }; 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循环次数＝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nu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（列数）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  </a:t>
            </a:r>
            <a:endParaRPr kumimoji="1" lang="en-US" altLang="zh-CN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33450" lvl="1" indent="-476250"/>
            <a:r>
              <a:rPr kumimoji="1" lang="en-US" altLang="zh-CN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for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( i = 1;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i &lt;=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M.tu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; i ++) { };          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循环次数＝</a:t>
            </a:r>
            <a:r>
              <a:rPr kumimoji="1" lang="en-US" altLang="zh-CN" b="1" dirty="0" err="1">
                <a:latin typeface="楷体_GB2312" pitchFamily="49" charset="-122"/>
                <a:ea typeface="楷体_GB2312" pitchFamily="49" charset="-122"/>
              </a:rPr>
              <a:t>tu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（非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元素个数）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 </a:t>
            </a:r>
          </a:p>
          <a:p>
            <a:pPr marL="933450" lvl="1" indent="-476250"/>
            <a:r>
              <a:rPr kumimoji="1" lang="en-US" altLang="zh-CN" b="1" dirty="0">
                <a:solidFill>
                  <a:srgbClr val="CC99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for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(col = 2;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col &lt;=M.nu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; col++) { };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循环次数＝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nu;</a:t>
            </a:r>
          </a:p>
          <a:p>
            <a:pPr marL="933450" lvl="1" indent="-476250"/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for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p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 =1;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p 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&lt;=</a:t>
            </a:r>
            <a:r>
              <a:rPr kumimoji="1" lang="en-US" altLang="zh-CN" b="1" dirty="0" err="1">
                <a:latin typeface="Times New Roman" pitchFamily="18" charset="0"/>
                <a:ea typeface="黑体" pitchFamily="2" charset="-122"/>
              </a:rPr>
              <a:t>M.tu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 ;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p </a:t>
            </a:r>
            <a:r>
              <a:rPr kumimoji="1" lang="en-US" altLang="zh-CN" b="1" dirty="0">
                <a:latin typeface="Times New Roman" pitchFamily="18" charset="0"/>
                <a:ea typeface="黑体" pitchFamily="2" charset="-122"/>
              </a:rPr>
              <a:t>++ ) { };      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循环次数＝</a:t>
            </a:r>
            <a:r>
              <a:rPr kumimoji="1" lang="en-US" altLang="zh-CN" b="1" dirty="0" err="1">
                <a:latin typeface="楷体_GB2312" pitchFamily="49" charset="-122"/>
                <a:ea typeface="楷体_GB2312" pitchFamily="49" charset="-122"/>
              </a:rPr>
              <a:t>tu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en-US" altLang="zh-CN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 </a:t>
            </a:r>
            <a:endParaRPr kumimoji="1" lang="en-US" altLang="zh-CN" b="1" dirty="0">
              <a:solidFill>
                <a:schemeClr val="accent2"/>
              </a:solidFill>
              <a:latin typeface="Times New Roman" pitchFamily="18" charset="0"/>
              <a:ea typeface="黑体" pitchFamily="2" charset="-122"/>
            </a:endParaRPr>
          </a:p>
          <a:p>
            <a:pPr marL="933450" lvl="1" indent="-476250"/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该算法的时间复杂度＝</a:t>
            </a:r>
            <a:r>
              <a:rPr kumimoji="1" lang="en-US" altLang="zh-CN" sz="2000" b="1" dirty="0" err="1">
                <a:latin typeface="楷体_GB2312" pitchFamily="49" charset="-122"/>
                <a:ea typeface="楷体_GB2312" pitchFamily="49" charset="-122"/>
              </a:rPr>
              <a:t>nu+tu+nu+tu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=O(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nu+tu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93830" y="3662535"/>
            <a:ext cx="830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讨论：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最恶劣情况是矩阵中全为非零元素，此时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tu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=nu*mu</a:t>
            </a:r>
          </a:p>
          <a:p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而此时的时间复杂度也只是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O(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mu*nu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，并未超过传统转置算法的时间复杂度。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93830" y="476101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小结：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923525" y="5618085"/>
            <a:ext cx="3814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稀疏矩阵相乘的算法略，见教材</a:t>
            </a:r>
            <a:r>
              <a:rPr kumimoji="1" lang="en-US" altLang="zh-CN" sz="2400" b="1" dirty="0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P101-103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4963605" y="5491397"/>
            <a:ext cx="3581400" cy="762000"/>
          </a:xfrm>
          <a:prstGeom prst="wedgeRectCallout">
            <a:avLst>
              <a:gd name="adj1" fmla="val -64185"/>
              <a:gd name="adj2" fmla="val -18750"/>
            </a:avLst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增设辅助向量，牺牲空间效率换取时间效率。</a:t>
            </a:r>
          </a:p>
        </p:txBody>
      </p:sp>
    </p:spTree>
    <p:extLst>
      <p:ext uri="{BB962C8B-B14F-4D97-AF65-F5344CB8AC3E}">
        <p14:creationId xmlns:p14="http://schemas.microsoft.com/office/powerpoint/2010/main" val="329013168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7E70A-6D62-4FE7-85CD-78172D19D335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600200" y="2119570"/>
            <a:ext cx="6781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广义表是线性表的推广，也称为列表（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lists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：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LS   =  (   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 ,  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 ,   ……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 )                 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730030" y="3338770"/>
            <a:ext cx="5661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广义表名   表头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(Head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表尾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(Tail)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3200400" y="2957770"/>
            <a:ext cx="0" cy="381000"/>
          </a:xfrm>
          <a:prstGeom prst="line">
            <a:avLst/>
          </a:prstGeom>
          <a:noFill/>
          <a:ln w="38100">
            <a:solidFill>
              <a:srgbClr val="BADE7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4419600" y="2957770"/>
            <a:ext cx="0" cy="381000"/>
          </a:xfrm>
          <a:prstGeom prst="line">
            <a:avLst/>
          </a:prstGeom>
          <a:noFill/>
          <a:ln w="38100">
            <a:solidFill>
              <a:srgbClr val="BADE7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304800" y="1662370"/>
            <a:ext cx="1808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、定义：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381000" y="4488520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用小写字母表示原子类型，用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大写字母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表示列表。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②第一个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元素是表头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，而其余元素组成的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表尾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；</a:t>
            </a:r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7391400" y="3338770"/>
            <a:ext cx="1447800" cy="457200"/>
          </a:xfrm>
          <a:prstGeom prst="wedgeRoundRectCallout">
            <a:avLst>
              <a:gd name="adj1" fmla="val -101644"/>
              <a:gd name="adj2" fmla="val -152778"/>
              <a:gd name="adj3" fmla="val 16667"/>
            </a:avLst>
          </a:prstGeom>
          <a:noFill/>
          <a:ln w="22225">
            <a:solidFill>
              <a:srgbClr val="BBE0E3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n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是表长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76200" y="388986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在广义表中约定：</a:t>
            </a:r>
          </a:p>
        </p:txBody>
      </p:sp>
      <p:sp>
        <p:nvSpPr>
          <p:cNvPr id="34" name="AutoShape 12"/>
          <p:cNvSpPr>
            <a:spLocks/>
          </p:cNvSpPr>
          <p:nvPr/>
        </p:nvSpPr>
        <p:spPr bwMode="auto">
          <a:xfrm rot="16200000">
            <a:off x="5638800" y="2271970"/>
            <a:ext cx="228600" cy="1752600"/>
          </a:xfrm>
          <a:prstGeom prst="leftBrace">
            <a:avLst>
              <a:gd name="adj1" fmla="val 63889"/>
              <a:gd name="adj2" fmla="val 49301"/>
            </a:avLst>
          </a:prstGeom>
          <a:noFill/>
          <a:ln w="25400">
            <a:solidFill>
              <a:srgbClr val="BBE0E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2286000" y="5558947"/>
            <a:ext cx="5883843" cy="843073"/>
          </a:xfrm>
          <a:prstGeom prst="wedgeRectCallout">
            <a:avLst>
              <a:gd name="adj1" fmla="val 25994"/>
              <a:gd name="adj2" fmla="val -68435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特别提示：任何一个非空表，表头可能是原子，也可能是列表；但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表尾一定是列表！</a:t>
            </a:r>
          </a:p>
        </p:txBody>
      </p:sp>
    </p:spTree>
    <p:extLst>
      <p:ext uri="{BB962C8B-B14F-4D97-AF65-F5344CB8AC3E}">
        <p14:creationId xmlns:p14="http://schemas.microsoft.com/office/powerpoint/2010/main" val="3585876842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华中科技大学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7E70A-6D62-4FE7-85CD-78172D19D335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7880" y="1988167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cs typeface="Times New Roman" panose="02020603050405020304" pitchFamily="18" charset="0"/>
              </a:rPr>
              <a:t>、特点：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94430" y="2603602"/>
            <a:ext cx="2663825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1B587C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A157A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有次序性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A157A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有长度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A157A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有深度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A157A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可递归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EA157A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可共享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71800" y="2642600"/>
            <a:ext cx="5257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一个直接前驱和一个直接后继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＝表中元素个数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＝表中括号的重数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自己可以作为自己的子表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可以为其他广义表所共享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9599" y="356600"/>
            <a:ext cx="7994925" cy="1261884"/>
          </a:xfrm>
          <a:prstGeom prst="rect">
            <a:avLst/>
          </a:prstGeom>
          <a:solidFill>
            <a:srgbClr val="CCFFFF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讨论：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广义表与线性表的区别和联系？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       广义表中元素既可以是原子类型，也可以是列表；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当每个元素都为原子且类型相同时，就是线性表。</a:t>
            </a:r>
          </a:p>
        </p:txBody>
      </p:sp>
    </p:spTree>
    <p:extLst>
      <p:ext uri="{BB962C8B-B14F-4D97-AF65-F5344CB8AC3E}">
        <p14:creationId xmlns:p14="http://schemas.microsoft.com/office/powerpoint/2010/main" val="333731913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数组的定义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6738" y="162396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数组：</a:t>
            </a:r>
            <a:r>
              <a:rPr kumimoji="1" lang="zh-CN" altLang="en-US" sz="2400" b="1" dirty="0">
                <a:latin typeface="+mn-ea"/>
                <a:ea typeface="+mn-ea"/>
              </a:rPr>
              <a:t> 由一组名字相同、下标不同的变量构成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" y="2192290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注意：</a:t>
            </a:r>
            <a:r>
              <a:rPr kumimoji="1" lang="zh-CN" altLang="en-US" sz="2400" b="1" dirty="0">
                <a:latin typeface="+mn-ea"/>
                <a:ea typeface="+mn-ea"/>
              </a:rPr>
              <a:t> 这里讨论的数组与高级语言中的数组有所区别：高级语言中的数组是顺序结构；而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这里的数组既可以是顺序的，也可以是链式结构，</a:t>
            </a:r>
            <a:r>
              <a:rPr kumimoji="1" lang="zh-CN" altLang="en-US" sz="2400" b="1" dirty="0">
                <a:latin typeface="+mn-ea"/>
                <a:ea typeface="+mn-ea"/>
              </a:rPr>
              <a:t>用户可根据需要选择。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6412" y="4056015"/>
            <a:ext cx="84437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76250" indent="-476250"/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答：对的。</a:t>
            </a:r>
            <a:r>
              <a:rPr kumimoji="1" lang="zh-CN" altLang="en-US" sz="2400" b="1" dirty="0">
                <a:latin typeface="+mn-ea"/>
                <a:ea typeface="+mn-ea"/>
              </a:rPr>
              <a:t>因为</a:t>
            </a:r>
            <a:r>
              <a:rPr kumimoji="1" lang="en-US" altLang="zh-CN" sz="2400" b="1" dirty="0">
                <a:latin typeface="+mn-ea"/>
                <a:ea typeface="+mn-ea"/>
              </a:rPr>
              <a:t>——</a:t>
            </a:r>
          </a:p>
          <a:p>
            <a:pPr marL="476250" indent="-476250"/>
            <a:r>
              <a:rPr kumimoji="1" lang="en-US" altLang="zh-CN" sz="2400" b="1" dirty="0">
                <a:latin typeface="+mn-ea"/>
                <a:ea typeface="+mn-ea"/>
              </a:rPr>
              <a:t>① </a:t>
            </a:r>
            <a:r>
              <a:rPr kumimoji="1" lang="zh-CN" altLang="en-US" sz="2400" b="1" dirty="0">
                <a:latin typeface="+mn-ea"/>
                <a:ea typeface="+mn-ea"/>
              </a:rPr>
              <a:t>数组中各元素具有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统一的类型</a:t>
            </a:r>
            <a:r>
              <a:rPr kumimoji="1" lang="zh-CN" altLang="en-US" sz="2400" b="1" dirty="0">
                <a:latin typeface="+mn-ea"/>
                <a:ea typeface="+mn-ea"/>
              </a:rPr>
              <a:t>；</a:t>
            </a:r>
          </a:p>
          <a:p>
            <a:pPr marL="476250" indent="-476250"/>
            <a:r>
              <a:rPr kumimoji="1" lang="zh-CN" altLang="en-US" sz="2400" b="1" dirty="0">
                <a:latin typeface="+mn-ea"/>
                <a:ea typeface="+mn-ea"/>
              </a:rPr>
              <a:t>② 数组元素的下标一般具有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固定的上界和下界</a:t>
            </a:r>
            <a:r>
              <a:rPr kumimoji="1" lang="zh-CN" altLang="en-US" sz="2400" b="1" dirty="0">
                <a:latin typeface="+mn-ea"/>
                <a:ea typeface="+mn-ea"/>
              </a:rPr>
              <a:t>，即数组一旦被定义，它的维数和维界就不再改变。</a:t>
            </a:r>
          </a:p>
          <a:p>
            <a:pPr marL="476250" indent="-476250"/>
            <a:r>
              <a:rPr kumimoji="1" lang="zh-CN" altLang="en-US" sz="2400" b="1" dirty="0">
                <a:latin typeface="+mn-ea"/>
                <a:ea typeface="+mn-ea"/>
              </a:rPr>
              <a:t>③ 数组的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基本操作比较简单，</a:t>
            </a:r>
            <a:r>
              <a:rPr kumimoji="1" lang="zh-CN" altLang="en-US" sz="2400" b="1" dirty="0">
                <a:latin typeface="+mn-ea"/>
                <a:ea typeface="+mn-ea"/>
              </a:rPr>
              <a:t>除了结构的初始化和销毁之外，只有存取元素和修改元素值的操作。</a:t>
            </a:r>
            <a:endParaRPr kumimoji="1" lang="zh-CN" altLang="en-US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355754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判断：“</a:t>
            </a:r>
            <a:r>
              <a:rPr kumimoji="1" lang="zh-CN" altLang="en-US" sz="2400" b="1" dirty="0">
                <a:latin typeface="+mn-ea"/>
                <a:ea typeface="+mn-ea"/>
              </a:rPr>
              <a:t>数组的处理比其它复杂的结构要简单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”，对吗？</a:t>
            </a:r>
          </a:p>
        </p:txBody>
      </p:sp>
    </p:spTree>
    <p:extLst>
      <p:ext uri="{BB962C8B-B14F-4D97-AF65-F5344CB8AC3E}">
        <p14:creationId xmlns:p14="http://schemas.microsoft.com/office/powerpoint/2010/main" val="198867636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华中科技大学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B3075D-D6D7-471F-98FC-BAE0A90185CF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45690" y="5234035"/>
            <a:ext cx="4426310" cy="1014365"/>
          </a:xfrm>
          <a:prstGeom prst="wedgeRectCallout">
            <a:avLst>
              <a:gd name="adj1" fmla="val -33635"/>
              <a:gd name="adj2" fmla="val -16653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E=(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a,E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)=(a,(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a,E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))=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(a,(a,(a,…….)))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为递归表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35814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A =(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B = ( e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C =( a ,( b , c , d 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D=( A , B ,C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E=(a, E)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3048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求下列广义表的长度。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0" y="914400"/>
            <a:ext cx="5208588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n=0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，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因为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是空表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n=1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表中元素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是原子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n=2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为原子，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(b,c,d)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为子表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n=3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个元素都是子表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n=2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为原子，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为子表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572000" y="4392605"/>
            <a:ext cx="4262955" cy="952610"/>
          </a:xfrm>
          <a:prstGeom prst="wedgeRectCallout">
            <a:avLst>
              <a:gd name="adj1" fmla="val -91664"/>
              <a:gd name="adj2" fmla="val -16062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D=(A,B,C)=(( ),(e),(a,(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b,c,d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)))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，列表可以</a:t>
            </a:r>
            <a:r>
              <a:rPr kumimoji="1" lang="zh-CN" altLang="en-US" sz="2400" kern="0" dirty="0">
                <a:latin typeface="Times New Roman" pitchFamily="18" charset="0"/>
                <a:ea typeface="楷体_GB2312" pitchFamily="49" charset="-122"/>
              </a:rPr>
              <a:t>之间可以</a:t>
            </a:r>
            <a:r>
              <a:rPr kumimoji="1" lang="zh-CN" altLang="en-US" sz="2400" b="1" kern="0" dirty="0">
                <a:latin typeface="Times New Roman" pitchFamily="18" charset="0"/>
                <a:ea typeface="楷体_GB2312" pitchFamily="49" charset="-122"/>
              </a:rPr>
              <a:t>共享元素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642158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华中科技大学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B3075D-D6D7-471F-98FC-BAE0A90185CF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28600" y="1752600"/>
            <a:ext cx="4876800" cy="3200400"/>
            <a:chOff x="2544" y="1584"/>
            <a:chExt cx="3072" cy="201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3024" y="2400"/>
              <a:ext cx="1488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4560" y="3456"/>
              <a:ext cx="816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544" y="21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A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744" y="2112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B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44" y="15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D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704" y="216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C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600" y="2304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600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784" y="2304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52" y="2976"/>
              <a:ext cx="28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928" y="1920"/>
              <a:ext cx="672" cy="38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3936" y="2352"/>
              <a:ext cx="1680" cy="1248"/>
              <a:chOff x="336" y="2304"/>
              <a:chExt cx="1680" cy="1248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1296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BADE7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itchFamily="18" charset="0"/>
                    <a:ea typeface="黑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BADE7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itchFamily="18" charset="0"/>
                    <a:ea typeface="黑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248" y="326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BADE7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itchFamily="18" charset="0"/>
                    <a:ea typeface="黑体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BADE7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itchFamily="18" charset="0"/>
                    <a:ea typeface="黑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flipH="1">
                <a:off x="624" y="2400"/>
                <a:ext cx="384" cy="288"/>
              </a:xfrm>
              <a:prstGeom prst="line">
                <a:avLst/>
              </a:prstGeom>
              <a:noFill/>
              <a:ln w="381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H="1">
                <a:off x="864" y="2784"/>
                <a:ext cx="432" cy="432"/>
              </a:xfrm>
              <a:prstGeom prst="line">
                <a:avLst/>
              </a:prstGeom>
              <a:noFill/>
              <a:ln w="381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1392" y="2832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1488" y="2784"/>
                <a:ext cx="336" cy="432"/>
              </a:xfrm>
              <a:prstGeom prst="line">
                <a:avLst/>
              </a:prstGeom>
              <a:noFill/>
              <a:ln w="381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3696" y="1920"/>
              <a:ext cx="0" cy="432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3792" y="1872"/>
              <a:ext cx="864" cy="48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3696" y="2496"/>
              <a:ext cx="0" cy="432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4272" y="2784"/>
              <a:ext cx="576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791200" y="1524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② A=( a ,  (b, A) )</a:t>
            </a:r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228600" y="381000"/>
            <a:ext cx="6858000" cy="884238"/>
            <a:chOff x="144" y="240"/>
            <a:chExt cx="4320" cy="557"/>
          </a:xfrm>
        </p:grpSpPr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44" y="240"/>
              <a:ext cx="432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FD13B"/>
                  </a:solidFill>
                  <a:effectLst/>
                  <a:uLnTx/>
                  <a:uFillTx/>
                  <a:latin typeface="宋体" pitchFamily="2" charset="-122"/>
                  <a:ea typeface="宋体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FD13B"/>
                  </a:solidFill>
                  <a:effectLst/>
                  <a:uLnTx/>
                  <a:uFillTx/>
                  <a:latin typeface="宋体" pitchFamily="2" charset="-122"/>
                  <a:ea typeface="宋体" charset="-122"/>
                  <a:cs typeface="+mn-cs"/>
                </a:rPr>
                <a:t>2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FD13B"/>
                  </a:solidFill>
                  <a:effectLst/>
                  <a:uLnTx/>
                  <a:uFillTx/>
                  <a:latin typeface="宋体" pitchFamily="2" charset="-122"/>
                  <a:ea typeface="宋体" charset="-122"/>
                  <a:cs typeface="+mn-cs"/>
                </a:rPr>
                <a:t>：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试用图形表示下列广义表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（设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代表子表，  代    表元素）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itchFamily="2" charset="-122"/>
                  <a:ea typeface="宋体" charset="-122"/>
                  <a:cs typeface="+mn-cs"/>
                </a:rPr>
                <a:t>  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624" y="576"/>
              <a:ext cx="131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143" y="566"/>
              <a:ext cx="13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e</a:t>
              </a:r>
            </a:p>
          </p:txBody>
        </p:sp>
      </p:grp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152400" y="14478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① D=(A,B,C)=(  ( ),(e),( a, (b,c,d) )  )</a:t>
            </a:r>
          </a:p>
        </p:txBody>
      </p: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6019800" y="2209800"/>
            <a:ext cx="2514600" cy="2362200"/>
            <a:chOff x="3600" y="1632"/>
            <a:chExt cx="1584" cy="1488"/>
          </a:xfrm>
        </p:grpSpPr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4032" y="16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A</a:t>
              </a: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272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4560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600" y="2112"/>
              <a:ext cx="28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a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984" y="2832"/>
              <a:ext cx="288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b</a:t>
              </a: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3888" y="1968"/>
              <a:ext cx="384" cy="288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4416" y="2016"/>
              <a:ext cx="192" cy="192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4128" y="2352"/>
              <a:ext cx="432" cy="432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3936" y="2304"/>
              <a:ext cx="576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4416" y="1920"/>
              <a:ext cx="768" cy="336"/>
            </a:xfrm>
            <a:custGeom>
              <a:avLst/>
              <a:gdLst>
                <a:gd name="T0" fmla="*/ 240 w 760"/>
                <a:gd name="T1" fmla="*/ 384 h 384"/>
                <a:gd name="T2" fmla="*/ 720 w 760"/>
                <a:gd name="T3" fmla="*/ 192 h 384"/>
                <a:gd name="T4" fmla="*/ 0 w 760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0" h="384">
                  <a:moveTo>
                    <a:pt x="240" y="384"/>
                  </a:moveTo>
                  <a:cubicBezTo>
                    <a:pt x="500" y="320"/>
                    <a:pt x="760" y="256"/>
                    <a:pt x="720" y="192"/>
                  </a:cubicBezTo>
                  <a:cubicBezTo>
                    <a:pt x="680" y="128"/>
                    <a:pt x="120" y="24"/>
                    <a:pt x="0" y="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381000" y="5181600"/>
            <a:ext cx="411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的长度为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，深度为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5486400" y="5181600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②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的长度为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，深度为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88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∞</a:t>
            </a:r>
          </a:p>
        </p:txBody>
      </p:sp>
      <p:grpSp>
        <p:nvGrpSpPr>
          <p:cNvPr id="52" name="Group 50"/>
          <p:cNvGrpSpPr>
            <a:grpSpLocks/>
          </p:cNvGrpSpPr>
          <p:nvPr/>
        </p:nvGrpSpPr>
        <p:grpSpPr bwMode="auto">
          <a:xfrm>
            <a:off x="457200" y="5745162"/>
            <a:ext cx="5181600" cy="457200"/>
            <a:chOff x="576" y="3744"/>
            <a:chExt cx="3264" cy="288"/>
          </a:xfrm>
        </p:grpSpPr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576" y="3744"/>
              <a:ext cx="3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深度＝括号的重数＝    结点的层数</a:t>
              </a: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2413" y="3792"/>
              <a:ext cx="131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84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7" grpId="0" autoUpdateAnimBg="0"/>
      <p:bldP spid="50" grpId="0" build="p" autoUpdateAnimBg="0"/>
      <p:bldP spid="5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广义表的抽象数据类型定义见教材</a:t>
            </a:r>
            <a:r>
              <a:rPr lang="en-US" altLang="zh-CN" sz="2800" dirty="0">
                <a:solidFill>
                  <a:schemeClr val="tx1"/>
                </a:solidFill>
              </a:rPr>
              <a:t>P107-108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华中科技大学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B3075D-D6D7-471F-98FC-BAE0A90185CF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1489600"/>
            <a:ext cx="84582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ADT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Glist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数据对象：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D={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| i=1,2,……,n;n≥0;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∈AtomSet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或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Glist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数据关系：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R1={ &lt;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ei-1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,e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&gt; | e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,e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∈D,  2≤i ≤ n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基本操作：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InitGList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(&amp;L);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操作结果：创建空的广义表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CreateGList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(&amp;L,S);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初始条件：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是广义表的书写形式串。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操作结果：由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创建广义表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}ADT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Glist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714622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两种特殊的基本操作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华中科技大学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E74478-CA55-4B63-85F7-ED9762B2B21D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1828800"/>
            <a:ext cx="7848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GetHead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 ( L) 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取表头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可能是原子或列表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初始条件：广义表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操作结果：取广义表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的头。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GetTail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 ( L ) 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取表尾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一定是列表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初始条件：广义表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操作结果：取广义表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L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的尾。</a:t>
            </a:r>
          </a:p>
        </p:txBody>
      </p:sp>
    </p:spTree>
    <p:extLst>
      <p:ext uri="{BB962C8B-B14F-4D97-AF65-F5344CB8AC3E}">
        <p14:creationId xmlns:p14="http://schemas.microsoft.com/office/powerpoint/2010/main" val="3404992013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华中科技大学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E74478-CA55-4B63-85F7-ED9762B2B21D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7620000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1.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GetTail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【(b, k, p, h)】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＝</a:t>
            </a:r>
            <a:r>
              <a:rPr kumimoji="1" lang="zh-CN" altLang="en-US" sz="2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2.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GetHead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【(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a,b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),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c,d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 )】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＝</a:t>
            </a:r>
            <a:r>
              <a:rPr kumimoji="1" lang="zh-CN" altLang="en-US" sz="2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     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3.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GetTail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【(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a,b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),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c,d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 )】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＝</a:t>
            </a:r>
            <a:r>
              <a:rPr kumimoji="1" lang="zh-CN" altLang="en-US" sz="2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     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4.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GetTail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【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GetHead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【((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a,b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),(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c,d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))】】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＝</a:t>
            </a:r>
            <a:r>
              <a:rPr kumimoji="1" lang="zh-CN" altLang="en-US" sz="2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;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例：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求下列广义表操作的结果（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严题集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5.10②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）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410200" y="990600"/>
            <a:ext cx="1373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(k, p, h)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010400" y="31384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（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）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010400" y="4038600"/>
            <a:ext cx="990600" cy="457200"/>
          </a:xfrm>
          <a:prstGeom prst="wedgeRoundRectCallout">
            <a:avLst>
              <a:gd name="adj1" fmla="val -359296"/>
              <a:gd name="adj2" fmla="val -132639"/>
              <a:gd name="adj3" fmla="val 16667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(a,b)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09600" y="3810000"/>
            <a:ext cx="57912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5. GetTail【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e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＝</a:t>
            </a:r>
            <a:r>
              <a:rPr kumimoji="1" lang="zh-CN" altLang="en-US" sz="28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      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;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6. GetHead 【 ( ( ) )】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＝</a:t>
            </a:r>
            <a:r>
              <a:rPr kumimoji="1" lang="zh-CN" altLang="en-US" sz="28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7. GetTail【 ( ( ) ) 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＝</a:t>
            </a:r>
            <a:r>
              <a:rPr kumimoji="1" lang="zh-CN" altLang="en-US" sz="28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 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.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594225" y="3748088"/>
            <a:ext cx="51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 )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867400" y="1752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(a,b)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724400" y="4419600"/>
            <a:ext cx="51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 )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648200" y="5105400"/>
            <a:ext cx="51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 )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5791200" y="2438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((c,d))</a:t>
            </a:r>
          </a:p>
        </p:txBody>
      </p:sp>
    </p:spTree>
    <p:extLst>
      <p:ext uri="{BB962C8B-B14F-4D97-AF65-F5344CB8AC3E}">
        <p14:creationId xmlns:p14="http://schemas.microsoft.com/office/powerpoint/2010/main" val="1270288221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1483FCA-8D70-1A41-BA81-C602B189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30FC6F-4D73-E94F-81FB-13AFD08F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075D-D6D7-471F-98FC-BAE0A90185CF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32C217-221B-7C41-91BA-88540001DD30}"/>
              </a:ext>
            </a:extLst>
          </p:cNvPr>
          <p:cNvSpPr/>
          <p:nvPr/>
        </p:nvSpPr>
        <p:spPr>
          <a:xfrm>
            <a:off x="533401" y="670844"/>
            <a:ext cx="810953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+mn-lt"/>
                <a:ea typeface="+mn-ea"/>
              </a:rPr>
              <a:t>给定下面的广义表</a:t>
            </a:r>
            <a:r>
              <a:rPr lang="en-US" altLang="zh-CN" sz="2800" kern="100" dirty="0">
                <a:latin typeface="+mn-lt"/>
                <a:ea typeface="+mn-ea"/>
              </a:rPr>
              <a:t>A=(</a:t>
            </a:r>
            <a:r>
              <a:rPr lang="en-US" altLang="zh-CN" sz="2800" kern="100" dirty="0" err="1">
                <a:latin typeface="+mn-lt"/>
                <a:ea typeface="+mn-ea"/>
              </a:rPr>
              <a:t>a,b,c</a:t>
            </a:r>
            <a:r>
              <a:rPr lang="en-US" altLang="zh-CN" sz="2800" kern="100" dirty="0">
                <a:latin typeface="+mn-lt"/>
                <a:ea typeface="+mn-ea"/>
              </a:rPr>
              <a:t>), B=((</a:t>
            </a:r>
            <a:r>
              <a:rPr lang="en-US" altLang="zh-CN" sz="2800" kern="100" dirty="0" err="1">
                <a:latin typeface="+mn-lt"/>
                <a:ea typeface="+mn-ea"/>
              </a:rPr>
              <a:t>a,c</a:t>
            </a:r>
            <a:r>
              <a:rPr lang="en-US" altLang="zh-CN" sz="2800" kern="100" dirty="0">
                <a:latin typeface="+mn-lt"/>
                <a:ea typeface="+mn-ea"/>
              </a:rPr>
              <a:t>),(</a:t>
            </a:r>
            <a:r>
              <a:rPr lang="en-US" altLang="zh-CN" sz="2800" kern="100" dirty="0" err="1">
                <a:latin typeface="+mn-lt"/>
                <a:ea typeface="+mn-ea"/>
              </a:rPr>
              <a:t>b,c,d</a:t>
            </a:r>
            <a:r>
              <a:rPr lang="en-US" altLang="zh-CN" sz="2800" kern="100" dirty="0">
                <a:latin typeface="+mn-lt"/>
                <a:ea typeface="+mn-ea"/>
              </a:rPr>
              <a:t>)), C=(</a:t>
            </a:r>
            <a:r>
              <a:rPr lang="en-US" altLang="zh-CN" sz="2800" kern="100" dirty="0" err="1">
                <a:latin typeface="+mn-lt"/>
                <a:ea typeface="+mn-ea"/>
              </a:rPr>
              <a:t>a,C,d</a:t>
            </a:r>
            <a:r>
              <a:rPr lang="en-US" altLang="zh-CN" sz="2800" kern="100" dirty="0">
                <a:latin typeface="+mn-lt"/>
                <a:ea typeface="+mn-ea"/>
              </a:rPr>
              <a:t>), D=(A,B,(</a:t>
            </a:r>
            <a:r>
              <a:rPr lang="en-US" altLang="zh-CN" sz="2800" kern="100" dirty="0" err="1">
                <a:latin typeface="+mn-lt"/>
                <a:ea typeface="+mn-ea"/>
              </a:rPr>
              <a:t>a,c</a:t>
            </a:r>
            <a:r>
              <a:rPr lang="en-US" altLang="zh-CN" sz="2800" kern="100" dirty="0">
                <a:latin typeface="+mn-lt"/>
                <a:ea typeface="+mn-ea"/>
              </a:rPr>
              <a:t>)),</a:t>
            </a:r>
            <a:r>
              <a:rPr lang="zh-CN" altLang="zh-CN" sz="2800" kern="100" dirty="0">
                <a:latin typeface="+mn-lt"/>
                <a:ea typeface="+mn-ea"/>
              </a:rPr>
              <a:t>分别给出</a:t>
            </a:r>
            <a:r>
              <a:rPr lang="en-US" altLang="zh-CN" sz="2800" kern="100" dirty="0">
                <a:latin typeface="+mn-lt"/>
                <a:ea typeface="+mn-ea"/>
              </a:rPr>
              <a:t>4</a:t>
            </a:r>
            <a:r>
              <a:rPr lang="zh-CN" altLang="zh-CN" sz="2800" kern="100" dirty="0">
                <a:latin typeface="+mn-lt"/>
                <a:ea typeface="+mn-ea"/>
              </a:rPr>
              <a:t>个广义表的表头和表尾以及广义表的长度。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+mn-lt"/>
                <a:ea typeface="+mn-ea"/>
              </a:rPr>
              <a:t> </a:t>
            </a:r>
            <a:endParaRPr lang="zh-CN" altLang="zh-CN" sz="2800" kern="100" dirty="0">
              <a:latin typeface="+mn-lt"/>
              <a:ea typeface="+mn-ea"/>
            </a:endParaRPr>
          </a:p>
          <a:p>
            <a:pPr algn="just">
              <a:spcAft>
                <a:spcPts val="0"/>
              </a:spcAft>
              <a:tabLst>
                <a:tab pos="200025" algn="l"/>
                <a:tab pos="1333500" algn="l"/>
                <a:tab pos="1600200" algn="l"/>
                <a:tab pos="2400300" algn="l"/>
                <a:tab pos="2933700" algn="l"/>
                <a:tab pos="3467100" algn="l"/>
                <a:tab pos="4333875" algn="l"/>
              </a:tabLst>
            </a:pP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答案：</a:t>
            </a:r>
            <a:endParaRPr lang="zh-CN" altLang="zh-CN" sz="2800" kern="100" dirty="0">
              <a:latin typeface="+mn-lt"/>
              <a:ea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A=(</a:t>
            </a:r>
            <a:r>
              <a:rPr lang="en-US" altLang="zh-CN" sz="2800" kern="100" dirty="0" err="1">
                <a:solidFill>
                  <a:srgbClr val="FF0000"/>
                </a:solidFill>
                <a:latin typeface="+mn-lt"/>
                <a:ea typeface="+mn-ea"/>
              </a:rPr>
              <a:t>a,b,c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)  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     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表头：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，表尾：</a:t>
            </a:r>
            <a:r>
              <a:rPr lang="zh-CN" altLang="en-US" sz="2800" kern="100" dirty="0">
                <a:solidFill>
                  <a:srgbClr val="FF0000"/>
                </a:solidFill>
                <a:latin typeface="+mn-lt"/>
                <a:ea typeface="+mn-ea"/>
              </a:rPr>
              <a:t>（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b, c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）， 表长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=3</a:t>
            </a:r>
            <a:endParaRPr lang="zh-CN" altLang="zh-CN" sz="2800" kern="100" dirty="0">
              <a:latin typeface="+mn-lt"/>
              <a:ea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B=((</a:t>
            </a:r>
            <a:r>
              <a:rPr lang="en-US" altLang="zh-CN" sz="2800" kern="100" dirty="0" err="1">
                <a:solidFill>
                  <a:srgbClr val="FF0000"/>
                </a:solidFill>
                <a:latin typeface="+mn-lt"/>
                <a:ea typeface="+mn-ea"/>
              </a:rPr>
              <a:t>a,c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),(</a:t>
            </a:r>
            <a:r>
              <a:rPr lang="en-US" altLang="zh-CN" sz="2800" kern="100" dirty="0" err="1">
                <a:solidFill>
                  <a:srgbClr val="FF0000"/>
                </a:solidFill>
                <a:latin typeface="+mn-lt"/>
                <a:ea typeface="+mn-ea"/>
              </a:rPr>
              <a:t>b,c,d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))   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     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表头：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en-US" altLang="zh-CN" sz="2800" kern="100" dirty="0" err="1">
                <a:solidFill>
                  <a:srgbClr val="FF0000"/>
                </a:solidFill>
                <a:latin typeface="+mn-lt"/>
                <a:ea typeface="+mn-ea"/>
              </a:rPr>
              <a:t>a,c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，表尾：（（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b, c, d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）），表长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=2</a:t>
            </a:r>
            <a:endParaRPr lang="zh-CN" altLang="zh-CN" sz="2800" kern="100" dirty="0">
              <a:latin typeface="+mn-lt"/>
              <a:ea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C=(</a:t>
            </a:r>
            <a:r>
              <a:rPr lang="en-US" altLang="zh-CN" sz="2800" kern="100" dirty="0" err="1">
                <a:solidFill>
                  <a:srgbClr val="FF0000"/>
                </a:solidFill>
                <a:latin typeface="+mn-lt"/>
                <a:ea typeface="+mn-ea"/>
              </a:rPr>
              <a:t>a,C,d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),   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      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表头：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，表尾：（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C, d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）， 表长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=3</a:t>
            </a:r>
            <a:endParaRPr lang="zh-CN" altLang="zh-CN" sz="2800" kern="100" dirty="0">
              <a:latin typeface="+mn-lt"/>
              <a:ea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D=(A,B,(</a:t>
            </a:r>
            <a:r>
              <a:rPr lang="en-US" altLang="zh-CN" sz="2800" kern="100" dirty="0" err="1">
                <a:solidFill>
                  <a:srgbClr val="FF0000"/>
                </a:solidFill>
                <a:latin typeface="+mn-lt"/>
                <a:ea typeface="+mn-ea"/>
              </a:rPr>
              <a:t>a,c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))  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       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表头：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，表尾：（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B, 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（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a, c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））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, </a:t>
            </a:r>
            <a:r>
              <a:rPr lang="zh-CN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表长</a:t>
            </a:r>
            <a:r>
              <a:rPr lang="en-US" altLang="zh-CN" sz="2800" kern="100" dirty="0">
                <a:solidFill>
                  <a:srgbClr val="FF0000"/>
                </a:solidFill>
                <a:latin typeface="+mn-lt"/>
                <a:ea typeface="+mn-ea"/>
              </a:rPr>
              <a:t>=3</a:t>
            </a:r>
            <a:endParaRPr lang="zh-CN" altLang="zh-CN" sz="2800" kern="1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1599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广义表的存储结构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华中科技大学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B3075D-D6D7-471F-98FC-BAE0A90185CF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622770"/>
            <a:ext cx="822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由于广义表的元素可以是不同结构（原子或列表），难以用顺序存储结构表示 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+mj-ea"/>
                <a:ea typeface="+mj-ea"/>
              </a:rPr>
              <a:t>通常用链式结构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，每个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FD13B"/>
                </a:solidFill>
                <a:effectLst/>
                <a:uLnTx/>
                <a:uFillTx/>
                <a:latin typeface="+mj-ea"/>
                <a:ea typeface="+mj-ea"/>
              </a:rPr>
              <a:t>元素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用一个结点表示。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4260" y="296814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原子结点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表示原子，可设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个域或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个域，依习惯而选。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805260" y="4111140"/>
            <a:ext cx="2667000" cy="1295400"/>
            <a:chOff x="96" y="2016"/>
            <a:chExt cx="1680" cy="81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08" y="2016"/>
              <a:ext cx="768" cy="33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value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2" y="2016"/>
              <a:ext cx="816" cy="33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tag=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0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92" y="2016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92" y="2352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2" y="20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08" y="20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776" y="20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96" y="2544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EB880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标志域       数值域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28" y="2400"/>
              <a:ext cx="0" cy="192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344" y="2352"/>
              <a:ext cx="0" cy="24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767660" y="4111140"/>
            <a:ext cx="3657600" cy="1079500"/>
            <a:chOff x="2208" y="2016"/>
            <a:chExt cx="3024" cy="83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92" y="2016"/>
              <a:ext cx="944" cy="33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 tp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48" y="2016"/>
              <a:ext cx="944" cy="33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atom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304" y="2016"/>
              <a:ext cx="944" cy="33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tag=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０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304" y="2016"/>
              <a:ext cx="28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304" y="2352"/>
              <a:ext cx="28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304" y="20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248" y="20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192" y="20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5136" y="20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208" y="2544"/>
              <a:ext cx="3024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EB880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 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EB880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标志域  　　值域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C64BD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　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99FF33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表尾指针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688" y="2400"/>
              <a:ext cx="0" cy="14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648" y="2400"/>
              <a:ext cx="0" cy="14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512" y="2400"/>
              <a:ext cx="0" cy="14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386660" y="350154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CC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法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CC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CC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：标志域、值域、表尾指针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33CCFF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auto">
          <a:xfrm>
            <a:off x="5377260" y="5482740"/>
            <a:ext cx="2362200" cy="381000"/>
          </a:xfrm>
          <a:prstGeom prst="wedgeRoundRectCallout">
            <a:avLst>
              <a:gd name="adj1" fmla="val 42407"/>
              <a:gd name="adj2" fmla="val -140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指向下一结点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52860" y="3501540"/>
            <a:ext cx="311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CC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法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CC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CC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：标志域，数值域</a:t>
            </a:r>
          </a:p>
        </p:txBody>
      </p:sp>
    </p:spTree>
    <p:extLst>
      <p:ext uri="{BB962C8B-B14F-4D97-AF65-F5344CB8AC3E}">
        <p14:creationId xmlns:p14="http://schemas.microsoft.com/office/powerpoint/2010/main" val="1438936171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华中科技大学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E74478-CA55-4B63-85F7-ED9762B2B21D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grpSp>
        <p:nvGrpSpPr>
          <p:cNvPr id="115" name="Group 2"/>
          <p:cNvGrpSpPr>
            <a:grpSpLocks/>
          </p:cNvGrpSpPr>
          <p:nvPr/>
        </p:nvGrpSpPr>
        <p:grpSpPr bwMode="auto">
          <a:xfrm>
            <a:off x="2133600" y="1201510"/>
            <a:ext cx="4800600" cy="1295400"/>
            <a:chOff x="2208" y="2016"/>
            <a:chExt cx="3024" cy="816"/>
          </a:xfrm>
        </p:grpSpPr>
        <p:sp>
          <p:nvSpPr>
            <p:cNvPr id="116" name="Rectangle 3"/>
            <p:cNvSpPr>
              <a:spLocks noChangeArrowheads="1"/>
            </p:cNvSpPr>
            <p:nvPr/>
          </p:nvSpPr>
          <p:spPr bwMode="auto">
            <a:xfrm>
              <a:off x="4192" y="2016"/>
              <a:ext cx="944" cy="33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tp</a:t>
              </a:r>
            </a:p>
          </p:txBody>
        </p:sp>
        <p:sp>
          <p:nvSpPr>
            <p:cNvPr id="117" name="Rectangle 4"/>
            <p:cNvSpPr>
              <a:spLocks noChangeArrowheads="1"/>
            </p:cNvSpPr>
            <p:nvPr/>
          </p:nvSpPr>
          <p:spPr bwMode="auto">
            <a:xfrm>
              <a:off x="3248" y="2016"/>
              <a:ext cx="944" cy="33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hp</a:t>
              </a:r>
            </a:p>
          </p:txBody>
        </p:sp>
        <p:sp>
          <p:nvSpPr>
            <p:cNvPr id="118" name="Rectangle 5"/>
            <p:cNvSpPr>
              <a:spLocks noChangeArrowheads="1"/>
            </p:cNvSpPr>
            <p:nvPr/>
          </p:nvSpPr>
          <p:spPr bwMode="auto">
            <a:xfrm>
              <a:off x="2304" y="2016"/>
              <a:ext cx="944" cy="33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tag=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119" name="Line 6"/>
            <p:cNvSpPr>
              <a:spLocks noChangeShapeType="1"/>
            </p:cNvSpPr>
            <p:nvPr/>
          </p:nvSpPr>
          <p:spPr bwMode="auto">
            <a:xfrm>
              <a:off x="2304" y="2016"/>
              <a:ext cx="283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0" name="Line 7"/>
            <p:cNvSpPr>
              <a:spLocks noChangeShapeType="1"/>
            </p:cNvSpPr>
            <p:nvPr/>
          </p:nvSpPr>
          <p:spPr bwMode="auto">
            <a:xfrm>
              <a:off x="2304" y="2352"/>
              <a:ext cx="283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1" name="Line 8"/>
            <p:cNvSpPr>
              <a:spLocks noChangeShapeType="1"/>
            </p:cNvSpPr>
            <p:nvPr/>
          </p:nvSpPr>
          <p:spPr bwMode="auto">
            <a:xfrm>
              <a:off x="2304" y="2016"/>
              <a:ext cx="0" cy="33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2" name="Line 9"/>
            <p:cNvSpPr>
              <a:spLocks noChangeShapeType="1"/>
            </p:cNvSpPr>
            <p:nvPr/>
          </p:nvSpPr>
          <p:spPr bwMode="auto">
            <a:xfrm>
              <a:off x="3248" y="2016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3" name="Line 10"/>
            <p:cNvSpPr>
              <a:spLocks noChangeShapeType="1"/>
            </p:cNvSpPr>
            <p:nvPr/>
          </p:nvSpPr>
          <p:spPr bwMode="auto">
            <a:xfrm>
              <a:off x="4192" y="2016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4" name="Line 11"/>
            <p:cNvSpPr>
              <a:spLocks noChangeShapeType="1"/>
            </p:cNvSpPr>
            <p:nvPr/>
          </p:nvSpPr>
          <p:spPr bwMode="auto">
            <a:xfrm>
              <a:off x="5136" y="2016"/>
              <a:ext cx="0" cy="33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5" name="Text Box 12"/>
            <p:cNvSpPr txBox="1">
              <a:spLocks noChangeArrowheads="1"/>
            </p:cNvSpPr>
            <p:nvPr/>
          </p:nvSpPr>
          <p:spPr bwMode="auto">
            <a:xfrm>
              <a:off x="2208" y="2544"/>
              <a:ext cx="3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  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标志域      表头指针     表尾指针</a:t>
              </a: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2688" y="2400"/>
              <a:ext cx="0" cy="14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7" name="Line 14"/>
            <p:cNvSpPr>
              <a:spLocks noChangeShapeType="1"/>
            </p:cNvSpPr>
            <p:nvPr/>
          </p:nvSpPr>
          <p:spPr bwMode="auto">
            <a:xfrm>
              <a:off x="3648" y="2400"/>
              <a:ext cx="0" cy="14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28" name="Line 15"/>
            <p:cNvSpPr>
              <a:spLocks noChangeShapeType="1"/>
            </p:cNvSpPr>
            <p:nvPr/>
          </p:nvSpPr>
          <p:spPr bwMode="auto">
            <a:xfrm>
              <a:off x="4512" y="2400"/>
              <a:ext cx="0" cy="14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129" name="Text Box 16"/>
          <p:cNvSpPr txBox="1">
            <a:spLocks noChangeArrowheads="1"/>
          </p:cNvSpPr>
          <p:nvPr/>
        </p:nvSpPr>
        <p:spPr bwMode="auto">
          <a:xfrm>
            <a:off x="457200" y="228600"/>
            <a:ext cx="800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2.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表结点：表示列表，若表不空，则可分解为表头和表尾，用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个域表示：标志域，表头指针，表尾指针。                </a:t>
            </a:r>
          </a:p>
        </p:txBody>
      </p:sp>
      <p:sp>
        <p:nvSpPr>
          <p:cNvPr id="130" name="Rectangle 17"/>
          <p:cNvSpPr>
            <a:spLocks noChangeArrowheads="1"/>
          </p:cNvSpPr>
          <p:nvPr/>
        </p:nvSpPr>
        <p:spPr bwMode="auto">
          <a:xfrm>
            <a:off x="1295400" y="332050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① A =( )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   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grpSp>
        <p:nvGrpSpPr>
          <p:cNvPr id="131" name="Group 18"/>
          <p:cNvGrpSpPr>
            <a:grpSpLocks/>
          </p:cNvGrpSpPr>
          <p:nvPr/>
        </p:nvGrpSpPr>
        <p:grpSpPr bwMode="auto">
          <a:xfrm>
            <a:off x="304800" y="4601618"/>
            <a:ext cx="2057400" cy="533400"/>
            <a:chOff x="3024" y="816"/>
            <a:chExt cx="1632" cy="576"/>
          </a:xfrm>
        </p:grpSpPr>
        <p:sp>
          <p:nvSpPr>
            <p:cNvPr id="132" name="Rectangle 19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^</a:t>
              </a:r>
            </a:p>
          </p:txBody>
        </p:sp>
        <p:sp>
          <p:nvSpPr>
            <p:cNvPr id="133" name="Rectangle 20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135" name="Line 22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36" name="Line 23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37" name="Line 24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38" name="Line 25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39" name="Line 26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40" name="Line 27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41" name="Line 28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42" name="Line 29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aphicFrame>
        <p:nvGraphicFramePr>
          <p:cNvPr id="143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11611"/>
              </p:ext>
            </p:extLst>
          </p:nvPr>
        </p:nvGraphicFramePr>
        <p:xfrm>
          <a:off x="1066800" y="5135018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Rectangle 38"/>
          <p:cNvSpPr>
            <a:spLocks noChangeArrowheads="1"/>
          </p:cNvSpPr>
          <p:nvPr/>
        </p:nvSpPr>
        <p:spPr bwMode="auto">
          <a:xfrm>
            <a:off x="3733800" y="408250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③ C =( a ,( b , c , d ) )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pSp>
        <p:nvGrpSpPr>
          <p:cNvPr id="145" name="Group 39"/>
          <p:cNvGrpSpPr>
            <a:grpSpLocks/>
          </p:cNvGrpSpPr>
          <p:nvPr/>
        </p:nvGrpSpPr>
        <p:grpSpPr bwMode="auto">
          <a:xfrm>
            <a:off x="3505200" y="4615905"/>
            <a:ext cx="1447800" cy="533400"/>
            <a:chOff x="3024" y="816"/>
            <a:chExt cx="1632" cy="576"/>
          </a:xfrm>
        </p:grpSpPr>
        <p:sp>
          <p:nvSpPr>
            <p:cNvPr id="146" name="Rectangle 40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7" name="Rectangle 41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48" name="Rectangle 42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149" name="Line 43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50" name="Line 44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52" name="Line 46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53" name="Line 47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54" name="Line 48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55" name="Line 49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56" name="Line 50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57" name="Group 51"/>
          <p:cNvGrpSpPr>
            <a:grpSpLocks/>
          </p:cNvGrpSpPr>
          <p:nvPr/>
        </p:nvGrpSpPr>
        <p:grpSpPr bwMode="auto">
          <a:xfrm>
            <a:off x="4800600" y="4615905"/>
            <a:ext cx="1524000" cy="533400"/>
            <a:chOff x="3024" y="816"/>
            <a:chExt cx="1632" cy="576"/>
          </a:xfrm>
        </p:grpSpPr>
        <p:sp>
          <p:nvSpPr>
            <p:cNvPr id="158" name="Rectangle 52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^</a:t>
              </a:r>
            </a:p>
          </p:txBody>
        </p:sp>
        <p:sp>
          <p:nvSpPr>
            <p:cNvPr id="159" name="Rectangle 53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60" name="Rectangle 54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161" name="Line 55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62" name="Line 56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63" name="Line 57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64" name="Line 58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65" name="Line 59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66" name="Line 60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68" name="Line 62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69" name="Group 63"/>
          <p:cNvGrpSpPr>
            <a:grpSpLocks/>
          </p:cNvGrpSpPr>
          <p:nvPr/>
        </p:nvGrpSpPr>
        <p:grpSpPr bwMode="auto">
          <a:xfrm>
            <a:off x="5181600" y="5149305"/>
            <a:ext cx="1149350" cy="533400"/>
            <a:chOff x="3356" y="816"/>
            <a:chExt cx="724" cy="336"/>
          </a:xfrm>
        </p:grpSpPr>
        <p:sp>
          <p:nvSpPr>
            <p:cNvPr id="170" name="Rectangle 64"/>
            <p:cNvSpPr>
              <a:spLocks noChangeArrowheads="1"/>
            </p:cNvSpPr>
            <p:nvPr/>
          </p:nvSpPr>
          <p:spPr bwMode="auto">
            <a:xfrm>
              <a:off x="3839" y="816"/>
              <a:ext cx="241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1" name="Rectangle 65"/>
            <p:cNvSpPr>
              <a:spLocks noChangeArrowheads="1"/>
            </p:cNvSpPr>
            <p:nvPr/>
          </p:nvSpPr>
          <p:spPr bwMode="auto">
            <a:xfrm>
              <a:off x="3597" y="816"/>
              <a:ext cx="242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2" name="Rectangle 66"/>
            <p:cNvSpPr>
              <a:spLocks noChangeArrowheads="1"/>
            </p:cNvSpPr>
            <p:nvPr/>
          </p:nvSpPr>
          <p:spPr bwMode="auto">
            <a:xfrm>
              <a:off x="3356" y="816"/>
              <a:ext cx="241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173" name="Line 67"/>
            <p:cNvSpPr>
              <a:spLocks noChangeShapeType="1"/>
            </p:cNvSpPr>
            <p:nvPr/>
          </p:nvSpPr>
          <p:spPr bwMode="auto">
            <a:xfrm>
              <a:off x="3356" y="816"/>
              <a:ext cx="72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74" name="Line 68"/>
            <p:cNvSpPr>
              <a:spLocks noChangeShapeType="1"/>
            </p:cNvSpPr>
            <p:nvPr/>
          </p:nvSpPr>
          <p:spPr bwMode="auto">
            <a:xfrm>
              <a:off x="3356" y="1006"/>
              <a:ext cx="72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75" name="Line 69"/>
            <p:cNvSpPr>
              <a:spLocks noChangeShapeType="1"/>
            </p:cNvSpPr>
            <p:nvPr/>
          </p:nvSpPr>
          <p:spPr bwMode="auto">
            <a:xfrm>
              <a:off x="3356" y="816"/>
              <a:ext cx="0" cy="19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>
              <a:off x="3597" y="816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77" name="Line 71"/>
            <p:cNvSpPr>
              <a:spLocks noChangeShapeType="1"/>
            </p:cNvSpPr>
            <p:nvPr/>
          </p:nvSpPr>
          <p:spPr bwMode="auto">
            <a:xfrm>
              <a:off x="3839" y="816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78" name="Line 72"/>
            <p:cNvSpPr>
              <a:spLocks noChangeShapeType="1"/>
            </p:cNvSpPr>
            <p:nvPr/>
          </p:nvSpPr>
          <p:spPr bwMode="auto">
            <a:xfrm>
              <a:off x="4080" y="816"/>
              <a:ext cx="0" cy="19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79" name="Line 73"/>
            <p:cNvSpPr>
              <a:spLocks noChangeShapeType="1"/>
            </p:cNvSpPr>
            <p:nvPr/>
          </p:nvSpPr>
          <p:spPr bwMode="auto">
            <a:xfrm>
              <a:off x="3704" y="900"/>
              <a:ext cx="0" cy="25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aphicFrame>
        <p:nvGraphicFramePr>
          <p:cNvPr id="18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10315"/>
              </p:ext>
            </p:extLst>
          </p:nvPr>
        </p:nvGraphicFramePr>
        <p:xfrm>
          <a:off x="3886200" y="5149305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38587"/>
              </p:ext>
            </p:extLst>
          </p:nvPr>
        </p:nvGraphicFramePr>
        <p:xfrm>
          <a:off x="5257800" y="5682705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79570"/>
              </p:ext>
            </p:extLst>
          </p:nvPr>
        </p:nvGraphicFramePr>
        <p:xfrm>
          <a:off x="7924800" y="5682705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85276"/>
              </p:ext>
            </p:extLst>
          </p:nvPr>
        </p:nvGraphicFramePr>
        <p:xfrm>
          <a:off x="6553200" y="5682705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4" name="Group 106"/>
          <p:cNvGrpSpPr>
            <a:grpSpLocks/>
          </p:cNvGrpSpPr>
          <p:nvPr/>
        </p:nvGrpSpPr>
        <p:grpSpPr bwMode="auto">
          <a:xfrm>
            <a:off x="6248400" y="5149305"/>
            <a:ext cx="1447800" cy="533400"/>
            <a:chOff x="3024" y="816"/>
            <a:chExt cx="1632" cy="576"/>
          </a:xfrm>
        </p:grpSpPr>
        <p:sp>
          <p:nvSpPr>
            <p:cNvPr id="185" name="Rectangle 107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6" name="Rectangle 108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7" name="Rectangle 109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188" name="Line 110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89" name="Line 111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90" name="Line 112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91" name="Line 113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92" name="Line 114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93" name="Line 115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94" name="Line 116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95" name="Line 117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96" name="Group 118"/>
          <p:cNvGrpSpPr>
            <a:grpSpLocks/>
          </p:cNvGrpSpPr>
          <p:nvPr/>
        </p:nvGrpSpPr>
        <p:grpSpPr bwMode="auto">
          <a:xfrm>
            <a:off x="7543800" y="5149305"/>
            <a:ext cx="1447800" cy="533400"/>
            <a:chOff x="3024" y="816"/>
            <a:chExt cx="1632" cy="576"/>
          </a:xfrm>
        </p:grpSpPr>
        <p:sp>
          <p:nvSpPr>
            <p:cNvPr id="197" name="Rectangle 119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^</a:t>
              </a:r>
            </a:p>
          </p:txBody>
        </p:sp>
        <p:sp>
          <p:nvSpPr>
            <p:cNvPr id="198" name="Rectangle 120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99" name="Rectangle 121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200" name="Line 122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01" name="Line 123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02" name="Line 124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03" name="Line 125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04" name="Line 126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05" name="Line 127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06" name="Line 128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07" name="Line 129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08" name="Rectangle 130"/>
          <p:cNvSpPr>
            <a:spLocks noChangeArrowheads="1"/>
          </p:cNvSpPr>
          <p:nvPr/>
        </p:nvSpPr>
        <p:spPr bwMode="auto">
          <a:xfrm>
            <a:off x="381000" y="324430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例：</a:t>
            </a:r>
          </a:p>
        </p:txBody>
      </p:sp>
      <p:sp>
        <p:nvSpPr>
          <p:cNvPr id="209" name="Rectangle 131"/>
          <p:cNvSpPr>
            <a:spLocks noChangeArrowheads="1"/>
          </p:cNvSpPr>
          <p:nvPr/>
        </p:nvSpPr>
        <p:spPr bwMode="auto">
          <a:xfrm>
            <a:off x="466725" y="400630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② B=( e ) </a:t>
            </a:r>
          </a:p>
        </p:txBody>
      </p:sp>
      <p:sp>
        <p:nvSpPr>
          <p:cNvPr id="210" name="Rectangle 133"/>
          <p:cNvSpPr>
            <a:spLocks noChangeArrowheads="1"/>
          </p:cNvSpPr>
          <p:nvPr/>
        </p:nvSpPr>
        <p:spPr bwMode="auto">
          <a:xfrm>
            <a:off x="2971800" y="3320505"/>
            <a:ext cx="142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A=NULL</a:t>
            </a:r>
          </a:p>
        </p:txBody>
      </p:sp>
      <p:sp>
        <p:nvSpPr>
          <p:cNvPr id="211" name="AutoShape 134"/>
          <p:cNvSpPr>
            <a:spLocks noChangeArrowheads="1"/>
          </p:cNvSpPr>
          <p:nvPr/>
        </p:nvSpPr>
        <p:spPr bwMode="auto">
          <a:xfrm>
            <a:off x="2667000" y="2649310"/>
            <a:ext cx="2209800" cy="381000"/>
          </a:xfrm>
          <a:prstGeom prst="wedgeRoundRectCallout">
            <a:avLst>
              <a:gd name="adj1" fmla="val 36421"/>
              <a:gd name="adj2" fmla="val -122500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指向表头元素</a:t>
            </a:r>
          </a:p>
        </p:txBody>
      </p:sp>
      <p:sp>
        <p:nvSpPr>
          <p:cNvPr id="212" name="AutoShape 135"/>
          <p:cNvSpPr>
            <a:spLocks noChangeArrowheads="1"/>
          </p:cNvSpPr>
          <p:nvPr/>
        </p:nvSpPr>
        <p:spPr bwMode="auto">
          <a:xfrm>
            <a:off x="6019800" y="2649310"/>
            <a:ext cx="2667000" cy="381000"/>
          </a:xfrm>
          <a:prstGeom prst="wedgeRoundRectCallout">
            <a:avLst>
              <a:gd name="adj1" fmla="val -43333"/>
              <a:gd name="adj2" fmla="val -113333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指向表尾（列表）</a:t>
            </a:r>
          </a:p>
        </p:txBody>
      </p:sp>
      <p:grpSp>
        <p:nvGrpSpPr>
          <p:cNvPr id="213" name="Group 136"/>
          <p:cNvGrpSpPr>
            <a:grpSpLocks/>
          </p:cNvGrpSpPr>
          <p:nvPr/>
        </p:nvGrpSpPr>
        <p:grpSpPr bwMode="auto">
          <a:xfrm>
            <a:off x="4876800" y="3472905"/>
            <a:ext cx="2057400" cy="301625"/>
            <a:chOff x="3072" y="2112"/>
            <a:chExt cx="1296" cy="190"/>
          </a:xfrm>
        </p:grpSpPr>
        <p:sp>
          <p:nvSpPr>
            <p:cNvPr id="214" name="Rectangle 137"/>
            <p:cNvSpPr>
              <a:spLocks noChangeArrowheads="1"/>
            </p:cNvSpPr>
            <p:nvPr/>
          </p:nvSpPr>
          <p:spPr bwMode="auto">
            <a:xfrm>
              <a:off x="4025" y="2112"/>
              <a:ext cx="343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^</a:t>
              </a:r>
            </a:p>
          </p:txBody>
        </p:sp>
        <p:sp>
          <p:nvSpPr>
            <p:cNvPr id="215" name="Rectangle 138"/>
            <p:cNvSpPr>
              <a:spLocks noChangeArrowheads="1"/>
            </p:cNvSpPr>
            <p:nvPr/>
          </p:nvSpPr>
          <p:spPr bwMode="auto">
            <a:xfrm>
              <a:off x="3696" y="2112"/>
              <a:ext cx="343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^</a:t>
              </a:r>
            </a:p>
          </p:txBody>
        </p:sp>
        <p:sp>
          <p:nvSpPr>
            <p:cNvPr id="216" name="Rectangle 139"/>
            <p:cNvSpPr>
              <a:spLocks noChangeArrowheads="1"/>
            </p:cNvSpPr>
            <p:nvPr/>
          </p:nvSpPr>
          <p:spPr bwMode="auto">
            <a:xfrm>
              <a:off x="3339" y="2112"/>
              <a:ext cx="343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217" name="Line 140"/>
            <p:cNvSpPr>
              <a:spLocks noChangeShapeType="1"/>
            </p:cNvSpPr>
            <p:nvPr/>
          </p:nvSpPr>
          <p:spPr bwMode="auto">
            <a:xfrm>
              <a:off x="3339" y="2112"/>
              <a:ext cx="1029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18" name="Line 141"/>
            <p:cNvSpPr>
              <a:spLocks noChangeShapeType="1"/>
            </p:cNvSpPr>
            <p:nvPr/>
          </p:nvSpPr>
          <p:spPr bwMode="auto">
            <a:xfrm>
              <a:off x="3339" y="2302"/>
              <a:ext cx="1029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19" name="Line 142"/>
            <p:cNvSpPr>
              <a:spLocks noChangeShapeType="1"/>
            </p:cNvSpPr>
            <p:nvPr/>
          </p:nvSpPr>
          <p:spPr bwMode="auto">
            <a:xfrm>
              <a:off x="3339" y="2112"/>
              <a:ext cx="0" cy="19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20" name="Line 143"/>
            <p:cNvSpPr>
              <a:spLocks noChangeShapeType="1"/>
            </p:cNvSpPr>
            <p:nvPr/>
          </p:nvSpPr>
          <p:spPr bwMode="auto">
            <a:xfrm>
              <a:off x="3682" y="2112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21" name="Line 144"/>
            <p:cNvSpPr>
              <a:spLocks noChangeShapeType="1"/>
            </p:cNvSpPr>
            <p:nvPr/>
          </p:nvSpPr>
          <p:spPr bwMode="auto">
            <a:xfrm>
              <a:off x="4025" y="2112"/>
              <a:ext cx="0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22" name="Line 145"/>
            <p:cNvSpPr>
              <a:spLocks noChangeShapeType="1"/>
            </p:cNvSpPr>
            <p:nvPr/>
          </p:nvSpPr>
          <p:spPr bwMode="auto">
            <a:xfrm>
              <a:off x="4368" y="2112"/>
              <a:ext cx="0" cy="19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23" name="Line 146"/>
            <p:cNvSpPr>
              <a:spLocks noChangeShapeType="1"/>
            </p:cNvSpPr>
            <p:nvPr/>
          </p:nvSpPr>
          <p:spPr bwMode="auto">
            <a:xfrm>
              <a:off x="3072" y="2196"/>
              <a:ext cx="267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24" name="AutoShape 147"/>
          <p:cNvSpPr>
            <a:spLocks noChangeArrowheads="1"/>
          </p:cNvSpPr>
          <p:nvPr/>
        </p:nvSpPr>
        <p:spPr bwMode="auto">
          <a:xfrm>
            <a:off x="990600" y="5638800"/>
            <a:ext cx="2743200" cy="762000"/>
          </a:xfrm>
          <a:prstGeom prst="wedgeEllipseCallout">
            <a:avLst>
              <a:gd name="adj1" fmla="val 99421"/>
              <a:gd name="adj2" fmla="val -39792"/>
            </a:avLst>
          </a:prstGeom>
          <a:solidFill>
            <a:srgbClr val="CC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原子结点的第一种表示法</a:t>
            </a:r>
          </a:p>
        </p:txBody>
      </p:sp>
    </p:spTree>
    <p:extLst>
      <p:ext uri="{BB962C8B-B14F-4D97-AF65-F5344CB8AC3E}">
        <p14:creationId xmlns:p14="http://schemas.microsoft.com/office/powerpoint/2010/main" val="2401571000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96F68E-AD8F-4C18-8705-533F9E5E433E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4E5B6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4E5B6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33400" y="3643313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⑤  E=(a, E)      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3810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④  D=( A , B ,C 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(( ),(e),(a,(b,c,d)))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    </a:t>
            </a:r>
          </a:p>
        </p:txBody>
      </p:sp>
      <p:graphicFrame>
        <p:nvGraphicFramePr>
          <p:cNvPr id="27652" name="Group 4"/>
          <p:cNvGraphicFramePr>
            <a:graphicFrameLocks noGrp="1"/>
          </p:cNvGraphicFramePr>
          <p:nvPr/>
        </p:nvGraphicFramePr>
        <p:xfrm>
          <a:off x="1524000" y="5091113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660" name="Group 12"/>
          <p:cNvGrpSpPr>
            <a:grpSpLocks/>
          </p:cNvGrpSpPr>
          <p:nvPr/>
        </p:nvGrpSpPr>
        <p:grpSpPr bwMode="auto">
          <a:xfrm>
            <a:off x="304800" y="1066800"/>
            <a:ext cx="1447800" cy="304800"/>
            <a:chOff x="48" y="672"/>
            <a:chExt cx="912" cy="192"/>
          </a:xfrm>
        </p:grpSpPr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960" y="672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grpSp>
          <p:nvGrpSpPr>
            <p:cNvPr id="27662" name="Group 14"/>
            <p:cNvGrpSpPr>
              <a:grpSpLocks/>
            </p:cNvGrpSpPr>
            <p:nvPr/>
          </p:nvGrpSpPr>
          <p:grpSpPr bwMode="auto">
            <a:xfrm>
              <a:off x="48" y="672"/>
              <a:ext cx="912" cy="190"/>
              <a:chOff x="384" y="1920"/>
              <a:chExt cx="912" cy="190"/>
            </a:xfrm>
          </p:grpSpPr>
          <p:sp>
            <p:nvSpPr>
              <p:cNvPr id="27663" name="Rectangle 15"/>
              <p:cNvSpPr>
                <a:spLocks noChangeArrowheads="1"/>
              </p:cNvSpPr>
              <p:nvPr/>
            </p:nvSpPr>
            <p:spPr bwMode="auto">
              <a:xfrm>
                <a:off x="1055" y="1920"/>
                <a:ext cx="241" cy="190"/>
              </a:xfrm>
              <a:prstGeom prst="rect">
                <a:avLst/>
              </a:prstGeom>
              <a:solidFill>
                <a:srgbClr val="BADE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813" y="1920"/>
                <a:ext cx="242" cy="190"/>
              </a:xfrm>
              <a:prstGeom prst="rect">
                <a:avLst/>
              </a:prstGeom>
              <a:solidFill>
                <a:srgbClr val="BADE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rPr>
                  <a:t>^</a:t>
                </a:r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572" y="1920"/>
                <a:ext cx="241" cy="190"/>
              </a:xfrm>
              <a:prstGeom prst="rect">
                <a:avLst/>
              </a:prstGeom>
              <a:solidFill>
                <a:srgbClr val="BADE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rPr>
                  <a:t>1</a:t>
                </a:r>
              </a:p>
            </p:txBody>
          </p:sp>
          <p:sp>
            <p:nvSpPr>
              <p:cNvPr id="27666" name="Line 18"/>
              <p:cNvSpPr>
                <a:spLocks noChangeShapeType="1"/>
              </p:cNvSpPr>
              <p:nvPr/>
            </p:nvSpPr>
            <p:spPr bwMode="auto">
              <a:xfrm>
                <a:off x="572" y="1920"/>
                <a:ext cx="7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667" name="Line 19"/>
              <p:cNvSpPr>
                <a:spLocks noChangeShapeType="1"/>
              </p:cNvSpPr>
              <p:nvPr/>
            </p:nvSpPr>
            <p:spPr bwMode="auto">
              <a:xfrm>
                <a:off x="572" y="2110"/>
                <a:ext cx="7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668" name="Line 20"/>
              <p:cNvSpPr>
                <a:spLocks noChangeShapeType="1"/>
              </p:cNvSpPr>
              <p:nvPr/>
            </p:nvSpPr>
            <p:spPr bwMode="auto">
              <a:xfrm>
                <a:off x="572" y="1920"/>
                <a:ext cx="0" cy="1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>
                <a:off x="813" y="1920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>
                <a:off x="1055" y="1920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671" name="Line 23"/>
              <p:cNvSpPr>
                <a:spLocks noChangeShapeType="1"/>
              </p:cNvSpPr>
              <p:nvPr/>
            </p:nvSpPr>
            <p:spPr bwMode="auto">
              <a:xfrm>
                <a:off x="384" y="2004"/>
                <a:ext cx="188" cy="0"/>
              </a:xfrm>
              <a:prstGeom prst="line">
                <a:avLst/>
              </a:prstGeom>
              <a:noFill/>
              <a:ln w="38100">
                <a:solidFill>
                  <a:srgbClr val="C64BD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</p:grpSp>
      </p:grp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762000" y="4557713"/>
            <a:ext cx="1905000" cy="533400"/>
            <a:chOff x="3024" y="816"/>
            <a:chExt cx="1632" cy="576"/>
          </a:xfrm>
        </p:grpSpPr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1676400" y="1585913"/>
            <a:ext cx="1457325" cy="552450"/>
            <a:chOff x="1482" y="1440"/>
            <a:chExt cx="918" cy="348"/>
          </a:xfrm>
        </p:grpSpPr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>
              <a:off x="1494" y="1440"/>
              <a:ext cx="9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1482" y="1440"/>
              <a:ext cx="0" cy="1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2400" y="1440"/>
              <a:ext cx="0" cy="1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grpSp>
          <p:nvGrpSpPr>
            <p:cNvPr id="27688" name="Group 40"/>
            <p:cNvGrpSpPr>
              <a:grpSpLocks/>
            </p:cNvGrpSpPr>
            <p:nvPr/>
          </p:nvGrpSpPr>
          <p:grpSpPr bwMode="auto">
            <a:xfrm>
              <a:off x="1482" y="1440"/>
              <a:ext cx="906" cy="348"/>
              <a:chOff x="1452" y="1440"/>
              <a:chExt cx="906" cy="348"/>
            </a:xfrm>
          </p:grpSpPr>
          <p:sp>
            <p:nvSpPr>
              <p:cNvPr id="27689" name="Rectangle 41"/>
              <p:cNvSpPr>
                <a:spLocks noChangeArrowheads="1"/>
              </p:cNvSpPr>
              <p:nvPr/>
            </p:nvSpPr>
            <p:spPr bwMode="auto">
              <a:xfrm>
                <a:off x="2056" y="1440"/>
                <a:ext cx="302" cy="190"/>
              </a:xfrm>
              <a:prstGeom prst="rect">
                <a:avLst/>
              </a:prstGeom>
              <a:solidFill>
                <a:srgbClr val="BADE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rPr>
                  <a:t>^</a:t>
                </a:r>
              </a:p>
            </p:txBody>
          </p:sp>
          <p:sp>
            <p:nvSpPr>
              <p:cNvPr id="27690" name="Rectangle 42"/>
              <p:cNvSpPr>
                <a:spLocks noChangeArrowheads="1"/>
              </p:cNvSpPr>
              <p:nvPr/>
            </p:nvSpPr>
            <p:spPr bwMode="auto">
              <a:xfrm>
                <a:off x="1754" y="1440"/>
                <a:ext cx="302" cy="190"/>
              </a:xfrm>
              <a:prstGeom prst="rect">
                <a:avLst/>
              </a:prstGeom>
              <a:solidFill>
                <a:srgbClr val="BADE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691" name="Rectangle 43"/>
              <p:cNvSpPr>
                <a:spLocks noChangeArrowheads="1"/>
              </p:cNvSpPr>
              <p:nvPr/>
            </p:nvSpPr>
            <p:spPr bwMode="auto">
              <a:xfrm>
                <a:off x="1452" y="1440"/>
                <a:ext cx="302" cy="190"/>
              </a:xfrm>
              <a:prstGeom prst="rect">
                <a:avLst/>
              </a:prstGeom>
              <a:solidFill>
                <a:srgbClr val="BADE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rPr>
                  <a:t>1</a:t>
                </a:r>
              </a:p>
            </p:txBody>
          </p:sp>
          <p:sp>
            <p:nvSpPr>
              <p:cNvPr id="27692" name="Line 44"/>
              <p:cNvSpPr>
                <a:spLocks noChangeShapeType="1"/>
              </p:cNvSpPr>
              <p:nvPr/>
            </p:nvSpPr>
            <p:spPr bwMode="auto">
              <a:xfrm>
                <a:off x="1452" y="1630"/>
                <a:ext cx="90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693" name="Line 45"/>
              <p:cNvSpPr>
                <a:spLocks noChangeShapeType="1"/>
              </p:cNvSpPr>
              <p:nvPr/>
            </p:nvSpPr>
            <p:spPr bwMode="auto">
              <a:xfrm>
                <a:off x="1754" y="1440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694" name="Line 46"/>
              <p:cNvSpPr>
                <a:spLocks noChangeShapeType="1"/>
              </p:cNvSpPr>
              <p:nvPr/>
            </p:nvSpPr>
            <p:spPr bwMode="auto">
              <a:xfrm>
                <a:off x="2056" y="1440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695" name="Line 47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1" cy="252"/>
              </a:xfrm>
              <a:prstGeom prst="line">
                <a:avLst/>
              </a:prstGeom>
              <a:noFill/>
              <a:ln w="38100">
                <a:solidFill>
                  <a:srgbClr val="C64BD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</p:grpSp>
      </p:grpSp>
      <p:graphicFrame>
        <p:nvGraphicFramePr>
          <p:cNvPr id="27696" name="Group 48"/>
          <p:cNvGraphicFramePr>
            <a:graphicFrameLocks noGrp="1"/>
          </p:cNvGraphicFramePr>
          <p:nvPr/>
        </p:nvGraphicFramePr>
        <p:xfrm>
          <a:off x="2066925" y="2138363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704" name="Group 56"/>
          <p:cNvGrpSpPr>
            <a:grpSpLocks/>
          </p:cNvGrpSpPr>
          <p:nvPr/>
        </p:nvGrpSpPr>
        <p:grpSpPr bwMode="auto">
          <a:xfrm>
            <a:off x="1676400" y="1052513"/>
            <a:ext cx="1447800" cy="533400"/>
            <a:chOff x="3024" y="816"/>
            <a:chExt cx="1632" cy="576"/>
          </a:xfrm>
        </p:grpSpPr>
        <p:sp>
          <p:nvSpPr>
            <p:cNvPr id="27705" name="Rectangle 57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706" name="Rectangle 58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707" name="Rectangle 59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09" name="Line 61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10" name="Line 62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12" name="Line 64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13" name="Line 65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14" name="Line 66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15" name="Line 67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716" name="Group 68"/>
          <p:cNvGrpSpPr>
            <a:grpSpLocks/>
          </p:cNvGrpSpPr>
          <p:nvPr/>
        </p:nvGrpSpPr>
        <p:grpSpPr bwMode="auto">
          <a:xfrm>
            <a:off x="3048000" y="1052513"/>
            <a:ext cx="1447800" cy="533400"/>
            <a:chOff x="3024" y="816"/>
            <a:chExt cx="1632" cy="576"/>
          </a:xfrm>
        </p:grpSpPr>
        <p:sp>
          <p:nvSpPr>
            <p:cNvPr id="27717" name="Rectangle 69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^</a:t>
              </a:r>
            </a:p>
          </p:txBody>
        </p:sp>
        <p:sp>
          <p:nvSpPr>
            <p:cNvPr id="27718" name="Rectangle 70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719" name="Rectangle 71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23" name="Line 75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24" name="Line 76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26" name="Line 78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728" name="Group 80"/>
          <p:cNvGrpSpPr>
            <a:grpSpLocks/>
          </p:cNvGrpSpPr>
          <p:nvPr/>
        </p:nvGrpSpPr>
        <p:grpSpPr bwMode="auto">
          <a:xfrm>
            <a:off x="3276600" y="1585913"/>
            <a:ext cx="1149350" cy="552450"/>
            <a:chOff x="2208" y="2256"/>
            <a:chExt cx="724" cy="348"/>
          </a:xfrm>
        </p:grpSpPr>
        <p:grpSp>
          <p:nvGrpSpPr>
            <p:cNvPr id="27729" name="Group 81"/>
            <p:cNvGrpSpPr>
              <a:grpSpLocks/>
            </p:cNvGrpSpPr>
            <p:nvPr/>
          </p:nvGrpSpPr>
          <p:grpSpPr bwMode="auto">
            <a:xfrm>
              <a:off x="2208" y="2256"/>
              <a:ext cx="724" cy="190"/>
              <a:chOff x="2156" y="2268"/>
              <a:chExt cx="724" cy="190"/>
            </a:xfrm>
          </p:grpSpPr>
          <p:sp>
            <p:nvSpPr>
              <p:cNvPr id="27730" name="Rectangle 82"/>
              <p:cNvSpPr>
                <a:spLocks noChangeArrowheads="1"/>
              </p:cNvSpPr>
              <p:nvPr/>
            </p:nvSpPr>
            <p:spPr bwMode="auto">
              <a:xfrm>
                <a:off x="2639" y="2268"/>
                <a:ext cx="241" cy="190"/>
              </a:xfrm>
              <a:prstGeom prst="rect">
                <a:avLst/>
              </a:prstGeom>
              <a:solidFill>
                <a:srgbClr val="BADE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731" name="Rectangle 83"/>
              <p:cNvSpPr>
                <a:spLocks noChangeArrowheads="1"/>
              </p:cNvSpPr>
              <p:nvPr/>
            </p:nvSpPr>
            <p:spPr bwMode="auto">
              <a:xfrm>
                <a:off x="2397" y="2268"/>
                <a:ext cx="242" cy="190"/>
              </a:xfrm>
              <a:prstGeom prst="rect">
                <a:avLst/>
              </a:prstGeom>
              <a:solidFill>
                <a:srgbClr val="BADE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732" name="Rectangle 84"/>
              <p:cNvSpPr>
                <a:spLocks noChangeArrowheads="1"/>
              </p:cNvSpPr>
              <p:nvPr/>
            </p:nvSpPr>
            <p:spPr bwMode="auto">
              <a:xfrm>
                <a:off x="2156" y="2268"/>
                <a:ext cx="241" cy="190"/>
              </a:xfrm>
              <a:prstGeom prst="rect">
                <a:avLst/>
              </a:prstGeom>
              <a:solidFill>
                <a:srgbClr val="BADE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  <a:cs typeface="+mn-cs"/>
                  </a:rPr>
                  <a:t>1</a:t>
                </a:r>
              </a:p>
            </p:txBody>
          </p:sp>
          <p:sp>
            <p:nvSpPr>
              <p:cNvPr id="27733" name="Line 85"/>
              <p:cNvSpPr>
                <a:spLocks noChangeShapeType="1"/>
              </p:cNvSpPr>
              <p:nvPr/>
            </p:nvSpPr>
            <p:spPr bwMode="auto">
              <a:xfrm>
                <a:off x="2156" y="2268"/>
                <a:ext cx="7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734" name="Line 86"/>
              <p:cNvSpPr>
                <a:spLocks noChangeShapeType="1"/>
              </p:cNvSpPr>
              <p:nvPr/>
            </p:nvSpPr>
            <p:spPr bwMode="auto">
              <a:xfrm>
                <a:off x="2156" y="2458"/>
                <a:ext cx="7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735" name="Line 87"/>
              <p:cNvSpPr>
                <a:spLocks noChangeShapeType="1"/>
              </p:cNvSpPr>
              <p:nvPr/>
            </p:nvSpPr>
            <p:spPr bwMode="auto">
              <a:xfrm>
                <a:off x="2156" y="2268"/>
                <a:ext cx="0" cy="1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736" name="Line 88"/>
              <p:cNvSpPr>
                <a:spLocks noChangeShapeType="1"/>
              </p:cNvSpPr>
              <p:nvPr/>
            </p:nvSpPr>
            <p:spPr bwMode="auto">
              <a:xfrm>
                <a:off x="2397" y="2268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737" name="Line 89"/>
              <p:cNvSpPr>
                <a:spLocks noChangeShapeType="1"/>
              </p:cNvSpPr>
              <p:nvPr/>
            </p:nvSpPr>
            <p:spPr bwMode="auto">
              <a:xfrm>
                <a:off x="2639" y="2268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7738" name="Line 90"/>
              <p:cNvSpPr>
                <a:spLocks noChangeShapeType="1"/>
              </p:cNvSpPr>
              <p:nvPr/>
            </p:nvSpPr>
            <p:spPr bwMode="auto">
              <a:xfrm>
                <a:off x="2880" y="2268"/>
                <a:ext cx="0" cy="1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7739" name="Line 91"/>
            <p:cNvSpPr>
              <a:spLocks noChangeShapeType="1"/>
            </p:cNvSpPr>
            <p:nvPr/>
          </p:nvSpPr>
          <p:spPr bwMode="auto">
            <a:xfrm>
              <a:off x="2544" y="2352"/>
              <a:ext cx="0" cy="25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740" name="Group 92"/>
          <p:cNvGrpSpPr>
            <a:grpSpLocks/>
          </p:cNvGrpSpPr>
          <p:nvPr/>
        </p:nvGrpSpPr>
        <p:grpSpPr bwMode="auto">
          <a:xfrm>
            <a:off x="4343400" y="1585913"/>
            <a:ext cx="1524000" cy="533400"/>
            <a:chOff x="3024" y="816"/>
            <a:chExt cx="1632" cy="576"/>
          </a:xfrm>
        </p:grpSpPr>
        <p:sp>
          <p:nvSpPr>
            <p:cNvPr id="27741" name="Rectangle 93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^</a:t>
              </a:r>
            </a:p>
          </p:txBody>
        </p:sp>
        <p:sp>
          <p:nvSpPr>
            <p:cNvPr id="27742" name="Rectangle 94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743" name="Rectangle 95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27744" name="Line 96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45" name="Line 97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46" name="Line 98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47" name="Line 99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48" name="Line 100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49" name="Line 101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50" name="Line 102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51" name="Line 103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752" name="Group 104"/>
          <p:cNvGrpSpPr>
            <a:grpSpLocks/>
          </p:cNvGrpSpPr>
          <p:nvPr/>
        </p:nvGrpSpPr>
        <p:grpSpPr bwMode="auto">
          <a:xfrm>
            <a:off x="4724400" y="2119313"/>
            <a:ext cx="1149350" cy="533400"/>
            <a:chOff x="3356" y="816"/>
            <a:chExt cx="724" cy="336"/>
          </a:xfrm>
        </p:grpSpPr>
        <p:sp>
          <p:nvSpPr>
            <p:cNvPr id="27753" name="Rectangle 105"/>
            <p:cNvSpPr>
              <a:spLocks noChangeArrowheads="1"/>
            </p:cNvSpPr>
            <p:nvPr/>
          </p:nvSpPr>
          <p:spPr bwMode="auto">
            <a:xfrm>
              <a:off x="3839" y="816"/>
              <a:ext cx="241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754" name="Rectangle 106"/>
            <p:cNvSpPr>
              <a:spLocks noChangeArrowheads="1"/>
            </p:cNvSpPr>
            <p:nvPr/>
          </p:nvSpPr>
          <p:spPr bwMode="auto">
            <a:xfrm>
              <a:off x="3597" y="816"/>
              <a:ext cx="242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755" name="Rectangle 107"/>
            <p:cNvSpPr>
              <a:spLocks noChangeArrowheads="1"/>
            </p:cNvSpPr>
            <p:nvPr/>
          </p:nvSpPr>
          <p:spPr bwMode="auto">
            <a:xfrm>
              <a:off x="3356" y="816"/>
              <a:ext cx="241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27756" name="Line 108"/>
            <p:cNvSpPr>
              <a:spLocks noChangeShapeType="1"/>
            </p:cNvSpPr>
            <p:nvPr/>
          </p:nvSpPr>
          <p:spPr bwMode="auto">
            <a:xfrm>
              <a:off x="3356" y="816"/>
              <a:ext cx="7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57" name="Line 109"/>
            <p:cNvSpPr>
              <a:spLocks noChangeShapeType="1"/>
            </p:cNvSpPr>
            <p:nvPr/>
          </p:nvSpPr>
          <p:spPr bwMode="auto">
            <a:xfrm>
              <a:off x="3356" y="1006"/>
              <a:ext cx="7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58" name="Line 110"/>
            <p:cNvSpPr>
              <a:spLocks noChangeShapeType="1"/>
            </p:cNvSpPr>
            <p:nvPr/>
          </p:nvSpPr>
          <p:spPr bwMode="auto">
            <a:xfrm>
              <a:off x="3356" y="816"/>
              <a:ext cx="0" cy="1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59" name="Line 111"/>
            <p:cNvSpPr>
              <a:spLocks noChangeShapeType="1"/>
            </p:cNvSpPr>
            <p:nvPr/>
          </p:nvSpPr>
          <p:spPr bwMode="auto">
            <a:xfrm>
              <a:off x="3597" y="816"/>
              <a:ext cx="0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60" name="Line 112"/>
            <p:cNvSpPr>
              <a:spLocks noChangeShapeType="1"/>
            </p:cNvSpPr>
            <p:nvPr/>
          </p:nvSpPr>
          <p:spPr bwMode="auto">
            <a:xfrm>
              <a:off x="3839" y="816"/>
              <a:ext cx="0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61" name="Line 113"/>
            <p:cNvSpPr>
              <a:spLocks noChangeShapeType="1"/>
            </p:cNvSpPr>
            <p:nvPr/>
          </p:nvSpPr>
          <p:spPr bwMode="auto">
            <a:xfrm>
              <a:off x="4080" y="816"/>
              <a:ext cx="0" cy="1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762" name="Line 114"/>
            <p:cNvSpPr>
              <a:spLocks noChangeShapeType="1"/>
            </p:cNvSpPr>
            <p:nvPr/>
          </p:nvSpPr>
          <p:spPr bwMode="auto">
            <a:xfrm>
              <a:off x="3704" y="900"/>
              <a:ext cx="0" cy="25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aphicFrame>
        <p:nvGraphicFramePr>
          <p:cNvPr id="27763" name="Group 115"/>
          <p:cNvGraphicFramePr>
            <a:graphicFrameLocks noGrp="1"/>
          </p:cNvGraphicFramePr>
          <p:nvPr/>
        </p:nvGraphicFramePr>
        <p:xfrm>
          <a:off x="3429000" y="2119313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771" name="Group 123"/>
          <p:cNvGraphicFramePr>
            <a:graphicFrameLocks noGrp="1"/>
          </p:cNvGraphicFramePr>
          <p:nvPr/>
        </p:nvGraphicFramePr>
        <p:xfrm>
          <a:off x="4800600" y="2652713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779" name="Group 131"/>
          <p:cNvGraphicFramePr>
            <a:graphicFrameLocks noGrp="1"/>
          </p:cNvGraphicFramePr>
          <p:nvPr/>
        </p:nvGraphicFramePr>
        <p:xfrm>
          <a:off x="7467600" y="2652713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787" name="Group 139"/>
          <p:cNvGraphicFramePr>
            <a:graphicFrameLocks noGrp="1"/>
          </p:cNvGraphicFramePr>
          <p:nvPr/>
        </p:nvGraphicFramePr>
        <p:xfrm>
          <a:off x="6096000" y="2652713"/>
          <a:ext cx="990600" cy="396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795" name="Group 147"/>
          <p:cNvGrpSpPr>
            <a:grpSpLocks/>
          </p:cNvGrpSpPr>
          <p:nvPr/>
        </p:nvGrpSpPr>
        <p:grpSpPr bwMode="auto">
          <a:xfrm>
            <a:off x="5791200" y="2119313"/>
            <a:ext cx="1447800" cy="533400"/>
            <a:chOff x="3024" y="816"/>
            <a:chExt cx="1632" cy="576"/>
          </a:xfrm>
        </p:grpSpPr>
        <p:sp>
          <p:nvSpPr>
            <p:cNvPr id="27796" name="Rectangle 148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797" name="Rectangle 149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798" name="Rectangle 150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27799" name="Line 151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00" name="Line 152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01" name="Line 153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02" name="Line 154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03" name="Line 155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04" name="Line 156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05" name="Line 157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06" name="Line 158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807" name="Group 159"/>
          <p:cNvGrpSpPr>
            <a:grpSpLocks/>
          </p:cNvGrpSpPr>
          <p:nvPr/>
        </p:nvGrpSpPr>
        <p:grpSpPr bwMode="auto">
          <a:xfrm>
            <a:off x="7086600" y="2119313"/>
            <a:ext cx="1447800" cy="533400"/>
            <a:chOff x="3024" y="816"/>
            <a:chExt cx="1632" cy="576"/>
          </a:xfrm>
        </p:grpSpPr>
        <p:sp>
          <p:nvSpPr>
            <p:cNvPr id="27808" name="Rectangle 160"/>
            <p:cNvSpPr>
              <a:spLocks noChangeArrowheads="1"/>
            </p:cNvSpPr>
            <p:nvPr/>
          </p:nvSpPr>
          <p:spPr bwMode="auto">
            <a:xfrm>
              <a:off x="4224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^</a:t>
              </a:r>
            </a:p>
          </p:txBody>
        </p:sp>
        <p:sp>
          <p:nvSpPr>
            <p:cNvPr id="27809" name="Rectangle 161"/>
            <p:cNvSpPr>
              <a:spLocks noChangeArrowheads="1"/>
            </p:cNvSpPr>
            <p:nvPr/>
          </p:nvSpPr>
          <p:spPr bwMode="auto">
            <a:xfrm>
              <a:off x="3792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810" name="Rectangle 162"/>
            <p:cNvSpPr>
              <a:spLocks noChangeArrowheads="1"/>
            </p:cNvSpPr>
            <p:nvPr/>
          </p:nvSpPr>
          <p:spPr bwMode="auto">
            <a:xfrm>
              <a:off x="3360" y="816"/>
              <a:ext cx="432" cy="326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27811" name="Line 163"/>
            <p:cNvSpPr>
              <a:spLocks noChangeShapeType="1"/>
            </p:cNvSpPr>
            <p:nvPr/>
          </p:nvSpPr>
          <p:spPr bwMode="auto">
            <a:xfrm>
              <a:off x="3360" y="816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3360" y="1142"/>
              <a:ext cx="12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>
              <a:off x="3360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14" name="Line 166"/>
            <p:cNvSpPr>
              <a:spLocks noChangeShapeType="1"/>
            </p:cNvSpPr>
            <p:nvPr/>
          </p:nvSpPr>
          <p:spPr bwMode="auto">
            <a:xfrm>
              <a:off x="3792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15" name="Line 167"/>
            <p:cNvSpPr>
              <a:spLocks noChangeShapeType="1"/>
            </p:cNvSpPr>
            <p:nvPr/>
          </p:nvSpPr>
          <p:spPr bwMode="auto">
            <a:xfrm>
              <a:off x="4224" y="8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16" name="Line 168"/>
            <p:cNvSpPr>
              <a:spLocks noChangeShapeType="1"/>
            </p:cNvSpPr>
            <p:nvPr/>
          </p:nvSpPr>
          <p:spPr bwMode="auto">
            <a:xfrm>
              <a:off x="4656" y="8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17" name="Line 169"/>
            <p:cNvSpPr>
              <a:spLocks noChangeShapeType="1"/>
            </p:cNvSpPr>
            <p:nvPr/>
          </p:nvSpPr>
          <p:spPr bwMode="auto">
            <a:xfrm>
              <a:off x="3024" y="960"/>
              <a:ext cx="336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18" name="Line 170"/>
            <p:cNvSpPr>
              <a:spLocks noChangeShapeType="1"/>
            </p:cNvSpPr>
            <p:nvPr/>
          </p:nvSpPr>
          <p:spPr bwMode="auto">
            <a:xfrm>
              <a:off x="3984" y="960"/>
              <a:ext cx="0" cy="432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819" name="Group 171"/>
          <p:cNvGrpSpPr>
            <a:grpSpLocks/>
          </p:cNvGrpSpPr>
          <p:nvPr/>
        </p:nvGrpSpPr>
        <p:grpSpPr bwMode="auto">
          <a:xfrm>
            <a:off x="2425700" y="4560888"/>
            <a:ext cx="2451100" cy="301625"/>
            <a:chOff x="1528" y="3516"/>
            <a:chExt cx="912" cy="190"/>
          </a:xfrm>
        </p:grpSpPr>
        <p:sp>
          <p:nvSpPr>
            <p:cNvPr id="27820" name="Rectangle 172"/>
            <p:cNvSpPr>
              <a:spLocks noChangeArrowheads="1"/>
            </p:cNvSpPr>
            <p:nvPr/>
          </p:nvSpPr>
          <p:spPr bwMode="auto">
            <a:xfrm>
              <a:off x="2199" y="3516"/>
              <a:ext cx="241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^</a:t>
              </a:r>
            </a:p>
          </p:txBody>
        </p:sp>
        <p:sp>
          <p:nvSpPr>
            <p:cNvPr id="27821" name="Rectangle 173"/>
            <p:cNvSpPr>
              <a:spLocks noChangeArrowheads="1"/>
            </p:cNvSpPr>
            <p:nvPr/>
          </p:nvSpPr>
          <p:spPr bwMode="auto">
            <a:xfrm>
              <a:off x="1957" y="3516"/>
              <a:ext cx="242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822" name="Rectangle 174"/>
            <p:cNvSpPr>
              <a:spLocks noChangeArrowheads="1"/>
            </p:cNvSpPr>
            <p:nvPr/>
          </p:nvSpPr>
          <p:spPr bwMode="auto">
            <a:xfrm>
              <a:off x="1716" y="3516"/>
              <a:ext cx="241" cy="190"/>
            </a:xfrm>
            <a:prstGeom prst="rect">
              <a:avLst/>
            </a:prstGeom>
            <a:solidFill>
              <a:srgbClr val="BADE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27823" name="Line 175"/>
            <p:cNvSpPr>
              <a:spLocks noChangeShapeType="1"/>
            </p:cNvSpPr>
            <p:nvPr/>
          </p:nvSpPr>
          <p:spPr bwMode="auto">
            <a:xfrm>
              <a:off x="1716" y="3516"/>
              <a:ext cx="7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24" name="Line 176"/>
            <p:cNvSpPr>
              <a:spLocks noChangeShapeType="1"/>
            </p:cNvSpPr>
            <p:nvPr/>
          </p:nvSpPr>
          <p:spPr bwMode="auto">
            <a:xfrm>
              <a:off x="1716" y="3706"/>
              <a:ext cx="7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25" name="Line 177"/>
            <p:cNvSpPr>
              <a:spLocks noChangeShapeType="1"/>
            </p:cNvSpPr>
            <p:nvPr/>
          </p:nvSpPr>
          <p:spPr bwMode="auto">
            <a:xfrm>
              <a:off x="1716" y="3516"/>
              <a:ext cx="0" cy="1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26" name="Line 178"/>
            <p:cNvSpPr>
              <a:spLocks noChangeShapeType="1"/>
            </p:cNvSpPr>
            <p:nvPr/>
          </p:nvSpPr>
          <p:spPr bwMode="auto">
            <a:xfrm>
              <a:off x="1957" y="3516"/>
              <a:ext cx="0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27" name="Line 179"/>
            <p:cNvSpPr>
              <a:spLocks noChangeShapeType="1"/>
            </p:cNvSpPr>
            <p:nvPr/>
          </p:nvSpPr>
          <p:spPr bwMode="auto">
            <a:xfrm>
              <a:off x="2199" y="3516"/>
              <a:ext cx="0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28" name="Line 180"/>
            <p:cNvSpPr>
              <a:spLocks noChangeShapeType="1"/>
            </p:cNvSpPr>
            <p:nvPr/>
          </p:nvSpPr>
          <p:spPr bwMode="auto">
            <a:xfrm>
              <a:off x="2440" y="3516"/>
              <a:ext cx="0" cy="1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29" name="Line 181"/>
            <p:cNvSpPr>
              <a:spLocks noChangeShapeType="1"/>
            </p:cNvSpPr>
            <p:nvPr/>
          </p:nvSpPr>
          <p:spPr bwMode="auto">
            <a:xfrm>
              <a:off x="1528" y="3600"/>
              <a:ext cx="188" cy="0"/>
            </a:xfrm>
            <a:prstGeom prst="line">
              <a:avLst/>
            </a:prstGeom>
            <a:noFill/>
            <a:ln w="38100">
              <a:solidFill>
                <a:srgbClr val="C64BD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838200" y="4252913"/>
            <a:ext cx="3124200" cy="447675"/>
            <a:chOff x="528" y="2304"/>
            <a:chExt cx="1968" cy="282"/>
          </a:xfrm>
        </p:grpSpPr>
        <p:sp>
          <p:nvSpPr>
            <p:cNvPr id="27831" name="Line 183"/>
            <p:cNvSpPr>
              <a:spLocks noChangeShapeType="1"/>
            </p:cNvSpPr>
            <p:nvPr/>
          </p:nvSpPr>
          <p:spPr bwMode="auto">
            <a:xfrm>
              <a:off x="528" y="2304"/>
              <a:ext cx="0" cy="2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32" name="Line 184"/>
            <p:cNvSpPr>
              <a:spLocks noChangeShapeType="1"/>
            </p:cNvSpPr>
            <p:nvPr/>
          </p:nvSpPr>
          <p:spPr bwMode="auto">
            <a:xfrm>
              <a:off x="528" y="2304"/>
              <a:ext cx="196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7833" name="Line 185"/>
            <p:cNvSpPr>
              <a:spLocks noChangeShapeType="1"/>
            </p:cNvSpPr>
            <p:nvPr/>
          </p:nvSpPr>
          <p:spPr bwMode="auto">
            <a:xfrm>
              <a:off x="2496" y="2304"/>
              <a:ext cx="0" cy="28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7834" name="Rectangle 186"/>
          <p:cNvSpPr>
            <a:spLocks noChangeArrowheads="1"/>
          </p:cNvSpPr>
          <p:nvPr/>
        </p:nvSpPr>
        <p:spPr bwMode="auto">
          <a:xfrm>
            <a:off x="5181600" y="3352800"/>
            <a:ext cx="342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（参见教材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P109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图）</a:t>
            </a:r>
          </a:p>
        </p:txBody>
      </p:sp>
      <p:sp>
        <p:nvSpPr>
          <p:cNvPr id="27835" name="AutoShape 187"/>
          <p:cNvSpPr>
            <a:spLocks noChangeArrowheads="1"/>
          </p:cNvSpPr>
          <p:nvPr/>
        </p:nvSpPr>
        <p:spPr bwMode="auto">
          <a:xfrm>
            <a:off x="6019800" y="228600"/>
            <a:ext cx="2930370" cy="990600"/>
          </a:xfrm>
          <a:prstGeom prst="wedgeRectCallout">
            <a:avLst>
              <a:gd name="adj1" fmla="val -37551"/>
              <a:gd name="adj2" fmla="val 1184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原子结点的第一种表示法比较麻烦，若采用第二种会明快些（见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P110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图）</a:t>
            </a:r>
          </a:p>
        </p:txBody>
      </p:sp>
    </p:spTree>
    <p:extLst>
      <p:ext uri="{BB962C8B-B14F-4D97-AF65-F5344CB8AC3E}">
        <p14:creationId xmlns:p14="http://schemas.microsoft.com/office/powerpoint/2010/main" val="287019661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0DE0B6-8B2F-4352-8DDF-E183F4E84EFC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8613"/>
            <a:ext cx="8229600" cy="463550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ea typeface="黑体" pitchFamily="2" charset="-122"/>
              </a:rPr>
              <a:t>本章小结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466850" y="2317750"/>
            <a:ext cx="729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1" i="0" u="none" strike="noStrike" kern="1200" cap="none" spc="0" normalizeH="0" baseline="0" noProof="0">
              <a:ln>
                <a:noFill/>
              </a:ln>
              <a:solidFill>
                <a:srgbClr val="EB8803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7200" y="1995488"/>
            <a:ext cx="8382000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数组可视为一种广义线性表；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数组的存储有行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低地址优先和列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高地址优先两种不同的顺序；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对于稀疏矩阵，有较好的压缩存储和运算方法；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广义表（列表）是线性表的推广，也是一种线性结构；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任何一个非空表，表头可能是原子，也可能是列表；但表尾一定是列表。</a:t>
            </a:r>
          </a:p>
        </p:txBody>
      </p:sp>
    </p:spTree>
    <p:extLst>
      <p:ext uri="{BB962C8B-B14F-4D97-AF65-F5344CB8AC3E}">
        <p14:creationId xmlns:p14="http://schemas.microsoft.com/office/powerpoint/2010/main" val="11225850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数组的实际应用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39180"/>
            <a:ext cx="2857500" cy="1409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13960" y="3249620"/>
            <a:ext cx="4968110" cy="24068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14" descr="StanleyTinyS_Numb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316" y="3629751"/>
            <a:ext cx="4165534" cy="1521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2422525" y="2315451"/>
            <a:ext cx="109537" cy="1127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413860" y="2303471"/>
            <a:ext cx="5324475" cy="2609850"/>
            <a:chOff x="2286" y="1392"/>
            <a:chExt cx="3354" cy="1644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784" y="1982"/>
              <a:ext cx="113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camera sees this: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364" y="1398"/>
              <a:ext cx="3276" cy="5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292" y="1392"/>
              <a:ext cx="498" cy="5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286" y="1470"/>
              <a:ext cx="498" cy="15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" name="Picture 14" descr="StanleyTinyS_Numb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16" y="3750745"/>
            <a:ext cx="4165534" cy="1521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 descr="StanleyTinyS_Numb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116" y="3903145"/>
            <a:ext cx="4165534" cy="1521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3045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2418" y="2737710"/>
            <a:ext cx="7834620" cy="391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lnSpc>
                <a:spcPct val="120000"/>
              </a:lnSpc>
              <a:spcBef>
                <a:spcPct val="40000"/>
              </a:spcBef>
              <a:buSzPct val="85000"/>
              <a:defRPr/>
            </a:pPr>
            <a:r>
              <a:rPr lang="zh-CN" altLang="en-US" dirty="0">
                <a:latin typeface="Arial" charset="0"/>
              </a:rPr>
              <a:t>配套习题集：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5.18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，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5.30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1655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数组的特点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237007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二维数组的特点：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1608357"/>
            <a:ext cx="347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1" lang="zh-CN" altLang="en-US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一维数组的特点：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52800" y="1608357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个下标，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楷体_GB2312" pitchFamily="49" charset="-122"/>
                <a:ea typeface="楷体_GB2312" pitchFamily="49" charset="-122"/>
              </a:rPr>
              <a:t>i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latin typeface="楷体_GB2312" pitchFamily="49" charset="-122"/>
                <a:ea typeface="楷体_GB2312" pitchFamily="49" charset="-122"/>
              </a:rPr>
              <a:t>i+1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的直接前驱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52800" y="2322732"/>
            <a:ext cx="548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个下标，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每个元素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i,j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受到两个关系（行关系和列关系）的约束：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594225" y="3439260"/>
            <a:ext cx="381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一个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m×n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的二维数组可以看成是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行的一维数组，或者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列的一维数组。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33400" y="519186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kumimoji="1" lang="zh-CN" altLang="en-US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维数组的特点：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505200" y="519186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个下标，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每个元素受到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个关系约束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66738" y="5815748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一个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维数组可以看成是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由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若干个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－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维数组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组成的线性表。</a:t>
            </a: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-53975" y="3121760"/>
            <a:ext cx="4800600" cy="1752600"/>
            <a:chOff x="864" y="1056"/>
            <a:chExt cx="3024" cy="1104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864" y="1056"/>
              <a:ext cx="302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                      a</a:t>
              </a:r>
              <a: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11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a</a:t>
              </a:r>
              <a: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12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…  a</a:t>
              </a:r>
              <a: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1n</a:t>
              </a:r>
              <a:b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</a:b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                      a</a:t>
              </a:r>
              <a: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21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a</a:t>
              </a:r>
              <a: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22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…  a</a:t>
              </a:r>
              <a: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2n</a:t>
              </a:r>
              <a:b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</a:b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                       …   …  … …</a:t>
              </a:r>
              <a:b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</a:b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                      a</a:t>
              </a:r>
              <a: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m1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a</a:t>
              </a:r>
              <a: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m2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… a</a:t>
              </a:r>
              <a:r>
                <a:rPr kumimoji="1" lang="en-US" altLang="zh-CN" sz="24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mn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248" y="1440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 b="1" baseline="-2000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mn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=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824" y="115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824" y="115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824" y="21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408" y="120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360" y="120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312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92374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3D</a:t>
            </a:r>
            <a:r>
              <a:rPr lang="zh-CN" altLang="en-US" dirty="0"/>
              <a:t>数组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1026" name="Picture 2" descr="https://www.tutorialcup.com/images/cplusplus/arrays/3D-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05" y="2084825"/>
            <a:ext cx="3817534" cy="337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9800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维数组的数据类型定义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97205" y="1563852"/>
            <a:ext cx="315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n_ARRAY = (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D, R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805" y="1595602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其中：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0605" y="3348202"/>
            <a:ext cx="6934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FF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Ri</a:t>
            </a:r>
            <a:r>
              <a:rPr kumimoji="1" lang="en-US" altLang="zh-CN" sz="2400" b="1">
                <a:solidFill>
                  <a:srgbClr val="00FF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= {&lt;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j1,j2,…ji…jn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, a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j1,j2,…ji+1…jn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&gt;| </a:t>
            </a:r>
          </a:p>
          <a:p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                              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</a:rPr>
              <a:t>j1,j2,…ji…jn</a:t>
            </a:r>
            <a:r>
              <a:rPr kumimoji="1" lang="en-US" altLang="zh-CN" sz="2400" b="1">
                <a:latin typeface="Times New Roman" pitchFamily="18" charset="0"/>
              </a:rPr>
              <a:t> , a</a:t>
            </a:r>
            <a:r>
              <a:rPr kumimoji="1" lang="en-US" altLang="zh-CN" sz="2400" b="1" baseline="-25000">
                <a:latin typeface="Times New Roman" pitchFamily="18" charset="0"/>
              </a:rPr>
              <a:t>j1,j2,…ji+1…jn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D </a:t>
            </a:r>
            <a:r>
              <a:rPr kumimoji="1"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05" y="2891002"/>
            <a:ext cx="470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数据关系：</a:t>
            </a:r>
            <a:r>
              <a:rPr kumimoji="1" lang="en-US" altLang="zh-CN" sz="2400" b="1">
                <a:latin typeface="Times New Roman" pitchFamily="18" charset="0"/>
              </a:rPr>
              <a:t>R = {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R1 ,R2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…. Rn</a:t>
            </a:r>
            <a:r>
              <a:rPr kumimoji="1" lang="en-US" altLang="zh-CN" sz="2400" b="1">
                <a:latin typeface="Times New Roman" pitchFamily="18" charset="0"/>
              </a:rPr>
              <a:t> }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05" y="23576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数据对象：</a:t>
            </a:r>
            <a:r>
              <a:rPr kumimoji="1" lang="en-US" altLang="zh-CN" sz="2400" b="1">
                <a:latin typeface="Times New Roman" pitchFamily="18" charset="0"/>
              </a:rPr>
              <a:t>D = {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itchFamily="18" charset="0"/>
              </a:rPr>
              <a:t>j1,j2…jn</a:t>
            </a:r>
            <a:r>
              <a:rPr kumimoji="1" lang="en-US" altLang="zh-CN" sz="2400" b="1">
                <a:latin typeface="Times New Roman" pitchFamily="18" charset="0"/>
              </a:rPr>
              <a:t>|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j</a:t>
            </a:r>
            <a:r>
              <a:rPr kumimoji="1" lang="en-US" altLang="zh-CN" sz="2000" b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为数组元素的第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i 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维下标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 ，</a:t>
            </a:r>
            <a:r>
              <a:rPr kumimoji="1" lang="en-US" altLang="zh-CN" sz="2400" b="1">
                <a:latin typeface="Times New Roman" pitchFamily="18" charset="0"/>
              </a:rPr>
              <a:t>a</a:t>
            </a:r>
            <a:r>
              <a:rPr kumimoji="1" lang="en-US" altLang="zh-CN" sz="2400" b="1" baseline="-25000">
                <a:latin typeface="Times New Roman" pitchFamily="18" charset="0"/>
              </a:rPr>
              <a:t>j1,j2…jn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Elemset</a:t>
            </a:r>
            <a:r>
              <a:rPr kumimoji="1" lang="en-US" altLang="zh-CN" sz="2400" b="1">
                <a:latin typeface="Times New Roman" pitchFamily="18" charset="0"/>
              </a:rPr>
              <a:t>}</a:t>
            </a:r>
            <a:endParaRPr kumimoji="1" lang="en-US" altLang="zh-CN" sz="24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40005" y="5329402"/>
            <a:ext cx="679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数组的抽象数据类型定义略，</a:t>
            </a:r>
            <a:r>
              <a:rPr kumimoji="1" lang="zh-CN" altLang="en-US" sz="2800" b="1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参见教材</a:t>
            </a:r>
            <a:r>
              <a:rPr kumimoji="1" lang="en-US" altLang="zh-CN" sz="2800" b="1">
                <a:solidFill>
                  <a:srgbClr val="00CC00"/>
                </a:solidFill>
                <a:latin typeface="楷体_GB2312" pitchFamily="49" charset="-122"/>
                <a:ea typeface="楷体_GB2312" pitchFamily="49" charset="-122"/>
              </a:rPr>
              <a:t>P90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5805" y="4338802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构造数组、销毁数组、读数组元素、写数组元素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805" y="4338802"/>
            <a:ext cx="190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基本操作：</a:t>
            </a:r>
          </a:p>
        </p:txBody>
      </p:sp>
    </p:spTree>
    <p:extLst>
      <p:ext uri="{BB962C8B-B14F-4D97-AF65-F5344CB8AC3E}">
        <p14:creationId xmlns:p14="http://schemas.microsoft.com/office/powerpoint/2010/main" val="38511411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数组的顺序存储表示和实现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611657"/>
            <a:ext cx="8382000" cy="452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047750" indent="-1047750">
              <a:lnSpc>
                <a:spcPct val="115000"/>
              </a:lnSpc>
            </a:pP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问题：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计算机的存储结构是一维的，而数组一般是多          维的，怎样存放？</a:t>
            </a:r>
          </a:p>
          <a:p>
            <a:pPr marL="1047750" indent="-1047750">
              <a:lnSpc>
                <a:spcPct val="115000"/>
              </a:lnSpc>
            </a:pP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解决办法：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事先约定按某种次序将数组元素排成一列序列，          然后将这个线性序列存入存储器中。</a:t>
            </a:r>
            <a:endParaRPr kumimoji="1" lang="zh-CN" altLang="en-US" sz="24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47750" indent="-1047750">
              <a:lnSpc>
                <a:spcPct val="115000"/>
              </a:lnSpc>
            </a:pP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在二维数组中，我们既可以规定按</a:t>
            </a:r>
            <a:r>
              <a:rPr kumimoji="1" lang="zh-CN" altLang="en-US" sz="2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存储，也                    可以规定按</a:t>
            </a:r>
            <a:r>
              <a:rPr kumimoji="1" lang="zh-CN" altLang="en-US" sz="24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81000" indent="-381000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</a:t>
            </a:r>
          </a:p>
          <a:p>
            <a:pPr marL="381000" indent="-381000">
              <a:lnSpc>
                <a:spcPct val="120000"/>
              </a:lnSpc>
              <a:buFontTx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若规定好了次序，则数组中任意一个元素的存放地址便有规律可寻，可形成地址计算公式；</a:t>
            </a:r>
          </a:p>
          <a:p>
            <a:pPr marL="381000" indent="-381000">
              <a:lnSpc>
                <a:spcPct val="120000"/>
              </a:lnSpc>
              <a:buFontTx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约定的次序不同，则计算元素地址的公式也有所不同；</a:t>
            </a:r>
          </a:p>
          <a:p>
            <a:pPr marL="381000" indent="-381000">
              <a:lnSpc>
                <a:spcPct val="120000"/>
              </a:lnSpc>
              <a:buFontTx/>
              <a:buChar char="•"/>
            </a:pPr>
            <a:r>
              <a:rPr kumimoji="1" lang="en-US" altLang="zh-CN" sz="20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0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PASCAL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中一般采用</a:t>
            </a:r>
            <a:r>
              <a:rPr kumimoji="1" lang="zh-CN" altLang="en-US" sz="2000" dirty="0">
                <a:solidFill>
                  <a:srgbClr val="FF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行优先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顺序；</a:t>
            </a:r>
            <a:r>
              <a:rPr kumimoji="1" lang="en-US" altLang="zh-CN" sz="20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FORTRAN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kumimoji="1" lang="zh-CN" altLang="en-US" sz="2000" dirty="0">
                <a:solidFill>
                  <a:srgbClr val="FF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列优先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531413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FF0066"/>
                </a:solidFill>
                <a:latin typeface="宋体" pitchFamily="2" charset="-122"/>
              </a:rPr>
              <a:t>例</a:t>
            </a:r>
            <a:r>
              <a:rPr kumimoji="1" lang="en-US" altLang="zh-CN" sz="3200" b="1" dirty="0">
                <a:solidFill>
                  <a:srgbClr val="FF0066"/>
                </a:solidFill>
                <a:latin typeface="宋体" pitchFamily="2" charset="-122"/>
              </a:rPr>
              <a:t>1</a:t>
            </a:r>
            <a:r>
              <a:rPr kumimoji="1" lang="zh-CN" altLang="en-US" sz="3200" b="1" dirty="0">
                <a:solidFill>
                  <a:srgbClr val="FF0066"/>
                </a:solidFill>
                <a:latin typeface="宋体" pitchFamily="2" charset="-122"/>
              </a:rPr>
              <a:t>：</a:t>
            </a:r>
            <a:r>
              <a:rPr kumimoji="1" lang="zh-CN" altLang="en-US" sz="3200" b="1" dirty="0">
                <a:latin typeface="宋体" pitchFamily="2" charset="-122"/>
              </a:rPr>
              <a:t>如何求出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a(3,2)</a:t>
            </a:r>
            <a:r>
              <a:rPr kumimoji="1" lang="zh-CN" altLang="en-US" sz="3200" b="1" dirty="0">
                <a:latin typeface="宋体" pitchFamily="2" charset="-122"/>
              </a:rPr>
              <a:t>的存储地址？</a:t>
            </a:r>
            <a:endParaRPr lang="zh-CN" alt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E7E70A-6D62-4FE7-85CD-78172D19D335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16" name="Group 2"/>
          <p:cNvGraphicFramePr>
            <a:graphicFrameLocks noGrp="1"/>
          </p:cNvGraphicFramePr>
          <p:nvPr/>
        </p:nvGraphicFramePr>
        <p:xfrm>
          <a:off x="1612900" y="1944630"/>
          <a:ext cx="6200775" cy="332264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a(0,0)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a(0,1)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a(0,3)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a(1,0)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a(1,1)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a(1,3)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a(3,2)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a(6,0)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a(6,3)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Group 44"/>
          <p:cNvGraphicFramePr>
            <a:graphicFrameLocks noGrp="1"/>
          </p:cNvGraphicFramePr>
          <p:nvPr/>
        </p:nvGraphicFramePr>
        <p:xfrm>
          <a:off x="1612900" y="1508750"/>
          <a:ext cx="6200775" cy="48577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2              3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56"/>
          <p:cNvGraphicFramePr>
            <a:graphicFrameLocks noGrp="1"/>
          </p:cNvGraphicFramePr>
          <p:nvPr/>
        </p:nvGraphicFramePr>
        <p:xfrm>
          <a:off x="1300163" y="2070725"/>
          <a:ext cx="388937" cy="333216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>
                      <a:lvl1pPr marL="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rtl="0" eaLnBrk="1" hangingPunct="1">
                        <a:defRPr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 Box 81"/>
          <p:cNvSpPr txBox="1">
            <a:spLocks noChangeArrowheads="1"/>
          </p:cNvSpPr>
          <p:nvPr/>
        </p:nvSpPr>
        <p:spPr bwMode="auto">
          <a:xfrm>
            <a:off x="2254470" y="5369986"/>
            <a:ext cx="55435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要事先确定：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①是行优先方式还是列优先方式？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②数组的首地址是多少？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③每个元素的长度？</a:t>
            </a:r>
          </a:p>
        </p:txBody>
      </p:sp>
      <p:sp>
        <p:nvSpPr>
          <p:cNvPr id="20" name="AutoShape 82"/>
          <p:cNvSpPr>
            <a:spLocks noChangeArrowheads="1"/>
          </p:cNvSpPr>
          <p:nvPr/>
        </p:nvSpPr>
        <p:spPr bwMode="auto">
          <a:xfrm>
            <a:off x="7081745" y="5624795"/>
            <a:ext cx="1676400" cy="838200"/>
          </a:xfrm>
          <a:prstGeom prst="wedgeRectCallout">
            <a:avLst>
              <a:gd name="adj1" fmla="val -96403"/>
              <a:gd name="adj2" fmla="val 20454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否则无法求出结果</a:t>
            </a:r>
          </a:p>
        </p:txBody>
      </p:sp>
    </p:spTree>
    <p:extLst>
      <p:ext uri="{BB962C8B-B14F-4D97-AF65-F5344CB8AC3E}">
        <p14:creationId xmlns:p14="http://schemas.microsoft.com/office/powerpoint/2010/main" val="940947370"/>
      </p:ext>
    </p:extLst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11843</TotalTime>
  <Words>5537</Words>
  <Application>Microsoft Macintosh PowerPoint</Application>
  <PresentationFormat>全屏显示(4:3)</PresentationFormat>
  <Paragraphs>914</Paragraphs>
  <Slides>40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仿宋_GB2312</vt:lpstr>
      <vt:lpstr>黑体</vt:lpstr>
      <vt:lpstr>楷体_GB2312</vt:lpstr>
      <vt:lpstr>宋体</vt:lpstr>
      <vt:lpstr>Microsoft YaHei</vt:lpstr>
      <vt:lpstr>Arial</vt:lpstr>
      <vt:lpstr>Calibri</vt:lpstr>
      <vt:lpstr>Latha</vt:lpstr>
      <vt:lpstr>Times New Roman</vt:lpstr>
      <vt:lpstr>Wingdings</vt:lpstr>
      <vt:lpstr>Wingdings 2</vt:lpstr>
      <vt:lpstr>Student presentation</vt:lpstr>
      <vt:lpstr>1_Student presentation</vt:lpstr>
      <vt:lpstr>数组和广义表</vt:lpstr>
      <vt:lpstr>数组和广义表</vt:lpstr>
      <vt:lpstr>数组的定义</vt:lpstr>
      <vt:lpstr>数组的实际应用</vt:lpstr>
      <vt:lpstr>数组的特点</vt:lpstr>
      <vt:lpstr>例子：3D数组</vt:lpstr>
      <vt:lpstr>N维数组的数据类型定义</vt:lpstr>
      <vt:lpstr>数组的顺序存储表示和实现</vt:lpstr>
      <vt:lpstr>例1：如何求出a(3,2)的存储地址？</vt:lpstr>
      <vt:lpstr>N维数组的顺序存储表示</vt:lpstr>
      <vt:lpstr>映像函数</vt:lpstr>
      <vt:lpstr>矩阵的压缩存储</vt:lpstr>
      <vt:lpstr>稀疏矩阵的三元组表示</vt:lpstr>
      <vt:lpstr>稀疏矩阵的三元组表示</vt:lpstr>
      <vt:lpstr>PowerPoint 演示文稿</vt:lpstr>
      <vt:lpstr>PowerPoint 演示文稿</vt:lpstr>
      <vt:lpstr>PowerPoint 演示文稿</vt:lpstr>
      <vt:lpstr>思考题</vt:lpstr>
      <vt:lpstr>PowerPoint 演示文稿</vt:lpstr>
      <vt:lpstr>稀疏矩阵的操作(转置)</vt:lpstr>
      <vt:lpstr>PowerPoint 演示文稿</vt:lpstr>
      <vt:lpstr>PowerPoint 演示文稿</vt:lpstr>
      <vt:lpstr>PowerPoint 演示文稿</vt:lpstr>
      <vt:lpstr>设计思路：</vt:lpstr>
      <vt:lpstr>令： M矩阵中的列变量用col表示；         num[ col ]：存放M中第col 列中非0元素个数        cpos[ col ]：存放M中第col列的第一个非0元素的位置             （即b.data中待计算的“恰当”位置所需参考点）</vt:lpstr>
      <vt:lpstr>PowerPoint 演示文稿</vt:lpstr>
      <vt:lpstr>PowerPoint 演示文稿</vt:lpstr>
      <vt:lpstr>广义表</vt:lpstr>
      <vt:lpstr>PowerPoint 演示文稿</vt:lpstr>
      <vt:lpstr>PowerPoint 演示文稿</vt:lpstr>
      <vt:lpstr>PowerPoint 演示文稿</vt:lpstr>
      <vt:lpstr>广义表的抽象数据类型定义见教材P107-108</vt:lpstr>
      <vt:lpstr>两种特殊的基本操作</vt:lpstr>
      <vt:lpstr>PowerPoint 演示文稿</vt:lpstr>
      <vt:lpstr>PowerPoint 演示文稿</vt:lpstr>
      <vt:lpstr>广义表的存储结构</vt:lpstr>
      <vt:lpstr>PowerPoint 演示文稿</vt:lpstr>
      <vt:lpstr>PowerPoint 演示文稿</vt:lpstr>
      <vt:lpstr>本章小结</vt:lpstr>
      <vt:lpstr>作业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 Research Object Detection</dc:title>
  <dc:creator>xwang</dc:creator>
  <cp:lastModifiedBy>Xinggang WANG</cp:lastModifiedBy>
  <cp:revision>1592</cp:revision>
  <cp:lastPrinted>2012-09-24T11:16:50Z</cp:lastPrinted>
  <dcterms:created xsi:type="dcterms:W3CDTF">2012-07-09T16:05:41Z</dcterms:created>
  <dcterms:modified xsi:type="dcterms:W3CDTF">2022-03-24T11:02:33Z</dcterms:modified>
</cp:coreProperties>
</file>