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7"/>
  </p:notesMasterIdLst>
  <p:sldIdLst>
    <p:sldId id="256" r:id="rId3"/>
    <p:sldId id="278" r:id="rId4"/>
    <p:sldId id="279" r:id="rId5"/>
    <p:sldId id="280" r:id="rId6"/>
    <p:sldId id="282" r:id="rId7"/>
    <p:sldId id="283" r:id="rId8"/>
    <p:sldId id="284" r:id="rId9"/>
    <p:sldId id="281" r:id="rId10"/>
    <p:sldId id="286" r:id="rId11"/>
    <p:sldId id="287" r:id="rId12"/>
    <p:sldId id="289" r:id="rId13"/>
    <p:sldId id="285" r:id="rId14"/>
    <p:sldId id="290" r:id="rId15"/>
    <p:sldId id="291" r:id="rId16"/>
    <p:sldId id="292" r:id="rId17"/>
    <p:sldId id="294" r:id="rId18"/>
    <p:sldId id="295" r:id="rId19"/>
    <p:sldId id="303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5" r:id="rId28"/>
    <p:sldId id="306" r:id="rId29"/>
    <p:sldId id="357" r:id="rId30"/>
    <p:sldId id="307" r:id="rId31"/>
    <p:sldId id="308" r:id="rId32"/>
    <p:sldId id="310" r:id="rId33"/>
    <p:sldId id="337" r:id="rId34"/>
    <p:sldId id="311" r:id="rId35"/>
    <p:sldId id="312" r:id="rId36"/>
    <p:sldId id="314" r:id="rId37"/>
    <p:sldId id="315" r:id="rId38"/>
    <p:sldId id="316" r:id="rId39"/>
    <p:sldId id="334" r:id="rId40"/>
    <p:sldId id="339" r:id="rId41"/>
    <p:sldId id="338" r:id="rId42"/>
    <p:sldId id="340" r:id="rId43"/>
    <p:sldId id="341" r:id="rId44"/>
    <p:sldId id="359" r:id="rId45"/>
    <p:sldId id="353" r:id="rId46"/>
    <p:sldId id="352" r:id="rId47"/>
    <p:sldId id="342" r:id="rId48"/>
    <p:sldId id="345" r:id="rId49"/>
    <p:sldId id="358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32" r:id="rId58"/>
    <p:sldId id="325" r:id="rId59"/>
    <p:sldId id="326" r:id="rId60"/>
    <p:sldId id="327" r:id="rId61"/>
    <p:sldId id="328" r:id="rId62"/>
    <p:sldId id="329" r:id="rId63"/>
    <p:sldId id="331" r:id="rId64"/>
    <p:sldId id="333" r:id="rId65"/>
    <p:sldId id="277" r:id="rId6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0F17D1-71A1-4C9C-9B2D-9F82A185B1CC}">
          <p14:sldIdLst>
            <p14:sldId id="256"/>
            <p14:sldId id="278"/>
            <p14:sldId id="279"/>
            <p14:sldId id="280"/>
            <p14:sldId id="282"/>
            <p14:sldId id="283"/>
            <p14:sldId id="284"/>
            <p14:sldId id="281"/>
            <p14:sldId id="286"/>
            <p14:sldId id="287"/>
            <p14:sldId id="289"/>
            <p14:sldId id="285"/>
            <p14:sldId id="290"/>
            <p14:sldId id="291"/>
            <p14:sldId id="292"/>
            <p14:sldId id="294"/>
            <p14:sldId id="295"/>
            <p14:sldId id="303"/>
            <p14:sldId id="296"/>
            <p14:sldId id="297"/>
            <p14:sldId id="298"/>
            <p14:sldId id="299"/>
            <p14:sldId id="300"/>
            <p14:sldId id="301"/>
            <p14:sldId id="302"/>
            <p14:sldId id="305"/>
            <p14:sldId id="306"/>
            <p14:sldId id="357"/>
            <p14:sldId id="307"/>
            <p14:sldId id="308"/>
            <p14:sldId id="310"/>
            <p14:sldId id="337"/>
            <p14:sldId id="311"/>
            <p14:sldId id="312"/>
            <p14:sldId id="314"/>
            <p14:sldId id="315"/>
            <p14:sldId id="316"/>
            <p14:sldId id="334"/>
            <p14:sldId id="339"/>
            <p14:sldId id="338"/>
            <p14:sldId id="340"/>
            <p14:sldId id="341"/>
            <p14:sldId id="359"/>
            <p14:sldId id="353"/>
            <p14:sldId id="352"/>
            <p14:sldId id="342"/>
            <p14:sldId id="345"/>
            <p14:sldId id="358"/>
            <p14:sldId id="317"/>
            <p14:sldId id="318"/>
            <p14:sldId id="319"/>
            <p14:sldId id="320"/>
            <p14:sldId id="321"/>
            <p14:sldId id="322"/>
            <p14:sldId id="323"/>
            <p14:sldId id="332"/>
            <p14:sldId id="325"/>
            <p14:sldId id="326"/>
            <p14:sldId id="327"/>
            <p14:sldId id="328"/>
            <p14:sldId id="329"/>
            <p14:sldId id="331"/>
            <p14:sldId id="333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1"/>
    <p:restoredTop sz="95048" autoAdjust="0"/>
  </p:normalViewPr>
  <p:slideViewPr>
    <p:cSldViewPr showGuides="1">
      <p:cViewPr varScale="1">
        <p:scale>
          <a:sx n="98" d="100"/>
          <a:sy n="98" d="100"/>
        </p:scale>
        <p:origin x="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1860F-954A-4BDB-8B03-435A85C094BF}" type="datetimeFigureOut">
              <a:rPr lang="en-US" smtClean="0"/>
              <a:pPr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2BC4-4158-4C71-9BF6-4FD07D555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Morning</a:t>
            </a:r>
            <a:r>
              <a:rPr lang="en-US" baseline="0" dirty="0"/>
              <a:t> Everyone, I am </a:t>
            </a:r>
            <a:r>
              <a:rPr lang="en-US" baseline="0" dirty="0" err="1"/>
              <a:t>Xinggang</a:t>
            </a:r>
            <a:r>
              <a:rPr lang="en-US" baseline="0" dirty="0"/>
              <a:t> Wang from </a:t>
            </a:r>
            <a:r>
              <a:rPr lang="en-US" baseline="0" dirty="0" err="1"/>
              <a:t>Huazhong</a:t>
            </a:r>
            <a:r>
              <a:rPr lang="en-US" baseline="0" dirty="0"/>
              <a:t> University of Science and Technology. My </a:t>
            </a:r>
            <a:r>
              <a:rPr lang="en-US" baseline="0" dirty="0" err="1"/>
              <a:t>Ph.D</a:t>
            </a:r>
            <a:r>
              <a:rPr lang="en-US" baseline="0" dirty="0"/>
              <a:t> supervisor is Prof. </a:t>
            </a:r>
            <a:r>
              <a:rPr lang="en-US" baseline="0" dirty="0" err="1"/>
              <a:t>Wenyu</a:t>
            </a:r>
            <a:r>
              <a:rPr lang="en-US" baseline="0" dirty="0"/>
              <a:t> Liu. Today, it is my great pleasure to introduce you my research on Part-based Object Detection.</a:t>
            </a:r>
            <a:endParaRPr lang="en-US" sz="12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2BC4-4158-4C71-9BF6-4FD07D555F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15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368F4DE-3CF3-47CF-9A20-FA42E83C9F26}" type="slidenum">
              <a:rPr lang="en-US" altLang="zh-CN"/>
              <a:pPr eaLnBrk="1" hangingPunct="1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4902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7ED3C50-CC58-46E2-9E4F-1EC059535827}" type="slidenum">
              <a:rPr lang="en-US" altLang="zh-CN"/>
              <a:pPr eaLnBrk="1" hangingPunct="1"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6608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80DFCBF-D97F-4EBC-8AB4-2E24348F97A5}" type="slidenum">
              <a:rPr lang="en-US" altLang="zh-CN"/>
              <a:pPr eaLnBrk="1" hangingPunct="1"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203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88FD94B-F249-4A1B-952B-CCBB19299D10}" type="slidenum">
              <a:rPr lang="en-US" altLang="zh-CN"/>
              <a:pPr eaLnBrk="1" hangingPunct="1"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343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647CE3-894B-424A-B610-257FD85B22E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1681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2BC4-4158-4C71-9BF6-4FD07D555F4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1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2BC4-4158-4C71-9BF6-4FD07D555F4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2BC4-4158-4C71-9BF6-4FD07D555F4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71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C6EA2D0-5C62-4CE3-9118-879C8AFADD15}" type="slidenum">
              <a:rPr lang="en-US" altLang="zh-CN"/>
              <a:pPr eaLnBrk="1" hangingPunct="1"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1802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F12BB46-21A1-4638-A9D9-84897D391A58}" type="slidenum">
              <a:rPr lang="en-US" altLang="zh-CN"/>
              <a:pPr eaLnBrk="1" hangingPunct="1">
                <a:spcBef>
                  <a:spcPct val="0"/>
                </a:spcBef>
              </a:pPr>
              <a:t>50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916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AE33E1B-4797-4D9A-8100-3897F105A786}" type="slidenum">
              <a:rPr lang="en-US" altLang="zh-CN"/>
              <a:pPr eaLnBrk="1" hangingPunct="1"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0970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50FDF48-3F4A-414E-BF6F-6840A2BF90CF}" type="slidenum">
              <a:rPr lang="en-US" altLang="zh-CN"/>
              <a:pPr eaLnBrk="1" hangingPunct="1">
                <a:spcBef>
                  <a:spcPct val="0"/>
                </a:spcBef>
              </a:pPr>
              <a:t>51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3140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A287528-6064-4949-B1A0-464ABFB30BDD}" type="slidenum">
              <a:rPr lang="en-US" altLang="zh-CN"/>
              <a:pPr eaLnBrk="1" hangingPunct="1">
                <a:spcBef>
                  <a:spcPct val="0"/>
                </a:spcBef>
              </a:pPr>
              <a:t>52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5267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B2C5029-95DC-4D09-A7B6-F9722A362674}" type="slidenum">
              <a:rPr lang="en-US" altLang="zh-CN"/>
              <a:pPr eaLnBrk="1" hangingPunct="1">
                <a:spcBef>
                  <a:spcPct val="0"/>
                </a:spcBef>
              </a:pPr>
              <a:t>53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2294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9212780-AA6E-4E5F-B84F-C92A19DCD54B}" type="slidenum">
              <a:rPr lang="en-US" altLang="zh-CN"/>
              <a:pPr eaLnBrk="1" hangingPunct="1">
                <a:spcBef>
                  <a:spcPct val="0"/>
                </a:spcBef>
              </a:pPr>
              <a:t>54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1324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8951038-4EFE-4855-B59A-D5A11146F50F}" type="slidenum">
              <a:rPr lang="en-US" altLang="zh-CN"/>
              <a:pPr eaLnBrk="1" hangingPunct="1">
                <a:spcBef>
                  <a:spcPct val="0"/>
                </a:spcBef>
              </a:pPr>
              <a:t>55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8426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362CEB2-26B7-4B10-B172-6D09E4322A27}" type="slidenum">
              <a:rPr lang="en-US" altLang="zh-CN"/>
              <a:pPr eaLnBrk="1" hangingPunct="1">
                <a:spcBef>
                  <a:spcPct val="0"/>
                </a:spcBef>
              </a:pPr>
              <a:t>57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2743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A287528-6064-4949-B1A0-464ABFB30BDD}" type="slidenum">
              <a:rPr lang="en-US" altLang="zh-CN"/>
              <a:pPr eaLnBrk="1" hangingPunct="1">
                <a:spcBef>
                  <a:spcPct val="0"/>
                </a:spcBef>
              </a:pPr>
              <a:t>58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1272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0CBDE6C-138C-4BFC-9882-0E86AA75CA6E}" type="slidenum">
              <a:rPr lang="en-US" altLang="zh-CN"/>
              <a:pPr eaLnBrk="1" hangingPunct="1">
                <a:spcBef>
                  <a:spcPct val="0"/>
                </a:spcBef>
              </a:pPr>
              <a:t>59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2374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27D9E9D-9134-415E-9CB0-637419CE7BF6}" type="slidenum">
              <a:rPr lang="en-US" altLang="zh-CN"/>
              <a:pPr eaLnBrk="1" hangingPunct="1">
                <a:spcBef>
                  <a:spcPct val="0"/>
                </a:spcBef>
              </a:pPr>
              <a:t>60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0399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229392F-69FA-4FE9-952E-D7916E6908AC}" type="slidenum">
              <a:rPr lang="en-US" altLang="zh-CN"/>
              <a:pPr eaLnBrk="1" hangingPunct="1">
                <a:spcBef>
                  <a:spcPct val="0"/>
                </a:spcBef>
              </a:pPr>
              <a:t>61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995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D349ED4-9B5C-4716-9D0D-6527B460CFFA}" type="slidenum">
              <a:rPr lang="en-US" altLang="zh-CN"/>
              <a:pPr eaLnBrk="1" hangingPunct="1"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9360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A404B60-E90D-4357-B5DD-B9FF7632B97D}" type="slidenum">
              <a:rPr lang="en-US" altLang="zh-CN"/>
              <a:pPr eaLnBrk="1" hangingPunct="1">
                <a:spcBef>
                  <a:spcPct val="0"/>
                </a:spcBef>
              </a:pPr>
              <a:t>62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2629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 a lot for your</a:t>
            </a:r>
            <a:r>
              <a:rPr lang="en-US" baseline="0" dirty="0"/>
              <a:t> attention!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2BC4-4158-4C71-9BF6-4FD07D555F4E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1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13E4FEF-AD07-4F4B-ADCF-B8609C6821BC}" type="slidenum">
              <a:rPr lang="en-US" altLang="zh-CN"/>
              <a:pPr eaLnBrk="1" hangingPunct="1"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1678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6918FEE-5BF7-43A2-94CC-DBF093755D56}" type="slidenum">
              <a:rPr lang="en-US" altLang="zh-CN"/>
              <a:pPr eaLnBrk="1" hangingPunct="1"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7265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B18C400-7FA1-49DB-8884-1256D85255BA}" type="slidenum">
              <a:rPr lang="en-US" altLang="zh-CN"/>
              <a:pPr eaLnBrk="1" hangingPunct="1"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79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FDED044-656B-4536-A6A9-62A423D61547}" type="slidenum">
              <a:rPr lang="en-US" altLang="zh-CN"/>
              <a:pPr eaLnBrk="1" hangingPunct="1"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94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C8CC1E4-30F4-4F71-8E29-1D334D0600AD}" type="slidenum">
              <a:rPr lang="en-US" altLang="zh-CN"/>
              <a:pPr eaLnBrk="1" hangingPunct="1"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522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74E02D3-B917-4F89-B231-15C2AE80173B}" type="slidenum">
              <a:rPr lang="en-US" altLang="zh-CN"/>
              <a:pPr eaLnBrk="1" hangingPunct="1"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938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BDED22-3D79-471A-A2A2-E46B111F5607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Huazhong University of Science and Technology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http://info.hust.edu.cn/download/HUSTXiaohui(s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143000" cy="8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EB95-4161-4007-9507-66F0DE41F5A0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57E9CA0-F5CA-4223-90B6-7656C5FAEF1D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0B89BB-92E0-4948-8623-0C6F2CAECD3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547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A3FD3E-0C35-4FE5-8685-2972750B214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68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8D7B3-02B4-4FA6-94F0-56396344460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256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F02CE6-3558-4F09-96A0-C85E4AAF44B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154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06B58A-6352-42A3-BFD1-E23E53F77C4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307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9CFEDC-8140-41B9-BF98-66C46AD01D7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723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26951-5C31-4B73-B388-A205006F37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771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785011-BB40-43FF-AB45-731D4EE79CD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83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599DD601-59FE-45F6-917F-12EF605EA06A}" type="datetime1">
              <a:rPr lang="en-US" smtClean="0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err="1"/>
              <a:t>Huazhong</a:t>
            </a:r>
            <a:r>
              <a:rPr lang="en-US" dirty="0"/>
              <a:t> University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2" descr="http://info.hust.edu.cn/download/HUSTXiaohui(s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76200"/>
            <a:ext cx="1143000" cy="8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F5E971-32CE-400B-BBFE-25DD246DD05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995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077148-A5B2-4F0E-983C-C80D46F6436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223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706A2A-90F2-4951-A060-9563189E5A0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99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5420-E78E-4A2C-BB27-F55A0C51B209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</p:spTree>
  </p:cSld>
  <p:clrMapOvr>
    <a:masterClrMapping/>
  </p:clrMapOvr>
  <p:transition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A467FA-7BC9-4178-8194-5F33459E1393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Huazhong University of Science and Technology</a:t>
            </a:r>
          </a:p>
        </p:txBody>
      </p:sp>
    </p:spTree>
  </p:cSld>
  <p:clrMapOvr>
    <a:masterClrMapping/>
  </p:clrMapOvr>
  <p:transition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ED77EFC-E1EE-4A91-81FC-84982B2111F3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BC2-E312-4D32-888E-FFE34BB61F07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6DC-6D9F-4CEA-82EA-F102837AEED9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518B-1986-4B16-946E-025CDBC14F7B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  <p:transition spd="slow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CB77A4C-1DB1-4DB0-927C-CAFF30FE7B5C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A423ECB9-EE75-4DC2-8576-0410072A5ECA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Huazhong University of Science and Technology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ut/>
  </p:transition>
  <p:hf hd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4EB84F-2F92-440D-99FC-8C2DB05B234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55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nggangw.inf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object_identifier" TargetMode="External"/><Relationship Id="rId2" Type="http://schemas.openxmlformats.org/officeDocument/2006/relationships/hyperlink" Target="http://epubs.siam.org/doi/abs/10.1137/020602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x.doi.org/10.1137/0206024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7.xml"/><Relationship Id="rId4" Type="http://schemas.openxmlformats.org/officeDocument/2006/relationships/slide" Target="slide5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microsoft.com/office/2007/relationships/hdphoto" Target="../media/hdphoto7.wdp"/><Relationship Id="rId4" Type="http://schemas.openxmlformats.org/officeDocument/2006/relationships/image" Target="../media/image21.png"/><Relationship Id="rId9" Type="http://schemas.microsoft.com/office/2007/relationships/hdphoto" Target="../media/hdphoto9.wdp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8153400" cy="1366720"/>
          </a:xfrm>
        </p:spPr>
        <p:txBody>
          <a:bodyPr>
            <a:normAutofit/>
          </a:bodyPr>
          <a:lstStyle/>
          <a:p>
            <a:pPr algn="ctr"/>
            <a:r>
              <a:rPr lang="zh-CN" altLang="en-US" cap="none" dirty="0"/>
              <a:t>串（</a:t>
            </a:r>
            <a:r>
              <a:rPr lang="en-US" altLang="zh-CN" cap="none" dirty="0"/>
              <a:t>string</a:t>
            </a:r>
            <a:r>
              <a:rPr lang="zh-CN" altLang="en-US" cap="none" dirty="0"/>
              <a:t>）</a:t>
            </a:r>
            <a:endParaRPr lang="en-US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121760"/>
            <a:ext cx="8153400" cy="19431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cap="none" dirty="0"/>
              <a:t>王兴刚</a:t>
            </a:r>
            <a:endParaRPr lang="en-US" altLang="zh-CN" sz="2800" cap="none" dirty="0"/>
          </a:p>
          <a:p>
            <a:pPr algn="ctr"/>
            <a:endParaRPr lang="en-US" sz="2800" cap="none" dirty="0"/>
          </a:p>
          <a:p>
            <a:pPr algn="ctr"/>
            <a:r>
              <a:rPr lang="en-US" altLang="zh-CN" sz="2800" cap="none" dirty="0">
                <a:hlinkClick r:id="rId3"/>
              </a:rPr>
              <a:t>https://xinggangw.info</a:t>
            </a:r>
            <a:endParaRPr lang="en-US" altLang="zh-CN" sz="2800" cap="none" dirty="0"/>
          </a:p>
          <a:p>
            <a:pPr algn="ctr"/>
            <a:endParaRPr lang="en-US" sz="2800" cap="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AAC-C118-45AB-96AF-B69931CFBF8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6285" y="5383085"/>
            <a:ext cx="8153400" cy="361199"/>
          </a:xfrm>
          <a:prstGeom prst="rect">
            <a:avLst/>
          </a:prstGeom>
        </p:spPr>
        <p:txBody>
          <a:bodyPr vert="horz" anchor="b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cap="none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5" y="1584434"/>
            <a:ext cx="8206320" cy="473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95786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C</a:t>
            </a:r>
            <a:r>
              <a:rPr lang="zh-CN" altLang="en-US" dirty="0"/>
              <a:t>语言中常用的串运算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45734" y="1636441"/>
            <a:ext cx="86106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注：用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处理字符串时，要调用标准库函数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#include&lt;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string.h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066800" y="5552840"/>
            <a:ext cx="5562600" cy="914400"/>
          </a:xfrm>
          <a:prstGeom prst="wedgeRoundRectCallout">
            <a:avLst>
              <a:gd name="adj1" fmla="val 42722"/>
              <a:gd name="adj2" fmla="val -189583"/>
              <a:gd name="adj3" fmla="val 16667"/>
            </a:avLst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注：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Concat</a:t>
            </a:r>
            <a:r>
              <a:rPr kumimoji="1"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操作＝</a:t>
            </a:r>
            <a:r>
              <a:rPr kumimoji="1"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concatenation</a:t>
            </a:r>
            <a:r>
              <a:rPr kumimoji="1"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，把多个短字符串合并为长字符串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8600" y="2200040"/>
            <a:ext cx="5783263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kumimoji="1" lang="en-US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串比较</a:t>
            </a:r>
            <a:r>
              <a:rPr kumimoji="1"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strcmp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(char *s1,char *s2);</a:t>
            </a:r>
            <a:r>
              <a:rPr kumimoji="1" lang="en-US" altLang="zh-CN" sz="2400" dirty="0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endParaRPr kumimoji="1"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求串长：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strlen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(char *s);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                     </a:t>
            </a:r>
            <a:endParaRPr kumimoji="1" lang="en-US" altLang="zh-CN" sz="2400" b="1" dirty="0">
              <a:solidFill>
                <a:srgbClr val="3399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串连接：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char  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strcat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(char *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to,char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*from)</a:t>
            </a:r>
            <a:r>
              <a:rPr kumimoji="1" lang="en-US" altLang="zh-CN" sz="2400" dirty="0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endParaRPr kumimoji="1" lang="en-US" altLang="zh-CN" sz="2400" b="1" dirty="0">
              <a:solidFill>
                <a:srgbClr val="3399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子串</a:t>
            </a:r>
            <a:r>
              <a:rPr kumimoji="1" lang="en-US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kumimoji="1"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定位：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char 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strchr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(char *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s,char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*c);</a:t>
            </a:r>
            <a:r>
              <a:rPr kumimoji="1" lang="en-US" altLang="zh-CN" sz="2400" dirty="0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endParaRPr kumimoji="1" lang="en-US" altLang="zh-CN" sz="2400" b="1" dirty="0">
              <a:solidFill>
                <a:srgbClr val="3399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……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011863" y="2215915"/>
            <a:ext cx="2725737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类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StrCompare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(S,T)</a:t>
            </a:r>
            <a:r>
              <a:rPr kumimoji="1" lang="en-US" altLang="zh-CN" sz="2400" b="1" dirty="0">
                <a:solidFill>
                  <a:srgbClr val="3399FF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StrLength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(S)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Concat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(&amp;T, S1, S2)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Index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(S, T, 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pos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63377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Strcmp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077145" y="2437476"/>
            <a:ext cx="791143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kern="100" dirty="0">
                <a:highlight>
                  <a:srgbClr val="FFFFFF"/>
                </a:highligh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strcmp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s1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s2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s1 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s2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s1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++,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s2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++)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s1 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'\0'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((*(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*)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s1 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*(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*)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s2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6730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9572" y="1547155"/>
            <a:ext cx="8610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b="1" dirty="0"/>
              <a:t>     </a:t>
            </a:r>
            <a:r>
              <a:rPr lang="zh-CN" altLang="en-US" sz="2800" b="1" dirty="0"/>
              <a:t>设</a:t>
            </a:r>
            <a:r>
              <a:rPr lang="zh-CN" altLang="en-US" sz="2800" b="1" dirty="0">
                <a:solidFill>
                  <a:schemeClr val="accent2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s</a:t>
            </a:r>
            <a:r>
              <a:rPr lang="en-US" altLang="zh-CN" sz="2800" b="1" dirty="0">
                <a:solidFill>
                  <a:schemeClr val="accent1"/>
                </a:solidFill>
              </a:rPr>
              <a:t> </a:t>
            </a:r>
            <a:r>
              <a:rPr lang="en-US" altLang="zh-CN" sz="2800" b="1" dirty="0"/>
              <a:t>=’I□AM□A□STUDENT’, </a:t>
            </a:r>
            <a:r>
              <a:rPr lang="en-US" altLang="zh-CN" sz="2800" b="1" dirty="0">
                <a:solidFill>
                  <a:schemeClr val="accent2"/>
                </a:solidFill>
              </a:rPr>
              <a:t>	t</a:t>
            </a:r>
            <a:r>
              <a:rPr lang="en-US" altLang="zh-CN" sz="2800" b="1" dirty="0">
                <a:solidFill>
                  <a:schemeClr val="accent1"/>
                </a:solidFill>
              </a:rPr>
              <a:t> </a:t>
            </a:r>
            <a:r>
              <a:rPr lang="en-US" altLang="zh-CN" sz="2800" b="1" dirty="0"/>
              <a:t>=’GOOD’, </a:t>
            </a:r>
            <a:r>
              <a:rPr lang="en-US" altLang="zh-CN" sz="2800" b="1" dirty="0">
                <a:solidFill>
                  <a:schemeClr val="accent2"/>
                </a:solidFill>
              </a:rPr>
              <a:t>q</a:t>
            </a:r>
            <a:r>
              <a:rPr lang="en-US" altLang="zh-CN" sz="2800" b="1" dirty="0"/>
              <a:t>=’WORKER’</a:t>
            </a:r>
            <a:r>
              <a:rPr lang="zh-CN" altLang="en-US" sz="2800" b="1" dirty="0"/>
              <a:t>。求：</a:t>
            </a:r>
            <a:endParaRPr kumimoji="1" lang="en-US" altLang="zh-CN" sz="2800" b="1" dirty="0">
              <a:solidFill>
                <a:srgbClr val="0099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2566050"/>
            <a:ext cx="8458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StrLength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＝</a:t>
            </a:r>
            <a:r>
              <a:rPr kumimoji="1" lang="zh-CN" altLang="en-US" sz="2400" b="1" u="sng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        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StrLength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＝</a:t>
            </a:r>
            <a:r>
              <a:rPr kumimoji="1" lang="zh-CN" altLang="en-US" sz="2400" b="1" u="sng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SubString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(&amp;sub, s,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8, 7); sub=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SubString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(&amp;sub, t,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2, 1); sub=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   Index(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 ‘A’)=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       Index(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s, 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)=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Replace( &amp;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 ‘STUDENT’, 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); s=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86200" y="2566050"/>
            <a:ext cx="2438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14</a:t>
            </a:r>
            <a:endParaRPr kumimoji="1" lang="en-US" altLang="zh-CN" sz="2400" b="1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038600" y="4775850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0       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</a:rPr>
              <a:t>（ 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</a:rPr>
              <a:t>中没有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</a:rPr>
              <a:t>t=’GOOD’ 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587691" y="5867270"/>
            <a:ext cx="360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’I□AM□A□WORKER’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689348" y="3752562"/>
            <a:ext cx="45720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‘STUDENT’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‘O’</a:t>
            </a:r>
          </a:p>
        </p:txBody>
      </p:sp>
    </p:spTree>
    <p:extLst>
      <p:ext uri="{BB962C8B-B14F-4D97-AF65-F5344CB8AC3E}">
        <p14:creationId xmlns:p14="http://schemas.microsoft.com/office/powerpoint/2010/main" val="26497027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43150" y="1702020"/>
            <a:ext cx="7848600" cy="13731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/>
              <a:t>提问：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s =</a:t>
            </a:r>
            <a:r>
              <a:rPr lang="en-US" altLang="zh-CN" sz="2800" b="1" dirty="0">
                <a:solidFill>
                  <a:schemeClr val="tx1"/>
                </a:solidFill>
              </a:rPr>
              <a:t>’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</a:rPr>
              <a:t>□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AM</a:t>
            </a:r>
            <a:r>
              <a:rPr lang="en-US" altLang="zh-CN" sz="2800" b="1" dirty="0">
                <a:solidFill>
                  <a:schemeClr val="tx1"/>
                </a:solidFill>
              </a:rPr>
              <a:t>□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</a:rPr>
              <a:t>□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STUDENT</a:t>
            </a:r>
            <a:r>
              <a:rPr lang="en-US" altLang="zh-CN" sz="2800" b="1" dirty="0">
                <a:solidFill>
                  <a:schemeClr val="tx1"/>
                </a:solidFill>
              </a:rPr>
              <a:t>’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时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b="1" dirty="0"/>
              <a:t> </a:t>
            </a:r>
            <a:br>
              <a:rPr lang="en-US" altLang="zh-CN" sz="2800" b="1" dirty="0"/>
            </a:b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INDEX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s,</a:t>
            </a:r>
            <a:r>
              <a:rPr lang="en-US" altLang="zh-CN" sz="2800" b="1" dirty="0" err="1">
                <a:solidFill>
                  <a:schemeClr val="tx1"/>
                </a:solidFill>
              </a:rPr>
              <a:t>’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</a:rPr>
              <a:t>’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pos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=3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，若想搜索后面那个</a:t>
            </a:r>
            <a:r>
              <a:rPr lang="zh-CN" altLang="en-US" sz="2800" b="1" dirty="0">
                <a:solidFill>
                  <a:schemeClr val="tx1"/>
                </a:solidFill>
              </a:rPr>
              <a:t>‘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</a:rPr>
              <a:t>’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怎么办？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6950" y="3530820"/>
            <a:ext cx="8229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答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:</a:t>
            </a:r>
            <a:r>
              <a:rPr kumimoji="1" lang="en-US" altLang="zh-CN" sz="2800" b="1" dirty="0">
                <a:solidFill>
                  <a:schemeClr val="accent1"/>
                </a:solidFill>
                <a:latin typeface="+mn-ea"/>
                <a:ea typeface="+mn-ea"/>
              </a:rPr>
              <a:t>  </a:t>
            </a:r>
            <a:r>
              <a:rPr kumimoji="1" lang="zh-CN" altLang="en-US" sz="2800" b="1" dirty="0">
                <a:latin typeface="+mn-ea"/>
                <a:ea typeface="+mn-ea"/>
              </a:rPr>
              <a:t>根据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教材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P71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倒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1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行</a:t>
            </a:r>
            <a:r>
              <a:rPr kumimoji="1" lang="zh-CN" altLang="en-US" sz="2800" b="1" dirty="0">
                <a:latin typeface="+mn-ea"/>
                <a:ea typeface="+mn-ea"/>
              </a:rPr>
              <a:t>的函数说明， </a:t>
            </a:r>
            <a:r>
              <a:rPr kumimoji="1" lang="en-US" altLang="zh-CN" sz="2400" b="1" dirty="0">
                <a:latin typeface="+mn-ea"/>
                <a:ea typeface="+mn-ea"/>
              </a:rPr>
              <a:t>INDEX(</a:t>
            </a:r>
            <a:r>
              <a:rPr kumimoji="1" lang="en-US" altLang="zh-CN" sz="2400" b="1" dirty="0" err="1">
                <a:latin typeface="+mn-ea"/>
                <a:ea typeface="+mn-ea"/>
              </a:rPr>
              <a:t>s,’A</a:t>
            </a:r>
            <a:r>
              <a:rPr kumimoji="1" lang="en-US" altLang="zh-CN" sz="2400" b="1" dirty="0">
                <a:latin typeface="+mn-ea"/>
                <a:ea typeface="+mn-ea"/>
              </a:rPr>
              <a:t>’)</a:t>
            </a:r>
            <a:r>
              <a:rPr kumimoji="1" lang="zh-CN" altLang="en-US" sz="2800" b="1" dirty="0">
                <a:latin typeface="+mn-ea"/>
                <a:ea typeface="+mn-ea"/>
              </a:rPr>
              <a:t>返回的只是“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第一次</a:t>
            </a:r>
            <a:r>
              <a:rPr kumimoji="1" lang="zh-CN" altLang="en-US" sz="2800" b="1" dirty="0">
                <a:latin typeface="+mn-ea"/>
                <a:ea typeface="+mn-ea"/>
              </a:rPr>
              <a:t>”出现的位置。</a:t>
            </a:r>
          </a:p>
          <a:p>
            <a:pPr eaLnBrk="1" hangingPunct="1"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如果还要搜索后面的</a:t>
            </a:r>
            <a:r>
              <a:rPr kumimoji="1" lang="en-US" altLang="zh-CN" sz="2800" b="1" dirty="0">
                <a:latin typeface="+mn-ea"/>
                <a:ea typeface="+mn-ea"/>
              </a:rPr>
              <a:t>A</a:t>
            </a:r>
            <a:r>
              <a:rPr kumimoji="1" lang="zh-CN" altLang="en-US" sz="2800" b="1" dirty="0">
                <a:latin typeface="+mn-ea"/>
                <a:ea typeface="+mn-ea"/>
              </a:rPr>
              <a:t>，则</a:t>
            </a:r>
            <a:r>
              <a:rPr kumimoji="1" lang="en-US" altLang="zh-CN" sz="2800" b="1" dirty="0" err="1">
                <a:latin typeface="+mn-ea"/>
                <a:ea typeface="+mn-ea"/>
              </a:rPr>
              <a:t>pos</a:t>
            </a:r>
            <a:r>
              <a:rPr kumimoji="1" lang="zh-CN" altLang="en-US" sz="2800" b="1" dirty="0">
                <a:latin typeface="+mn-ea"/>
                <a:ea typeface="+mn-ea"/>
              </a:rPr>
              <a:t>变量应当跟着变。</a:t>
            </a:r>
          </a:p>
          <a:p>
            <a:pPr eaLnBrk="1" hangingPunct="1"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也就是说，要把得到的“第一次”位置再代入</a:t>
            </a:r>
            <a:endParaRPr kumimoji="1" lang="en-US" altLang="zh-CN" sz="2800" b="1" dirty="0">
              <a:latin typeface="+mn-ea"/>
              <a:ea typeface="+mn-ea"/>
            </a:endParaRPr>
          </a:p>
          <a:p>
            <a:pPr eaLnBrk="1" hangingPunct="1">
              <a:buFontTx/>
              <a:buNone/>
            </a:pPr>
            <a:r>
              <a:rPr kumimoji="1" lang="en-US" altLang="zh-CN" sz="2800" b="1" dirty="0">
                <a:latin typeface="+mn-ea"/>
                <a:ea typeface="+mn-ea"/>
              </a:rPr>
              <a:t>INDEX(</a:t>
            </a:r>
            <a:r>
              <a:rPr kumimoji="1" lang="en-US" altLang="zh-CN" sz="2400" b="1" dirty="0" err="1">
                <a:latin typeface="+mn-ea"/>
                <a:ea typeface="+mn-ea"/>
              </a:rPr>
              <a:t>s,’A</a:t>
            </a:r>
            <a:r>
              <a:rPr kumimoji="1" lang="en-US" altLang="zh-CN" sz="2400" b="1" dirty="0">
                <a:latin typeface="+mn-ea"/>
                <a:ea typeface="+mn-ea"/>
              </a:rPr>
              <a:t>’</a:t>
            </a:r>
            <a:r>
              <a:rPr kumimoji="1" lang="zh-CN" altLang="en-US" sz="2400" b="1" dirty="0">
                <a:latin typeface="+mn-ea"/>
                <a:ea typeface="+mn-ea"/>
              </a:rPr>
              <a:t>，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+mn-ea"/>
                <a:ea typeface="+mn-ea"/>
              </a:rPr>
              <a:t>pos</a:t>
            </a:r>
            <a:r>
              <a:rPr kumimoji="1" lang="en-US" altLang="zh-CN" sz="2800" b="1" dirty="0">
                <a:latin typeface="+mn-ea"/>
                <a:ea typeface="+mn-ea"/>
              </a:rPr>
              <a:t>)</a:t>
            </a:r>
            <a:r>
              <a:rPr kumimoji="1" lang="zh-CN" altLang="en-US" sz="2800" b="1" dirty="0">
                <a:latin typeface="+mn-ea"/>
                <a:ea typeface="+mn-ea"/>
              </a:rPr>
              <a:t>函数中循环操作才行。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413338" y="1702020"/>
            <a:ext cx="231775" cy="5334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159463" y="1702020"/>
            <a:ext cx="215900" cy="5334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787587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7655DF-8EF1-4264-AF35-D4B0E10A6EAD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1331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-15875" y="333375"/>
            <a:ext cx="9159875" cy="946150"/>
          </a:xfrm>
        </p:spPr>
        <p:txBody>
          <a:bodyPr/>
          <a:lstStyle/>
          <a:p>
            <a:pPr algn="l" eaLnBrk="1" hangingPunct="1"/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</a:t>
            </a:r>
            <a:r>
              <a:rPr lang="zh-CN" altLang="en-US" sz="2800" b="1" dirty="0">
                <a:solidFill>
                  <a:schemeClr val="tx1"/>
                </a:solidFill>
              </a:rPr>
              <a:t>设 </a:t>
            </a:r>
            <a:r>
              <a:rPr lang="en-US" altLang="zh-CN" sz="2800" b="1" dirty="0">
                <a:solidFill>
                  <a:schemeClr val="accent2"/>
                </a:solidFill>
              </a:rPr>
              <a:t>s</a:t>
            </a:r>
            <a:r>
              <a:rPr lang="en-US" altLang="zh-CN" sz="2800" b="1" dirty="0">
                <a:solidFill>
                  <a:schemeClr val="accent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=’I□AM□A□STUDENT’, </a:t>
            </a:r>
            <a:r>
              <a:rPr lang="en-US" altLang="zh-CN" sz="2800" b="1" dirty="0">
                <a:solidFill>
                  <a:schemeClr val="accent2"/>
                </a:solidFill>
              </a:rPr>
              <a:t>t</a:t>
            </a:r>
            <a:r>
              <a:rPr lang="en-US" altLang="zh-CN" sz="2800" b="1" dirty="0">
                <a:solidFill>
                  <a:schemeClr val="accent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=’GOOD□’,</a:t>
            </a:r>
            <a:r>
              <a:rPr lang="zh-CN" altLang="en-US" sz="2800" b="1" dirty="0">
                <a:solidFill>
                  <a:schemeClr val="tx1"/>
                </a:solidFill>
              </a:rPr>
              <a:t>求：</a:t>
            </a:r>
            <a:br>
              <a:rPr lang="zh-CN" altLang="en-US" sz="2800" b="1" dirty="0">
                <a:solidFill>
                  <a:schemeClr val="tx1"/>
                </a:solidFill>
              </a:rPr>
            </a:b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Concat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SubString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,6,2),  </a:t>
            </a:r>
            <a:r>
              <a:rPr lang="en-US" altLang="zh-CN" sz="2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Concat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6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,SubString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,8,7) ) ) 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＝？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457200" y="1981200"/>
            <a:ext cx="838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解：因为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SubString(s,6,2)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＝‘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/>
              <a:t>□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’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8313" y="3068638"/>
            <a:ext cx="7127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SubString(s,8,7)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＝‘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STUDENT’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313" y="3644900"/>
            <a:ext cx="7343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Concat(t, SubString(s,8,7))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’GOOD</a:t>
            </a:r>
            <a:r>
              <a:rPr lang="en-US" altLang="zh-CN" sz="2400" b="1"/>
              <a:t>□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STUDENT’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8313" y="4292600"/>
            <a:ext cx="77755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所以：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Concat(SubString(s,6,2), Concat(t,SubString(s,7,8)))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＝‘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/>
              <a:t>□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GOOD</a:t>
            </a:r>
            <a:r>
              <a:rPr lang="en-US" altLang="zh-CN" sz="2400" b="1"/>
              <a:t>□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STUDENT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’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02157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C4399B-7CE1-4DB3-8E4B-4889FD99D5B0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7188"/>
            <a:ext cx="5181600" cy="579437"/>
          </a:xfrm>
        </p:spPr>
        <p:txBody>
          <a:bodyPr/>
          <a:lstStyle/>
          <a:p>
            <a:pPr algn="l" eaLnBrk="1" hangingPunct="1"/>
            <a:r>
              <a:rPr lang="en-US" altLang="zh-CN" sz="3200" b="1"/>
              <a:t>4.2	</a:t>
            </a:r>
            <a:r>
              <a:rPr lang="zh-CN" altLang="en-US" sz="3200" b="1"/>
              <a:t>串的表示和实现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22789" y="2590800"/>
            <a:ext cx="7488975" cy="3657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chemeClr val="accent1"/>
                </a:solidFill>
                <a:hlinkClick r:id="" action="ppaction://hlinkshowjump?jump=nextslide"/>
              </a:rPr>
              <a:t>定长顺序存储表示</a:t>
            </a:r>
            <a:endParaRPr lang="zh-CN" altLang="en-US" sz="2800" b="1" dirty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——</a:t>
            </a:r>
            <a:r>
              <a:rPr lang="zh-CN" altLang="en-US" sz="2400" b="1" dirty="0">
                <a:ea typeface="楷体_GB2312" pitchFamily="49" charset="-122"/>
              </a:rPr>
              <a:t>用一组地址连续的存储单元存储串值的字符序列，属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静态存储</a:t>
            </a:r>
            <a:r>
              <a:rPr lang="zh-CN" altLang="en-US" sz="2400" b="1" dirty="0">
                <a:ea typeface="楷体_GB2312" pitchFamily="49" charset="-122"/>
              </a:rPr>
              <a:t>方式。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chemeClr val="accent1"/>
                </a:solidFill>
                <a:hlinkClick r:id="rId3" action="ppaction://hlinksldjump"/>
              </a:rPr>
              <a:t>堆分配存储表示</a:t>
            </a:r>
            <a:endParaRPr lang="zh-CN" altLang="en-US" sz="2800" b="1" dirty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——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用一组地址连续的存储单元存储串值的字符序列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但存储空间是在程序执行过程中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动态分配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而得。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chemeClr val="accent1"/>
                </a:solidFill>
                <a:hlinkClick r:id="rId4" action="ppaction://hlinksldjump"/>
              </a:rPr>
              <a:t>串的块链存储表示</a:t>
            </a:r>
            <a:endParaRPr lang="zh-CN" altLang="en-US" sz="2800" b="1" dirty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——</a:t>
            </a:r>
            <a:r>
              <a:rPr lang="zh-CN" altLang="en-US" sz="2400" b="1" dirty="0">
                <a:ea typeface="楷体_GB2312" pitchFamily="49" charset="-122"/>
              </a:rPr>
              <a:t>链式方式存储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12725" y="990600"/>
            <a:ext cx="8931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首先强调：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串与线性表的运算有所不同，是以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串的整体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作为操作对象，例如查找某子串，在主串某位置上插入一个子串等。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65125" y="19812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宋体" panose="02010600030101010101" pitchFamily="2" charset="-122"/>
              </a:rPr>
              <a:t>串有三种机内表示方法：</a:t>
            </a:r>
          </a:p>
        </p:txBody>
      </p:sp>
      <p:sp>
        <p:nvSpPr>
          <p:cNvPr id="14343" name="AutoShape 7"/>
          <p:cNvSpPr>
            <a:spLocks/>
          </p:cNvSpPr>
          <p:nvPr/>
        </p:nvSpPr>
        <p:spPr bwMode="auto">
          <a:xfrm>
            <a:off x="1143000" y="2743200"/>
            <a:ext cx="228600" cy="1447800"/>
          </a:xfrm>
          <a:prstGeom prst="leftBrace">
            <a:avLst>
              <a:gd name="adj1" fmla="val 52778"/>
              <a:gd name="adj2" fmla="val 49014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28600" y="3048000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顺序存储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04800" y="5057775"/>
            <a:ext cx="91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链式存储</a:t>
            </a:r>
          </a:p>
        </p:txBody>
      </p:sp>
    </p:spTree>
    <p:extLst>
      <p:ext uri="{BB962C8B-B14F-4D97-AF65-F5344CB8AC3E}">
        <p14:creationId xmlns:p14="http://schemas.microsoft.com/office/powerpoint/2010/main" val="104670586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03C3B5-135C-4EFD-BC0D-5B9F2A289714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0825"/>
            <a:ext cx="8015288" cy="12493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定长顺序存储特点：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用一组连续的存储单元来存放串，直接使用定长的字符数组来定义，数组的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上界预先给出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，故称为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静态存储分配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23850" y="1557338"/>
            <a:ext cx="8610600" cy="17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例如 </a:t>
            </a:r>
            <a:r>
              <a:rPr kumimoji="1" lang="en-US" altLang="zh-CN" sz="2400" b="1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( P73 )</a:t>
            </a:r>
            <a:r>
              <a:rPr kumimoji="1" lang="zh-CN" altLang="en-US" sz="2400" b="1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#define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Maxstrlen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255    </a:t>
            </a:r>
            <a:r>
              <a:rPr kumimoji="1" lang="en-US" altLang="zh-CN" sz="2400" b="1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用户可用的最大串长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typedef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unsigned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char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SString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[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Maxstrlen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＋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1 ]</a:t>
            </a:r>
            <a:r>
              <a:rPr kumimoji="1" lang="en-US" altLang="zh-CN" sz="2400" b="1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endParaRPr kumimoji="1" lang="en-US" altLang="zh-CN" sz="2400" b="1" dirty="0">
              <a:solidFill>
                <a:srgbClr val="0099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SString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s;    </a:t>
            </a:r>
            <a:r>
              <a:rPr kumimoji="1" lang="en-US" altLang="zh-CN" sz="2400" b="1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//s </a:t>
            </a:r>
            <a:r>
              <a:rPr kumimoji="1" lang="zh-CN" altLang="en-US" sz="2400" b="1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是一个可容纳</a:t>
            </a:r>
            <a:r>
              <a:rPr kumimoji="1" lang="en-US" altLang="zh-CN" sz="2400" b="1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255</a:t>
            </a:r>
            <a:r>
              <a:rPr kumimoji="1" lang="zh-CN" altLang="en-US" sz="2400" b="1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个字符的顺序串。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50825" y="3429000"/>
            <a:ext cx="8245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spcBef>
                <a:spcPct val="20000"/>
              </a:spcBef>
              <a:buChar char="•"/>
              <a:tabLst>
                <a:tab pos="381000" algn="l"/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381000" algn="l"/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381000" algn="l"/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381000" algn="l"/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381000" algn="l"/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说明：</a:t>
            </a:r>
          </a:p>
          <a:p>
            <a:pPr eaLnBrk="1" hangingPunct="1">
              <a:spcBef>
                <a:spcPct val="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有些实现用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SString[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来存放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串长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信息（如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pascal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语言）；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0825" y="4365625"/>
            <a:ext cx="8353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spcBef>
                <a:spcPct val="20000"/>
              </a:spcBef>
              <a:buChar char="•"/>
              <a:tabLst>
                <a:tab pos="381000" algn="l"/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381000" algn="l"/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381000" algn="l"/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381000" algn="l"/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381000" algn="l"/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语言约定在串尾加结束符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‘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\0’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，以利操作加速，但不计入串长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（用</a:t>
            </a:r>
            <a:r>
              <a:rPr kumimoji="1" lang="zh-CN" altLang="en-US" sz="2400" b="1" u="sng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首址和串长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、或</a:t>
            </a:r>
            <a:r>
              <a:rPr kumimoji="1" lang="zh-CN" altLang="en-US" sz="2400" b="1" u="sng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首址和尾标记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来描述串数组）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0825" y="5373688"/>
            <a:ext cx="84248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spcBef>
                <a:spcPct val="20000"/>
              </a:spcBef>
              <a:buChar char="•"/>
              <a:tabLst>
                <a:tab pos="381000" algn="l"/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381000" algn="l"/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381000" algn="l"/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381000" algn="l"/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381000" algn="l"/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若字符串超过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Maxstrlen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则自动截断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（因为静态数组存不进去）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   </a:t>
            </a:r>
          </a:p>
        </p:txBody>
      </p:sp>
    </p:spTree>
    <p:extLst>
      <p:ext uri="{BB962C8B-B14F-4D97-AF65-F5344CB8AC3E}">
        <p14:creationId xmlns:p14="http://schemas.microsoft.com/office/powerpoint/2010/main" val="3481307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AAC-C118-45AB-96AF-B69931CFBF8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9170" y="625435"/>
            <a:ext cx="6543675" cy="5153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5855" y="155689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 err="1"/>
              <a:t>concat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250870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B6BF0E-A01B-483B-A683-11FBA038D49E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6538"/>
            <a:ext cx="9144000" cy="519112"/>
          </a:xfrm>
        </p:spPr>
        <p:txBody>
          <a:bodyPr/>
          <a:lstStyle/>
          <a:p>
            <a:pPr algn="l" eaLnBrk="1" hangingPunct="1"/>
            <a:r>
              <a:rPr lang="zh-CN" altLang="en-US" sz="2800" b="1"/>
              <a:t>例：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用</a:t>
            </a:r>
            <a:r>
              <a:rPr lang="zh-CN" altLang="en-US" sz="2400" b="1">
                <a:solidFill>
                  <a:schemeClr val="hlink"/>
                </a:solidFill>
                <a:latin typeface="宋体" panose="02010600030101010101" pitchFamily="2" charset="-122"/>
              </a:rPr>
              <a:t>顺序存储方式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编写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求子串函数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SubString(</a:t>
            </a:r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Sub,S,pos,len)</a:t>
            </a:r>
            <a:r>
              <a:rPr lang="en-US" altLang="zh-CN" sz="2400" b="1">
                <a:solidFill>
                  <a:schemeClr val="tx1"/>
                </a:solidFill>
              </a:rPr>
              <a:t> 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6387" name="Rectangle 38"/>
          <p:cNvSpPr>
            <a:spLocks noChangeArrowheads="1"/>
          </p:cNvSpPr>
          <p:nvPr/>
        </p:nvSpPr>
        <p:spPr bwMode="auto">
          <a:xfrm>
            <a:off x="228600" y="4495800"/>
            <a:ext cx="5410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388" name="AutoShape 32"/>
          <p:cNvSpPr>
            <a:spLocks noChangeArrowheads="1"/>
          </p:cNvSpPr>
          <p:nvPr/>
        </p:nvSpPr>
        <p:spPr bwMode="auto">
          <a:xfrm>
            <a:off x="3352191" y="2309954"/>
            <a:ext cx="1830018" cy="319079"/>
          </a:xfrm>
          <a:prstGeom prst="curvedUpArrow">
            <a:avLst>
              <a:gd name="adj1" fmla="val 159980"/>
              <a:gd name="adj2" fmla="val 18857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381000" y="2971800"/>
            <a:ext cx="8763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Status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SubString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SString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&amp;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sub,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SString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S,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pos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len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)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{  if(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pos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&lt;1 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||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pos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&gt;S[0] 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||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len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&lt;0 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||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len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&gt;S[0]-pos+1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 return ERROR;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sz="2400" b="1" dirty="0" err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pos</a:t>
            </a:r>
            <a:r>
              <a:rPr kumimoji="1" lang="zh-CN" altLang="en-US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 b="1" dirty="0" err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len</a:t>
            </a:r>
            <a:r>
              <a:rPr kumimoji="1" lang="zh-CN" altLang="en-US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参数越界，则告警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Sub[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……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len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]=S[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pos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……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pos+len-1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];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Sub[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]=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len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   return OK;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6391" name="AutoShape 5"/>
          <p:cNvSpPr>
            <a:spLocks noChangeArrowheads="1"/>
          </p:cNvSpPr>
          <p:nvPr/>
        </p:nvSpPr>
        <p:spPr bwMode="auto">
          <a:xfrm>
            <a:off x="304800" y="914400"/>
            <a:ext cx="8839200" cy="762000"/>
          </a:xfrm>
          <a:prstGeom prst="wedgeRectCallout">
            <a:avLst>
              <a:gd name="adj1" fmla="val 31481"/>
              <a:gd name="adj2" fmla="val -81667"/>
            </a:avLst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将串</a:t>
            </a:r>
            <a:r>
              <a:rPr kumimoji="1" lang="en-US" altLang="zh-CN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中从第</a:t>
            </a:r>
            <a:r>
              <a:rPr kumimoji="1" lang="en-US" altLang="zh-CN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pos</a:t>
            </a:r>
            <a:r>
              <a:rPr kumimoji="1"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个字符开始、长度为</a:t>
            </a:r>
            <a:r>
              <a:rPr kumimoji="1" lang="en-US" altLang="zh-CN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len</a:t>
            </a:r>
            <a:r>
              <a:rPr kumimoji="1"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的字符序列复制到串</a:t>
            </a:r>
            <a:r>
              <a:rPr kumimoji="1" lang="en-US" altLang="zh-CN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Sub</a:t>
            </a:r>
            <a:r>
              <a:rPr kumimoji="1"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中。</a:t>
            </a:r>
            <a:r>
              <a:rPr kumimoji="1" lang="zh-CN" altLang="en-US" sz="22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（注：考虑到函数的通用性，应当让串</a:t>
            </a:r>
            <a:r>
              <a:rPr kumimoji="1" lang="en-US" altLang="zh-CN" sz="22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Sub</a:t>
            </a:r>
            <a:r>
              <a:rPr kumimoji="1" lang="zh-CN" altLang="en-US" sz="22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的预留长度与</a:t>
            </a:r>
            <a:r>
              <a:rPr kumimoji="1" lang="en-US" altLang="zh-CN" sz="22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2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一样）</a:t>
            </a:r>
            <a:endParaRPr kumimoji="1" lang="zh-CN" altLang="en-US" sz="220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2" name="AutoShape 16"/>
          <p:cNvSpPr>
            <a:spLocks noChangeArrowheads="1"/>
          </p:cNvSpPr>
          <p:nvPr/>
        </p:nvSpPr>
        <p:spPr bwMode="auto">
          <a:xfrm>
            <a:off x="6400800" y="4419600"/>
            <a:ext cx="2057400" cy="533400"/>
          </a:xfrm>
          <a:prstGeom prst="wedgeEllipseCallout">
            <a:avLst>
              <a:gd name="adj1" fmla="val -64894"/>
              <a:gd name="adj2" fmla="val -138986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子串长度</a:t>
            </a:r>
          </a:p>
        </p:txBody>
      </p:sp>
      <p:sp>
        <p:nvSpPr>
          <p:cNvPr id="16393" name="Text Box 25"/>
          <p:cNvSpPr txBox="1">
            <a:spLocks noChangeArrowheads="1"/>
          </p:cNvSpPr>
          <p:nvPr/>
        </p:nvSpPr>
        <p:spPr bwMode="auto">
          <a:xfrm>
            <a:off x="762000" y="16002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 =‘ a</a:t>
            </a:r>
            <a:r>
              <a:rPr kumimoji="1" lang="en-US" altLang="zh-CN" sz="2800" b="1" baseline="-8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</a:t>
            </a:r>
            <a:r>
              <a:rPr kumimoji="1" lang="en-US" altLang="zh-CN" sz="2800" b="1" baseline="-8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…….. a</a:t>
            </a:r>
            <a:r>
              <a:rPr kumimoji="1" lang="en-US" altLang="zh-CN" sz="2800" b="1" baseline="-8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</a:p>
        </p:txBody>
      </p:sp>
      <p:sp>
        <p:nvSpPr>
          <p:cNvPr id="16394" name="Line 26"/>
          <p:cNvSpPr>
            <a:spLocks noChangeShapeType="1"/>
          </p:cNvSpPr>
          <p:nvPr/>
        </p:nvSpPr>
        <p:spPr bwMode="auto">
          <a:xfrm>
            <a:off x="1447800" y="2133600"/>
            <a:ext cx="6858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27"/>
          <p:cNvSpPr>
            <a:spLocks noChangeShapeType="1"/>
          </p:cNvSpPr>
          <p:nvPr/>
        </p:nvSpPr>
        <p:spPr bwMode="auto">
          <a:xfrm flipV="1">
            <a:off x="2133600" y="2133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Rectangle 28"/>
          <p:cNvSpPr>
            <a:spLocks noChangeArrowheads="1"/>
          </p:cNvSpPr>
          <p:nvPr/>
        </p:nvSpPr>
        <p:spPr bwMode="auto">
          <a:xfrm>
            <a:off x="1828800" y="2514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pos</a:t>
            </a:r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7" name="Rectangle 29"/>
          <p:cNvSpPr>
            <a:spLocks noChangeArrowheads="1"/>
          </p:cNvSpPr>
          <p:nvPr/>
        </p:nvSpPr>
        <p:spPr bwMode="auto">
          <a:xfrm>
            <a:off x="2971800" y="25146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len</a:t>
            </a:r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8" name="Line 31"/>
          <p:cNvSpPr>
            <a:spLocks noChangeShapeType="1"/>
          </p:cNvSpPr>
          <p:nvPr/>
        </p:nvSpPr>
        <p:spPr bwMode="auto">
          <a:xfrm>
            <a:off x="2133600" y="2133600"/>
            <a:ext cx="990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Text Box 33"/>
          <p:cNvSpPr txBox="1">
            <a:spLocks noChangeArrowheads="1"/>
          </p:cNvSpPr>
          <p:nvPr/>
        </p:nvSpPr>
        <p:spPr bwMode="auto">
          <a:xfrm>
            <a:off x="4572000" y="1676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Sub[  ]</a:t>
            </a:r>
          </a:p>
        </p:txBody>
      </p:sp>
      <p:sp>
        <p:nvSpPr>
          <p:cNvPr id="16400" name="Line 34"/>
          <p:cNvSpPr>
            <a:spLocks noChangeShapeType="1"/>
          </p:cNvSpPr>
          <p:nvPr/>
        </p:nvSpPr>
        <p:spPr bwMode="auto">
          <a:xfrm flipV="1">
            <a:off x="3200400" y="2179638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Rectangle 35"/>
          <p:cNvSpPr>
            <a:spLocks noChangeArrowheads="1"/>
          </p:cNvSpPr>
          <p:nvPr/>
        </p:nvSpPr>
        <p:spPr bwMode="auto">
          <a:xfrm>
            <a:off x="2036472" y="5680036"/>
            <a:ext cx="651885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讨论：如何设定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Maxstrlen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改用动态分配的一维数组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堆（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heap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77805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8" grpId="0" animBg="1"/>
      <p:bldP spid="16390" grpId="0"/>
      <p:bldP spid="16391" grpId="0" animBg="1"/>
      <p:bldP spid="16392" grpId="0" animBg="1"/>
      <p:bldP spid="16393" grpId="0"/>
      <p:bldP spid="16394" grpId="0" animBg="1"/>
      <p:bldP spid="16395" grpId="0" animBg="1"/>
      <p:bldP spid="16396" grpId="0"/>
      <p:bldP spid="16397" grpId="0"/>
      <p:bldP spid="16398" grpId="0" animBg="1"/>
      <p:bldP spid="16399" grpId="0"/>
      <p:bldP spid="16400" grpId="0" animBg="1"/>
      <p:bldP spid="153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章小结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18108" y="162396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线性表、栈、队的异同点：</a:t>
            </a:r>
          </a:p>
        </p:txBody>
      </p:sp>
      <p:sp>
        <p:nvSpPr>
          <p:cNvPr id="15" name="矩形 14"/>
          <p:cNvSpPr/>
          <p:nvPr/>
        </p:nvSpPr>
        <p:spPr>
          <a:xfrm>
            <a:off x="508472" y="2146325"/>
            <a:ext cx="8134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相同点：逻辑结构相同，都是线性的；都可以用顺序存储或链表存储；栈和队列是两种特殊的线性表，即</a:t>
            </a:r>
            <a:r>
              <a:rPr lang="zh-CN" altLang="en-US" dirty="0">
                <a:solidFill>
                  <a:srgbClr val="FF0000"/>
                </a:solidFill>
              </a:rPr>
              <a:t>受限的线性表</a:t>
            </a:r>
            <a:r>
              <a:rPr lang="zh-CN" altLang="en-US" dirty="0"/>
              <a:t>（只是对插入、删除运算加以限制）。</a:t>
            </a:r>
          </a:p>
        </p:txBody>
      </p:sp>
      <p:sp>
        <p:nvSpPr>
          <p:cNvPr id="19" name="矩形 18"/>
          <p:cNvSpPr/>
          <p:nvPr/>
        </p:nvSpPr>
        <p:spPr>
          <a:xfrm>
            <a:off x="508472" y="2908785"/>
            <a:ext cx="79808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不同点：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运算规则不同</a:t>
            </a:r>
            <a:r>
              <a:rPr lang="zh-CN" altLang="en-US" dirty="0"/>
              <a:t>：线性表为随机存取；而栈是只允许在一端进行插入和删除运算，因而是后进先出表</a:t>
            </a:r>
            <a:r>
              <a:rPr lang="en-US" altLang="zh-CN" dirty="0">
                <a:solidFill>
                  <a:srgbClr val="FF0000"/>
                </a:solidFill>
              </a:rPr>
              <a:t>LIFO</a:t>
            </a:r>
            <a:r>
              <a:rPr lang="zh-CN" altLang="en-US" dirty="0"/>
              <a:t>；队列是只允许在一端进行插入、另一端进行删除运算，因而是先进先出表</a:t>
            </a:r>
            <a:r>
              <a:rPr lang="en-US" altLang="zh-CN" dirty="0">
                <a:solidFill>
                  <a:srgbClr val="FF0000"/>
                </a:solidFill>
              </a:rPr>
              <a:t>FIFO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用途不同</a:t>
            </a:r>
            <a:r>
              <a:rPr lang="zh-CN" altLang="en-US" dirty="0"/>
              <a:t>：线性表比较通用；堆栈用于函数调用、递归和简化设计等；队列用于离散事件模拟、</a:t>
            </a:r>
            <a:r>
              <a:rPr lang="en-US" altLang="zh-CN" dirty="0"/>
              <a:t>OS</a:t>
            </a:r>
            <a:r>
              <a:rPr lang="zh-CN" altLang="en-US" dirty="0"/>
              <a:t>作业调度和简化设计等</a:t>
            </a:r>
          </a:p>
        </p:txBody>
      </p:sp>
    </p:spTree>
    <p:extLst>
      <p:ext uri="{BB962C8B-B14F-4D97-AF65-F5344CB8AC3E}">
        <p14:creationId xmlns:p14="http://schemas.microsoft.com/office/powerpoint/2010/main" val="727271152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970077-39FA-45ED-9A55-73669E0C1889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  <p:sp>
        <p:nvSpPr>
          <p:cNvPr id="17412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155425" y="547703"/>
            <a:ext cx="8911765" cy="884237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堆分配存储特点：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仍用一组连续的存储单元来存放串，但存储空间是在程序执行过程中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动态分配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而得。</a:t>
            </a:r>
          </a:p>
        </p:txBody>
      </p:sp>
      <p:sp>
        <p:nvSpPr>
          <p:cNvPr id="17411" name="Rectangle 12"/>
          <p:cNvSpPr>
            <a:spLocks noChangeArrowheads="1"/>
          </p:cNvSpPr>
          <p:nvPr/>
        </p:nvSpPr>
        <p:spPr bwMode="auto">
          <a:xfrm>
            <a:off x="214313" y="2500313"/>
            <a:ext cx="8610600" cy="1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dirty="0" err="1">
                <a:latin typeface="Times New Roman" panose="02020603050405020304" pitchFamily="18" charset="0"/>
              </a:rPr>
              <a:t>Typedef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struct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    char 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*</a:t>
            </a:r>
            <a:r>
              <a:rPr kumimoji="1" lang="en-US" altLang="zh-CN" sz="24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;    </a:t>
            </a:r>
            <a:r>
              <a:rPr kumimoji="1" lang="en-US" altLang="zh-CN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若非空串</a:t>
            </a:r>
            <a:r>
              <a:rPr kumimoji="1" lang="en-US" altLang="zh-CN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按串长分配空间</a:t>
            </a:r>
            <a:r>
              <a:rPr kumimoji="1" lang="en-US" altLang="zh-CN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; </a:t>
            </a:r>
            <a:r>
              <a:rPr kumimoji="1" lang="zh-CN" altLang="en-US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否则</a:t>
            </a:r>
            <a:r>
              <a:rPr kumimoji="1" lang="en-US" altLang="zh-CN" sz="2400" b="1" dirty="0" err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ch</a:t>
            </a:r>
            <a:r>
              <a:rPr kumimoji="1" lang="en-US" altLang="zh-CN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=NULL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length;   </a:t>
            </a:r>
            <a:r>
              <a:rPr kumimoji="1" lang="en-US" altLang="zh-CN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串长度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}</a:t>
            </a:r>
            <a:r>
              <a:rPr kumimoji="1" lang="en-US" altLang="zh-CN" sz="24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HString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155425" y="1882789"/>
            <a:ext cx="3578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堆</a:t>
            </a:r>
            <a:r>
              <a:rPr kumimoji="1" lang="en-US" altLang="zh-CN" sz="28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的存储结构描述：</a:t>
            </a:r>
          </a:p>
        </p:txBody>
      </p:sp>
    </p:spTree>
    <p:extLst>
      <p:ext uri="{BB962C8B-B14F-4D97-AF65-F5344CB8AC3E}">
        <p14:creationId xmlns:p14="http://schemas.microsoft.com/office/powerpoint/2010/main" val="3556348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23E709-4823-48C1-85AD-9C7D68B49D4C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1843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361950" y="459583"/>
            <a:ext cx="7772400" cy="88423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28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堆分配存储示例：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串‘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da52’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的堆分配存储结构如下图所示：</a:t>
            </a:r>
            <a:endParaRPr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714375" y="2071688"/>
            <a:ext cx="1143000" cy="5715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</a:t>
            </a:r>
            <a:r>
              <a:rPr lang="en-US" altLang="zh-CN"/>
              <a:t>ch</a:t>
            </a:r>
            <a:endParaRPr lang="zh-CN" altLang="en-US"/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714375" y="2643188"/>
            <a:ext cx="1143000" cy="500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   4</a:t>
            </a:r>
            <a:endParaRPr lang="zh-CN" altLang="en-US"/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2500313" y="2643188"/>
            <a:ext cx="571500" cy="500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d</a:t>
            </a:r>
            <a:endParaRPr lang="zh-CN" altLang="en-US" sz="2800"/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3071813" y="2643188"/>
            <a:ext cx="571500" cy="500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a</a:t>
            </a:r>
            <a:endParaRPr lang="zh-CN" altLang="en-US" sz="2800"/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3643313" y="2643188"/>
            <a:ext cx="571500" cy="500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5</a:t>
            </a:r>
            <a:endParaRPr lang="zh-CN" altLang="en-US" sz="2800"/>
          </a:p>
        </p:txBody>
      </p:sp>
      <p:sp>
        <p:nvSpPr>
          <p:cNvPr id="18441" name="Rectangle 12"/>
          <p:cNvSpPr>
            <a:spLocks noChangeArrowheads="1"/>
          </p:cNvSpPr>
          <p:nvPr/>
        </p:nvSpPr>
        <p:spPr bwMode="auto">
          <a:xfrm>
            <a:off x="4214813" y="2643188"/>
            <a:ext cx="571500" cy="500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2</a:t>
            </a:r>
            <a:endParaRPr lang="zh-CN" altLang="en-US" sz="2800"/>
          </a:p>
        </p:txBody>
      </p:sp>
      <p:sp>
        <p:nvSpPr>
          <p:cNvPr id="18442" name="Rectangle 13"/>
          <p:cNvSpPr>
            <a:spLocks noChangeArrowheads="1"/>
          </p:cNvSpPr>
          <p:nvPr/>
        </p:nvSpPr>
        <p:spPr bwMode="auto">
          <a:xfrm>
            <a:off x="4786313" y="2643188"/>
            <a:ext cx="571500" cy="500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5357813" y="2643188"/>
            <a:ext cx="571500" cy="500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cxnSp>
        <p:nvCxnSpPr>
          <p:cNvPr id="18444" name="Straight Connector 18"/>
          <p:cNvCxnSpPr>
            <a:cxnSpLocks noChangeShapeType="1"/>
            <a:stCxn id="18436" idx="3"/>
          </p:cNvCxnSpPr>
          <p:nvPr/>
        </p:nvCxnSpPr>
        <p:spPr bwMode="auto">
          <a:xfrm>
            <a:off x="1857375" y="2357438"/>
            <a:ext cx="928688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Straight Arrow Connector 20"/>
          <p:cNvCxnSpPr>
            <a:cxnSpLocks noChangeShapeType="1"/>
            <a:endCxn id="18438" idx="0"/>
          </p:cNvCxnSpPr>
          <p:nvPr/>
        </p:nvCxnSpPr>
        <p:spPr bwMode="auto">
          <a:xfrm rot="5400000">
            <a:off x="2642394" y="2499519"/>
            <a:ext cx="28575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6" name="Text Box 3"/>
          <p:cNvSpPr txBox="1">
            <a:spLocks noChangeArrowheads="1"/>
          </p:cNvSpPr>
          <p:nvPr/>
        </p:nvSpPr>
        <p:spPr bwMode="auto">
          <a:xfrm>
            <a:off x="285750" y="3786188"/>
            <a:ext cx="784860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0" indent="-8572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思路：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利用</a:t>
            </a:r>
            <a:r>
              <a:rPr kumimoji="1" lang="en-US" altLang="zh-CN" sz="2400" b="1" dirty="0" err="1">
                <a:latin typeface="宋体" panose="02010600030101010101" pitchFamily="2" charset="-122"/>
              </a:rPr>
              <a:t>malloc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函数合理预设串长空间。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kumimoji="1" lang="zh-CN" altLang="en-US" sz="2800" b="1" dirty="0">
                <a:solidFill>
                  <a:srgbClr val="BADE78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若在操作中串值改变，还可以利用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realloc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函数</a:t>
            </a:r>
            <a:r>
              <a:rPr kumimoji="1"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按新串长度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增加空间</a:t>
            </a:r>
            <a:r>
              <a:rPr kumimoji="1" lang="zh-CN" altLang="en-US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（即动态数组概念）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38982609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8EEF530-3DDE-4FF0-BB02-37F5B8D51833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68263"/>
            <a:ext cx="6248400" cy="519113"/>
          </a:xfrm>
        </p:spPr>
        <p:txBody>
          <a:bodyPr/>
          <a:lstStyle/>
          <a:p>
            <a:pPr algn="l" eaLnBrk="1" hangingPunct="1"/>
            <a:r>
              <a:rPr lang="zh-CN" altLang="en-US" sz="2800" b="1"/>
              <a:t>例</a:t>
            </a:r>
            <a:r>
              <a:rPr lang="en-US" altLang="zh-CN" sz="2800" b="1"/>
              <a:t>1</a:t>
            </a:r>
            <a:r>
              <a:rPr lang="zh-CN" altLang="en-US" sz="2800" b="1"/>
              <a:t>：</a:t>
            </a:r>
            <a:r>
              <a:rPr lang="zh-CN" altLang="en-US" sz="2400" b="1">
                <a:solidFill>
                  <a:schemeClr val="tx1"/>
                </a:solidFill>
              </a:rPr>
              <a:t>编写建堆函数</a:t>
            </a:r>
            <a:r>
              <a:rPr lang="zh-CN" altLang="en-US" sz="2400" b="1">
                <a:solidFill>
                  <a:schemeClr val="accent1"/>
                </a:solidFill>
              </a:rPr>
              <a:t>   </a:t>
            </a:r>
            <a:r>
              <a:rPr lang="en-US" altLang="zh-CN" sz="2400" b="1">
                <a:solidFill>
                  <a:srgbClr val="009900"/>
                </a:solidFill>
              </a:rPr>
              <a:t>(</a:t>
            </a:r>
            <a:r>
              <a:rPr lang="zh-CN" altLang="en-US" sz="2400" b="1">
                <a:solidFill>
                  <a:srgbClr val="009900"/>
                </a:solidFill>
              </a:rPr>
              <a:t>参见教材</a:t>
            </a:r>
            <a:r>
              <a:rPr lang="en-US" altLang="zh-CN" sz="2400" b="1">
                <a:solidFill>
                  <a:srgbClr val="009900"/>
                </a:solidFill>
              </a:rPr>
              <a:t>P76</a:t>
            </a:r>
            <a:r>
              <a:rPr lang="zh-CN" altLang="en-US" sz="2400" b="1">
                <a:solidFill>
                  <a:srgbClr val="009900"/>
                </a:solidFill>
              </a:rPr>
              <a:t>）</a:t>
            </a:r>
          </a:p>
        </p:txBody>
      </p:sp>
      <p:sp>
        <p:nvSpPr>
          <p:cNvPr id="19459" name="AutoShape 8"/>
          <p:cNvSpPr>
            <a:spLocks noChangeArrowheads="1"/>
          </p:cNvSpPr>
          <p:nvPr/>
        </p:nvSpPr>
        <p:spPr bwMode="auto">
          <a:xfrm>
            <a:off x="6324600" y="381000"/>
            <a:ext cx="2819400" cy="1066800"/>
          </a:xfrm>
          <a:prstGeom prst="wedgeRoundRectCallout">
            <a:avLst>
              <a:gd name="adj1" fmla="val -109796"/>
              <a:gd name="adj2" fmla="val 10550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</a:t>
            </a:r>
            <a:r>
              <a:rPr kumimoji="1" lang="zh-CN" altLang="en-US" sz="1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是指针变量，可以自增！意即每次后移一个数据单元。</a:t>
            </a:r>
          </a:p>
        </p:txBody>
      </p:sp>
      <p:sp>
        <p:nvSpPr>
          <p:cNvPr id="19460" name="AutoShape 9"/>
          <p:cNvSpPr>
            <a:spLocks noChangeArrowheads="1"/>
          </p:cNvSpPr>
          <p:nvPr/>
        </p:nvSpPr>
        <p:spPr bwMode="auto">
          <a:xfrm>
            <a:off x="6400799" y="2286000"/>
            <a:ext cx="2563813" cy="990600"/>
          </a:xfrm>
          <a:prstGeom prst="wedgeRoundRectCallout">
            <a:avLst>
              <a:gd name="adj1" fmla="val -192708"/>
              <a:gd name="adj2" fmla="val -5817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直到终值为</a:t>
            </a:r>
            <a:r>
              <a:rPr kumimoji="1"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“</a:t>
            </a:r>
            <a:r>
              <a:rPr kumimoji="1" lang="zh-CN" altLang="en-US" sz="18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假</a:t>
            </a:r>
            <a:r>
              <a:rPr kumimoji="1"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”</a:t>
            </a:r>
            <a:r>
              <a:rPr kumimoji="1" lang="zh-CN" altLang="en-US" sz="18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停止，串尾特征是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</a:t>
            </a:r>
            <a:r>
              <a:rPr kumimoji="1" lang="zh-CN" altLang="en-US" sz="18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＝</a:t>
            </a:r>
            <a:r>
              <a:rPr kumimoji="1"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‘</a:t>
            </a:r>
            <a:r>
              <a:rPr kumimoji="1" lang="en-US" altLang="zh-CN" sz="18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\0</a:t>
            </a:r>
            <a:r>
              <a:rPr kumimoji="1"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’</a:t>
            </a:r>
            <a:r>
              <a:rPr kumimoji="1" lang="zh-CN" altLang="en-US" sz="18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＝</a:t>
            </a:r>
            <a:r>
              <a:rPr kumimoji="1" lang="en-US" altLang="zh-CN" sz="18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NULL</a:t>
            </a:r>
            <a:r>
              <a:rPr kumimoji="1" lang="zh-CN" altLang="en-US" sz="18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＝</a:t>
            </a:r>
            <a:r>
              <a:rPr kumimoji="1" lang="en-US" altLang="zh-CN" sz="18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0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28600" y="457200"/>
            <a:ext cx="84582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Status 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Times New Roman" pitchFamily="18" charset="0"/>
              </a:rPr>
              <a:t>StrAssign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en-US" altLang="zh-CN" sz="2400" b="1" dirty="0" err="1">
                <a:latin typeface="Times New Roman" pitchFamily="18" charset="0"/>
              </a:rPr>
              <a:t>HString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itchFamily="18" charset="0"/>
              </a:rPr>
              <a:t>&amp;</a:t>
            </a:r>
            <a:r>
              <a:rPr kumimoji="1" lang="en-US" altLang="zh-CN" sz="2400" b="1" dirty="0">
                <a:latin typeface="Times New Roman" pitchFamily="18" charset="0"/>
              </a:rPr>
              <a:t>T, char 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itchFamily="18" charset="0"/>
              </a:rPr>
              <a:t>*chars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{  </a:t>
            </a:r>
            <a:r>
              <a:rPr kumimoji="1" lang="en-US" altLang="zh-CN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生成一个串</a:t>
            </a:r>
            <a:r>
              <a:rPr kumimoji="1" lang="en-US" altLang="zh-CN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T, T</a:t>
            </a:r>
            <a:r>
              <a:rPr kumimoji="1" lang="zh-CN" altLang="en-US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值←串常量</a:t>
            </a:r>
            <a:r>
              <a:rPr kumimoji="1" lang="en-US" altLang="zh-CN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chars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   if (T.ch)  free(T.ch);    </a:t>
            </a:r>
            <a:r>
              <a:rPr kumimoji="1" lang="en-US" altLang="zh-CN" sz="2400" b="1" dirty="0">
                <a:solidFill>
                  <a:srgbClr val="3399FF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rgbClr val="3399FF"/>
                </a:solidFill>
                <a:latin typeface="楷体_GB2312" pitchFamily="49" charset="-122"/>
                <a:ea typeface="楷体_GB2312" pitchFamily="49" charset="-122"/>
              </a:rPr>
              <a:t>释放</a:t>
            </a:r>
            <a:r>
              <a:rPr kumimoji="1" lang="en-US" altLang="zh-CN" sz="2400" b="1" dirty="0">
                <a:solidFill>
                  <a:srgbClr val="3399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400" b="1" dirty="0">
                <a:solidFill>
                  <a:srgbClr val="3399FF"/>
                </a:solidFill>
                <a:latin typeface="楷体_GB2312" pitchFamily="49" charset="-122"/>
                <a:ea typeface="楷体_GB2312" pitchFamily="49" charset="-122"/>
              </a:rPr>
              <a:t>原有空间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dirty="0">
                <a:latin typeface="Times New Roman" pitchFamily="18" charset="0"/>
              </a:rPr>
              <a:t>for (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itchFamily="18" charset="0"/>
              </a:rPr>
              <a:t>=0, c=chars</a:t>
            </a:r>
            <a:r>
              <a:rPr kumimoji="1" lang="en-US" altLang="zh-CN" sz="2400" b="1" dirty="0">
                <a:latin typeface="Times New Roman" pitchFamily="18" charset="0"/>
              </a:rPr>
              <a:t>;  *</a:t>
            </a:r>
            <a:r>
              <a:rPr kumimoji="1"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kumimoji="1" lang="en-US" altLang="zh-CN" sz="2400" b="1" dirty="0">
                <a:latin typeface="Times New Roman" pitchFamily="18" charset="0"/>
              </a:rPr>
              <a:t>;  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itchFamily="18" charset="0"/>
              </a:rPr>
              <a:t>++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itchFamily="18" charset="0"/>
              </a:rPr>
              <a:t>, ++c</a:t>
            </a:r>
            <a:r>
              <a:rPr kumimoji="1" lang="en-US" altLang="zh-CN" sz="2400" b="1" dirty="0">
                <a:latin typeface="Times New Roman" pitchFamily="18" charset="0"/>
              </a:rPr>
              <a:t>);       </a:t>
            </a:r>
            <a:r>
              <a:rPr kumimoji="1" lang="en-US" altLang="zh-CN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kumimoji="1" lang="en-US" altLang="zh-CN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chars</a:t>
            </a:r>
            <a:r>
              <a:rPr kumimoji="1" lang="zh-CN" altLang="en-US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的串长度</a:t>
            </a:r>
            <a:r>
              <a:rPr kumimoji="1" lang="en-US" altLang="zh-CN" sz="2400" b="1" dirty="0" err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endParaRPr kumimoji="1" lang="en-US" altLang="zh-CN" sz="2400" b="1" dirty="0">
              <a:solidFill>
                <a:srgbClr val="00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63" name="AutoShape 14"/>
          <p:cNvSpPr>
            <a:spLocks noChangeArrowheads="1"/>
          </p:cNvSpPr>
          <p:nvPr/>
        </p:nvSpPr>
        <p:spPr bwMode="auto">
          <a:xfrm>
            <a:off x="5181600" y="4343400"/>
            <a:ext cx="3783013" cy="1447800"/>
          </a:xfrm>
          <a:prstGeom prst="cloudCallout">
            <a:avLst>
              <a:gd name="adj1" fmla="val -95259"/>
              <a:gd name="adj2" fmla="val -25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此处</a:t>
            </a:r>
            <a:r>
              <a:rPr kumimoji="1" lang="en-US" altLang="zh-CN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T.ch[0]</a:t>
            </a:r>
            <a:r>
              <a:rPr kumimoji="1"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没有用来装串长，因为另有</a:t>
            </a:r>
            <a:r>
              <a:rPr kumimoji="1" lang="en-US" altLang="zh-CN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T.length </a:t>
            </a:r>
            <a:r>
              <a:rPr kumimoji="1"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分量</a:t>
            </a:r>
          </a:p>
        </p:txBody>
      </p:sp>
      <p:sp>
        <p:nvSpPr>
          <p:cNvPr id="19464" name="Rectangle 16"/>
          <p:cNvSpPr>
            <a:spLocks noChangeArrowheads="1"/>
          </p:cNvSpPr>
          <p:nvPr/>
        </p:nvSpPr>
        <p:spPr bwMode="auto">
          <a:xfrm>
            <a:off x="381000" y="2362200"/>
            <a:ext cx="815340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if ( !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) {T.ch = NULL;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T.length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 0;}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else{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if (!(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T.ch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 (char*)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malloc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*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sizeof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(char))))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exit(OVERFLOW);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T.ch[0..i-1] = chars[0..i-1];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T.length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Return OK;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} 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//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StrAssign</a:t>
            </a:r>
            <a:endParaRPr kumimoji="1"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810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  <p:bldP spid="19460" grpId="0" animBg="1"/>
      <p:bldP spid="194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53A715-2E52-414B-8716-7FC144A1A414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2550"/>
            <a:ext cx="8077200" cy="519113"/>
          </a:xfrm>
        </p:spPr>
        <p:txBody>
          <a:bodyPr/>
          <a:lstStyle/>
          <a:p>
            <a:pPr algn="l" eaLnBrk="1" hangingPunct="1"/>
            <a:r>
              <a:rPr lang="zh-CN" altLang="en-US" sz="2800" b="1"/>
              <a:t>例</a:t>
            </a:r>
            <a:r>
              <a:rPr lang="en-US" altLang="zh-CN" sz="2800" b="1"/>
              <a:t>2</a:t>
            </a:r>
            <a:r>
              <a:rPr lang="zh-CN" altLang="en-US" sz="2800" b="1"/>
              <a:t>：</a:t>
            </a:r>
            <a:r>
              <a:rPr lang="zh-CN" altLang="en-US" sz="2400" b="1">
                <a:solidFill>
                  <a:schemeClr val="tx1"/>
                </a:solidFill>
              </a:rPr>
              <a:t>用“堆”方式编写</a:t>
            </a:r>
            <a:r>
              <a:rPr lang="zh-CN" altLang="en-US" sz="2400" b="1">
                <a:solidFill>
                  <a:schemeClr val="accent2"/>
                </a:solidFill>
              </a:rPr>
              <a:t>串插入函数</a:t>
            </a:r>
            <a:r>
              <a:rPr lang="zh-CN" altLang="en-US" sz="2400" b="1">
                <a:solidFill>
                  <a:schemeClr val="tx1"/>
                </a:solidFill>
              </a:rPr>
              <a:t> </a:t>
            </a:r>
            <a:r>
              <a:rPr lang="en-US" altLang="zh-CN" sz="24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参见教材</a:t>
            </a:r>
            <a:r>
              <a:rPr lang="en-US" altLang="zh-CN" sz="24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P75)</a:t>
            </a:r>
            <a:r>
              <a:rPr lang="en-US" altLang="zh-CN" sz="2800" b="1"/>
              <a:t> 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152400" y="609600"/>
            <a:ext cx="8991600" cy="549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Status </a:t>
            </a:r>
            <a:r>
              <a:rPr kumimoji="1" lang="en-US" altLang="zh-CN" sz="2000" b="1" dirty="0" err="1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StrInsert</a:t>
            </a:r>
            <a:r>
              <a:rPr kumimoji="1" lang="en-US" altLang="zh-CN" sz="2000" b="1" dirty="0">
                <a:solidFill>
                  <a:schemeClr val="accent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( </a:t>
            </a:r>
            <a:r>
              <a:rPr kumimoji="1" lang="en-US" altLang="zh-CN" sz="2000" b="1" dirty="0" err="1">
                <a:latin typeface="+mn-lt"/>
                <a:cs typeface="Courier New" panose="02070309020205020404" pitchFamily="49" charset="0"/>
              </a:rPr>
              <a:t>HString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&amp;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S,  </a:t>
            </a:r>
            <a:r>
              <a:rPr kumimoji="1" lang="en-US" altLang="zh-CN" sz="2000" b="1" dirty="0" err="1">
                <a:latin typeface="+mn-lt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latin typeface="+mn-lt"/>
                <a:cs typeface="Courier New" panose="02070309020205020404" pitchFamily="49" charset="0"/>
              </a:rPr>
              <a:t>pos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,  </a:t>
            </a:r>
            <a:r>
              <a:rPr kumimoji="1" lang="en-US" altLang="zh-CN" sz="2000" b="1" dirty="0" err="1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HString</a:t>
            </a: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T 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{</a:t>
            </a:r>
            <a:r>
              <a:rPr kumimoji="1" lang="en-US" altLang="zh-CN" sz="2000" b="1" dirty="0">
                <a:solidFill>
                  <a:schemeClr val="accent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kumimoji="1" lang="en-US" altLang="zh-CN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//</a:t>
            </a:r>
            <a:r>
              <a:rPr kumimoji="1" lang="zh-CN" altLang="en-US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在串</a:t>
            </a:r>
            <a:r>
              <a:rPr kumimoji="1" lang="en-US" altLang="zh-CN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S</a:t>
            </a:r>
            <a:r>
              <a:rPr kumimoji="1" lang="zh-CN" altLang="en-US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的第</a:t>
            </a:r>
            <a:r>
              <a:rPr kumimoji="1" lang="en-US" altLang="zh-CN" sz="1800" b="1" dirty="0" err="1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pos</a:t>
            </a:r>
            <a:r>
              <a:rPr kumimoji="1" lang="zh-CN" altLang="en-US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个字符</a:t>
            </a:r>
            <a:r>
              <a:rPr kumimoji="1" lang="zh-CN" altLang="en-US" sz="1800" b="1" dirty="0">
                <a:solidFill>
                  <a:schemeClr val="accent2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之前</a:t>
            </a:r>
            <a:r>
              <a:rPr kumimoji="1" lang="zh-CN" altLang="en-US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（包括尾部）插入串</a:t>
            </a:r>
            <a:r>
              <a:rPr kumimoji="1" lang="en-US" altLang="zh-CN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   if (</a:t>
            </a:r>
            <a:r>
              <a:rPr kumimoji="1" lang="en-US" altLang="zh-CN" sz="2000" b="1" dirty="0" err="1">
                <a:latin typeface="+mn-lt"/>
                <a:cs typeface="Courier New" panose="02070309020205020404" pitchFamily="49" charset="0"/>
              </a:rPr>
              <a:t>pos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&lt;1</a:t>
            </a: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||</a:t>
            </a:r>
            <a:r>
              <a:rPr kumimoji="1" lang="en-US" altLang="zh-CN" sz="2000" b="1" dirty="0" err="1">
                <a:latin typeface="+mn-lt"/>
                <a:cs typeface="Courier New" panose="02070309020205020404" pitchFamily="49" charset="0"/>
              </a:rPr>
              <a:t>pos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&gt;S.length+1) return ERROR;    </a:t>
            </a:r>
            <a:r>
              <a:rPr kumimoji="1" lang="en-US" altLang="zh-CN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//</a:t>
            </a:r>
            <a:r>
              <a:rPr kumimoji="1" lang="en-US" altLang="zh-CN" sz="1800" b="1" dirty="0" err="1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pos</a:t>
            </a:r>
            <a:r>
              <a:rPr kumimoji="1" lang="zh-CN" altLang="en-US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不合法则告警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1800" b="1" dirty="0">
                <a:solidFill>
                  <a:schemeClr val="accent1"/>
                </a:solidFill>
                <a:latin typeface="+mn-lt"/>
                <a:cs typeface="Courier New" panose="02070309020205020404" pitchFamily="49" charset="0"/>
              </a:rPr>
              <a:t>   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if(</a:t>
            </a:r>
            <a:r>
              <a:rPr kumimoji="1" lang="en-US" altLang="zh-CN" sz="2000" b="1" dirty="0" err="1">
                <a:latin typeface="+mn-lt"/>
                <a:cs typeface="Courier New" panose="02070309020205020404" pitchFamily="49" charset="0"/>
              </a:rPr>
              <a:t>T.length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)</a:t>
            </a: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{</a:t>
            </a:r>
            <a:r>
              <a:rPr kumimoji="1" lang="en-US" altLang="zh-CN" sz="2000" b="1" dirty="0">
                <a:solidFill>
                  <a:schemeClr val="accent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           </a:t>
            </a:r>
            <a:r>
              <a:rPr kumimoji="1" lang="en-US" altLang="zh-CN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//</a:t>
            </a:r>
            <a:r>
              <a:rPr kumimoji="1" lang="zh-CN" altLang="en-US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只要串</a:t>
            </a:r>
            <a:r>
              <a:rPr kumimoji="1" lang="en-US" altLang="zh-CN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T</a:t>
            </a:r>
            <a:r>
              <a:rPr kumimoji="1" lang="zh-CN" altLang="en-US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不空，就需要重新分配</a:t>
            </a:r>
            <a:r>
              <a:rPr kumimoji="1" lang="en-US" altLang="zh-CN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S</a:t>
            </a:r>
            <a:r>
              <a:rPr kumimoji="1" lang="zh-CN" altLang="en-US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空间，以便插入</a:t>
            </a:r>
            <a:r>
              <a:rPr kumimoji="1" lang="en-US" altLang="zh-CN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       if (!</a:t>
            </a:r>
            <a:r>
              <a:rPr kumimoji="1" lang="zh-CN" altLang="en-US" sz="2000" b="1" dirty="0">
                <a:latin typeface="+mn-lt"/>
                <a:cs typeface="Courier New" panose="02070309020205020404" pitchFamily="49" charset="0"/>
              </a:rPr>
              <a:t>（</a:t>
            </a:r>
            <a:r>
              <a:rPr kumimoji="1" lang="en-US" altLang="zh-CN" sz="2000" b="1" dirty="0" err="1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S.ch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=(char*)</a:t>
            </a:r>
            <a:r>
              <a:rPr kumimoji="1" lang="en-US" altLang="zh-CN" sz="2000" b="1" dirty="0" err="1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realloc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S.ch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,</a:t>
            </a: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S.length+T.length</a:t>
            </a: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)*</a:t>
            </a:r>
            <a:r>
              <a:rPr kumimoji="1" lang="en-US" altLang="zh-CN" sz="2000" b="1" dirty="0" err="1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sizeof</a:t>
            </a: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(char)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) ))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           exit(OVERFLOW);   	</a:t>
            </a:r>
            <a:r>
              <a:rPr kumimoji="1" lang="en-US" altLang="zh-CN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//</a:t>
            </a:r>
            <a:r>
              <a:rPr kumimoji="1" lang="zh-CN" altLang="en-US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若开不了新空间，则退出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 b="1" dirty="0">
                <a:latin typeface="+mn-lt"/>
                <a:cs typeface="Courier New" panose="02070309020205020404" pitchFamily="49" charset="0"/>
              </a:rPr>
              <a:t>       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for ( </a:t>
            </a:r>
            <a:r>
              <a:rPr kumimoji="1" lang="en-US" altLang="zh-CN" sz="2000" b="1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=S.length-1;  </a:t>
            </a:r>
            <a:r>
              <a:rPr kumimoji="1" lang="en-US" altLang="zh-CN" sz="2000" b="1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&gt;=</a:t>
            </a: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pos-1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; 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--</a:t>
            </a:r>
            <a:r>
              <a:rPr kumimoji="1" lang="en-US" altLang="zh-CN" sz="2000" b="1" dirty="0" err="1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 )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           S.ch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[</a:t>
            </a:r>
            <a:r>
              <a:rPr kumimoji="1" lang="en-US" altLang="zh-CN" sz="2000" b="1" dirty="0" err="1">
                <a:latin typeface="+mn-lt"/>
                <a:cs typeface="Courier New" panose="02070309020205020404" pitchFamily="49" charset="0"/>
              </a:rPr>
              <a:t>i+T.length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] = 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S.ch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[</a:t>
            </a:r>
            <a:r>
              <a:rPr kumimoji="1" lang="en-US" altLang="zh-CN" sz="2000" b="1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]; </a:t>
            </a:r>
            <a:endParaRPr kumimoji="1" lang="en-US" altLang="zh-CN" sz="1800" b="1" dirty="0">
              <a:solidFill>
                <a:schemeClr val="accent1"/>
              </a:solidFill>
              <a:latin typeface="+mn-lt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 dirty="0">
                <a:solidFill>
                  <a:schemeClr val="accent2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       </a:t>
            </a:r>
            <a:r>
              <a:rPr kumimoji="1" lang="en-US" altLang="zh-CN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// </a:t>
            </a:r>
            <a:r>
              <a:rPr kumimoji="1" lang="zh-CN" altLang="en-US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为插入</a:t>
            </a:r>
            <a:r>
              <a:rPr kumimoji="1" lang="en-US" altLang="zh-CN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T</a:t>
            </a:r>
            <a:r>
              <a:rPr kumimoji="1" lang="zh-CN" altLang="en-US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而腾出</a:t>
            </a:r>
            <a:r>
              <a:rPr kumimoji="1" lang="en-US" altLang="zh-CN" sz="1800" b="1" dirty="0" err="1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pos</a:t>
            </a:r>
            <a:r>
              <a:rPr kumimoji="1" lang="zh-CN" altLang="en-US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之后的位置，即从</a:t>
            </a:r>
            <a:r>
              <a:rPr kumimoji="1" lang="en-US" altLang="zh-CN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S</a:t>
            </a:r>
            <a:r>
              <a:rPr kumimoji="1" lang="zh-CN" altLang="en-US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的</a:t>
            </a:r>
            <a:r>
              <a:rPr kumimoji="1" lang="en-US" altLang="zh-CN" sz="1800" b="1" dirty="0" err="1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pos</a:t>
            </a:r>
            <a:r>
              <a:rPr kumimoji="1" lang="zh-CN" altLang="en-US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位置起全部字符均后移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 b="1" dirty="0">
                <a:latin typeface="+mn-lt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S.ch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[</a:t>
            </a: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pos-1..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pos+T.length-2] = T.ch[</a:t>
            </a: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0..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T.length</a:t>
            </a: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-1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];    </a:t>
            </a:r>
            <a:r>
              <a:rPr kumimoji="1" lang="en-US" altLang="zh-CN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//</a:t>
            </a:r>
            <a:r>
              <a:rPr kumimoji="1" lang="zh-CN" altLang="en-US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插入</a:t>
            </a:r>
            <a:r>
              <a:rPr kumimoji="1" lang="en-US" altLang="zh-CN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T</a:t>
            </a:r>
            <a:r>
              <a:rPr kumimoji="1" lang="zh-CN" altLang="en-US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，略</a:t>
            </a:r>
            <a:r>
              <a:rPr kumimoji="1" lang="en-US" altLang="zh-CN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/0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 err="1">
                <a:latin typeface="+mn-lt"/>
                <a:cs typeface="Courier New" panose="02070309020205020404" pitchFamily="49" charset="0"/>
              </a:rPr>
              <a:t>S.length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+ =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latin typeface="+mn-lt"/>
                <a:cs typeface="Courier New" panose="02070309020205020404" pitchFamily="49" charset="0"/>
              </a:rPr>
              <a:t>T.length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;            			</a:t>
            </a:r>
            <a:r>
              <a:rPr kumimoji="1" lang="en-US" altLang="zh-CN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//</a:t>
            </a:r>
            <a:r>
              <a:rPr kumimoji="1" lang="zh-CN" altLang="en-US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刷新</a:t>
            </a:r>
            <a:r>
              <a:rPr kumimoji="1" lang="en-US" altLang="zh-CN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S</a:t>
            </a:r>
            <a:r>
              <a:rPr kumimoji="1" lang="zh-CN" altLang="en-US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串长度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    } </a:t>
            </a: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    return OK;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latin typeface="+mn-lt"/>
                <a:cs typeface="Courier New" panose="02070309020205020404" pitchFamily="49" charset="0"/>
              </a:rPr>
              <a:t>}  </a:t>
            </a:r>
            <a:r>
              <a:rPr kumimoji="1" lang="en-US" altLang="zh-CN" sz="1800" b="1" dirty="0">
                <a:solidFill>
                  <a:srgbClr val="009900"/>
                </a:solidFill>
                <a:latin typeface="+mn-lt"/>
                <a:ea typeface="楷体_GB2312" pitchFamily="49" charset="-122"/>
                <a:cs typeface="Courier New" panose="02070309020205020404" pitchFamily="49" charset="0"/>
              </a:rPr>
              <a:t>//</a:t>
            </a:r>
            <a:r>
              <a:rPr kumimoji="1" lang="en-US" altLang="zh-CN" sz="2000" b="1" dirty="0" err="1">
                <a:solidFill>
                  <a:srgbClr val="009900"/>
                </a:solidFill>
                <a:latin typeface="+mn-lt"/>
                <a:cs typeface="Courier New" panose="02070309020205020404" pitchFamily="49" charset="0"/>
              </a:rPr>
              <a:t>StrInsert</a:t>
            </a:r>
            <a:endParaRPr kumimoji="1" lang="en-US" altLang="zh-CN" sz="2000" b="1" dirty="0">
              <a:solidFill>
                <a:srgbClr val="0099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35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7D316FC-F4E7-4249-90B4-5C01D868F093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/>
          </a:p>
        </p:txBody>
      </p:sp>
      <p:sp>
        <p:nvSpPr>
          <p:cNvPr id="21509" name="Rectangle 8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11150"/>
            <a:ext cx="8458200" cy="519113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链式存储特点 ：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用链表存储串值，易插入和删除。</a:t>
            </a:r>
          </a:p>
        </p:txBody>
      </p:sp>
      <p:sp>
        <p:nvSpPr>
          <p:cNvPr id="20483" name="Rectangle 86"/>
          <p:cNvSpPr>
            <a:spLocks noChangeArrowheads="1"/>
          </p:cNvSpPr>
          <p:nvPr/>
        </p:nvSpPr>
        <p:spPr bwMode="auto">
          <a:xfrm>
            <a:off x="152400" y="36576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讨论：</a:t>
            </a:r>
            <a:r>
              <a:rPr kumimoji="1" lang="zh-CN" altLang="en-US" sz="2400" b="1">
                <a:latin typeface="宋体" panose="02010600030101010101" pitchFamily="2" charset="-122"/>
              </a:rPr>
              <a:t>法</a:t>
            </a:r>
            <a:r>
              <a:rPr kumimoji="1" lang="en-US" altLang="zh-CN" sz="2400" b="1">
                <a:latin typeface="宋体" panose="02010600030101010101" pitchFamily="2" charset="-122"/>
              </a:rPr>
              <a:t>1</a:t>
            </a:r>
            <a:r>
              <a:rPr kumimoji="1" lang="zh-CN" altLang="en-US" sz="2400" b="1">
                <a:latin typeface="宋体" panose="02010600030101010101" pitchFamily="2" charset="-122"/>
              </a:rPr>
              <a:t>存储密度为</a:t>
            </a:r>
            <a:r>
              <a:rPr kumimoji="1" lang="zh-CN" altLang="en-US" sz="2400" b="1" u="sng">
                <a:latin typeface="宋体" panose="02010600030101010101" pitchFamily="2" charset="-122"/>
              </a:rPr>
              <a:t>       </a:t>
            </a:r>
            <a:r>
              <a:rPr kumimoji="1" lang="zh-CN" altLang="en-US" sz="2400" b="1">
                <a:latin typeface="宋体" panose="02010600030101010101" pitchFamily="2" charset="-122"/>
              </a:rPr>
              <a:t>；法</a:t>
            </a:r>
            <a:r>
              <a:rPr kumimoji="1" lang="en-US" altLang="zh-CN" sz="2400" b="1">
                <a:latin typeface="宋体" panose="02010600030101010101" pitchFamily="2" charset="-122"/>
              </a:rPr>
              <a:t>2</a:t>
            </a:r>
            <a:r>
              <a:rPr kumimoji="1" lang="zh-CN" altLang="en-US" sz="2400" b="1">
                <a:latin typeface="宋体" panose="02010600030101010101" pitchFamily="2" charset="-122"/>
              </a:rPr>
              <a:t>存储密度为</a:t>
            </a:r>
            <a:r>
              <a:rPr kumimoji="1" lang="zh-CN" altLang="en-US" sz="2400" b="1" u="sng">
                <a:latin typeface="宋体" panose="02010600030101010101" pitchFamily="2" charset="-122"/>
              </a:rPr>
              <a:t>           </a:t>
            </a:r>
            <a:r>
              <a:rPr kumimoji="1" lang="zh-CN" altLang="en-US" sz="2400" b="1">
                <a:latin typeface="宋体" panose="02010600030101010101" pitchFamily="2" charset="-122"/>
              </a:rPr>
              <a:t>；</a:t>
            </a: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304800" y="4572000"/>
            <a:ext cx="853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显然，若数据元素很多，用法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存储更优</a:t>
            </a:r>
            <a:r>
              <a:rPr kumimoji="1" lang="en-US" altLang="zh-CN" sz="2600" b="1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块链结构</a:t>
            </a:r>
          </a:p>
        </p:txBody>
      </p:sp>
      <p:sp>
        <p:nvSpPr>
          <p:cNvPr id="47188" name="Rectangle 84"/>
          <p:cNvSpPr>
            <a:spLocks noChangeArrowheads="1"/>
          </p:cNvSpPr>
          <p:nvPr/>
        </p:nvSpPr>
        <p:spPr bwMode="auto">
          <a:xfrm>
            <a:off x="304800" y="9906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chemeClr val="accent2"/>
                </a:solidFill>
                <a:latin typeface="宋体" pitchFamily="2" charset="-122"/>
              </a:rPr>
              <a:t>法</a:t>
            </a:r>
            <a:r>
              <a:rPr kumimoji="1" lang="en-US" altLang="zh-CN" sz="2400" b="1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kumimoji="1" lang="zh-CN" altLang="en-US" sz="2400" b="1">
                <a:solidFill>
                  <a:schemeClr val="accent2"/>
                </a:solidFill>
                <a:latin typeface="宋体" pitchFamily="2" charset="-122"/>
              </a:rPr>
              <a:t>：</a:t>
            </a:r>
            <a:r>
              <a:rPr kumimoji="1" lang="zh-CN" altLang="en-US" sz="2400" b="1">
                <a:latin typeface="宋体" pitchFamily="2" charset="-122"/>
              </a:rPr>
              <a:t>链表结点的数据分量长度取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（个字符）</a:t>
            </a:r>
          </a:p>
        </p:txBody>
      </p:sp>
      <p:sp>
        <p:nvSpPr>
          <p:cNvPr id="20487" name="Rectangle 85"/>
          <p:cNvSpPr>
            <a:spLocks noChangeArrowheads="1"/>
          </p:cNvSpPr>
          <p:nvPr/>
        </p:nvSpPr>
        <p:spPr bwMode="auto">
          <a:xfrm>
            <a:off x="304800" y="22098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法</a:t>
            </a:r>
            <a:r>
              <a:rPr kumimoji="1"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sz="2400" b="1">
                <a:latin typeface="宋体" panose="02010600030101010101" pitchFamily="2" charset="-122"/>
              </a:rPr>
              <a:t>链表结点（数据域）大小取</a:t>
            </a:r>
            <a:r>
              <a:rPr kumimoji="1" lang="en-US" altLang="zh-CN" sz="2400" b="1">
                <a:solidFill>
                  <a:schemeClr val="accent2"/>
                </a:solidFill>
                <a:latin typeface="宋体" panose="02010600030101010101" pitchFamily="2" charset="-122"/>
              </a:rPr>
              <a:t>n</a:t>
            </a:r>
            <a:r>
              <a:rPr kumimoji="1" lang="en-US" altLang="zh-CN" sz="2400" b="1">
                <a:latin typeface="宋体" panose="02010600030101010101" pitchFamily="2" charset="-122"/>
              </a:rPr>
              <a:t>(</a:t>
            </a:r>
            <a:r>
              <a:rPr kumimoji="1" lang="zh-CN" altLang="en-US" sz="2400" b="1">
                <a:latin typeface="宋体" panose="02010600030101010101" pitchFamily="2" charset="-122"/>
              </a:rPr>
              <a:t>例如</a:t>
            </a:r>
            <a:r>
              <a:rPr kumimoji="1" lang="en-US" altLang="zh-CN" sz="2400" b="1">
                <a:latin typeface="宋体" panose="02010600030101010101" pitchFamily="2" charset="-122"/>
              </a:rPr>
              <a:t>n=4)</a:t>
            </a:r>
          </a:p>
        </p:txBody>
      </p:sp>
      <p:sp>
        <p:nvSpPr>
          <p:cNvPr id="20488" name="Rectangle 87"/>
          <p:cNvSpPr>
            <a:spLocks noChangeArrowheads="1"/>
          </p:cNvSpPr>
          <p:nvPr/>
        </p:nvSpPr>
        <p:spPr bwMode="auto">
          <a:xfrm>
            <a:off x="3311525" y="3573463"/>
            <a:ext cx="7270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1/2</a:t>
            </a:r>
          </a:p>
        </p:txBody>
      </p:sp>
      <p:sp>
        <p:nvSpPr>
          <p:cNvPr id="20489" name="Rectangle 88"/>
          <p:cNvSpPr>
            <a:spLocks noChangeArrowheads="1"/>
          </p:cNvSpPr>
          <p:nvPr/>
        </p:nvSpPr>
        <p:spPr bwMode="auto">
          <a:xfrm>
            <a:off x="6629400" y="3505200"/>
            <a:ext cx="16764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9/15=3/5</a:t>
            </a:r>
          </a:p>
        </p:txBody>
      </p:sp>
      <p:grpSp>
        <p:nvGrpSpPr>
          <p:cNvPr id="21514" name="Group 114"/>
          <p:cNvGrpSpPr>
            <a:grpSpLocks/>
          </p:cNvGrpSpPr>
          <p:nvPr/>
        </p:nvGrpSpPr>
        <p:grpSpPr bwMode="auto">
          <a:xfrm>
            <a:off x="127000" y="1371600"/>
            <a:ext cx="8864600" cy="625475"/>
            <a:chOff x="80" y="1440"/>
            <a:chExt cx="5584" cy="394"/>
          </a:xfrm>
        </p:grpSpPr>
        <p:grpSp>
          <p:nvGrpSpPr>
            <p:cNvPr id="21538" name="Group 90"/>
            <p:cNvGrpSpPr>
              <a:grpSpLocks/>
            </p:cNvGrpSpPr>
            <p:nvPr/>
          </p:nvGrpSpPr>
          <p:grpSpPr bwMode="auto">
            <a:xfrm>
              <a:off x="3049" y="1568"/>
              <a:ext cx="672" cy="240"/>
              <a:chOff x="1104" y="2016"/>
              <a:chExt cx="672" cy="240"/>
            </a:xfrm>
          </p:grpSpPr>
          <p:sp>
            <p:nvSpPr>
              <p:cNvPr id="21558" name="Rectangle 91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1559" name="Line 9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39" name="Rectangle 93"/>
            <p:cNvSpPr>
              <a:spLocks noChangeArrowheads="1"/>
            </p:cNvSpPr>
            <p:nvPr/>
          </p:nvSpPr>
          <p:spPr bwMode="auto">
            <a:xfrm>
              <a:off x="4690" y="1553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40" name="Line 94"/>
            <p:cNvSpPr>
              <a:spLocks noChangeShapeType="1"/>
            </p:cNvSpPr>
            <p:nvPr/>
          </p:nvSpPr>
          <p:spPr bwMode="auto">
            <a:xfrm>
              <a:off x="5136" y="155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Line 95"/>
            <p:cNvSpPr>
              <a:spLocks noChangeShapeType="1"/>
            </p:cNvSpPr>
            <p:nvPr/>
          </p:nvSpPr>
          <p:spPr bwMode="auto">
            <a:xfrm>
              <a:off x="2473" y="166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42" name="Group 96"/>
            <p:cNvGrpSpPr>
              <a:grpSpLocks/>
            </p:cNvGrpSpPr>
            <p:nvPr/>
          </p:nvGrpSpPr>
          <p:grpSpPr bwMode="auto">
            <a:xfrm>
              <a:off x="697" y="1568"/>
              <a:ext cx="672" cy="240"/>
              <a:chOff x="1104" y="2016"/>
              <a:chExt cx="672" cy="240"/>
            </a:xfrm>
          </p:grpSpPr>
          <p:sp>
            <p:nvSpPr>
              <p:cNvPr id="21556" name="Rectangle 97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1557" name="Line 98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43" name="Group 99"/>
            <p:cNvGrpSpPr>
              <a:grpSpLocks/>
            </p:cNvGrpSpPr>
            <p:nvPr/>
          </p:nvGrpSpPr>
          <p:grpSpPr bwMode="auto">
            <a:xfrm>
              <a:off x="1849" y="1568"/>
              <a:ext cx="672" cy="240"/>
              <a:chOff x="1104" y="2016"/>
              <a:chExt cx="672" cy="240"/>
            </a:xfrm>
          </p:grpSpPr>
          <p:sp>
            <p:nvSpPr>
              <p:cNvPr id="21554" name="Rectangle 100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1555" name="Line 101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44" name="Line 103"/>
            <p:cNvSpPr>
              <a:spLocks noChangeShapeType="1"/>
            </p:cNvSpPr>
            <p:nvPr/>
          </p:nvSpPr>
          <p:spPr bwMode="auto">
            <a:xfrm>
              <a:off x="457" y="16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5" name="Line 104"/>
            <p:cNvSpPr>
              <a:spLocks noChangeShapeType="1"/>
            </p:cNvSpPr>
            <p:nvPr/>
          </p:nvSpPr>
          <p:spPr bwMode="auto">
            <a:xfrm>
              <a:off x="1321" y="16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Text Box 105"/>
            <p:cNvSpPr txBox="1">
              <a:spLocks noChangeArrowheads="1"/>
            </p:cNvSpPr>
            <p:nvPr/>
          </p:nvSpPr>
          <p:spPr bwMode="auto">
            <a:xfrm>
              <a:off x="687" y="1546"/>
              <a:ext cx="6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TW" altLang="en-US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kumimoji="1" lang="zh-TW" altLang="zh-CN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kumimoji="1" lang="en-US" altLang="zh-CN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A</a:t>
              </a:r>
              <a:r>
                <a:rPr kumimoji="1" lang="en-US" altLang="zh-TW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  </a:t>
              </a:r>
              <a:r>
                <a:rPr kumimoji="1" lang="en-US" altLang="zh-CN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kumimoji="1" lang="en-US" altLang="zh-TW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  </a:t>
              </a:r>
              <a:r>
                <a:rPr kumimoji="1" lang="en-US" altLang="zh-TW" sz="2400">
                  <a:latin typeface="Times New Roman" panose="02020603050405020304" pitchFamily="18" charset="0"/>
                  <a:ea typeface="PMingLiU" panose="02020500000000000000" pitchFamily="18" charset="-12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1547" name="Text Box 106"/>
            <p:cNvSpPr txBox="1">
              <a:spLocks noChangeArrowheads="1"/>
            </p:cNvSpPr>
            <p:nvPr/>
          </p:nvSpPr>
          <p:spPr bwMode="auto">
            <a:xfrm>
              <a:off x="1839" y="1546"/>
              <a:ext cx="6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TW" altLang="en-US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kumimoji="1" lang="zh-TW" altLang="zh-CN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kumimoji="1" lang="en-US" altLang="zh-CN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B</a:t>
              </a:r>
              <a:r>
                <a:rPr kumimoji="1" lang="en-US" altLang="zh-TW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kumimoji="1" lang="en-US" altLang="zh-CN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kumimoji="1" lang="en-US" altLang="zh-TW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   </a:t>
              </a:r>
              <a:r>
                <a:rPr kumimoji="1" lang="en-US" altLang="zh-TW" sz="2400">
                  <a:latin typeface="Times New Roman" panose="02020603050405020304" pitchFamily="18" charset="0"/>
                  <a:ea typeface="PMingLiU" panose="02020500000000000000" pitchFamily="18" charset="-12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1548" name="Text Box 107"/>
            <p:cNvSpPr txBox="1">
              <a:spLocks noChangeArrowheads="1"/>
            </p:cNvSpPr>
            <p:nvPr/>
          </p:nvSpPr>
          <p:spPr bwMode="auto">
            <a:xfrm>
              <a:off x="3039" y="1546"/>
              <a:ext cx="6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 C</a:t>
              </a:r>
              <a:r>
                <a:rPr kumimoji="1" lang="en-US" altLang="zh-TW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kumimoji="1" lang="en-US" altLang="zh-CN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    </a:t>
              </a:r>
              <a:r>
                <a:rPr kumimoji="1" lang="en-US" altLang="zh-TW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kumimoji="1" lang="en-US" altLang="zh-TW" sz="2400">
                  <a:latin typeface="Times New Roman" panose="02020603050405020304" pitchFamily="18" charset="0"/>
                  <a:ea typeface="PMingLiU" panose="02020500000000000000" pitchFamily="18" charset="-12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1549" name="Text Box 108"/>
            <p:cNvSpPr txBox="1">
              <a:spLocks noChangeArrowheads="1"/>
            </p:cNvSpPr>
            <p:nvPr/>
          </p:nvSpPr>
          <p:spPr bwMode="auto">
            <a:xfrm>
              <a:off x="4720" y="1536"/>
              <a:ext cx="9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TW" altLang="en-US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kumimoji="1" lang="zh-TW" altLang="zh-CN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kumimoji="1" lang="en-US" altLang="zh-CN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I </a:t>
              </a:r>
              <a:r>
                <a:rPr kumimoji="1" lang="en-US" altLang="zh-TW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  </a:t>
              </a:r>
              <a:r>
                <a:rPr kumimoji="1" lang="en-US" altLang="zh-CN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  </a:t>
              </a:r>
              <a:r>
                <a:rPr kumimoji="1" lang="en-US" altLang="zh-TW" sz="2000">
                  <a:latin typeface="Times New Roman" panose="02020603050405020304" pitchFamily="18" charset="0"/>
                  <a:ea typeface="PMingLiU" panose="02020500000000000000" pitchFamily="18" charset="-120"/>
                </a:rPr>
                <a:t>NULL</a:t>
              </a:r>
            </a:p>
          </p:txBody>
        </p:sp>
        <p:sp>
          <p:nvSpPr>
            <p:cNvPr id="21550" name="Text Box 109"/>
            <p:cNvSpPr txBox="1">
              <a:spLocks noChangeArrowheads="1"/>
            </p:cNvSpPr>
            <p:nvPr/>
          </p:nvSpPr>
          <p:spPr bwMode="auto">
            <a:xfrm>
              <a:off x="80" y="1440"/>
              <a:ext cx="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head</a:t>
              </a:r>
            </a:p>
          </p:txBody>
        </p:sp>
        <p:sp>
          <p:nvSpPr>
            <p:cNvPr id="21551" name="Line 110"/>
            <p:cNvSpPr>
              <a:spLocks noChangeShapeType="1"/>
            </p:cNvSpPr>
            <p:nvPr/>
          </p:nvSpPr>
          <p:spPr bwMode="auto">
            <a:xfrm>
              <a:off x="3677" y="168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2" name="Line 111"/>
            <p:cNvSpPr>
              <a:spLocks noChangeShapeType="1"/>
            </p:cNvSpPr>
            <p:nvPr/>
          </p:nvSpPr>
          <p:spPr bwMode="auto">
            <a:xfrm>
              <a:off x="4312" y="168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3" name="Line 112"/>
            <p:cNvSpPr>
              <a:spLocks noChangeShapeType="1"/>
            </p:cNvSpPr>
            <p:nvPr/>
          </p:nvSpPr>
          <p:spPr bwMode="auto">
            <a:xfrm>
              <a:off x="4040" y="1689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1" name="Group 115"/>
          <p:cNvGrpSpPr>
            <a:grpSpLocks/>
          </p:cNvGrpSpPr>
          <p:nvPr/>
        </p:nvGrpSpPr>
        <p:grpSpPr bwMode="auto">
          <a:xfrm>
            <a:off x="127000" y="2743200"/>
            <a:ext cx="8439150" cy="542925"/>
            <a:chOff x="80" y="1296"/>
            <a:chExt cx="5316" cy="342"/>
          </a:xfrm>
        </p:grpSpPr>
        <p:sp>
          <p:nvSpPr>
            <p:cNvPr id="21516" name="Line 116"/>
            <p:cNvSpPr>
              <a:spLocks noChangeShapeType="1"/>
            </p:cNvSpPr>
            <p:nvPr/>
          </p:nvSpPr>
          <p:spPr bwMode="auto">
            <a:xfrm>
              <a:off x="3408" y="14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Line 117"/>
            <p:cNvSpPr>
              <a:spLocks noChangeShapeType="1"/>
            </p:cNvSpPr>
            <p:nvPr/>
          </p:nvSpPr>
          <p:spPr bwMode="auto">
            <a:xfrm>
              <a:off x="476" y="14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Line 118"/>
            <p:cNvSpPr>
              <a:spLocks noChangeShapeType="1"/>
            </p:cNvSpPr>
            <p:nvPr/>
          </p:nvSpPr>
          <p:spPr bwMode="auto">
            <a:xfrm>
              <a:off x="1776" y="14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Text Box 119"/>
            <p:cNvSpPr txBox="1">
              <a:spLocks noChangeArrowheads="1"/>
            </p:cNvSpPr>
            <p:nvPr/>
          </p:nvSpPr>
          <p:spPr bwMode="auto">
            <a:xfrm>
              <a:off x="80" y="1296"/>
              <a:ext cx="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head</a:t>
              </a:r>
            </a:p>
          </p:txBody>
        </p:sp>
        <p:grpSp>
          <p:nvGrpSpPr>
            <p:cNvPr id="21520" name="Group 120"/>
            <p:cNvGrpSpPr>
              <a:grpSpLocks/>
            </p:cNvGrpSpPr>
            <p:nvPr/>
          </p:nvGrpSpPr>
          <p:grpSpPr bwMode="auto">
            <a:xfrm>
              <a:off x="657" y="1344"/>
              <a:ext cx="1134" cy="294"/>
              <a:chOff x="340" y="1344"/>
              <a:chExt cx="1134" cy="294"/>
            </a:xfrm>
          </p:grpSpPr>
          <p:sp>
            <p:nvSpPr>
              <p:cNvPr id="21533" name="Text Box 121"/>
              <p:cNvSpPr txBox="1">
                <a:spLocks noChangeArrowheads="1"/>
              </p:cNvSpPr>
              <p:nvPr/>
            </p:nvSpPr>
            <p:spPr bwMode="auto">
              <a:xfrm>
                <a:off x="340" y="1344"/>
                <a:ext cx="113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A  B  C  D  </a:t>
                </a:r>
                <a:r>
                  <a:rPr kumimoji="1" lang="zh-TW" altLang="en-US" sz="2400">
                    <a:latin typeface="Times New Roman" panose="02020603050405020304" pitchFamily="18" charset="0"/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zh-TW" altLang="en-US" sz="240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21534" name="Line 122"/>
              <p:cNvSpPr>
                <a:spLocks noChangeShapeType="1"/>
              </p:cNvSpPr>
              <p:nvPr/>
            </p:nvSpPr>
            <p:spPr bwMode="auto">
              <a:xfrm>
                <a:off x="587" y="134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5" name="Line 123"/>
              <p:cNvSpPr>
                <a:spLocks noChangeShapeType="1"/>
              </p:cNvSpPr>
              <p:nvPr/>
            </p:nvSpPr>
            <p:spPr bwMode="auto">
              <a:xfrm>
                <a:off x="834" y="134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6" name="Line 124"/>
              <p:cNvSpPr>
                <a:spLocks noChangeShapeType="1"/>
              </p:cNvSpPr>
              <p:nvPr/>
            </p:nvSpPr>
            <p:spPr bwMode="auto">
              <a:xfrm>
                <a:off x="1049" y="134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7" name="Line 125"/>
              <p:cNvSpPr>
                <a:spLocks noChangeShapeType="1"/>
              </p:cNvSpPr>
              <p:nvPr/>
            </p:nvSpPr>
            <p:spPr bwMode="auto">
              <a:xfrm>
                <a:off x="1266" y="134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21" name="Group 126"/>
            <p:cNvGrpSpPr>
              <a:grpSpLocks/>
            </p:cNvGrpSpPr>
            <p:nvPr/>
          </p:nvGrpSpPr>
          <p:grpSpPr bwMode="auto">
            <a:xfrm>
              <a:off x="2226" y="1344"/>
              <a:ext cx="1134" cy="294"/>
              <a:chOff x="340" y="1344"/>
              <a:chExt cx="1134" cy="294"/>
            </a:xfrm>
          </p:grpSpPr>
          <p:sp>
            <p:nvSpPr>
              <p:cNvPr id="21528" name="Text Box 127"/>
              <p:cNvSpPr txBox="1">
                <a:spLocks noChangeArrowheads="1"/>
              </p:cNvSpPr>
              <p:nvPr/>
            </p:nvSpPr>
            <p:spPr bwMode="auto">
              <a:xfrm>
                <a:off x="340" y="1344"/>
                <a:ext cx="113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E   F  G  H </a:t>
                </a:r>
                <a:r>
                  <a:rPr kumimoji="1" lang="zh-TW" altLang="en-US" sz="2400">
                    <a:latin typeface="Times New Roman" panose="02020603050405020304" pitchFamily="18" charset="0"/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zh-TW" altLang="en-US" sz="240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21529" name="Line 128"/>
              <p:cNvSpPr>
                <a:spLocks noChangeShapeType="1"/>
              </p:cNvSpPr>
              <p:nvPr/>
            </p:nvSpPr>
            <p:spPr bwMode="auto">
              <a:xfrm>
                <a:off x="587" y="134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0" name="Line 129"/>
              <p:cNvSpPr>
                <a:spLocks noChangeShapeType="1"/>
              </p:cNvSpPr>
              <p:nvPr/>
            </p:nvSpPr>
            <p:spPr bwMode="auto">
              <a:xfrm>
                <a:off x="834" y="134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1" name="Line 130"/>
              <p:cNvSpPr>
                <a:spLocks noChangeShapeType="1"/>
              </p:cNvSpPr>
              <p:nvPr/>
            </p:nvSpPr>
            <p:spPr bwMode="auto">
              <a:xfrm>
                <a:off x="1049" y="134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2" name="Line 131"/>
              <p:cNvSpPr>
                <a:spLocks noChangeShapeType="1"/>
              </p:cNvSpPr>
              <p:nvPr/>
            </p:nvSpPr>
            <p:spPr bwMode="auto">
              <a:xfrm>
                <a:off x="1266" y="134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22" name="Text Box 132"/>
            <p:cNvSpPr txBox="1">
              <a:spLocks noChangeArrowheads="1"/>
            </p:cNvSpPr>
            <p:nvPr/>
          </p:nvSpPr>
          <p:spPr bwMode="auto">
            <a:xfrm>
              <a:off x="3840" y="1344"/>
              <a:ext cx="15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TW" altLang="en-US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1523" name="Line 133"/>
            <p:cNvSpPr>
              <a:spLocks noChangeShapeType="1"/>
            </p:cNvSpPr>
            <p:nvPr/>
          </p:nvSpPr>
          <p:spPr bwMode="auto">
            <a:xfrm>
              <a:off x="4079" y="134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Line 134"/>
            <p:cNvSpPr>
              <a:spLocks noChangeShapeType="1"/>
            </p:cNvSpPr>
            <p:nvPr/>
          </p:nvSpPr>
          <p:spPr bwMode="auto">
            <a:xfrm>
              <a:off x="4333" y="134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Line 135"/>
            <p:cNvSpPr>
              <a:spLocks noChangeShapeType="1"/>
            </p:cNvSpPr>
            <p:nvPr/>
          </p:nvSpPr>
          <p:spPr bwMode="auto">
            <a:xfrm>
              <a:off x="4555" y="134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Line 136"/>
            <p:cNvSpPr>
              <a:spLocks noChangeShapeType="1"/>
            </p:cNvSpPr>
            <p:nvPr/>
          </p:nvSpPr>
          <p:spPr bwMode="auto">
            <a:xfrm>
              <a:off x="4778" y="134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Rectangle 137"/>
            <p:cNvSpPr>
              <a:spLocks noChangeArrowheads="1"/>
            </p:cNvSpPr>
            <p:nvPr/>
          </p:nvSpPr>
          <p:spPr bwMode="auto">
            <a:xfrm>
              <a:off x="3840" y="1344"/>
              <a:ext cx="15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PMingLiU" panose="02020500000000000000" pitchFamily="18" charset="-120"/>
                </a:rPr>
                <a:t>I    #   #   #  NULL</a:t>
              </a:r>
              <a:endParaRPr kumimoji="1" lang="zh-TW" altLang="en-US" sz="2400">
                <a:latin typeface="Times New Roman" panose="02020603050405020304" pitchFamily="18" charset="0"/>
                <a:ea typeface="PMingLiU" panose="02020500000000000000" pitchFamily="18" charset="-120"/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90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7" grpId="0"/>
      <p:bldP spid="20488" grpId="0" animBg="1"/>
      <p:bldP spid="204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657950-BF65-400C-91A5-310193E59B00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/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457200" y="3487604"/>
            <a:ext cx="8305800" cy="1631216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#define  </a:t>
            </a:r>
            <a:r>
              <a:rPr kumimoji="1"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CHUNKSIZE</a:t>
            </a:r>
            <a:r>
              <a:rPr kumimoji="1"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80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    		</a:t>
            </a:r>
            <a:r>
              <a:rPr kumimoji="1" lang="en-US" altLang="zh-CN" sz="18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18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每块大小，可由用户定义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 err="1">
                <a:latin typeface="Times New Roman" panose="02020603050405020304" pitchFamily="18" charset="0"/>
              </a:rPr>
              <a:t>typedef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struct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 Chunk {           		</a:t>
            </a:r>
            <a:r>
              <a:rPr kumimoji="1" lang="en-US" altLang="zh-CN" sz="18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18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首先定义结点类型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char    </a:t>
            </a:r>
            <a:r>
              <a:rPr kumimoji="1" lang="en-US" altLang="zh-CN" sz="20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ch</a:t>
            </a:r>
            <a:r>
              <a:rPr kumimoji="1"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[ </a:t>
            </a:r>
            <a:r>
              <a:rPr kumimoji="1"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CHUNKSIZE</a:t>
            </a:r>
            <a:r>
              <a:rPr kumimoji="1"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];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  		</a:t>
            </a:r>
            <a:r>
              <a:rPr kumimoji="1" lang="en-US" altLang="zh-CN" sz="18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18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每个结点中的数据域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struct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 Chunk * next ;         		</a:t>
            </a:r>
            <a:r>
              <a:rPr kumimoji="1" lang="en-US" altLang="zh-CN" sz="18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18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每个结点中的指针域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}Chunk;                                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270640" y="84277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块链类型定义：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603604" y="5288622"/>
            <a:ext cx="2895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块链函数的编写略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448075" y="1238029"/>
            <a:ext cx="8534400" cy="163121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typedef  struct {                 </a:t>
            </a:r>
            <a:r>
              <a:rPr kumimoji="1" lang="en-US" altLang="zh-CN" sz="1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1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定义用链式存储的串类型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Chunk  *head;           </a:t>
            </a:r>
            <a:r>
              <a:rPr kumimoji="1" lang="en-US" altLang="zh-CN" sz="1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1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头指针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Chunk  *tail;             </a:t>
            </a:r>
            <a:r>
              <a:rPr kumimoji="1" lang="en-US" altLang="zh-CN" sz="1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1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尾指针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int  curLen;               </a:t>
            </a:r>
            <a:r>
              <a:rPr kumimoji="1" lang="en-US" altLang="zh-CN" sz="1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1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结点个数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} 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Lstring</a:t>
            </a:r>
            <a:r>
              <a:rPr kumimoji="1" lang="en-US" altLang="zh-CN" sz="2000" b="1">
                <a:latin typeface="Times New Roman" panose="02020603050405020304" pitchFamily="18" charset="0"/>
              </a:rPr>
              <a:t>;        </a:t>
            </a:r>
            <a:r>
              <a:rPr kumimoji="1" lang="en-US" altLang="zh-CN" sz="1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1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串类型只用一次，前面可以不加结构名称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E149E7A-7014-014B-BE4B-2B38EA1250B6}"/>
              </a:ext>
            </a:extLst>
          </p:cNvPr>
          <p:cNvSpPr/>
          <p:nvPr/>
        </p:nvSpPr>
        <p:spPr>
          <a:xfrm>
            <a:off x="3325505" y="855865"/>
            <a:ext cx="2492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对块链表的整体描述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BB7F57-11B1-ED40-982D-9A1DD95169C9}"/>
              </a:ext>
            </a:extLst>
          </p:cNvPr>
          <p:cNvSpPr/>
          <p:nvPr/>
        </p:nvSpPr>
        <p:spPr>
          <a:xfrm>
            <a:off x="3453745" y="3045519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对每个结点的描述</a:t>
            </a:r>
          </a:p>
        </p:txBody>
      </p:sp>
    </p:spTree>
    <p:extLst>
      <p:ext uri="{BB962C8B-B14F-4D97-AF65-F5344CB8AC3E}">
        <p14:creationId xmlns:p14="http://schemas.microsoft.com/office/powerpoint/2010/main" val="3362555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4" grpId="0" animBg="1"/>
      <p:bldP spid="225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4</a:t>
            </a:r>
            <a:r>
              <a:rPr lang="zh-CN" altLang="en-US" b="1" dirty="0"/>
              <a:t>章   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057400" y="2057400"/>
            <a:ext cx="48006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4.1  </a:t>
            </a:r>
            <a:r>
              <a:rPr kumimoji="1"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串类型的定义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4.2  </a:t>
            </a:r>
            <a:r>
              <a:rPr kumimoji="1"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串的表示和实现</a:t>
            </a:r>
            <a:endParaRPr kumimoji="1" lang="en-US" altLang="zh-TW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4.3  </a:t>
            </a:r>
            <a:r>
              <a:rPr kumimoji="1" lang="zh-CN" altLang="en-US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串的模式匹配算法</a:t>
            </a:r>
          </a:p>
        </p:txBody>
      </p:sp>
    </p:spTree>
    <p:extLst>
      <p:ext uri="{BB962C8B-B14F-4D97-AF65-F5344CB8AC3E}">
        <p14:creationId xmlns:p14="http://schemas.microsoft.com/office/powerpoint/2010/main" val="268604606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 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串的模式匹配算法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 Box 2"/>
          <p:cNvSpPr txBox="1">
            <a:spLocks noChangeAspect="1" noChangeArrowheads="1"/>
          </p:cNvSpPr>
          <p:nvPr/>
        </p:nvSpPr>
        <p:spPr bwMode="auto">
          <a:xfrm>
            <a:off x="443894" y="1674774"/>
            <a:ext cx="9540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算法目的：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确定主串中所含子串第一次出现的位置</a:t>
            </a:r>
            <a:r>
              <a:rPr kumimoji="1"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（定位）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  </a:t>
            </a:r>
            <a:endParaRPr kumimoji="1" lang="zh-CN" altLang="en-US" sz="2000" b="1" dirty="0">
              <a:solidFill>
                <a:srgbClr val="00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62665" y="2314480"/>
            <a:ext cx="82296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定位问题称为串的模式匹配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典型函数为</a:t>
            </a:r>
            <a:r>
              <a:rPr kumimoji="1" lang="en-US" altLang="zh-CN" sz="24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Index(S,T,pos)</a:t>
            </a:r>
            <a:endParaRPr kumimoji="1"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3894" y="3275380"/>
            <a:ext cx="86813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本章中介绍的两种算法：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BF</a:t>
            </a:r>
            <a:r>
              <a:rPr lang="zh-CN" altLang="en-US" sz="2400" dirty="0"/>
              <a:t>算法（</a:t>
            </a:r>
            <a:r>
              <a:rPr lang="en-US" altLang="zh-CN" sz="2400" dirty="0"/>
              <a:t>Brute Force Algorithm</a:t>
            </a:r>
            <a:r>
              <a:rPr lang="zh-CN" altLang="en-US" sz="2400" dirty="0"/>
              <a:t>）：回溯、速度较慢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KMP</a:t>
            </a:r>
            <a:r>
              <a:rPr lang="zh-CN" altLang="en-US" sz="2400" dirty="0"/>
              <a:t>算法：避免回溯，匹配速度快，是全课程的亮点之一</a:t>
            </a:r>
          </a:p>
          <a:p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784963" y="5246882"/>
            <a:ext cx="7585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52525"/>
                </a:solidFill>
              </a:rPr>
              <a:t>Knuth, Donald; Morris, James H.; Pratt, Vaughan (1977). </a:t>
            </a:r>
            <a:r>
              <a:rPr lang="en-US" altLang="zh-CN" dirty="0">
                <a:solidFill>
                  <a:srgbClr val="663366"/>
                </a:solidFill>
                <a:hlinkClick r:id="rId2"/>
              </a:rPr>
              <a:t>"Fast pattern matching in strings"</a:t>
            </a:r>
            <a:r>
              <a:rPr lang="en-US" altLang="zh-CN" dirty="0">
                <a:solidFill>
                  <a:srgbClr val="252525"/>
                </a:solidFill>
              </a:rPr>
              <a:t>. </a:t>
            </a:r>
            <a:r>
              <a:rPr lang="en-US" altLang="zh-CN" i="1" dirty="0">
                <a:solidFill>
                  <a:srgbClr val="252525"/>
                </a:solidFill>
              </a:rPr>
              <a:t>SIAM Journal on Computing</a:t>
            </a:r>
            <a:r>
              <a:rPr lang="en-US" altLang="zh-CN" dirty="0">
                <a:solidFill>
                  <a:srgbClr val="252525"/>
                </a:solidFill>
              </a:rPr>
              <a:t> </a:t>
            </a:r>
            <a:r>
              <a:rPr lang="en-US" altLang="zh-CN" b="1" dirty="0">
                <a:solidFill>
                  <a:srgbClr val="252525"/>
                </a:solidFill>
              </a:rPr>
              <a:t>6</a:t>
            </a:r>
            <a:r>
              <a:rPr lang="en-US" altLang="zh-CN" dirty="0">
                <a:solidFill>
                  <a:srgbClr val="252525"/>
                </a:solidFill>
              </a:rPr>
              <a:t> (2): 323–350. </a:t>
            </a:r>
            <a:r>
              <a:rPr lang="en-US" altLang="zh-CN" dirty="0">
                <a:solidFill>
                  <a:srgbClr val="0B0080"/>
                </a:solidFill>
                <a:hlinkClick r:id="rId3" tooltip="Digital object identifier"/>
              </a:rPr>
              <a:t>doi</a:t>
            </a:r>
            <a:r>
              <a:rPr lang="en-US" altLang="zh-CN" dirty="0">
                <a:solidFill>
                  <a:srgbClr val="252525"/>
                </a:solidFill>
              </a:rPr>
              <a:t>:</a:t>
            </a:r>
            <a:r>
              <a:rPr lang="en-US" altLang="zh-CN" dirty="0">
                <a:solidFill>
                  <a:srgbClr val="663366"/>
                </a:solidFill>
                <a:hlinkClick r:id="rId4"/>
              </a:rPr>
              <a:t>10.1137/0206024</a:t>
            </a:r>
            <a:r>
              <a:rPr lang="en-US" altLang="zh-CN" dirty="0">
                <a:solidFill>
                  <a:srgbClr val="252525"/>
                </a:solidFill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3081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AA01F-C4CE-B04D-AFBB-DE995405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Knuth, Donald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6A73C7-1526-534E-AD50-46A46E13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E3DB95-AEA9-574B-9C95-B3FEC03C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32F798E-A9CD-7E4C-B353-613146D9C1E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53660"/>
            <a:ext cx="8153400" cy="3173479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934674-8B68-EF48-8813-64069674C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240" y="339868"/>
            <a:ext cx="1982029" cy="235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42321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4.5</a:t>
            </a:r>
            <a:r>
              <a:rPr lang="zh-CN" altLang="en-US" dirty="0"/>
              <a:t>：</a:t>
            </a:r>
            <a:r>
              <a:rPr lang="en-US" altLang="zh-CN" dirty="0"/>
              <a:t>BF</a:t>
            </a:r>
            <a:r>
              <a:rPr lang="zh-CN" altLang="en-US" dirty="0"/>
              <a:t>算法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3095" y="1623965"/>
            <a:ext cx="7848600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S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=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‘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ababcabcacbab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’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</a:t>
            </a:r>
            <a:r>
              <a:rPr kumimoji="1"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=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‘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abcac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’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</a:t>
            </a:r>
            <a:r>
              <a:rPr kumimoji="1" lang="en-US" altLang="zh-CN" sz="28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pos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=1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</a:t>
            </a:r>
            <a:br>
              <a:rPr kumimoji="1" lang="zh-CN" altLang="en-US" sz="2800" b="1" dirty="0">
                <a:latin typeface="宋体" panose="02010600030101010101" pitchFamily="2" charset="-122"/>
              </a:rPr>
            </a:br>
            <a:r>
              <a:rPr kumimoji="1" lang="zh-CN" altLang="en-US" sz="2800" b="1" dirty="0">
                <a:latin typeface="宋体" panose="02010600030101010101" pitchFamily="2" charset="-122"/>
              </a:rPr>
              <a:t>    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求：串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T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在串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S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中第</a:t>
            </a:r>
            <a:r>
              <a:rPr kumimoji="1" lang="en-US" altLang="zh-CN" sz="2400" b="1" dirty="0" err="1">
                <a:latin typeface="宋体" panose="02010600030101010101" pitchFamily="2" charset="-122"/>
              </a:rPr>
              <a:t>pos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个字符之后的位置。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2776115"/>
            <a:ext cx="8382000" cy="31085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81000" indent="-3810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BF</a:t>
            </a: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算法设计思想：</a:t>
            </a:r>
          </a:p>
          <a:p>
            <a:pPr eaLnBrk="1" hangingPunct="1">
              <a:spcBef>
                <a:spcPct val="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</a:rPr>
              <a:t>将主串</a:t>
            </a:r>
            <a:r>
              <a:rPr kumimoji="1"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S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的第</a:t>
            </a:r>
            <a:r>
              <a:rPr kumimoji="1" lang="en-US" altLang="zh-CN" sz="2400" b="1" dirty="0" err="1">
                <a:latin typeface="宋体" panose="02010600030101010101" pitchFamily="2" charset="-122"/>
              </a:rPr>
              <a:t>pos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个字符和模式</a:t>
            </a:r>
            <a:r>
              <a:rPr kumimoji="1"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的第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个字符比较，</a:t>
            </a:r>
          </a:p>
          <a:p>
            <a:pPr lvl="1" eaLnBrk="1" hangingPunct="1">
              <a:spcBef>
                <a:spcPct val="0"/>
              </a:spcBef>
            </a:pPr>
            <a:r>
              <a:rPr kumimoji="1" lang="zh-CN" altLang="en-US" sz="2000" b="1" dirty="0">
                <a:latin typeface="宋体" panose="02010600030101010101" pitchFamily="2" charset="-122"/>
              </a:rPr>
              <a:t>若</a:t>
            </a:r>
            <a:r>
              <a:rPr kumimoji="1"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相等</a:t>
            </a:r>
            <a:r>
              <a:rPr kumimoji="1" lang="zh-CN" altLang="en-US" sz="2000" b="1" dirty="0">
                <a:latin typeface="宋体" panose="02010600030101010101" pitchFamily="2" charset="-122"/>
              </a:rPr>
              <a:t>，继续逐个比较后续字符；</a:t>
            </a:r>
          </a:p>
          <a:p>
            <a:pPr lvl="1" eaLnBrk="1" hangingPunct="1">
              <a:spcBef>
                <a:spcPct val="0"/>
              </a:spcBef>
            </a:pPr>
            <a:r>
              <a:rPr kumimoji="1" lang="zh-CN" altLang="en-US" sz="2000" b="1" dirty="0">
                <a:latin typeface="宋体" panose="02010600030101010101" pitchFamily="2" charset="-122"/>
              </a:rPr>
              <a:t>若</a:t>
            </a:r>
            <a:r>
              <a:rPr kumimoji="1"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不等</a:t>
            </a:r>
            <a:r>
              <a:rPr kumimoji="1" lang="zh-CN" altLang="en-US" sz="2000" b="1" dirty="0">
                <a:latin typeface="宋体" panose="02010600030101010101" pitchFamily="2" charset="-122"/>
              </a:rPr>
              <a:t>，</a:t>
            </a:r>
            <a:r>
              <a:rPr kumimoji="1"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从主串</a:t>
            </a:r>
            <a:r>
              <a:rPr kumimoji="1"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S</a:t>
            </a:r>
            <a:r>
              <a:rPr kumimoji="1"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的下一字符（</a:t>
            </a:r>
            <a:r>
              <a:rPr kumimoji="1"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pos+1</a:t>
            </a:r>
            <a:r>
              <a:rPr kumimoji="1"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）起，</a:t>
            </a:r>
            <a:r>
              <a:rPr kumimoji="1" lang="zh-CN" altLang="en-US" sz="2000" b="1" dirty="0">
                <a:latin typeface="宋体" panose="02010600030101010101" pitchFamily="2" charset="-122"/>
              </a:rPr>
              <a:t>重新与</a:t>
            </a:r>
            <a:r>
              <a:rPr kumimoji="1"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kumimoji="1" lang="zh-CN" altLang="en-US" sz="2000" b="1" dirty="0">
                <a:latin typeface="宋体" panose="02010600030101010101" pitchFamily="2" charset="-122"/>
              </a:rPr>
              <a:t>第一个字符比较。</a:t>
            </a:r>
            <a:endParaRPr kumimoji="1" lang="en-US" altLang="zh-CN" sz="20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</a:rPr>
              <a:t>直到主串</a:t>
            </a:r>
            <a:r>
              <a:rPr kumimoji="1"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S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的一个连续子串字符序列与模式</a:t>
            </a:r>
            <a:r>
              <a:rPr kumimoji="1"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相等。返回值为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S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中与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T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匹配的子序列第一个字符的序号，即匹配成功。否则，匹配失败，返回值 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0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090740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 串（</a:t>
            </a:r>
            <a:r>
              <a:rPr lang="en-US" altLang="zh-CN" dirty="0"/>
              <a:t>String</a:t>
            </a:r>
            <a:r>
              <a:rPr lang="zh-CN" altLang="en-US" dirty="0"/>
              <a:t>）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67700" y="243047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4.1  </a:t>
            </a:r>
            <a:r>
              <a:rPr kumimoji="1" lang="zh-CN" altLang="en-US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串类型的定义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4.2  </a:t>
            </a:r>
            <a:r>
              <a:rPr kumimoji="1" lang="zh-CN" altLang="en-US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串的表示和实现</a:t>
            </a:r>
            <a:endParaRPr kumimoji="1" lang="en-US" altLang="zh-TW" sz="2400" b="1" u="sng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4.3  </a:t>
            </a:r>
            <a:r>
              <a:rPr kumimoji="1"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串的模式匹配算法</a:t>
            </a:r>
          </a:p>
        </p:txBody>
      </p:sp>
    </p:spTree>
    <p:extLst>
      <p:ext uri="{BB962C8B-B14F-4D97-AF65-F5344CB8AC3E}">
        <p14:creationId xmlns:p14="http://schemas.microsoft.com/office/powerpoint/2010/main" val="152575306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4.5</a:t>
            </a:r>
            <a:r>
              <a:rPr lang="zh-CN" altLang="en-US" dirty="0"/>
              <a:t>：</a:t>
            </a:r>
            <a:r>
              <a:rPr lang="en-US" altLang="zh-CN" dirty="0"/>
              <a:t>BF</a:t>
            </a:r>
            <a:r>
              <a:rPr lang="zh-CN" altLang="en-US" dirty="0"/>
              <a:t>算法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66700" y="1436265"/>
            <a:ext cx="8760280" cy="11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1600" b="1" dirty="0">
                <a:solidFill>
                  <a:srgbClr val="000000"/>
                </a:solidFill>
                <a:ea typeface="楷体_GB2312" pitchFamily="49" charset="-122"/>
              </a:rPr>
              <a:t>例如</a:t>
            </a:r>
            <a:r>
              <a:rPr lang="en-US" altLang="zh-CN" sz="1600" b="1" dirty="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ea typeface="楷体_GB2312" pitchFamily="49" charset="-122"/>
              </a:rPr>
              <a:t>设目标串</a:t>
            </a:r>
            <a:r>
              <a:rPr lang="en-US" altLang="zh-CN" sz="1600" b="1" dirty="0">
                <a:solidFill>
                  <a:srgbClr val="000000"/>
                </a:solidFill>
                <a:ea typeface="楷体_GB2312" pitchFamily="49" charset="-122"/>
              </a:rPr>
              <a:t>s=“</a:t>
            </a:r>
            <a:r>
              <a:rPr lang="en-US" altLang="zh-CN" sz="1600" b="1" dirty="0" err="1">
                <a:solidFill>
                  <a:srgbClr val="000000"/>
                </a:solidFill>
                <a:ea typeface="楷体_GB2312" pitchFamily="49" charset="-122"/>
              </a:rPr>
              <a:t>cddcdc</a:t>
            </a:r>
            <a:r>
              <a:rPr lang="en-US" altLang="zh-CN" sz="1600" b="1" dirty="0">
                <a:solidFill>
                  <a:srgbClr val="000000"/>
                </a:solidFill>
                <a:ea typeface="楷体_GB2312" pitchFamily="49" charset="-122"/>
              </a:rPr>
              <a:t>”,</a:t>
            </a:r>
            <a:r>
              <a:rPr lang="zh-CN" altLang="en-US" sz="1600" b="1" dirty="0">
                <a:solidFill>
                  <a:srgbClr val="000000"/>
                </a:solidFill>
                <a:ea typeface="楷体_GB2312" pitchFamily="49" charset="-122"/>
              </a:rPr>
              <a:t>模式串</a:t>
            </a:r>
            <a:r>
              <a:rPr lang="en-US" altLang="zh-CN" sz="1600" b="1" dirty="0">
                <a:solidFill>
                  <a:srgbClr val="000000"/>
                </a:solidFill>
                <a:ea typeface="楷体_GB2312" pitchFamily="49" charset="-122"/>
              </a:rPr>
              <a:t>t=“</a:t>
            </a:r>
            <a:r>
              <a:rPr lang="en-US" altLang="zh-CN" sz="1600" b="1" dirty="0" err="1">
                <a:solidFill>
                  <a:srgbClr val="000000"/>
                </a:solidFill>
                <a:ea typeface="楷体_GB2312" pitchFamily="49" charset="-122"/>
              </a:rPr>
              <a:t>cdc</a:t>
            </a:r>
            <a:r>
              <a:rPr lang="en-US" altLang="zh-CN" sz="1600" b="1" dirty="0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sz="16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r>
              <a:rPr lang="en-US" altLang="zh-CN" sz="1600" b="1" dirty="0">
                <a:solidFill>
                  <a:srgbClr val="000000"/>
                </a:solidFill>
                <a:ea typeface="楷体_GB2312" pitchFamily="49" charset="-122"/>
              </a:rPr>
              <a:t>s</a:t>
            </a:r>
            <a:r>
              <a:rPr lang="zh-CN" altLang="en-US" sz="1600" b="1" dirty="0">
                <a:solidFill>
                  <a:srgbClr val="000000"/>
                </a:solidFill>
                <a:ea typeface="楷体_GB2312" pitchFamily="49" charset="-122"/>
              </a:rPr>
              <a:t>的长度为</a:t>
            </a:r>
            <a:r>
              <a:rPr lang="en-US" altLang="zh-CN" sz="1600" b="1" dirty="0">
                <a:solidFill>
                  <a:srgbClr val="000000"/>
                </a:solidFill>
                <a:ea typeface="楷体_GB2312" pitchFamily="49" charset="-122"/>
              </a:rPr>
              <a:t>n(n=6),t</a:t>
            </a:r>
            <a:r>
              <a:rPr lang="zh-CN" altLang="en-US" sz="1600" b="1" dirty="0">
                <a:solidFill>
                  <a:srgbClr val="000000"/>
                </a:solidFill>
                <a:ea typeface="楷体_GB2312" pitchFamily="49" charset="-122"/>
              </a:rPr>
              <a:t>的长度为</a:t>
            </a:r>
            <a:r>
              <a:rPr lang="en-US" altLang="zh-CN" sz="1600" b="1" dirty="0">
                <a:solidFill>
                  <a:srgbClr val="000000"/>
                </a:solidFill>
                <a:ea typeface="楷体_GB2312" pitchFamily="49" charset="-122"/>
              </a:rPr>
              <a:t>m(m=3)</a:t>
            </a:r>
            <a:r>
              <a:rPr lang="zh-CN" altLang="en-US" sz="1600" b="1" dirty="0">
                <a:solidFill>
                  <a:srgbClr val="000000"/>
                </a:solidFill>
                <a:ea typeface="楷体_GB2312" pitchFamily="49" charset="-122"/>
              </a:rPr>
              <a:t>。用指针</a:t>
            </a:r>
            <a:r>
              <a:rPr lang="en-US" altLang="zh-CN" sz="16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sz="1600" b="1" dirty="0">
                <a:solidFill>
                  <a:srgbClr val="000000"/>
                </a:solidFill>
                <a:ea typeface="楷体_GB2312" pitchFamily="49" charset="-122"/>
              </a:rPr>
              <a:t>指示目标串</a:t>
            </a:r>
            <a:r>
              <a:rPr lang="en-US" altLang="zh-CN" sz="1600" b="1" dirty="0">
                <a:solidFill>
                  <a:srgbClr val="000000"/>
                </a:solidFill>
                <a:ea typeface="楷体_GB2312" pitchFamily="49" charset="-122"/>
              </a:rPr>
              <a:t>s</a:t>
            </a:r>
            <a:r>
              <a:rPr lang="zh-CN" altLang="en-US" sz="1600" b="1" dirty="0">
                <a:solidFill>
                  <a:srgbClr val="000000"/>
                </a:solidFill>
                <a:ea typeface="楷体_GB2312" pitchFamily="49" charset="-122"/>
              </a:rPr>
              <a:t>的当前比较字符位置</a:t>
            </a:r>
            <a:r>
              <a:rPr lang="en-US" altLang="zh-CN" sz="1600" b="1" dirty="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ea typeface="楷体_GB2312" pitchFamily="49" charset="-122"/>
              </a:rPr>
              <a:t>用指针</a:t>
            </a:r>
            <a:r>
              <a:rPr lang="en-US" altLang="zh-CN" sz="1600" b="1" dirty="0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zh-CN" altLang="en-US" sz="1600" b="1" dirty="0">
                <a:solidFill>
                  <a:srgbClr val="000000"/>
                </a:solidFill>
                <a:ea typeface="楷体_GB2312" pitchFamily="49" charset="-122"/>
              </a:rPr>
              <a:t>指示模式串</a:t>
            </a:r>
            <a:r>
              <a:rPr lang="en-US" altLang="zh-CN" sz="1600" b="1" dirty="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 sz="1600" b="1" dirty="0">
                <a:solidFill>
                  <a:srgbClr val="000000"/>
                </a:solidFill>
                <a:ea typeface="楷体_GB2312" pitchFamily="49" charset="-122"/>
              </a:rPr>
              <a:t>的当前比较字符位置。</a:t>
            </a:r>
            <a:r>
              <a:rPr lang="en-US" altLang="zh-CN" sz="1600" b="1" dirty="0">
                <a:solidFill>
                  <a:srgbClr val="000000"/>
                </a:solidFill>
                <a:ea typeface="楷体_GB2312" pitchFamily="49" charset="-122"/>
              </a:rPr>
              <a:t>BF</a:t>
            </a:r>
            <a:r>
              <a:rPr lang="zh-CN" altLang="en-US" sz="1600" b="1" dirty="0">
                <a:solidFill>
                  <a:srgbClr val="000000"/>
                </a:solidFill>
                <a:ea typeface="楷体_GB2312" pitchFamily="49" charset="-122"/>
              </a:rPr>
              <a:t>模式匹配过程如下所示。</a:t>
            </a:r>
          </a:p>
        </p:txBody>
      </p:sp>
      <p:graphicFrame>
        <p:nvGraphicFramePr>
          <p:cNvPr id="10" name="Object 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8192983"/>
              </p:ext>
            </p:extLst>
          </p:nvPr>
        </p:nvGraphicFramePr>
        <p:xfrm>
          <a:off x="266700" y="2468875"/>
          <a:ext cx="6696075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图片" r:id="rId3" imgW="3169920" imgH="2401824" progId="Word.Picture.8">
                  <p:embed/>
                </p:oleObj>
              </mc:Choice>
              <mc:Fallback>
                <p:oleObj name="图片" r:id="rId3" imgW="3169920" imgH="2401824" progId="Word.Picture.8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468875"/>
                        <a:ext cx="6696075" cy="431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7368" y="3460269"/>
            <a:ext cx="1979612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= </a:t>
            </a:r>
            <a:r>
              <a:rPr lang="en-US" altLang="zh-CN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–j +2;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j = 1;</a:t>
            </a:r>
          </a:p>
        </p:txBody>
      </p:sp>
    </p:spTree>
    <p:extLst>
      <p:ext uri="{BB962C8B-B14F-4D97-AF65-F5344CB8AC3E}">
        <p14:creationId xmlns:p14="http://schemas.microsoft.com/office/powerpoint/2010/main" val="25702860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43D64A-D44C-4950-9B13-1B61BC954280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79388" y="549275"/>
            <a:ext cx="90916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Arial Black" panose="020B0A04020102020204" pitchFamily="34" charset="0"/>
              </a:rPr>
              <a:t>求子串位置的定位函数</a:t>
            </a:r>
            <a:r>
              <a:rPr kumimoji="1" lang="en-US" altLang="zh-CN" sz="2400" b="1">
                <a:solidFill>
                  <a:schemeClr val="accent2"/>
                </a:solidFill>
                <a:latin typeface="Arial Black" panose="020B0A04020102020204" pitchFamily="34" charset="0"/>
              </a:rPr>
              <a:t>Index(S, T, pos)</a:t>
            </a:r>
            <a:r>
              <a:rPr kumimoji="1" lang="en-US" altLang="zh-CN" sz="2400" b="1">
                <a:latin typeface="Arial Black" panose="020B0A04020102020204" pitchFamily="34" charset="0"/>
              </a:rPr>
              <a:t> </a:t>
            </a:r>
            <a:r>
              <a:rPr kumimoji="1" lang="zh-CN" altLang="en-US" sz="2400" b="1">
                <a:latin typeface="Arial Black" panose="020B0A04020102020204" pitchFamily="34" charset="0"/>
              </a:rPr>
              <a:t>的</a:t>
            </a:r>
            <a:r>
              <a:rPr kumimoji="1" lang="en-US" altLang="zh-CN" sz="2400" b="1">
                <a:latin typeface="Arial Black" panose="020B0A04020102020204" pitchFamily="34" charset="0"/>
              </a:rPr>
              <a:t>BF</a:t>
            </a:r>
            <a:r>
              <a:rPr kumimoji="1" lang="zh-CN" altLang="en-US" sz="2400" b="1">
                <a:latin typeface="Arial Black" panose="020B0A04020102020204" pitchFamily="34" charset="0"/>
              </a:rPr>
              <a:t>算法：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304800" y="1188241"/>
            <a:ext cx="8534400" cy="496751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Index_BP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SString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S,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SString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T,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pos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 </a:t>
            </a:r>
            <a:r>
              <a:rPr kumimoji="1" lang="en-US" altLang="zh-CN" sz="24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24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见教材</a:t>
            </a:r>
            <a:r>
              <a:rPr kumimoji="1" lang="en-US" altLang="zh-CN" sz="24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P79</a:t>
            </a:r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返回子串</a:t>
            </a:r>
            <a:r>
              <a:rPr kumimoji="1"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在主串</a:t>
            </a:r>
            <a:r>
              <a:rPr kumimoji="1"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中第</a:t>
            </a:r>
            <a:r>
              <a:rPr kumimoji="1" lang="en-US" altLang="zh-CN" sz="2000" b="1" dirty="0" err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pos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个字符之后的位置。若不存在，则函数值为</a:t>
            </a:r>
            <a:r>
              <a:rPr kumimoji="1"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0.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其中，</a:t>
            </a:r>
            <a:r>
              <a:rPr kumimoji="1"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非空，</a:t>
            </a:r>
            <a:r>
              <a:rPr kumimoji="1"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1≤pos≤StrLength(S)</a:t>
            </a:r>
            <a:r>
              <a:rPr kumimoji="1" lang="en-US" altLang="zh-CN" sz="2000" b="1" dirty="0">
                <a:solidFill>
                  <a:srgbClr val="649FDA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pos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      j=1;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while (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&lt;=S[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 &amp;&amp; j&lt;=T[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 ) 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{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kumimoji="1" lang="en-US" altLang="zh-CN" sz="2000" b="1" dirty="0" err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i,j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二指针在正常长度范围，</a:t>
            </a:r>
            <a:endParaRPr kumimoji="1"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if (S[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 = = T[j] ) {++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 ++j; }   </a:t>
            </a:r>
            <a:r>
              <a:rPr kumimoji="1"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则继续比较后续字符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else {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i-j+2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; j=1;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} </a:t>
            </a:r>
            <a:r>
              <a:rPr kumimoji="1"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若不相等，指针后退重新开始匹配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if(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&gt;T[0]) return 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-T[0];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//T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子串指针</a:t>
            </a:r>
            <a:r>
              <a:rPr kumimoji="1" lang="en-US" altLang="zh-CN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正常到尾，说明匹配成功，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else return 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</a:rPr>
              <a:t>;        </a:t>
            </a:r>
            <a:endParaRPr kumimoji="1" lang="zh-CN" altLang="en-US" sz="2000" b="1" dirty="0">
              <a:solidFill>
                <a:srgbClr val="0099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} //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Index_BP</a:t>
            </a:r>
            <a:endParaRPr kumimoji="1"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16" name="AutoShape 4"/>
          <p:cNvSpPr>
            <a:spLocks noChangeArrowheads="1"/>
          </p:cNvSpPr>
          <p:nvPr/>
        </p:nvSpPr>
        <p:spPr bwMode="auto">
          <a:xfrm>
            <a:off x="5378505" y="2392065"/>
            <a:ext cx="3143345" cy="1071563"/>
          </a:xfrm>
          <a:prstGeom prst="wedgeRoundRectCallout">
            <a:avLst>
              <a:gd name="adj1" fmla="val -68662"/>
              <a:gd name="adj2" fmla="val 123699"/>
              <a:gd name="adj3" fmla="val 16667"/>
            </a:avLst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kumimoji="1" lang="en-US" altLang="zh-CN" b="1" dirty="0" err="1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1" lang="en-US" altLang="zh-CN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-j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回到起始点之前，</a:t>
            </a:r>
          </a:p>
          <a:p>
            <a:pPr>
              <a:defRPr/>
            </a:pPr>
            <a:r>
              <a:rPr kumimoji="1" lang="en-US" altLang="zh-CN" b="1" dirty="0" err="1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1" lang="en-US" altLang="zh-CN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-j</a:t>
            </a:r>
            <a:r>
              <a:rPr kumimoji="1" lang="zh-CN" altLang="en-US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＋</a:t>
            </a:r>
            <a:r>
              <a:rPr kumimoji="1" lang="en-US" altLang="zh-CN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回到首字符，</a:t>
            </a:r>
          </a:p>
          <a:p>
            <a:pPr>
              <a:defRPr/>
            </a:pPr>
            <a:r>
              <a:rPr kumimoji="1" lang="en-US" altLang="zh-CN" b="1" dirty="0" err="1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1" lang="en-US" altLang="zh-CN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-j</a:t>
            </a:r>
            <a:r>
              <a:rPr kumimoji="1" lang="zh-CN" altLang="en-US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＋</a:t>
            </a:r>
            <a:r>
              <a:rPr kumimoji="1" lang="en-US" altLang="zh-CN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定位到第二个字符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2471738" cy="5334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altLang="zh-CN" sz="2800" b="1" kern="0" dirty="0">
                <a:solidFill>
                  <a:schemeClr val="tx2"/>
                </a:solidFill>
                <a:latin typeface="宋体" pitchFamily="2" charset="-122"/>
                <a:ea typeface="+mj-ea"/>
                <a:cs typeface="+mj-cs"/>
              </a:rPr>
              <a:t>BF</a:t>
            </a:r>
            <a:r>
              <a:rPr lang="zh-CN" altLang="en-US" sz="2800" b="1" kern="0" dirty="0">
                <a:solidFill>
                  <a:schemeClr val="tx2"/>
                </a:solidFill>
                <a:latin typeface="宋体" pitchFamily="2" charset="-122"/>
                <a:ea typeface="+mj-ea"/>
                <a:cs typeface="+mj-cs"/>
              </a:rPr>
              <a:t>算法的实现</a:t>
            </a:r>
            <a:endParaRPr lang="zh-CN" altLang="en-US" sz="2400" b="1" kern="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50339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A73F465-1B4A-2F44-A033-1DDE8ABA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55865"/>
            <a:ext cx="9144000" cy="4099034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AAC-C118-45AB-96AF-B69931CFBF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432789" y="5078981"/>
            <a:ext cx="24292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时间复杂度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078469" y="5168238"/>
            <a:ext cx="2429286" cy="735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O(m*n)</a:t>
            </a:r>
            <a:endParaRPr lang="zh-CN" altLang="en-US" sz="3200" dirty="0"/>
          </a:p>
        </p:txBody>
      </p:sp>
      <p:sp>
        <p:nvSpPr>
          <p:cNvPr id="7" name="圆角矩形 6"/>
          <p:cNvSpPr/>
          <p:nvPr/>
        </p:nvSpPr>
        <p:spPr>
          <a:xfrm>
            <a:off x="6030683" y="5078980"/>
            <a:ext cx="282393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i</a:t>
            </a:r>
            <a:r>
              <a:rPr lang="zh-CN" altLang="en-US" sz="3200" dirty="0"/>
              <a:t>需要回溯</a:t>
            </a:r>
          </a:p>
        </p:txBody>
      </p:sp>
    </p:spTree>
    <p:extLst>
      <p:ext uri="{BB962C8B-B14F-4D97-AF65-F5344CB8AC3E}">
        <p14:creationId xmlns:p14="http://schemas.microsoft.com/office/powerpoint/2010/main" val="28212277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950" y="0"/>
            <a:ext cx="8497888" cy="2133600"/>
          </a:xfrm>
        </p:spPr>
        <p:txBody>
          <a:bodyPr/>
          <a:lstStyle/>
          <a:p>
            <a:pPr>
              <a:buClr>
                <a:schemeClr val="accent2"/>
              </a:buClr>
              <a:buFontTx/>
              <a:buNone/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宋体" pitchFamily="2" charset="-122"/>
              </a:rPr>
              <a:t>BF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</a:rPr>
              <a:t>算法的时间复杂度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400" b="1" dirty="0"/>
              <a:t>    主串长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； 子串长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。可能匹配成功的位置（</a:t>
            </a:r>
            <a:r>
              <a:rPr lang="en-US" altLang="zh-CN" sz="2400" b="1" dirty="0">
                <a:solidFill>
                  <a:schemeClr val="accent2"/>
                </a:solidFill>
              </a:rPr>
              <a:t>1 ~ n-m+1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。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①最好的情况下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000" b="1" dirty="0"/>
              <a:t>    第</a:t>
            </a:r>
            <a:r>
              <a:rPr lang="en-US" altLang="zh-CN" sz="2000" b="1" dirty="0" err="1"/>
              <a:t>i</a:t>
            </a:r>
            <a:r>
              <a:rPr lang="zh-CN" altLang="en-US" sz="2000" b="1" dirty="0"/>
              <a:t>个位置匹配成功，前</a:t>
            </a:r>
            <a:r>
              <a:rPr lang="en-US" altLang="zh-CN" sz="2000" b="1" dirty="0"/>
              <a:t>i-1</a:t>
            </a:r>
            <a:r>
              <a:rPr lang="zh-CN" altLang="en-US" sz="2000" b="1" dirty="0"/>
              <a:t>个位置每个位置只比较了一次，第</a:t>
            </a:r>
            <a:r>
              <a:rPr lang="en-US" altLang="zh-CN" sz="2000" b="1" dirty="0" err="1"/>
              <a:t>i</a:t>
            </a:r>
            <a:r>
              <a:rPr lang="zh-CN" altLang="en-US" sz="2000" b="1" dirty="0"/>
              <a:t>个位置比较了（</a:t>
            </a:r>
            <a:r>
              <a:rPr lang="en-US" altLang="zh-CN" sz="2000" b="1" dirty="0">
                <a:solidFill>
                  <a:schemeClr val="accent2"/>
                </a:solidFill>
              </a:rPr>
              <a:t>i-1+m</a:t>
            </a:r>
            <a:r>
              <a:rPr lang="zh-CN" altLang="en-US" sz="2000" b="1" dirty="0"/>
              <a:t>）次，平均比较次数：</a:t>
            </a:r>
          </a:p>
        </p:txBody>
      </p:sp>
      <p:graphicFrame>
        <p:nvGraphicFramePr>
          <p:cNvPr id="120836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39750" y="2205038"/>
          <a:ext cx="72009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" name="Equation" r:id="rId3" imgW="3302000" imgH="431800" progId="Equation.DSMT4">
                  <p:embed/>
                </p:oleObj>
              </mc:Choice>
              <mc:Fallback>
                <p:oleObj name="Equation" r:id="rId3" imgW="3302000" imgH="431800" progId="Equation.DSMT4">
                  <p:embed/>
                  <p:pic>
                    <p:nvPicPr>
                      <p:cNvPr id="12083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05038"/>
                        <a:ext cx="72009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55650" y="4868863"/>
          <a:ext cx="73453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" name="Equation" r:id="rId5" imgW="2895600" imgH="431800" progId="Equation.DSMT4">
                  <p:embed/>
                </p:oleObj>
              </mc:Choice>
              <mc:Fallback>
                <p:oleObj name="Equation" r:id="rId5" imgW="2895600" imgH="431800" progId="Equation.DSMT4">
                  <p:embed/>
                  <p:pic>
                    <p:nvPicPr>
                      <p:cNvPr id="1208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868863"/>
                        <a:ext cx="734536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23850" y="3716338"/>
            <a:ext cx="8208963" cy="10779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②最坏的情况下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: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Arial" charset="0"/>
              </a:rPr>
              <a:t>第</a:t>
            </a:r>
            <a:r>
              <a:rPr lang="en-US" altLang="zh-CN" sz="2000" b="1" dirty="0" err="1">
                <a:latin typeface="Arial" charset="0"/>
              </a:rPr>
              <a:t>i</a:t>
            </a:r>
            <a:r>
              <a:rPr lang="zh-CN" altLang="en-US" sz="2000" b="1" dirty="0">
                <a:latin typeface="Arial" charset="0"/>
              </a:rPr>
              <a:t>个位置匹配成功，但每个</a:t>
            </a:r>
            <a:r>
              <a:rPr lang="en-US" altLang="zh-CN" sz="2000" b="1" dirty="0">
                <a:latin typeface="Arial" charset="0"/>
              </a:rPr>
              <a:t>i-1</a:t>
            </a:r>
            <a:r>
              <a:rPr lang="zh-CN" altLang="en-US" sz="2000" b="1" dirty="0">
                <a:latin typeface="Arial" charset="0"/>
              </a:rPr>
              <a:t>位置都比较了</a:t>
            </a:r>
            <a:r>
              <a:rPr lang="en-US" altLang="zh-CN" sz="2000" b="1" dirty="0">
                <a:latin typeface="Arial" charset="0"/>
              </a:rPr>
              <a:t>m</a:t>
            </a:r>
            <a:r>
              <a:rPr lang="zh-CN" altLang="en-US" sz="2000" b="1" dirty="0">
                <a:latin typeface="Arial" charset="0"/>
              </a:rPr>
              <a:t>次，总共比较了</a:t>
            </a:r>
            <a:r>
              <a:rPr lang="en-US" altLang="zh-CN" sz="2000" b="1" dirty="0">
                <a:latin typeface="Arial" charset="0"/>
              </a:rPr>
              <a:t>(</a:t>
            </a:r>
            <a:r>
              <a:rPr lang="en-US" altLang="zh-CN" sz="2000" b="1" dirty="0" err="1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*m</a:t>
            </a:r>
            <a:r>
              <a:rPr lang="en-US" altLang="zh-CN" sz="2000" b="1" dirty="0">
                <a:latin typeface="Arial" charset="0"/>
              </a:rPr>
              <a:t>)</a:t>
            </a:r>
            <a:r>
              <a:rPr lang="zh-CN" altLang="en-US" sz="2000" b="1" dirty="0">
                <a:latin typeface="Arial" charset="0"/>
              </a:rPr>
              <a:t>次，平均比较次数：  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5949950"/>
            <a:ext cx="7705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/>
              <a:t>设</a:t>
            </a:r>
            <a:r>
              <a:rPr lang="en-US" altLang="zh-CN" sz="2400" b="1"/>
              <a:t>n&gt;&gt;m</a:t>
            </a:r>
            <a:r>
              <a:rPr lang="zh-CN" altLang="en-US" sz="2400" b="1"/>
              <a:t>，最坏情况下的平均时间复杂度为</a:t>
            </a:r>
            <a:r>
              <a:rPr lang="en-US" altLang="zh-CN" sz="2400" b="1">
                <a:solidFill>
                  <a:schemeClr val="accent2"/>
                </a:solidFill>
              </a:rPr>
              <a:t>O(n*m)</a:t>
            </a:r>
            <a:r>
              <a:rPr lang="zh-CN" altLang="en-US" sz="2400" b="1"/>
              <a:t>。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750" y="3141663"/>
            <a:ext cx="60674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+mn-ea"/>
                <a:ea typeface="+mn-ea"/>
              </a:rPr>
              <a:t>最好情况下算法的平均时间复杂度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  <a:ea typeface="+mn-ea"/>
              </a:rPr>
              <a:t>O(</a:t>
            </a:r>
            <a:r>
              <a:rPr lang="en-US" altLang="zh-CN" sz="2400" b="1" dirty="0" err="1">
                <a:solidFill>
                  <a:schemeClr val="accent2"/>
                </a:solidFill>
                <a:latin typeface="+mn-ea"/>
                <a:ea typeface="+mn-ea"/>
              </a:rPr>
              <a:t>n+m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  <a:ea typeface="+mn-ea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10803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765175"/>
            <a:ext cx="8434387" cy="51117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zh-CN" altLang="en-US" sz="2800" b="1" dirty="0"/>
              <a:t>分析算法的思想：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/>
              <a:t>从主串</a:t>
            </a:r>
            <a:r>
              <a:rPr lang="en-US" altLang="zh-CN" sz="2400" dirty="0"/>
              <a:t>S</a:t>
            </a:r>
            <a:r>
              <a:rPr lang="zh-CN" altLang="en-US" sz="2400" dirty="0"/>
              <a:t>的第</a:t>
            </a:r>
            <a:r>
              <a:rPr lang="en-US" altLang="zh-CN" sz="2400" dirty="0"/>
              <a:t>pos</a:t>
            </a:r>
            <a:r>
              <a:rPr lang="zh-CN" altLang="en-US" sz="2400" dirty="0"/>
              <a:t>个字符起和模式的第一个字符比较，若相等，继续比较后续字符；</a:t>
            </a:r>
            <a:r>
              <a:rPr lang="zh-CN" alt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否则</a:t>
            </a:r>
            <a:r>
              <a:rPr lang="en-US" altLang="zh-C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从主串的下一个字符起再重新和模式的字符比较</a:t>
            </a:r>
            <a:r>
              <a:rPr lang="zh-CN" altLang="en-US" sz="2400" dirty="0"/>
              <a:t>。以此类推，直到模式</a:t>
            </a:r>
            <a:r>
              <a:rPr lang="en-US" altLang="zh-CN" sz="2400" dirty="0"/>
              <a:t>T</a:t>
            </a:r>
            <a:r>
              <a:rPr lang="zh-CN" altLang="en-US" sz="2400" dirty="0"/>
              <a:t>中的每个字符依次和主串</a:t>
            </a:r>
            <a:r>
              <a:rPr lang="en-US" altLang="zh-CN" sz="2400" dirty="0"/>
              <a:t>S</a:t>
            </a:r>
            <a:r>
              <a:rPr lang="zh-CN" altLang="en-US" sz="2400" dirty="0"/>
              <a:t>中的一个连续的字符序列相等，则匹配成功，函数返回</a:t>
            </a:r>
            <a:r>
              <a:rPr lang="en-US" altLang="zh-CN" sz="2400" dirty="0"/>
              <a:t>T</a:t>
            </a:r>
            <a:r>
              <a:rPr lang="zh-CN" altLang="en-US" sz="2400" dirty="0"/>
              <a:t>首字符在</a:t>
            </a:r>
            <a:r>
              <a:rPr lang="en-US" altLang="zh-CN" sz="2400" dirty="0"/>
              <a:t>S</a:t>
            </a:r>
            <a:r>
              <a:rPr lang="zh-CN" altLang="en-US" sz="2400" dirty="0"/>
              <a:t>中的位置；否则匹配不成功。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/>
              <a:t> </a:t>
            </a:r>
            <a:r>
              <a:rPr lang="zh-CN" altLang="en-US" sz="2400" b="1" dirty="0"/>
              <a:t>问题：</a:t>
            </a:r>
            <a:r>
              <a:rPr lang="zh-CN" altLang="en-US" sz="2400" dirty="0"/>
              <a:t>当主串与模式串存在</a:t>
            </a:r>
            <a:r>
              <a:rPr lang="zh-CN" alt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多次部分匹配</a:t>
            </a:r>
            <a:r>
              <a:rPr lang="zh-CN" altLang="en-US" sz="2400" dirty="0"/>
              <a:t>时，就显得效率低下。如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串在</a:t>
            </a:r>
            <a:r>
              <a:rPr lang="en-US" altLang="zh-CN" sz="2400" dirty="0"/>
              <a:t>T=“00001”, S=“0000000000001”</a:t>
            </a:r>
            <a:r>
              <a:rPr lang="zh-CN" altLang="en-US" sz="2400" dirty="0"/>
              <a:t>时，每次都有四次的多余比较，而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串又是普遍存在的。</a:t>
            </a:r>
          </a:p>
        </p:txBody>
      </p:sp>
    </p:spTree>
    <p:extLst>
      <p:ext uri="{BB962C8B-B14F-4D97-AF65-F5344CB8AC3E}">
        <p14:creationId xmlns:p14="http://schemas.microsoft.com/office/powerpoint/2010/main" val="24887037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094196E-488B-4FDC-B49C-981B5588EBBF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1313"/>
            <a:ext cx="5405438" cy="4619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200" b="1">
                <a:solidFill>
                  <a:schemeClr val="hlink"/>
                </a:solidFill>
              </a:rPr>
              <a:t>KMP</a:t>
            </a:r>
            <a:r>
              <a:rPr lang="zh-CN" altLang="en-US" sz="3200" b="1">
                <a:solidFill>
                  <a:schemeClr val="hlink"/>
                </a:solidFill>
              </a:rPr>
              <a:t>算法</a:t>
            </a:r>
            <a:r>
              <a:rPr lang="zh-CN" altLang="en-US" sz="3200" b="1">
                <a:solidFill>
                  <a:schemeClr val="tx1"/>
                </a:solidFill>
              </a:rPr>
              <a:t>（特点：速度快）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74788" y="1600200"/>
            <a:ext cx="7669212" cy="2819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en-US" altLang="zh-CN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" action="ppaction://hlinkshowjump?jump=nextslide"/>
              </a:rPr>
              <a:t>KMP</a:t>
            </a:r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" action="ppaction://hlinkshowjump?jump=nextslide"/>
              </a:rPr>
              <a:t>算法设计思想</a:t>
            </a:r>
            <a:endParaRPr lang="zh-CN" altLang="en-US" sz="28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KMP</a:t>
            </a:r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算法的推导过程</a:t>
            </a:r>
            <a:endParaRPr lang="zh-CN" altLang="en-US" sz="28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lang="en-US" altLang="zh-CN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4" action="ppaction://hlinksldjump"/>
              </a:rPr>
              <a:t>KMP</a:t>
            </a:r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4" action="ppaction://hlinksldjump"/>
              </a:rPr>
              <a:t>算法的实现</a:t>
            </a:r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（关键技术</a:t>
            </a:r>
            <a:r>
              <a:rPr lang="en-US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 </a:t>
            </a:r>
            <a:r>
              <a:rPr lang="en-US" altLang="zh-CN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5" action="ppaction://hlinksldjump"/>
              </a:rPr>
              <a:t>KMP</a:t>
            </a:r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5" action="ppaction://hlinksldjump"/>
              </a:rPr>
              <a:t>算法的时间复杂度</a:t>
            </a:r>
            <a:endParaRPr lang="zh-CN" altLang="en-US" sz="28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02079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950" y="333375"/>
            <a:ext cx="8424863" cy="1727200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/>
              <a:t>模式匹配的改进算法</a:t>
            </a:r>
            <a:r>
              <a:rPr lang="en-US" altLang="zh-CN" sz="2400" b="1"/>
              <a:t>-KMP</a:t>
            </a:r>
            <a:r>
              <a:rPr lang="zh-CN" altLang="en-US" sz="2400" b="1"/>
              <a:t>算法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/>
              <a:t> </a:t>
            </a:r>
            <a:r>
              <a:rPr lang="en-US" altLang="zh-CN" sz="2400" b="1"/>
              <a:t>KMP</a:t>
            </a:r>
            <a:r>
              <a:rPr lang="zh-CN" altLang="en-US" sz="2400" b="1"/>
              <a:t>算法是</a:t>
            </a:r>
            <a:r>
              <a:rPr lang="en-US" altLang="zh-CN" sz="2400" b="1">
                <a:solidFill>
                  <a:schemeClr val="accent2"/>
                </a:solidFill>
              </a:rPr>
              <a:t>D.E.Knuth</a:t>
            </a:r>
            <a:r>
              <a:rPr lang="zh-CN" altLang="en-US" sz="2400" b="1"/>
              <a:t>、</a:t>
            </a:r>
            <a:r>
              <a:rPr lang="en-US" altLang="zh-CN" sz="2400" b="1">
                <a:solidFill>
                  <a:schemeClr val="accent2"/>
                </a:solidFill>
              </a:rPr>
              <a:t>J.H.Morris</a:t>
            </a:r>
            <a:r>
              <a:rPr lang="zh-CN" altLang="en-US" sz="2400" b="1"/>
              <a:t>和</a:t>
            </a:r>
            <a:r>
              <a:rPr lang="en-US" altLang="zh-CN" sz="2400" b="1">
                <a:solidFill>
                  <a:schemeClr val="accent2"/>
                </a:solidFill>
              </a:rPr>
              <a:t>V.R.Pratt</a:t>
            </a:r>
            <a:r>
              <a:rPr lang="zh-CN" altLang="en-US" sz="2400" b="1"/>
              <a:t>共同提出的</a:t>
            </a:r>
            <a:r>
              <a:rPr lang="en-US" altLang="zh-CN" sz="2400" b="1"/>
              <a:t>,</a:t>
            </a:r>
            <a:r>
              <a:rPr lang="zh-CN" altLang="en-US" sz="2400" b="1"/>
              <a:t>简称</a:t>
            </a:r>
            <a:r>
              <a:rPr lang="en-US" altLang="zh-CN" sz="2400" b="1"/>
              <a:t>KMP</a:t>
            </a:r>
            <a:r>
              <a:rPr lang="zh-CN" altLang="en-US" sz="2400" b="1"/>
              <a:t>算法。该算法较</a:t>
            </a:r>
            <a:r>
              <a:rPr lang="en-US" altLang="zh-CN" sz="2400" b="1"/>
              <a:t>BF</a:t>
            </a:r>
            <a:r>
              <a:rPr lang="zh-CN" altLang="en-US" sz="2400" b="1"/>
              <a:t>算法有较大改进</a:t>
            </a:r>
            <a:r>
              <a:rPr lang="en-US" altLang="zh-CN" sz="2400" b="1"/>
              <a:t>,</a:t>
            </a:r>
            <a:r>
              <a:rPr lang="zh-CN" altLang="en-US" sz="2400" b="1"/>
              <a:t>主要是消除了主串指针的回溯</a:t>
            </a:r>
            <a:r>
              <a:rPr lang="en-US" altLang="zh-CN" sz="2400" b="1"/>
              <a:t>,</a:t>
            </a:r>
            <a:r>
              <a:rPr lang="zh-CN" altLang="en-US" sz="2400" b="1"/>
              <a:t>从而使算法效率有了某种程度的提高。</a:t>
            </a:r>
          </a:p>
        </p:txBody>
      </p:sp>
      <p:graphicFrame>
        <p:nvGraphicFramePr>
          <p:cNvPr id="10243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00113" y="2276475"/>
          <a:ext cx="6592887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Picture" r:id="rId3" imgW="3035300" imgH="1092200" progId="Word.Picture.8">
                  <p:embed/>
                </p:oleObj>
              </mc:Choice>
              <mc:Fallback>
                <p:oleObj name="Picture" r:id="rId3" imgW="3035300" imgH="1092200" progId="Word.Picture.8">
                  <p:embed/>
                  <p:pic>
                    <p:nvPicPr>
                      <p:cNvPr id="102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76475"/>
                        <a:ext cx="6592887" cy="237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95288" y="4797425"/>
            <a:ext cx="8461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≠t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≠t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又因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所以必有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。因此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第二次匹配可直接从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j=2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开始。 </a:t>
            </a:r>
          </a:p>
        </p:txBody>
      </p:sp>
    </p:spTree>
    <p:extLst>
      <p:ext uri="{BB962C8B-B14F-4D97-AF65-F5344CB8AC3E}">
        <p14:creationId xmlns:p14="http://schemas.microsoft.com/office/powerpoint/2010/main" val="525251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EDD445-91A3-42CF-9129-5A511C079AA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76200" y="762000"/>
            <a:ext cx="8534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尽量利用已经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部分匹配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的结果信息，尽量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让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不要回溯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，加快模式串的滑动速度。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例：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2597150" y="1905000"/>
            <a:ext cx="4413250" cy="1806638"/>
            <a:chOff x="1632" y="1200"/>
            <a:chExt cx="2784" cy="768"/>
          </a:xfrm>
        </p:grpSpPr>
        <p:sp>
          <p:nvSpPr>
            <p:cNvPr id="11313" name="Line 4"/>
            <p:cNvSpPr>
              <a:spLocks noChangeShapeType="1"/>
            </p:cNvSpPr>
            <p:nvPr/>
          </p:nvSpPr>
          <p:spPr bwMode="auto">
            <a:xfrm flipV="1">
              <a:off x="4416" y="12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4" name="Line 5"/>
            <p:cNvSpPr>
              <a:spLocks noChangeShapeType="1"/>
            </p:cNvSpPr>
            <p:nvPr/>
          </p:nvSpPr>
          <p:spPr bwMode="auto">
            <a:xfrm flipH="1">
              <a:off x="1632" y="1200"/>
              <a:ext cx="27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269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158750"/>
            <a:ext cx="7467600" cy="519113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宋体" panose="02010600030101010101" pitchFamily="2" charset="-122"/>
              </a:rPr>
              <a:t>① KMP</a:t>
            </a:r>
            <a:r>
              <a:rPr lang="zh-CN" altLang="en-US" sz="2800" b="1" dirty="0">
                <a:latin typeface="宋体" panose="02010600030101010101" pitchFamily="2" charset="-122"/>
              </a:rPr>
              <a:t>算法设计思想：</a:t>
            </a:r>
            <a:r>
              <a:rPr lang="zh-CN" altLang="en-US" sz="2800" b="1" dirty="0">
                <a:solidFill>
                  <a:srgbClr val="66FF33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99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9900"/>
                </a:solidFill>
                <a:latin typeface="宋体" panose="02010600030101010101" pitchFamily="2" charset="-122"/>
              </a:rPr>
              <a:t>参见教材</a:t>
            </a:r>
            <a:r>
              <a:rPr lang="en-US" altLang="zh-CN" sz="2400" b="1" dirty="0">
                <a:solidFill>
                  <a:srgbClr val="009900"/>
                </a:solidFill>
                <a:latin typeface="宋体" panose="02010600030101010101" pitchFamily="2" charset="-122"/>
              </a:rPr>
              <a:t>P80-84</a:t>
            </a:r>
            <a:r>
              <a:rPr lang="zh-CN" altLang="en-US" sz="2400" b="1" dirty="0">
                <a:solidFill>
                  <a:srgbClr val="009900"/>
                </a:solidFill>
                <a:latin typeface="宋体" panose="02010600030101010101" pitchFamily="2" charset="-122"/>
              </a:rPr>
              <a:t>）</a:t>
            </a:r>
            <a:endParaRPr lang="zh-CN" altLang="en-US" sz="2400" b="1" dirty="0">
              <a:solidFill>
                <a:srgbClr val="009900"/>
              </a:solidFill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152400" y="1981200"/>
            <a:ext cx="4348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S=‘a b a b c a b c a c b a b’</a:t>
            </a: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201613" y="2362200"/>
            <a:ext cx="2001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T=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‘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 b c a 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4724400" y="1981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S=‘a b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 b c a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c a c b a b’</a:t>
            </a: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5334000" y="2362200"/>
            <a:ext cx="2005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T=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‘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 b c 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152400" y="361797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S=‘a b a b c 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 c a 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b a b’</a:t>
            </a: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1524000" y="3998975"/>
            <a:ext cx="2005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T=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‘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 c a c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228600" y="5083520"/>
            <a:ext cx="891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如何由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当前部分匹配结果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确定模式向右滑动的新比较起点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？</a:t>
            </a:r>
          </a:p>
        </p:txBody>
      </p:sp>
      <p:grpSp>
        <p:nvGrpSpPr>
          <p:cNvPr id="11278" name="Group 15"/>
          <p:cNvGrpSpPr>
            <a:grpSpLocks/>
          </p:cNvGrpSpPr>
          <p:nvPr/>
        </p:nvGrpSpPr>
        <p:grpSpPr bwMode="auto">
          <a:xfrm>
            <a:off x="5867400" y="1676400"/>
            <a:ext cx="228600" cy="533400"/>
            <a:chOff x="5184" y="2496"/>
            <a:chExt cx="144" cy="336"/>
          </a:xfrm>
        </p:grpSpPr>
        <p:sp>
          <p:nvSpPr>
            <p:cNvPr id="11311" name="Rectangle 16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i</a:t>
              </a:r>
            </a:p>
          </p:txBody>
        </p:sp>
        <p:sp>
          <p:nvSpPr>
            <p:cNvPr id="11312" name="Line 17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279" name="Group 18"/>
          <p:cNvGrpSpPr>
            <a:grpSpLocks/>
          </p:cNvGrpSpPr>
          <p:nvPr/>
        </p:nvGrpSpPr>
        <p:grpSpPr bwMode="auto">
          <a:xfrm>
            <a:off x="685800" y="1600200"/>
            <a:ext cx="228600" cy="533400"/>
            <a:chOff x="5184" y="2496"/>
            <a:chExt cx="144" cy="336"/>
          </a:xfrm>
        </p:grpSpPr>
        <p:sp>
          <p:nvSpPr>
            <p:cNvPr id="11309" name="Rectangle 19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i</a:t>
              </a:r>
            </a:p>
          </p:txBody>
        </p:sp>
        <p:sp>
          <p:nvSpPr>
            <p:cNvPr id="11310" name="Line 20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280" name="Group 21"/>
          <p:cNvGrpSpPr>
            <a:grpSpLocks/>
          </p:cNvGrpSpPr>
          <p:nvPr/>
        </p:nvGrpSpPr>
        <p:grpSpPr bwMode="auto">
          <a:xfrm>
            <a:off x="2362200" y="3236975"/>
            <a:ext cx="228600" cy="533400"/>
            <a:chOff x="5184" y="2496"/>
            <a:chExt cx="144" cy="336"/>
          </a:xfrm>
        </p:grpSpPr>
        <p:sp>
          <p:nvSpPr>
            <p:cNvPr id="11307" name="Rectangle 22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i</a:t>
              </a:r>
            </a:p>
          </p:txBody>
        </p:sp>
        <p:sp>
          <p:nvSpPr>
            <p:cNvPr id="11308" name="Line 23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281" name="Group 24"/>
          <p:cNvGrpSpPr>
            <a:grpSpLocks/>
          </p:cNvGrpSpPr>
          <p:nvPr/>
        </p:nvGrpSpPr>
        <p:grpSpPr bwMode="auto">
          <a:xfrm>
            <a:off x="2286000" y="4456175"/>
            <a:ext cx="244475" cy="520700"/>
            <a:chOff x="3600" y="2448"/>
            <a:chExt cx="154" cy="328"/>
          </a:xfrm>
        </p:grpSpPr>
        <p:sp>
          <p:nvSpPr>
            <p:cNvPr id="11305" name="Rectangle 25"/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k</a:t>
              </a:r>
            </a:p>
          </p:txBody>
        </p:sp>
        <p:sp>
          <p:nvSpPr>
            <p:cNvPr id="11306" name="Line 26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282" name="Group 27"/>
          <p:cNvGrpSpPr>
            <a:grpSpLocks/>
          </p:cNvGrpSpPr>
          <p:nvPr/>
        </p:nvGrpSpPr>
        <p:grpSpPr bwMode="auto">
          <a:xfrm>
            <a:off x="5839365" y="2814520"/>
            <a:ext cx="304800" cy="520700"/>
            <a:chOff x="3600" y="2448"/>
            <a:chExt cx="154" cy="328"/>
          </a:xfrm>
        </p:grpSpPr>
        <p:sp>
          <p:nvSpPr>
            <p:cNvPr id="11303" name="Rectangle 28"/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k</a:t>
              </a:r>
            </a:p>
          </p:txBody>
        </p:sp>
        <p:sp>
          <p:nvSpPr>
            <p:cNvPr id="11304" name="Line 29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283" name="Rectangle 30"/>
          <p:cNvSpPr>
            <a:spLocks noChangeArrowheads="1"/>
          </p:cNvSpPr>
          <p:nvPr/>
        </p:nvSpPr>
        <p:spPr bwMode="auto">
          <a:xfrm>
            <a:off x="595313" y="1981200"/>
            <a:ext cx="1004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 b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</a:p>
        </p:txBody>
      </p:sp>
      <p:sp>
        <p:nvSpPr>
          <p:cNvPr id="11284" name="Rectangle 31"/>
          <p:cNvSpPr>
            <a:spLocks noChangeArrowheads="1"/>
          </p:cNvSpPr>
          <p:nvPr/>
        </p:nvSpPr>
        <p:spPr bwMode="auto">
          <a:xfrm>
            <a:off x="685800" y="23622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 b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</a:p>
        </p:txBody>
      </p:sp>
      <p:grpSp>
        <p:nvGrpSpPr>
          <p:cNvPr id="11285" name="Group 32"/>
          <p:cNvGrpSpPr>
            <a:grpSpLocks/>
          </p:cNvGrpSpPr>
          <p:nvPr/>
        </p:nvGrpSpPr>
        <p:grpSpPr bwMode="auto">
          <a:xfrm>
            <a:off x="1371600" y="1828800"/>
            <a:ext cx="4572000" cy="304800"/>
            <a:chOff x="864" y="1152"/>
            <a:chExt cx="2880" cy="192"/>
          </a:xfrm>
        </p:grpSpPr>
        <p:sp>
          <p:nvSpPr>
            <p:cNvPr id="11300" name="Line 33"/>
            <p:cNvSpPr>
              <a:spLocks noChangeShapeType="1"/>
            </p:cNvSpPr>
            <p:nvPr/>
          </p:nvSpPr>
          <p:spPr bwMode="auto">
            <a:xfrm flipV="1">
              <a:off x="864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1" name="Line 34"/>
            <p:cNvSpPr>
              <a:spLocks noChangeShapeType="1"/>
            </p:cNvSpPr>
            <p:nvPr/>
          </p:nvSpPr>
          <p:spPr bwMode="auto">
            <a:xfrm>
              <a:off x="864" y="115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2" name="Line 35"/>
            <p:cNvSpPr>
              <a:spLocks noChangeShapeType="1"/>
            </p:cNvSpPr>
            <p:nvPr/>
          </p:nvSpPr>
          <p:spPr bwMode="auto">
            <a:xfrm>
              <a:off x="3744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287" name="Group 40"/>
          <p:cNvGrpSpPr>
            <a:grpSpLocks/>
          </p:cNvGrpSpPr>
          <p:nvPr/>
        </p:nvGrpSpPr>
        <p:grpSpPr bwMode="auto">
          <a:xfrm>
            <a:off x="685800" y="2814520"/>
            <a:ext cx="304800" cy="520700"/>
            <a:chOff x="3600" y="2448"/>
            <a:chExt cx="154" cy="328"/>
          </a:xfrm>
        </p:grpSpPr>
        <p:sp>
          <p:nvSpPr>
            <p:cNvPr id="11295" name="Rectangle 41"/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k</a:t>
              </a:r>
            </a:p>
          </p:txBody>
        </p:sp>
        <p:sp>
          <p:nvSpPr>
            <p:cNvPr id="11296" name="Line 42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8298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/>
      <p:bldP spid="11275" grpId="0"/>
      <p:bldP spid="1127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算法思想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A3FD3E-0C35-4FE5-8685-2972750B214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45980" y="169833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S=‘a b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 b c a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c a c b a b’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955580" y="2079335"/>
            <a:ext cx="2005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T=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‘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 b c 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488980" y="1393535"/>
            <a:ext cx="228600" cy="533400"/>
            <a:chOff x="5184" y="2496"/>
            <a:chExt cx="144" cy="336"/>
          </a:xfrm>
        </p:grpSpPr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i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2460945" y="2531655"/>
            <a:ext cx="304800" cy="520700"/>
            <a:chOff x="3600" y="2448"/>
            <a:chExt cx="154" cy="328"/>
          </a:xfrm>
        </p:grpSpPr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k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345980" y="353437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S=‘a b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 b c a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c a c b a b’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955580" y="3915370"/>
            <a:ext cx="2005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T=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‘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 b c 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" name="Group 27"/>
          <p:cNvGrpSpPr>
            <a:grpSpLocks/>
          </p:cNvGrpSpPr>
          <p:nvPr/>
        </p:nvGrpSpPr>
        <p:grpSpPr bwMode="auto">
          <a:xfrm>
            <a:off x="3460695" y="4367690"/>
            <a:ext cx="304800" cy="520700"/>
            <a:chOff x="3600" y="2448"/>
            <a:chExt cx="154" cy="328"/>
          </a:xfrm>
        </p:grpSpPr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k</a:t>
              </a:r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3496660" y="3111915"/>
            <a:ext cx="228600" cy="533400"/>
            <a:chOff x="5184" y="2496"/>
            <a:chExt cx="144" cy="336"/>
          </a:xfrm>
        </p:grpSpPr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i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1345980" y="531084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S=‘a b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 b c 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c a c b a b’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1952507" y="5691845"/>
            <a:ext cx="2005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T=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‘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 b c 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3460695" y="6144165"/>
            <a:ext cx="304800" cy="520700"/>
            <a:chOff x="3600" y="2448"/>
            <a:chExt cx="154" cy="328"/>
          </a:xfrm>
        </p:grpSpPr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k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Group 15"/>
          <p:cNvGrpSpPr>
            <a:grpSpLocks/>
          </p:cNvGrpSpPr>
          <p:nvPr/>
        </p:nvGrpSpPr>
        <p:grpSpPr bwMode="auto">
          <a:xfrm>
            <a:off x="3496660" y="4888390"/>
            <a:ext cx="228600" cy="533400"/>
            <a:chOff x="5184" y="2496"/>
            <a:chExt cx="144" cy="336"/>
          </a:xfrm>
        </p:grpSpPr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i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" name="圆角矩形标注 32"/>
          <p:cNvSpPr/>
          <p:nvPr/>
        </p:nvSpPr>
        <p:spPr>
          <a:xfrm>
            <a:off x="5992984" y="2760255"/>
            <a:ext cx="2419515" cy="612648"/>
          </a:xfrm>
          <a:prstGeom prst="wedgeRoundRectCallout">
            <a:avLst>
              <a:gd name="adj1" fmla="val -143809"/>
              <a:gd name="adj2" fmla="val 96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不可能是匹配成功的最终位置，</a:t>
            </a:r>
            <a:r>
              <a:rPr lang="en-US" altLang="zh-CN" dirty="0" err="1"/>
              <a:t>i</a:t>
            </a:r>
            <a:r>
              <a:rPr lang="zh-CN" altLang="en-US" dirty="0"/>
              <a:t>不用回退</a:t>
            </a:r>
          </a:p>
        </p:txBody>
      </p:sp>
      <p:sp>
        <p:nvSpPr>
          <p:cNvPr id="34" name="圆角矩形标注 33"/>
          <p:cNvSpPr/>
          <p:nvPr/>
        </p:nvSpPr>
        <p:spPr>
          <a:xfrm>
            <a:off x="6185010" y="3562278"/>
            <a:ext cx="2419515" cy="612648"/>
          </a:xfrm>
          <a:prstGeom prst="wedgeRoundRectCallout">
            <a:avLst>
              <a:gd name="adj1" fmla="val -149320"/>
              <a:gd name="adj2" fmla="val 764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模式串向前滑动</a:t>
            </a:r>
            <a:r>
              <a:rPr lang="en-US" altLang="zh-CN" dirty="0"/>
              <a:t>=k</a:t>
            </a:r>
            <a:r>
              <a:rPr lang="zh-CN" altLang="en-US" dirty="0"/>
              <a:t>减小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3189420" y="5464465"/>
            <a:ext cx="421235" cy="300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标注 35"/>
          <p:cNvSpPr/>
          <p:nvPr/>
        </p:nvSpPr>
        <p:spPr>
          <a:xfrm>
            <a:off x="6453845" y="4617191"/>
            <a:ext cx="2419515" cy="612648"/>
          </a:xfrm>
          <a:prstGeom prst="wedgeRoundRectCallout">
            <a:avLst>
              <a:gd name="adj1" fmla="val -159556"/>
              <a:gd name="adj2" fmla="val 858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后缀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2460946" y="5897290"/>
            <a:ext cx="344424" cy="2584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标注 37"/>
          <p:cNvSpPr/>
          <p:nvPr/>
        </p:nvSpPr>
        <p:spPr>
          <a:xfrm>
            <a:off x="6453844" y="5464465"/>
            <a:ext cx="2419515" cy="612648"/>
          </a:xfrm>
          <a:prstGeom prst="wedgeRoundRectCallout">
            <a:avLst>
              <a:gd name="adj1" fmla="val -157194"/>
              <a:gd name="adj2" fmla="val 407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前缀</a:t>
            </a:r>
          </a:p>
        </p:txBody>
      </p:sp>
      <p:sp>
        <p:nvSpPr>
          <p:cNvPr id="39" name="标题 7"/>
          <p:cNvSpPr txBox="1">
            <a:spLocks/>
          </p:cNvSpPr>
          <p:nvPr/>
        </p:nvSpPr>
        <p:spPr>
          <a:xfrm>
            <a:off x="4187950" y="256471"/>
            <a:ext cx="3733190" cy="990600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：前缀后缀相等</a:t>
            </a:r>
          </a:p>
        </p:txBody>
      </p:sp>
    </p:spTree>
    <p:extLst>
      <p:ext uri="{BB962C8B-B14F-4D97-AF65-F5344CB8AC3E}">
        <p14:creationId xmlns:p14="http://schemas.microsoft.com/office/powerpoint/2010/main" val="34431786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0.08438 0.002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前缀、后缀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531375" cy="4525963"/>
          </a:xfrm>
        </p:spPr>
        <p:txBody>
          <a:bodyPr/>
          <a:lstStyle/>
          <a:p>
            <a:r>
              <a:rPr lang="en-US" altLang="zh-CN" dirty="0" err="1"/>
              <a:t>abcabcd</a:t>
            </a:r>
            <a:endParaRPr lang="en-US" altLang="zh-CN" dirty="0"/>
          </a:p>
          <a:p>
            <a:pPr lvl="1"/>
            <a:r>
              <a:rPr lang="zh-CN" altLang="en-US" dirty="0"/>
              <a:t>前缀：</a:t>
            </a:r>
            <a:r>
              <a:rPr lang="en-US" altLang="zh-CN" dirty="0"/>
              <a:t>a, ab, </a:t>
            </a:r>
            <a:r>
              <a:rPr lang="en-US" altLang="zh-CN" dirty="0" err="1"/>
              <a:t>abc</a:t>
            </a:r>
            <a:r>
              <a:rPr lang="en-US" altLang="zh-CN" dirty="0"/>
              <a:t>, </a:t>
            </a:r>
            <a:r>
              <a:rPr lang="en-US" altLang="zh-CN" dirty="0" err="1"/>
              <a:t>abca</a:t>
            </a:r>
            <a:r>
              <a:rPr lang="en-US" altLang="zh-CN" dirty="0"/>
              <a:t>, </a:t>
            </a:r>
            <a:r>
              <a:rPr lang="en-US" altLang="zh-CN" dirty="0" err="1"/>
              <a:t>abcab</a:t>
            </a:r>
            <a:r>
              <a:rPr lang="en-US" altLang="zh-CN" dirty="0"/>
              <a:t>, </a:t>
            </a:r>
            <a:r>
              <a:rPr lang="en-US" altLang="zh-CN" dirty="0" err="1"/>
              <a:t>abcabc</a:t>
            </a:r>
            <a:endParaRPr lang="en-US" altLang="zh-CN" dirty="0"/>
          </a:p>
          <a:p>
            <a:pPr lvl="1"/>
            <a:r>
              <a:rPr lang="zh-CN" altLang="en-US" dirty="0"/>
              <a:t>后缀：</a:t>
            </a:r>
            <a:r>
              <a:rPr lang="en-US" altLang="zh-CN" dirty="0"/>
              <a:t>d, cd, </a:t>
            </a:r>
            <a:r>
              <a:rPr lang="en-US" altLang="zh-CN" dirty="0" err="1"/>
              <a:t>bcd</a:t>
            </a:r>
            <a:r>
              <a:rPr lang="en-US" altLang="zh-CN" dirty="0"/>
              <a:t>, </a:t>
            </a:r>
            <a:r>
              <a:rPr lang="en-US" altLang="zh-CN" dirty="0" err="1"/>
              <a:t>abcd</a:t>
            </a:r>
            <a:r>
              <a:rPr lang="en-US" altLang="zh-CN" dirty="0"/>
              <a:t>, </a:t>
            </a:r>
            <a:r>
              <a:rPr lang="en-US" altLang="zh-CN" dirty="0" err="1"/>
              <a:t>cabcd</a:t>
            </a:r>
            <a:r>
              <a:rPr lang="en-US" altLang="zh-CN" dirty="0"/>
              <a:t>, </a:t>
            </a:r>
            <a:r>
              <a:rPr lang="en-US" altLang="zh-CN" dirty="0" err="1"/>
              <a:t>bcabcd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200" b="1" dirty="0">
                <a:solidFill>
                  <a:srgbClr val="C00000"/>
                </a:solidFill>
              </a:rPr>
              <a:t>前缀</a:t>
            </a:r>
            <a:r>
              <a:rPr lang="zh-CN" altLang="en-US" sz="2200" dirty="0"/>
              <a:t>：包含</a:t>
            </a:r>
            <a:r>
              <a:rPr lang="zh-CN" altLang="en-US" sz="2200" b="1" dirty="0">
                <a:solidFill>
                  <a:srgbClr val="FF0000"/>
                </a:solidFill>
              </a:rPr>
              <a:t>第一个</a:t>
            </a:r>
            <a:r>
              <a:rPr lang="zh-CN" altLang="en-US" sz="2200" dirty="0"/>
              <a:t>字符的所有</a:t>
            </a:r>
            <a:r>
              <a:rPr lang="zh-CN" altLang="en-US" sz="2200" b="1" dirty="0">
                <a:solidFill>
                  <a:srgbClr val="00B050"/>
                </a:solidFill>
              </a:rPr>
              <a:t>真子串（不能包含</a:t>
            </a:r>
            <a:r>
              <a:rPr lang="zh-CN" altLang="en-US" sz="2200" b="1" dirty="0">
                <a:solidFill>
                  <a:srgbClr val="0000FF"/>
                </a:solidFill>
              </a:rPr>
              <a:t>最后一个</a:t>
            </a:r>
            <a:r>
              <a:rPr lang="zh-CN" altLang="en-US" sz="2200" dirty="0"/>
              <a:t>字符</a:t>
            </a:r>
            <a:r>
              <a:rPr lang="zh-CN" altLang="en-US" sz="2200" b="1" dirty="0">
                <a:solidFill>
                  <a:srgbClr val="00B050"/>
                </a:solidFill>
              </a:rPr>
              <a:t>）</a:t>
            </a:r>
          </a:p>
          <a:p>
            <a:pPr marL="457200" lvl="1" indent="0">
              <a:buNone/>
            </a:pPr>
            <a:r>
              <a:rPr lang="zh-CN" altLang="en-US" sz="2200" b="1" dirty="0">
                <a:solidFill>
                  <a:srgbClr val="C00000"/>
                </a:solidFill>
              </a:rPr>
              <a:t>后缀</a:t>
            </a:r>
            <a:r>
              <a:rPr lang="zh-CN" altLang="en-US" sz="2200" dirty="0"/>
              <a:t>：包含</a:t>
            </a:r>
            <a:r>
              <a:rPr lang="zh-CN" altLang="en-US" sz="2200" b="1" dirty="0">
                <a:solidFill>
                  <a:srgbClr val="0000FF"/>
                </a:solidFill>
              </a:rPr>
              <a:t>最后一个</a:t>
            </a:r>
            <a:r>
              <a:rPr lang="zh-CN" altLang="en-US" sz="2200" dirty="0"/>
              <a:t>字符的所有</a:t>
            </a:r>
            <a:r>
              <a:rPr lang="zh-CN" altLang="en-US" sz="2200" b="1" dirty="0">
                <a:solidFill>
                  <a:srgbClr val="00B050"/>
                </a:solidFill>
              </a:rPr>
              <a:t>真子串（不能包含</a:t>
            </a:r>
            <a:r>
              <a:rPr lang="zh-CN" altLang="en-US" sz="2200" b="1" dirty="0">
                <a:solidFill>
                  <a:srgbClr val="FF0000"/>
                </a:solidFill>
              </a:rPr>
              <a:t>第一个</a:t>
            </a:r>
            <a:r>
              <a:rPr lang="zh-CN" altLang="en-US" sz="2200" dirty="0"/>
              <a:t>字符</a:t>
            </a:r>
            <a:r>
              <a:rPr lang="zh-CN" altLang="en-US" sz="2200" b="1" dirty="0">
                <a:solidFill>
                  <a:srgbClr val="00B050"/>
                </a:solidFill>
              </a:rPr>
              <a:t>）</a:t>
            </a:r>
          </a:p>
          <a:p>
            <a:pPr lvl="7"/>
            <a:endParaRPr lang="en-US" altLang="zh-CN" dirty="0"/>
          </a:p>
          <a:p>
            <a:r>
              <a:rPr lang="en-US" altLang="zh-CN" dirty="0" err="1"/>
              <a:t>abcabc</a:t>
            </a:r>
            <a:endParaRPr lang="en-US" altLang="zh-CN" dirty="0"/>
          </a:p>
          <a:p>
            <a:pPr lvl="1"/>
            <a:r>
              <a:rPr lang="zh-CN" altLang="en-US" dirty="0"/>
              <a:t>前缀：</a:t>
            </a:r>
            <a:r>
              <a:rPr lang="en-US" altLang="zh-CN" dirty="0"/>
              <a:t>a, ab, </a:t>
            </a:r>
            <a:r>
              <a:rPr lang="en-US" altLang="zh-CN" dirty="0" err="1"/>
              <a:t>abc</a:t>
            </a:r>
            <a:r>
              <a:rPr lang="en-US" altLang="zh-CN" dirty="0"/>
              <a:t>, </a:t>
            </a:r>
            <a:r>
              <a:rPr lang="en-US" altLang="zh-CN" dirty="0" err="1"/>
              <a:t>abca</a:t>
            </a:r>
            <a:r>
              <a:rPr lang="en-US" altLang="zh-CN" dirty="0"/>
              <a:t>, </a:t>
            </a:r>
            <a:r>
              <a:rPr lang="en-US" altLang="zh-CN" dirty="0" err="1"/>
              <a:t>abcab</a:t>
            </a:r>
            <a:endParaRPr lang="en-US" altLang="zh-CN" dirty="0"/>
          </a:p>
          <a:p>
            <a:pPr lvl="1"/>
            <a:r>
              <a:rPr lang="zh-CN" altLang="en-US" dirty="0"/>
              <a:t>后缀：</a:t>
            </a:r>
            <a:r>
              <a:rPr lang="en-US" altLang="zh-CN" dirty="0"/>
              <a:t>c, </a:t>
            </a:r>
            <a:r>
              <a:rPr lang="en-US" altLang="zh-CN" dirty="0" err="1"/>
              <a:t>bc</a:t>
            </a:r>
            <a:r>
              <a:rPr lang="en-US" altLang="zh-CN" dirty="0"/>
              <a:t>, </a:t>
            </a:r>
            <a:r>
              <a:rPr lang="en-US" altLang="zh-CN" dirty="0" err="1"/>
              <a:t>abc</a:t>
            </a:r>
            <a:r>
              <a:rPr lang="en-US" altLang="zh-CN" dirty="0"/>
              <a:t>, </a:t>
            </a:r>
            <a:r>
              <a:rPr lang="en-US" altLang="zh-CN" dirty="0" err="1"/>
              <a:t>cabc</a:t>
            </a:r>
            <a:r>
              <a:rPr lang="en-US" altLang="zh-CN" dirty="0"/>
              <a:t>, </a:t>
            </a:r>
            <a:r>
              <a:rPr lang="en-US" altLang="zh-CN" dirty="0" err="1"/>
              <a:t>bcabc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A3FD3E-0C35-4FE5-8685-2972750B214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227826" y="4888390"/>
            <a:ext cx="806505" cy="61448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227825" y="5487651"/>
            <a:ext cx="806505" cy="61448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4330" y="442672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最长相等前后缀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4435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31500" y="1469846"/>
            <a:ext cx="7642225" cy="3336926"/>
            <a:chOff x="144" y="634"/>
            <a:chExt cx="4814" cy="210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44" y="1392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串</a:t>
              </a:r>
            </a:p>
          </p:txBody>
        </p:sp>
        <p:sp>
          <p:nvSpPr>
            <p:cNvPr id="8" name="AutoShape 4"/>
            <p:cNvSpPr>
              <a:spLocks/>
            </p:cNvSpPr>
            <p:nvPr/>
          </p:nvSpPr>
          <p:spPr bwMode="auto">
            <a:xfrm>
              <a:off x="528" y="894"/>
              <a:ext cx="96" cy="1410"/>
            </a:xfrm>
            <a:prstGeom prst="leftBrace">
              <a:avLst>
                <a:gd name="adj1" fmla="val 122396"/>
                <a:gd name="adj2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694" y="634"/>
              <a:ext cx="32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s =‘ a</a:t>
              </a:r>
              <a:r>
                <a:rPr kumimoji="1" lang="en-US" altLang="zh-CN" b="1" baseline="-8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kumimoji="1"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="1" baseline="-8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kumimoji="1"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……..a</a:t>
              </a:r>
              <a:r>
                <a:rPr kumimoji="1" lang="en-US" altLang="zh-CN" b="1" baseline="-8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kumimoji="1"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’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728" y="1056"/>
              <a:ext cx="1748" cy="960"/>
              <a:chOff x="1728" y="1056"/>
              <a:chExt cx="1748" cy="960"/>
            </a:xfrm>
          </p:grpSpPr>
          <p:sp>
            <p:nvSpPr>
              <p:cNvPr id="19" name="AutoShape 7"/>
              <p:cNvSpPr>
                <a:spLocks/>
              </p:cNvSpPr>
              <p:nvPr/>
            </p:nvSpPr>
            <p:spPr bwMode="auto">
              <a:xfrm>
                <a:off x="1728" y="1152"/>
                <a:ext cx="96" cy="864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1824" y="1056"/>
                <a:ext cx="16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定长顺序</a:t>
                </a:r>
                <a:r>
                  <a:rPr kumimoji="1"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存储结构</a:t>
                </a:r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824" y="1728"/>
                <a:ext cx="12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块链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存储结构</a:t>
                </a: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10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堆</a:t>
                </a:r>
                <a:r>
                  <a:rPr kumimoji="1"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存储结构</a:t>
                </a:r>
              </a:p>
            </p:txBody>
          </p:sp>
        </p:grp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612" y="709"/>
              <a:ext cx="1152" cy="1776"/>
              <a:chOff x="576" y="720"/>
              <a:chExt cx="1152" cy="1776"/>
            </a:xfrm>
          </p:grpSpPr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692" y="720"/>
                <a:ext cx="8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逻辑结构</a:t>
                </a: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720" y="1440"/>
                <a:ext cx="8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存储结构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576" y="2208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操作</a:t>
                </a: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kumimoji="1" lang="zh-CN" altLang="en-US" sz="24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或运算</a:t>
                </a: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)</a:t>
                </a:r>
              </a:p>
            </p:txBody>
          </p:sp>
        </p:grp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1776" y="2112"/>
              <a:ext cx="2352" cy="624"/>
              <a:chOff x="1776" y="2112"/>
              <a:chExt cx="2352" cy="624"/>
            </a:xfrm>
          </p:grpSpPr>
          <p:sp>
            <p:nvSpPr>
              <p:cNvPr id="13" name="AutoShape 16"/>
              <p:cNvSpPr>
                <a:spLocks/>
              </p:cNvSpPr>
              <p:nvPr/>
            </p:nvSpPr>
            <p:spPr bwMode="auto">
              <a:xfrm>
                <a:off x="1776" y="2208"/>
                <a:ext cx="144" cy="480"/>
              </a:xfrm>
              <a:prstGeom prst="leftBrace">
                <a:avLst>
                  <a:gd name="adj1" fmla="val 27778"/>
                  <a:gd name="adj2" fmla="val 47917"/>
                </a:avLst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" name="Rectangle 17"/>
              <p:cNvSpPr>
                <a:spLocks noChangeArrowheads="1"/>
              </p:cNvSpPr>
              <p:nvPr/>
            </p:nvSpPr>
            <p:spPr bwMode="auto">
              <a:xfrm>
                <a:off x="1872" y="2448"/>
                <a:ext cx="22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模式匹配算法</a:t>
                </a:r>
              </a:p>
            </p:txBody>
          </p:sp>
          <p:sp>
            <p:nvSpPr>
              <p:cNvPr id="15" name="Rectangle 18"/>
              <p:cNvSpPr>
                <a:spLocks noChangeArrowheads="1"/>
              </p:cNvSpPr>
              <p:nvPr/>
            </p:nvSpPr>
            <p:spPr bwMode="auto">
              <a:xfrm>
                <a:off x="1872" y="2112"/>
                <a:ext cx="15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若干函数的实现</a:t>
                </a:r>
              </a:p>
            </p:txBody>
          </p:sp>
        </p:grpSp>
      </p:grp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23850" y="4979418"/>
            <a:ext cx="861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模式匹配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即</a:t>
            </a:r>
            <a:r>
              <a:rPr kumimoji="1"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子串定位运算</a:t>
            </a:r>
            <a:r>
              <a:rPr kumimoji="1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即如何实现 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Index(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S,T,pos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函数</a:t>
            </a:r>
            <a:endParaRPr kumimoji="1" lang="zh-CN" altLang="en-US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971550" y="5698555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精华：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KMP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算法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快速（用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next[j]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nextval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[j])</a:t>
            </a:r>
          </a:p>
        </p:txBody>
      </p:sp>
    </p:spTree>
    <p:extLst>
      <p:ext uri="{BB962C8B-B14F-4D97-AF65-F5344CB8AC3E}">
        <p14:creationId xmlns:p14="http://schemas.microsoft.com/office/powerpoint/2010/main" val="3283174785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g-blog.csdn.net/20170207171916706?watermark/2/text/aHR0cDovL2Jsb2cuY3Nkbi5uZXQvc3RhcnN0YXIxOTky/font/5a6L5L2T/fontsize/400/fill/I0JBQkFCMA==/dissolve/70/gravity/SouthEa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574131"/>
            <a:ext cx="77819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右箭头 20"/>
          <p:cNvSpPr/>
          <p:nvPr/>
        </p:nvSpPr>
        <p:spPr bwMode="auto">
          <a:xfrm>
            <a:off x="2364632" y="4489275"/>
            <a:ext cx="978408" cy="4846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模式串滑动准则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A3FD3E-0C35-4FE5-8685-2972750B214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81038" y="1481137"/>
            <a:ext cx="1010588" cy="612648"/>
          </a:xfrm>
          <a:prstGeom prst="wedgeRoundRectCallout">
            <a:avLst>
              <a:gd name="adj1" fmla="val 29160"/>
              <a:gd name="adj2" fmla="val 1375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前缀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3343040" y="1481137"/>
            <a:ext cx="998530" cy="612648"/>
          </a:xfrm>
          <a:prstGeom prst="wedgeRoundRectCallout">
            <a:avLst>
              <a:gd name="adj1" fmla="val 2850"/>
              <a:gd name="adj2" fmla="val 1443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后缀</a:t>
            </a:r>
            <a:endParaRPr lang="zh-CN" altLang="en-US" dirty="0"/>
          </a:p>
        </p:txBody>
      </p:sp>
      <p:sp>
        <p:nvSpPr>
          <p:cNvPr id="7" name="等于号 6"/>
          <p:cNvSpPr/>
          <p:nvPr/>
        </p:nvSpPr>
        <p:spPr bwMode="auto">
          <a:xfrm>
            <a:off x="2060133" y="1330261"/>
            <a:ext cx="914400" cy="914400"/>
          </a:xfrm>
          <a:prstGeom prst="mathEqual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134" y="282985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主串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0" y="382161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模式串</a:t>
            </a:r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572000" y="33530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失配位</a:t>
            </a:r>
          </a:p>
        </p:txBody>
      </p:sp>
      <p:sp>
        <p:nvSpPr>
          <p:cNvPr id="18" name="圆角矩形 17"/>
          <p:cNvSpPr/>
          <p:nvPr/>
        </p:nvSpPr>
        <p:spPr bwMode="auto">
          <a:xfrm>
            <a:off x="5532125" y="1330261"/>
            <a:ext cx="268835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/>
              <a:t>最长部分匹配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336038" y="230671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343248" y="330524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270935" y="454692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模式串</a:t>
            </a:r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90611" y="5785618"/>
            <a:ext cx="7375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next[j]</a:t>
            </a:r>
            <a:r>
              <a:rPr lang="zh-CN" altLang="en-US" sz="2400" dirty="0"/>
              <a:t>存储了在模式串第</a:t>
            </a:r>
            <a:r>
              <a:rPr lang="en-US" altLang="zh-CN" sz="2400" dirty="0"/>
              <a:t>j</a:t>
            </a:r>
            <a:r>
              <a:rPr lang="zh-CN" altLang="en-US" sz="2400" dirty="0"/>
              <a:t>位失配后的新的匹配起点，</a:t>
            </a:r>
            <a:endParaRPr lang="en-US" altLang="zh-CN" sz="2400" dirty="0"/>
          </a:p>
          <a:p>
            <a:r>
              <a:rPr lang="zh-CN" altLang="en-US" sz="2400" dirty="0"/>
              <a:t>通过改变 </a:t>
            </a:r>
            <a:r>
              <a:rPr lang="en-US" altLang="zh-CN" sz="2400" b="1" dirty="0">
                <a:solidFill>
                  <a:srgbClr val="0000FF"/>
                </a:solidFill>
              </a:rPr>
              <a:t>j</a:t>
            </a:r>
            <a:r>
              <a:rPr lang="zh-CN" altLang="en-US" sz="2400" b="1" dirty="0"/>
              <a:t>（即</a:t>
            </a:r>
            <a:r>
              <a:rPr lang="en-US" altLang="zh-CN" sz="2400" dirty="0"/>
              <a:t>j=next[j]</a:t>
            </a:r>
            <a:r>
              <a:rPr lang="zh-CN" altLang="en-US" sz="2400" dirty="0"/>
              <a:t>）实现模式串相对主串的滑动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894541" y="4355684"/>
            <a:ext cx="7757810" cy="12183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06241" y="5080415"/>
            <a:ext cx="196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</a:rPr>
              <a:t>j</a:t>
            </a:r>
            <a:r>
              <a:rPr lang="en-US" altLang="zh-CN" sz="4000" dirty="0"/>
              <a:t>=</a:t>
            </a:r>
            <a:r>
              <a:rPr lang="en-US" altLang="zh-CN" sz="4000" dirty="0">
                <a:solidFill>
                  <a:srgbClr val="C00000"/>
                </a:solidFill>
              </a:rPr>
              <a:t>next</a:t>
            </a:r>
            <a:r>
              <a:rPr lang="en-US" altLang="zh-CN" sz="4000" dirty="0"/>
              <a:t>[j]</a:t>
            </a:r>
            <a:endParaRPr lang="zh-CN" altLang="en-US" sz="4000" dirty="0"/>
          </a:p>
        </p:txBody>
      </p:sp>
      <p:sp>
        <p:nvSpPr>
          <p:cNvPr id="23" name="左箭头 22"/>
          <p:cNvSpPr/>
          <p:nvPr/>
        </p:nvSpPr>
        <p:spPr bwMode="auto">
          <a:xfrm>
            <a:off x="4959959" y="5208136"/>
            <a:ext cx="978408" cy="484632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78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/>
      <p:bldP spid="10" grpId="0" animBg="1"/>
      <p:bldP spid="20" grpId="0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最大次长匹配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A3FD3E-0C35-4FE5-8685-2972750B214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Picture 2" descr="https://img-blog.csdn.net/20170207171916706?watermark/2/text/aHR0cDovL2Jsb2cuY3Nkbi5uZXQvc3RhcnN0YXIxOTky/font/5a6L5L2T/fontsize/400/fill/I0JBQkFCMA==/dissolve/70/gravity/SouthEa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00" y="1637512"/>
            <a:ext cx="77819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192798" y="140913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192798" y="241129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90515" y="4100637"/>
            <a:ext cx="381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j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C00000"/>
                </a:solidFill>
              </a:rPr>
              <a:t>next</a:t>
            </a:r>
            <a:r>
              <a:rPr lang="en-US" altLang="zh-CN" sz="2000" dirty="0"/>
              <a:t>[j]</a:t>
            </a:r>
            <a:r>
              <a:rPr lang="zh-CN" altLang="en-US" sz="2000" dirty="0"/>
              <a:t>，通过</a:t>
            </a:r>
            <a:r>
              <a:rPr lang="en-US" altLang="zh-CN" sz="2000" dirty="0"/>
              <a:t>next</a:t>
            </a:r>
            <a:r>
              <a:rPr lang="zh-CN" altLang="en-US" sz="2000" dirty="0"/>
              <a:t>函数来计算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552645" y="4926795"/>
            <a:ext cx="914400" cy="914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5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67045" y="4926795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6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381445" y="4926795"/>
            <a:ext cx="914400" cy="914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7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32795" y="592532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65" y="4929867"/>
            <a:ext cx="3811556" cy="995458"/>
          </a:xfrm>
          <a:prstGeom prst="rect">
            <a:avLst/>
          </a:prstGeom>
        </p:spPr>
      </p:pic>
      <p:sp>
        <p:nvSpPr>
          <p:cNvPr id="14" name="圆角矩形标注 13"/>
          <p:cNvSpPr/>
          <p:nvPr/>
        </p:nvSpPr>
        <p:spPr bwMode="auto">
          <a:xfrm>
            <a:off x="1461195" y="4734770"/>
            <a:ext cx="2906891" cy="1728225"/>
          </a:xfrm>
          <a:prstGeom prst="wedgeRoundRectCallout">
            <a:avLst>
              <a:gd name="adj1" fmla="val 25235"/>
              <a:gd name="adj2" fmla="val -84789"/>
              <a:gd name="adj3" fmla="val 1666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02090" y="5929740"/>
            <a:ext cx="196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j</a:t>
            </a:r>
            <a:r>
              <a:rPr lang="en-US" altLang="zh-CN" sz="4000" dirty="0"/>
              <a:t>=</a:t>
            </a:r>
            <a:r>
              <a:rPr lang="en-US" altLang="zh-CN" sz="4000" dirty="0">
                <a:solidFill>
                  <a:srgbClr val="C00000"/>
                </a:solidFill>
              </a:rPr>
              <a:t>next</a:t>
            </a:r>
            <a:r>
              <a:rPr lang="en-US" altLang="zh-CN" sz="4000" dirty="0"/>
              <a:t>[</a:t>
            </a:r>
            <a:r>
              <a:rPr lang="en-US" altLang="zh-CN" sz="4000" dirty="0">
                <a:solidFill>
                  <a:srgbClr val="0000FF"/>
                </a:solidFill>
              </a:rPr>
              <a:t>j</a:t>
            </a:r>
            <a:r>
              <a:rPr lang="en-US" altLang="zh-CN" sz="4000" dirty="0"/>
              <a:t>]</a:t>
            </a:r>
            <a:endParaRPr lang="zh-CN" altLang="en-US" sz="4000" dirty="0"/>
          </a:p>
        </p:txBody>
      </p:sp>
      <p:sp>
        <p:nvSpPr>
          <p:cNvPr id="16" name="右箭头 15"/>
          <p:cNvSpPr/>
          <p:nvPr/>
        </p:nvSpPr>
        <p:spPr bwMode="auto">
          <a:xfrm>
            <a:off x="2239429" y="3471428"/>
            <a:ext cx="978408" cy="4846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4469949" y="6096851"/>
            <a:ext cx="978408" cy="4846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95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551934" y="540215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09134" y="540215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66334" y="540215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810509" y="540215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67709" y="540215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724909" y="540215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617411" y="540215"/>
            <a:ext cx="3736266" cy="3836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44218" y="1216541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001418" y="1216541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458618" y="1216541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802793" y="1216541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259993" y="1216541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717193" y="1216541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182109" y="1216541"/>
            <a:ext cx="464037" cy="38360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799755" y="3476020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256955" y="3476020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714155" y="3476020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058330" y="3476020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515530" y="3476020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972730" y="3476020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429930" y="3476020"/>
            <a:ext cx="523821" cy="38360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40224" y="2720637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997424" y="2720637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454624" y="2720637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798799" y="2720637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3255999" y="2720637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713199" y="2720637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571239" y="2720637"/>
            <a:ext cx="3736266" cy="3836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250805" y="12541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278376" y="88356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 bwMode="auto">
          <a:xfrm>
            <a:off x="4158511" y="540215"/>
            <a:ext cx="464037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164682" y="2720637"/>
            <a:ext cx="411989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818898" y="2214782"/>
            <a:ext cx="11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</a:rPr>
              <a:t>j</a:t>
            </a:r>
            <a:r>
              <a:rPr lang="en-US" altLang="zh-CN" sz="2000"/>
              <a:t>=</a:t>
            </a:r>
            <a:r>
              <a:rPr lang="en-US" altLang="zh-CN" sz="2000" b="1">
                <a:solidFill>
                  <a:srgbClr val="C00000"/>
                </a:solidFill>
              </a:rPr>
              <a:t>next</a:t>
            </a:r>
            <a:r>
              <a:rPr lang="en-US" altLang="zh-CN" sz="2000"/>
              <a:t>[</a:t>
            </a:r>
            <a:r>
              <a:rPr lang="en-US" altLang="zh-CN" sz="2000" b="1"/>
              <a:t>j</a:t>
            </a:r>
            <a:r>
              <a:rPr lang="en-US" altLang="zh-CN" sz="2000"/>
              <a:t>]</a:t>
            </a:r>
            <a:endParaRPr lang="zh-CN" altLang="en-US" sz="2000" dirty="0"/>
          </a:p>
        </p:txBody>
      </p:sp>
      <p:sp>
        <p:nvSpPr>
          <p:cNvPr id="53" name="下箭头 52"/>
          <p:cNvSpPr/>
          <p:nvPr/>
        </p:nvSpPr>
        <p:spPr bwMode="auto">
          <a:xfrm>
            <a:off x="4171811" y="1831881"/>
            <a:ext cx="484632" cy="43659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903647" y="4584530"/>
            <a:ext cx="11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j</a:t>
            </a:r>
            <a:r>
              <a:rPr lang="en-US" altLang="zh-CN" sz="2000" dirty="0"/>
              <a:t>=</a:t>
            </a:r>
            <a:r>
              <a:rPr lang="en-US" altLang="zh-CN" sz="2000" b="1" dirty="0">
                <a:solidFill>
                  <a:srgbClr val="C00000"/>
                </a:solidFill>
              </a:rPr>
              <a:t>next</a:t>
            </a:r>
            <a:r>
              <a:rPr lang="en-US" altLang="zh-CN" sz="2000" dirty="0"/>
              <a:t>[</a:t>
            </a:r>
            <a:r>
              <a:rPr lang="en-US" altLang="zh-CN" sz="2000" b="1" dirty="0">
                <a:solidFill>
                  <a:srgbClr val="0000FF"/>
                </a:solidFill>
              </a:rPr>
              <a:t>j</a:t>
            </a:r>
            <a:r>
              <a:rPr lang="en-US" altLang="zh-CN" sz="2000" dirty="0"/>
              <a:t>]</a:t>
            </a:r>
            <a:endParaRPr lang="zh-CN" altLang="en-US" sz="2000" dirty="0"/>
          </a:p>
        </p:txBody>
      </p:sp>
      <p:sp>
        <p:nvSpPr>
          <p:cNvPr id="72" name="下箭头 71"/>
          <p:cNvSpPr/>
          <p:nvPr/>
        </p:nvSpPr>
        <p:spPr bwMode="auto">
          <a:xfrm>
            <a:off x="4132779" y="4022130"/>
            <a:ext cx="484632" cy="53679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912585" y="540215"/>
            <a:ext cx="446251" cy="38360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369785" y="540215"/>
            <a:ext cx="446251" cy="38360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1906662" y="1216541"/>
            <a:ext cx="446251" cy="38360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2363862" y="1216541"/>
            <a:ext cx="446251" cy="38360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904108" y="2720637"/>
            <a:ext cx="446251" cy="38360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361569" y="2720637"/>
            <a:ext cx="446251" cy="38360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171160" y="3476020"/>
            <a:ext cx="446251" cy="38360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4601130" y="3476020"/>
            <a:ext cx="446251" cy="38360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697874" y="5886933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155074" y="5886933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4612274" y="5886933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5956449" y="5886933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6413649" y="5886933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6870849" y="5886933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7328049" y="5886933"/>
            <a:ext cx="523821" cy="38360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19280" y="5078616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976480" y="5078616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1433680" y="5078616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777855" y="5078616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3235055" y="5078616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3692255" y="5078616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550295" y="5078616"/>
            <a:ext cx="3736266" cy="3836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143738" y="5078616"/>
            <a:ext cx="435687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883164" y="5078616"/>
            <a:ext cx="446251" cy="38360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2340625" y="5078616"/>
            <a:ext cx="446251" cy="38360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069279" y="5886933"/>
            <a:ext cx="446251" cy="38360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99249" y="5886933"/>
            <a:ext cx="446251" cy="38360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673884" y="1847063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next</a:t>
            </a:r>
            <a:r>
              <a:rPr lang="en-US" altLang="zh-CN" sz="2000" dirty="0"/>
              <a:t>[</a:t>
            </a:r>
            <a:r>
              <a:rPr lang="en-US" altLang="zh-CN" sz="2000" b="1" dirty="0"/>
              <a:t>j</a:t>
            </a:r>
            <a:r>
              <a:rPr lang="en-US" altLang="zh-CN" sz="2000" dirty="0"/>
              <a:t>]</a:t>
            </a:r>
            <a:endParaRPr lang="zh-CN" altLang="en-US" sz="20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3013434" y="4108259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next</a:t>
            </a:r>
            <a:r>
              <a:rPr lang="en-US" altLang="zh-CN" sz="2000" dirty="0"/>
              <a:t>[</a:t>
            </a:r>
            <a:r>
              <a:rPr lang="en-US" altLang="zh-CN" sz="2000" b="1" dirty="0">
                <a:solidFill>
                  <a:srgbClr val="0000FF"/>
                </a:solidFill>
              </a:rPr>
              <a:t>j</a:t>
            </a:r>
            <a:r>
              <a:rPr lang="en-US" altLang="zh-CN" sz="2000" dirty="0"/>
              <a:t>]</a:t>
            </a:r>
            <a:endParaRPr lang="zh-CN" altLang="en-US" sz="2000" dirty="0"/>
          </a:p>
        </p:txBody>
      </p:sp>
      <p:cxnSp>
        <p:nvCxnSpPr>
          <p:cNvPr id="113" name="直接箭头连接符 112"/>
          <p:cNvCxnSpPr>
            <a:stCxn id="104" idx="0"/>
            <a:endCxn id="77" idx="2"/>
          </p:cNvCxnSpPr>
          <p:nvPr/>
        </p:nvCxnSpPr>
        <p:spPr bwMode="auto">
          <a:xfrm flipH="1" flipV="1">
            <a:off x="2129788" y="1600146"/>
            <a:ext cx="5922" cy="2469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直接箭头连接符 113"/>
          <p:cNvCxnSpPr>
            <a:stCxn id="111" idx="0"/>
            <a:endCxn id="29" idx="2"/>
          </p:cNvCxnSpPr>
          <p:nvPr/>
        </p:nvCxnSpPr>
        <p:spPr bwMode="auto">
          <a:xfrm flipV="1">
            <a:off x="3475260" y="3859625"/>
            <a:ext cx="4821" cy="2486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0" name="文本框 119"/>
          <p:cNvSpPr txBox="1"/>
          <p:nvPr/>
        </p:nvSpPr>
        <p:spPr>
          <a:xfrm>
            <a:off x="4226492" y="307998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j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4226492" y="547681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j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2" name="左大括号 121"/>
          <p:cNvSpPr/>
          <p:nvPr/>
        </p:nvSpPr>
        <p:spPr bwMode="auto">
          <a:xfrm rot="16200000">
            <a:off x="1047973" y="1158078"/>
            <a:ext cx="343435" cy="1320481"/>
          </a:xfrm>
          <a:prstGeom prst="leftBrace">
            <a:avLst>
              <a:gd name="adj1" fmla="val 363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3" name="左大括号 122"/>
          <p:cNvSpPr/>
          <p:nvPr/>
        </p:nvSpPr>
        <p:spPr bwMode="auto">
          <a:xfrm rot="16200000">
            <a:off x="2946965" y="3775658"/>
            <a:ext cx="201671" cy="463530"/>
          </a:xfrm>
          <a:prstGeom prst="leftBrace">
            <a:avLst>
              <a:gd name="adj1" fmla="val 363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4" name="左大括号 123"/>
          <p:cNvSpPr/>
          <p:nvPr/>
        </p:nvSpPr>
        <p:spPr bwMode="auto">
          <a:xfrm rot="16200000">
            <a:off x="3312883" y="1175851"/>
            <a:ext cx="343435" cy="1285112"/>
          </a:xfrm>
          <a:prstGeom prst="leftBrace">
            <a:avLst>
              <a:gd name="adj1" fmla="val 363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5" name="左大括号 124"/>
          <p:cNvSpPr/>
          <p:nvPr/>
        </p:nvSpPr>
        <p:spPr bwMode="auto">
          <a:xfrm rot="16200000">
            <a:off x="3849509" y="3775658"/>
            <a:ext cx="201671" cy="463530"/>
          </a:xfrm>
          <a:prstGeom prst="leftBrace">
            <a:avLst>
              <a:gd name="adj1" fmla="val 363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5396500" y="214281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不回溯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80363" y="5544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82868" y="121621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>
            <a:off x="172056" y="27135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2322026" y="346544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33" name="文本框 132"/>
          <p:cNvSpPr txBox="1"/>
          <p:nvPr/>
        </p:nvSpPr>
        <p:spPr>
          <a:xfrm>
            <a:off x="146725" y="510748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34" name="文本框 133"/>
          <p:cNvSpPr txBox="1"/>
          <p:nvPr/>
        </p:nvSpPr>
        <p:spPr>
          <a:xfrm>
            <a:off x="3226064" y="587453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36504E-71A7-0343-806B-C116EB901366}"/>
              </a:ext>
            </a:extLst>
          </p:cNvPr>
          <p:cNvSpPr/>
          <p:nvPr/>
        </p:nvSpPr>
        <p:spPr>
          <a:xfrm>
            <a:off x="5046909" y="1316980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失配，重新计算</a:t>
            </a:r>
            <a:r>
              <a:rPr lang="en-US" altLang="zh-CN" dirty="0"/>
              <a:t>next[j]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9D4AB1A-3FF4-B14B-88CD-EC64BCE984B5}"/>
              </a:ext>
            </a:extLst>
          </p:cNvPr>
          <p:cNvSpPr/>
          <p:nvPr/>
        </p:nvSpPr>
        <p:spPr>
          <a:xfrm>
            <a:off x="5157835" y="4615308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失配，重新计算</a:t>
            </a:r>
            <a:r>
              <a:rPr lang="en-US" altLang="zh-CN" dirty="0"/>
              <a:t>next[j]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812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8485913-485F-5D4F-9277-268A4A72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" y="953205"/>
            <a:ext cx="9144000" cy="3643935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Huazhong University of Science and Technology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EEAAC-C118-45AB-96AF-B69931CFBF8F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08310" y="4769762"/>
            <a:ext cx="24292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时间复杂度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333269" y="4859019"/>
            <a:ext cx="2429286" cy="735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O(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m+n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839365" y="4780495"/>
            <a:ext cx="282393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i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华文仿宋" panose="02010600040101010101" pitchFamily="2" charset="-122"/>
                <a:cs typeface="+mn-cs"/>
              </a:rPr>
              <a:t>不回溯</a:t>
            </a:r>
          </a:p>
        </p:txBody>
      </p:sp>
    </p:spTree>
    <p:extLst>
      <p:ext uri="{BB962C8B-B14F-4D97-AF65-F5344CB8AC3E}">
        <p14:creationId xmlns:p14="http://schemas.microsoft.com/office/powerpoint/2010/main" val="34068342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next[j]?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599" y="2939002"/>
            <a:ext cx="8686801" cy="378247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800" b="1" dirty="0">
                <a:solidFill>
                  <a:srgbClr val="C00000"/>
                </a:solidFill>
              </a:rPr>
              <a:t>Brute Force</a:t>
            </a:r>
          </a:p>
          <a:p>
            <a:pPr marL="0" indent="0">
              <a:buNone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j=1</a:t>
            </a:r>
            <a:r>
              <a:rPr lang="zh-CN" altLang="en-US" sz="2000" b="1" dirty="0"/>
              <a:t>，约定</a:t>
            </a:r>
            <a:r>
              <a:rPr lang="en-US" altLang="zh-CN" sz="2000" b="1" dirty="0"/>
              <a:t>next[1]=0</a:t>
            </a:r>
            <a:r>
              <a:rPr lang="zh-CN" altLang="en-US" sz="2000" b="1" dirty="0"/>
              <a:t>；回到搜索起点</a:t>
            </a:r>
          </a:p>
          <a:p>
            <a:pPr marL="0" indent="0">
              <a:buNone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j=2</a:t>
            </a:r>
            <a:r>
              <a:rPr lang="zh-CN" altLang="en-US" sz="2000" b="1" dirty="0"/>
              <a:t>，前面字符串为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，无前后缀，即</a:t>
            </a:r>
            <a:r>
              <a:rPr lang="en-US" altLang="zh-CN" sz="2000" b="1" dirty="0"/>
              <a:t>next[2]=1</a:t>
            </a:r>
            <a:r>
              <a:rPr lang="zh-CN" altLang="en-US" sz="2000" b="1" dirty="0"/>
              <a:t>；</a:t>
            </a:r>
          </a:p>
          <a:p>
            <a:pPr marL="0" indent="0">
              <a:buNone/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j=3</a:t>
            </a:r>
            <a:r>
              <a:rPr lang="zh-CN" altLang="en-US" sz="2000" b="1" dirty="0"/>
              <a:t>，前面字符串为</a:t>
            </a:r>
            <a:r>
              <a:rPr lang="en-US" altLang="zh-CN" sz="2000" b="1" dirty="0"/>
              <a:t>AB</a:t>
            </a:r>
            <a:r>
              <a:rPr lang="zh-CN" altLang="en-US" sz="2000" b="1" dirty="0"/>
              <a:t>，其最长相同前后缀长度为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，即</a:t>
            </a:r>
            <a:r>
              <a:rPr lang="en-US" altLang="zh-CN" sz="2000" b="1" dirty="0"/>
              <a:t>next[3]=1</a:t>
            </a:r>
            <a:r>
              <a:rPr lang="zh-CN" altLang="en-US" sz="2000" b="1" dirty="0"/>
              <a:t>；</a:t>
            </a:r>
          </a:p>
          <a:p>
            <a:pPr marL="0" indent="0">
              <a:buNone/>
            </a:pPr>
            <a:r>
              <a:rPr lang="en-US" altLang="zh-CN" sz="2000" b="1" dirty="0"/>
              <a:t>4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j=4</a:t>
            </a:r>
            <a:r>
              <a:rPr lang="zh-CN" altLang="en-US" sz="2000" b="1" dirty="0"/>
              <a:t>，前面字符串为</a:t>
            </a:r>
            <a:r>
              <a:rPr lang="en-US" altLang="zh-CN" sz="2000" b="1" dirty="0"/>
              <a:t>ABC</a:t>
            </a:r>
            <a:r>
              <a:rPr lang="zh-CN" altLang="en-US" sz="2000" b="1" dirty="0"/>
              <a:t>，其最长相同前后缀长度为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，即</a:t>
            </a:r>
            <a:r>
              <a:rPr lang="en-US" altLang="zh-CN" sz="2000" b="1" dirty="0"/>
              <a:t>next[4]=1</a:t>
            </a:r>
            <a:r>
              <a:rPr lang="zh-CN" altLang="en-US" sz="2000" b="1" dirty="0"/>
              <a:t>；</a:t>
            </a:r>
          </a:p>
          <a:p>
            <a:pPr marL="0" indent="0">
              <a:buNone/>
            </a:pPr>
            <a:r>
              <a:rPr lang="en-US" altLang="zh-CN" sz="2000" b="1" dirty="0"/>
              <a:t>5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j=5</a:t>
            </a:r>
            <a:r>
              <a:rPr lang="zh-CN" altLang="en-US" sz="2000" b="1" dirty="0"/>
              <a:t>，前面字符串为</a:t>
            </a:r>
            <a:r>
              <a:rPr lang="en-US" altLang="zh-CN" sz="2000" b="1" dirty="0"/>
              <a:t>ABCD</a:t>
            </a:r>
            <a:r>
              <a:rPr lang="zh-CN" altLang="en-US" sz="2000" b="1" dirty="0"/>
              <a:t>，其最长相同前后缀长度为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，即</a:t>
            </a:r>
            <a:r>
              <a:rPr lang="en-US" altLang="zh-CN" sz="2000" b="1" dirty="0"/>
              <a:t>next[5]=1</a:t>
            </a:r>
            <a:r>
              <a:rPr lang="zh-CN" altLang="en-US" sz="2000" b="1" dirty="0"/>
              <a:t>；</a:t>
            </a:r>
          </a:p>
          <a:p>
            <a:pPr marL="0" indent="0">
              <a:buNone/>
            </a:pPr>
            <a:r>
              <a:rPr lang="en-US" altLang="zh-CN" sz="2000" b="1" dirty="0"/>
              <a:t>6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j=6</a:t>
            </a:r>
            <a:r>
              <a:rPr lang="zh-CN" altLang="en-US" sz="2000" b="1" dirty="0"/>
              <a:t>，前面字符串为</a:t>
            </a:r>
            <a:r>
              <a:rPr lang="en-US" altLang="zh-CN" sz="2000" b="1" dirty="0"/>
              <a:t>ABCDA</a:t>
            </a:r>
            <a:r>
              <a:rPr lang="zh-CN" altLang="en-US" sz="2000" b="1" dirty="0"/>
              <a:t>，其最长相同前后缀为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，即</a:t>
            </a:r>
            <a:r>
              <a:rPr lang="en-US" altLang="zh-CN" sz="2000" b="1" dirty="0"/>
              <a:t>next[6]=2</a:t>
            </a:r>
            <a:r>
              <a:rPr lang="zh-CN" altLang="en-US" sz="2000" b="1" dirty="0"/>
              <a:t>；</a:t>
            </a:r>
          </a:p>
          <a:p>
            <a:pPr marL="0" indent="0">
              <a:buNone/>
            </a:pPr>
            <a:r>
              <a:rPr lang="en-US" altLang="zh-CN" sz="2000" b="1" dirty="0"/>
              <a:t>7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j=7</a:t>
            </a:r>
            <a:r>
              <a:rPr lang="zh-CN" altLang="en-US" sz="2000" b="1" dirty="0"/>
              <a:t>，前面字符串为</a:t>
            </a:r>
            <a:r>
              <a:rPr lang="en-US" altLang="zh-CN" sz="2000" b="1" dirty="0"/>
              <a:t>ABCDAB</a:t>
            </a:r>
            <a:r>
              <a:rPr lang="zh-CN" altLang="en-US" sz="2000" b="1" dirty="0"/>
              <a:t>，其最长相同前后缀为</a:t>
            </a:r>
            <a:r>
              <a:rPr lang="en-US" altLang="zh-CN" sz="2000" b="1" dirty="0"/>
              <a:t>AB</a:t>
            </a:r>
            <a:r>
              <a:rPr lang="zh-CN" altLang="en-US" sz="2000" b="1" dirty="0"/>
              <a:t>，即</a:t>
            </a:r>
            <a:r>
              <a:rPr lang="en-US" altLang="zh-CN" sz="2000" b="1" dirty="0"/>
              <a:t>next[7]=3</a:t>
            </a:r>
            <a:r>
              <a:rPr lang="zh-CN" altLang="en-US" sz="2000" b="1" dirty="0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A3FD3E-0C35-4FE5-8685-2972750B214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9087"/>
              </p:ext>
            </p:extLst>
          </p:nvPr>
        </p:nvGraphicFramePr>
        <p:xfrm>
          <a:off x="923525" y="1623965"/>
          <a:ext cx="7292240" cy="1108710"/>
        </p:xfrm>
        <a:graphic>
          <a:graphicData uri="http://schemas.openxmlformats.org/drawingml/2006/table">
            <a:tbl>
              <a:tblPr/>
              <a:tblGrid>
                <a:gridCol w="9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15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15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effectLst/>
                        </a:rPr>
                        <a:t>j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dirty="0">
                          <a:effectLst/>
                        </a:rPr>
                        <a:t>5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dirty="0">
                          <a:effectLst/>
                        </a:rPr>
                        <a:t>6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dirty="0">
                          <a:effectLst/>
                        </a:rPr>
                        <a:t>7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>
                          <a:effectLst/>
                        </a:rPr>
                        <a:t>模式串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effectLst/>
                        </a:rPr>
                        <a:t>D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effectLst/>
                        </a:rPr>
                        <a:t>next[ j ]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198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next[j]?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自己跟自己做模式匹配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A3FD3E-0C35-4FE5-8685-2972750B214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21110" y="3060540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178310" y="3060540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635510" y="3060540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979685" y="3060540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436885" y="3060540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894085" y="3060540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351286" y="3060540"/>
            <a:ext cx="457200" cy="38360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092515" y="3060540"/>
            <a:ext cx="446251" cy="38360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522485" y="3060540"/>
            <a:ext cx="446251" cy="38360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>
            <a:off x="926388" y="2534164"/>
            <a:ext cx="16477" cy="4883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文本框 88"/>
          <p:cNvSpPr txBox="1"/>
          <p:nvPr/>
        </p:nvSpPr>
        <p:spPr>
          <a:xfrm>
            <a:off x="5872761" y="3022335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next[1] = 0</a:t>
            </a:r>
          </a:p>
        </p:txBody>
      </p:sp>
      <p:sp>
        <p:nvSpPr>
          <p:cNvPr id="83" name="矩形 82"/>
          <p:cNvSpPr/>
          <p:nvPr/>
        </p:nvSpPr>
        <p:spPr bwMode="auto">
          <a:xfrm>
            <a:off x="757307" y="4585396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214507" y="4585396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671707" y="4585396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015882" y="4585396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3473082" y="4585396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3930282" y="4585396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387483" y="4585396"/>
            <a:ext cx="457200" cy="38360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128712" y="4585396"/>
            <a:ext cx="446251" cy="38360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558682" y="4585396"/>
            <a:ext cx="446251" cy="38360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>
            <a:off x="1421155" y="4005721"/>
            <a:ext cx="16477" cy="4883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矩形 4"/>
          <p:cNvSpPr/>
          <p:nvPr/>
        </p:nvSpPr>
        <p:spPr>
          <a:xfrm>
            <a:off x="5932872" y="4496339"/>
            <a:ext cx="1872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next[2] = 1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87782" y="3509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228505" y="3509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1669228" y="3509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2130422" y="3509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2563454" y="3509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3046357" y="3509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3479389" y="3509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3976138" y="3509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4461091" y="3509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783010" y="50567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1223733" y="50567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1664456" y="50567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2125650" y="50567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558682" y="50567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3041585" y="50567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3474617" y="50567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3971366" y="50567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2" name="文本框 121"/>
          <p:cNvSpPr txBox="1"/>
          <p:nvPr/>
        </p:nvSpPr>
        <p:spPr>
          <a:xfrm>
            <a:off x="4456319" y="50567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40114" y="5668479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next[1] = 0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ctr"/>
            <a:r>
              <a:rPr lang="zh-CN" altLang="en-US" sz="2400" dirty="0"/>
              <a:t>在第一个字符上失配，直接移动指针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2076717" y="3966733"/>
            <a:ext cx="4261913" cy="377803"/>
          </a:xfrm>
          <a:prstGeom prst="wedgeRoundRectCallout">
            <a:avLst>
              <a:gd name="adj1" fmla="val -60306"/>
              <a:gd name="adj2" fmla="val 477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前面只有一个字符，不存在前缀和后缀</a:t>
            </a:r>
          </a:p>
        </p:txBody>
      </p:sp>
      <p:sp>
        <p:nvSpPr>
          <p:cNvPr id="123" name="圆角矩形标注 122"/>
          <p:cNvSpPr/>
          <p:nvPr/>
        </p:nvSpPr>
        <p:spPr bwMode="auto">
          <a:xfrm>
            <a:off x="1500113" y="2426954"/>
            <a:ext cx="3686367" cy="377803"/>
          </a:xfrm>
          <a:prstGeom prst="wedgeRoundRectCallout">
            <a:avLst>
              <a:gd name="adj1" fmla="val -60306"/>
              <a:gd name="adj2" fmla="val 444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约定</a:t>
            </a:r>
            <a:r>
              <a:rPr lang="en-US" altLang="zh-CN" dirty="0"/>
              <a:t>next[1] = 0</a:t>
            </a:r>
            <a:r>
              <a:rPr lang="zh-CN" altLang="en-US" dirty="0"/>
              <a:t>使搜索回到起点</a:t>
            </a:r>
          </a:p>
        </p:txBody>
      </p:sp>
    </p:spTree>
    <p:extLst>
      <p:ext uri="{BB962C8B-B14F-4D97-AF65-F5344CB8AC3E}">
        <p14:creationId xmlns:p14="http://schemas.microsoft.com/office/powerpoint/2010/main" val="3377393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A3FD3E-0C35-4FE5-8685-2972750B214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72946" y="894270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930146" y="894270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387346" y="894270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731521" y="894270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188721" y="894270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645921" y="894270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103122" y="894270"/>
            <a:ext cx="457200" cy="38360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844351" y="894270"/>
            <a:ext cx="446251" cy="38360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274321" y="894270"/>
            <a:ext cx="446251" cy="38360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930146" y="1739180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387346" y="1739180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844546" y="1739180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3188721" y="1739180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3645921" y="1739180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103121" y="1739180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560322" y="1739180"/>
            <a:ext cx="440754" cy="38360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2301551" y="1739180"/>
            <a:ext cx="446251" cy="38360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731521" y="1739180"/>
            <a:ext cx="446251" cy="38360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699583" y="10648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i=3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 bwMode="auto">
          <a:xfrm>
            <a:off x="475229" y="4414752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932429" y="4414752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389629" y="4414752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2733804" y="4414752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191004" y="4414752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648204" y="4414752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4105405" y="4414752"/>
            <a:ext cx="457200" cy="38360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1846634" y="4414752"/>
            <a:ext cx="446251" cy="38360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276604" y="4414752"/>
            <a:ext cx="446251" cy="38360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1349743" y="5235291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1806943" y="5235291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64143" y="5235291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3608318" y="5235291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4065518" y="5235291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4522718" y="5235291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979919" y="5235291"/>
            <a:ext cx="440754" cy="38360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2721148" y="5235291"/>
            <a:ext cx="446251" cy="38360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151118" y="5235291"/>
            <a:ext cx="446251" cy="38360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030522" y="1092672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next[3] = 1</a:t>
            </a:r>
            <a:endParaRPr lang="zh-CN" altLang="en-US" sz="2800" dirty="0"/>
          </a:p>
        </p:txBody>
      </p:sp>
      <p:sp>
        <p:nvSpPr>
          <p:cNvPr id="82" name="文本框 81"/>
          <p:cNvSpPr txBox="1"/>
          <p:nvPr/>
        </p:nvSpPr>
        <p:spPr>
          <a:xfrm>
            <a:off x="6006160" y="4696365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next[4] = 2</a:t>
            </a:r>
            <a:endParaRPr lang="zh-CN" altLang="en-US" sz="2800" dirty="0"/>
          </a:p>
        </p:txBody>
      </p:sp>
      <p:cxnSp>
        <p:nvCxnSpPr>
          <p:cNvPr id="84" name="直接箭头连接符 83"/>
          <p:cNvCxnSpPr/>
          <p:nvPr/>
        </p:nvCxnSpPr>
        <p:spPr bwMode="auto">
          <a:xfrm>
            <a:off x="2030068" y="3893521"/>
            <a:ext cx="16477" cy="4883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>
            <a:off x="1585756" y="342428"/>
            <a:ext cx="16477" cy="4883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68052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423042" y="5513773"/>
            <a:ext cx="2133600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A3FD3E-0C35-4FE5-8685-2972750B214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62054" y="843087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19254" y="843087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376454" y="843087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720629" y="843087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177829" y="843087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35029" y="843087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092230" y="843087"/>
            <a:ext cx="457200" cy="38360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833459" y="843087"/>
            <a:ext cx="446251" cy="38360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263429" y="843087"/>
            <a:ext cx="446251" cy="38360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336568" y="1663626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793768" y="1663626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250968" y="1663626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595143" y="1663626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052343" y="1663626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509543" y="1663626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66744" y="1663626"/>
            <a:ext cx="440754" cy="38360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707973" y="1663626"/>
            <a:ext cx="446251" cy="38360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137943" y="1663626"/>
            <a:ext cx="446251" cy="38360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34219" y="3705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i=5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807156" y="12847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j=2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619582" y="1402016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next[5] = 1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1799239" y="2484165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56439" y="2484165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713639" y="2484165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057814" y="2484165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515014" y="2484165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972214" y="2484165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429415" y="2484165"/>
            <a:ext cx="440754" cy="38360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170644" y="2484165"/>
            <a:ext cx="446251" cy="38360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600614" y="2484165"/>
            <a:ext cx="446251" cy="38360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09719" y="4435973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966919" y="4435973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424119" y="4435973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768294" y="4435973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225494" y="4435973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682694" y="4435973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139895" y="4435973"/>
            <a:ext cx="457200" cy="38360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881124" y="4435973"/>
            <a:ext cx="446251" cy="38360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311094" y="4435973"/>
            <a:ext cx="446251" cy="38360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769029" y="5248668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226229" y="5248668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683429" y="5248668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027604" y="5248668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484804" y="5248668"/>
            <a:ext cx="446251" cy="38360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942004" y="5248668"/>
            <a:ext cx="446251" cy="3836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399205" y="5248668"/>
            <a:ext cx="440754" cy="38360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140434" y="5248668"/>
            <a:ext cx="446251" cy="38360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570404" y="5248668"/>
            <a:ext cx="446251" cy="38360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887861" y="405692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888477" y="485730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6619582" y="3788386"/>
            <a:ext cx="19319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next[6] = 1</a:t>
            </a:r>
          </a:p>
          <a:p>
            <a:r>
              <a:rPr lang="en-US" altLang="zh-CN" sz="2800" dirty="0"/>
              <a:t>next[7] = 2</a:t>
            </a:r>
          </a:p>
          <a:p>
            <a:r>
              <a:rPr lang="en-US" altLang="zh-CN" sz="2800" dirty="0"/>
              <a:t>next[8] = 3</a:t>
            </a:r>
            <a:endParaRPr lang="zh-CN" altLang="en-US" sz="2800" dirty="0"/>
          </a:p>
        </p:txBody>
      </p:sp>
      <p:sp>
        <p:nvSpPr>
          <p:cNvPr id="65" name="文本框 64"/>
          <p:cNvSpPr txBox="1"/>
          <p:nvPr/>
        </p:nvSpPr>
        <p:spPr>
          <a:xfrm>
            <a:off x="1938603" y="20891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j = </a:t>
            </a:r>
            <a:r>
              <a:rPr lang="en-US" altLang="zh-CN" dirty="0">
                <a:solidFill>
                  <a:srgbClr val="C00000"/>
                </a:solidFill>
              </a:rPr>
              <a:t>next</a:t>
            </a:r>
            <a:r>
              <a:rPr lang="en-US" altLang="zh-CN" dirty="0"/>
              <a:t>[2]=1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3341125" y="405464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</a:rPr>
              <a:t>i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787838" y="405464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330638" y="485730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j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802261" y="485730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 bwMode="auto">
          <a:xfrm>
            <a:off x="2478315" y="290399"/>
            <a:ext cx="16477" cy="4883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>
            <a:off x="3450867" y="3528527"/>
            <a:ext cx="16477" cy="4883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>
            <a:off x="3900727" y="3528527"/>
            <a:ext cx="16477" cy="4883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>
            <a:off x="4311340" y="3528527"/>
            <a:ext cx="16477" cy="4883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右箭头 73"/>
          <p:cNvSpPr/>
          <p:nvPr/>
        </p:nvSpPr>
        <p:spPr bwMode="auto">
          <a:xfrm>
            <a:off x="1038740" y="2401070"/>
            <a:ext cx="572348" cy="4846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90290" y="607999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没有</a:t>
            </a:r>
            <a:r>
              <a:rPr lang="en-US" altLang="zh-CN" sz="2400" dirty="0"/>
              <a:t>next[9]</a:t>
            </a:r>
            <a:r>
              <a:rPr lang="zh-CN" altLang="en-US" sz="2400" dirty="0"/>
              <a:t>，为什么？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4125889" y="6079989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next[9]</a:t>
            </a:r>
            <a:r>
              <a:rPr lang="zh-CN" altLang="en-US" sz="2400" dirty="0"/>
              <a:t>说明模式串匹配完全成功</a:t>
            </a:r>
          </a:p>
        </p:txBody>
      </p:sp>
    </p:spTree>
    <p:extLst>
      <p:ext uri="{BB962C8B-B14F-4D97-AF65-F5344CB8AC3E}">
        <p14:creationId xmlns:p14="http://schemas.microsoft.com/office/powerpoint/2010/main" val="393418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2E48F-7401-4B4E-A9CF-337EC4D3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98" y="10955"/>
            <a:ext cx="8229600" cy="114300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0B752C-7527-B448-83D0-CF4A9D7ACF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A3FD3E-0C35-4FE5-8685-2972750B214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D7982E-7D6F-D04E-A790-EBC47863F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798" y="37609"/>
            <a:ext cx="8763000" cy="3136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61D1619-72D7-FC42-9396-008AD8363E31}"/>
              </a:ext>
            </a:extLst>
          </p:cNvPr>
          <p:cNvSpPr/>
          <p:nvPr/>
        </p:nvSpPr>
        <p:spPr bwMode="auto">
          <a:xfrm>
            <a:off x="6797685" y="256012"/>
            <a:ext cx="2344510" cy="65288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7B6345-4796-CB4E-A9EF-A6E08FC2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186" y="3203110"/>
            <a:ext cx="9144000" cy="36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0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7536B9-6FEF-4C29-9451-40CA4D29A1B8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/>
          </a:p>
        </p:txBody>
      </p:sp>
      <p:sp>
        <p:nvSpPr>
          <p:cNvPr id="196610" name="AutoShape 2"/>
          <p:cNvSpPr>
            <a:spLocks noChangeArrowheads="1"/>
          </p:cNvSpPr>
          <p:nvPr/>
        </p:nvSpPr>
        <p:spPr bwMode="auto">
          <a:xfrm>
            <a:off x="250825" y="6096000"/>
            <a:ext cx="7597775" cy="685800"/>
          </a:xfrm>
          <a:prstGeom prst="cloudCallout">
            <a:avLst>
              <a:gd name="adj1" fmla="val -356"/>
              <a:gd name="adj2" fmla="val -52083"/>
            </a:avLst>
          </a:prstGeom>
          <a:solidFill>
            <a:srgbClr val="CCFFFF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奇妙的结论：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k 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仅与模式串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有关！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4450"/>
            <a:ext cx="7162800" cy="519113"/>
          </a:xfrm>
        </p:spPr>
        <p:txBody>
          <a:bodyPr/>
          <a:lstStyle/>
          <a:p>
            <a:pPr algn="l" eaLnBrk="1" hangingPunct="1"/>
            <a:r>
              <a:rPr lang="en-US" altLang="zh-CN" sz="2800" b="1"/>
              <a:t>② KMP</a:t>
            </a:r>
            <a:r>
              <a:rPr lang="zh-CN" altLang="en-US" sz="2800" b="1"/>
              <a:t>算法的推导过程：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zh-CN" altLang="en-US" sz="2000" b="1">
                <a:solidFill>
                  <a:srgbClr val="009900"/>
                </a:solidFill>
              </a:rPr>
              <a:t>见教材</a:t>
            </a:r>
            <a:r>
              <a:rPr lang="en-US" altLang="zh-CN" sz="2000" b="1">
                <a:solidFill>
                  <a:srgbClr val="009900"/>
                </a:solidFill>
              </a:rPr>
              <a:t>P81)</a:t>
            </a:r>
            <a:endParaRPr lang="zh-CN" altLang="en-US" sz="2000" b="1">
              <a:solidFill>
                <a:srgbClr val="009900"/>
              </a:solidFill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81000" y="60960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请抓住部分匹配时的两个特征：</a:t>
            </a:r>
            <a:endParaRPr kumimoji="1" lang="zh-CN" altLang="en-US" sz="2400" b="1">
              <a:solidFill>
                <a:srgbClr val="66FF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04800" y="4781550"/>
            <a:ext cx="8458200" cy="4762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两式联立可得：</a:t>
            </a:r>
            <a:r>
              <a:rPr kumimoji="1"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‘</a:t>
            </a:r>
            <a:r>
              <a:rPr kumimoji="1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…T</a:t>
            </a:r>
            <a:r>
              <a:rPr kumimoji="1" lang="en-US" altLang="zh-CN" sz="24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k-1</a:t>
            </a:r>
            <a:r>
              <a:rPr kumimoji="1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’=‘T</a:t>
            </a:r>
            <a:r>
              <a:rPr kumimoji="1" lang="en-US" altLang="zh-CN" sz="24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j-(k-1)</a:t>
            </a:r>
            <a:r>
              <a:rPr kumimoji="1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 …T</a:t>
            </a:r>
            <a:r>
              <a:rPr kumimoji="1" lang="en-US" altLang="zh-CN" sz="24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j-1</a:t>
            </a:r>
            <a:r>
              <a:rPr kumimoji="1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’</a:t>
            </a:r>
            <a:endParaRPr kumimoji="1" lang="en-US" altLang="zh-CN" sz="24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81000" y="1447800"/>
            <a:ext cx="4335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S=‘a b a b c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 a c b a b’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752600" y="1843088"/>
            <a:ext cx="2001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</a:rPr>
              <a:t>T=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‘</a:t>
            </a:r>
            <a:r>
              <a:rPr kumimoji="1" lang="en-US" altLang="zh-CN" sz="28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c a 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’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2514600" y="990600"/>
            <a:ext cx="304800" cy="533400"/>
            <a:chOff x="5184" y="2496"/>
            <a:chExt cx="144" cy="336"/>
          </a:xfrm>
        </p:grpSpPr>
        <p:sp>
          <p:nvSpPr>
            <p:cNvPr id="12327" name="Rectangle 10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2328" name="Line 11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8" name="Group 12"/>
          <p:cNvGrpSpPr>
            <a:grpSpLocks/>
          </p:cNvGrpSpPr>
          <p:nvPr/>
        </p:nvGrpSpPr>
        <p:grpSpPr bwMode="auto">
          <a:xfrm>
            <a:off x="2498725" y="2222500"/>
            <a:ext cx="320675" cy="520700"/>
            <a:chOff x="3600" y="2448"/>
            <a:chExt cx="154" cy="328"/>
          </a:xfrm>
        </p:grpSpPr>
        <p:sp>
          <p:nvSpPr>
            <p:cNvPr id="12325" name="Rectangle 13"/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solidFill>
                    <a:srgbClr val="FF3399"/>
                  </a:solidFill>
                  <a:latin typeface="楷体_GB2312" pitchFamily="49" charset="-122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12326" name="Line 14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6623" name="Rectangle 15"/>
          <p:cNvSpPr>
            <a:spLocks noChangeArrowheads="1"/>
          </p:cNvSpPr>
          <p:nvPr/>
        </p:nvSpPr>
        <p:spPr bwMode="auto">
          <a:xfrm>
            <a:off x="4572000" y="17526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则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T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的</a:t>
            </a: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1</a:t>
            </a:r>
            <a:r>
              <a:rPr kumimoji="1"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～</a:t>
            </a: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k-1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位</a:t>
            </a:r>
            <a:r>
              <a:rPr kumimoji="1"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＝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S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前</a:t>
            </a:r>
            <a:r>
              <a:rPr kumimoji="1" lang="en-US" altLang="zh-CN" sz="20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i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-(k-1)</a:t>
            </a:r>
            <a:r>
              <a:rPr kumimoji="1"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～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i-1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位</a:t>
            </a:r>
          </a:p>
          <a:p>
            <a:pPr>
              <a:defRPr/>
            </a:pPr>
            <a:r>
              <a:rPr kumimoji="1" lang="zh-CN" altLang="en-US" sz="2000" b="1" dirty="0">
                <a:solidFill>
                  <a:schemeClr val="accent1"/>
                </a:solidFill>
                <a:latin typeface="宋体" pitchFamily="2" charset="-122"/>
              </a:rPr>
              <a:t>                </a:t>
            </a:r>
            <a:r>
              <a:rPr kumimoji="1" lang="zh-CN" altLang="en-US" sz="2000" b="1" dirty="0">
                <a:latin typeface="宋体" pitchFamily="2" charset="-122"/>
              </a:rPr>
              <a:t>即</a:t>
            </a:r>
            <a:r>
              <a:rPr kumimoji="1" lang="en-US" altLang="zh-CN" sz="2000" b="1" dirty="0">
                <a:latin typeface="宋体" pitchFamily="2" charset="-122"/>
              </a:rPr>
              <a:t>(4-2</a:t>
            </a:r>
            <a:r>
              <a:rPr kumimoji="1" lang="zh-CN" altLang="en-US" sz="2000" b="1" dirty="0">
                <a:latin typeface="宋体" pitchFamily="2" charset="-122"/>
              </a:rPr>
              <a:t>）式含义</a:t>
            </a:r>
          </a:p>
        </p:txBody>
      </p:sp>
      <p:sp>
        <p:nvSpPr>
          <p:cNvPr id="12300" name="Rectangle 16"/>
          <p:cNvSpPr>
            <a:spLocks noChangeArrowheads="1"/>
          </p:cNvSpPr>
          <p:nvPr/>
        </p:nvSpPr>
        <p:spPr bwMode="auto">
          <a:xfrm>
            <a:off x="4800600" y="1371600"/>
            <a:ext cx="434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设目前打算与</a:t>
            </a:r>
            <a:r>
              <a:rPr kumimoji="1"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的第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字符开始比较</a:t>
            </a:r>
          </a:p>
        </p:txBody>
      </p:sp>
      <p:sp>
        <p:nvSpPr>
          <p:cNvPr id="12301" name="Text Box 18"/>
          <p:cNvSpPr txBox="1">
            <a:spLocks noChangeArrowheads="1"/>
          </p:cNvSpPr>
          <p:nvPr/>
        </p:nvSpPr>
        <p:spPr bwMode="auto">
          <a:xfrm>
            <a:off x="76200" y="990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(1)</a:t>
            </a:r>
          </a:p>
        </p:txBody>
      </p:sp>
      <p:sp>
        <p:nvSpPr>
          <p:cNvPr id="20494" name="Text Box 19"/>
          <p:cNvSpPr txBox="1">
            <a:spLocks noChangeArrowheads="1"/>
          </p:cNvSpPr>
          <p:nvPr/>
        </p:nvSpPr>
        <p:spPr bwMode="auto">
          <a:xfrm>
            <a:off x="76200" y="2667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(2)</a:t>
            </a:r>
          </a:p>
        </p:txBody>
      </p:sp>
      <p:sp>
        <p:nvSpPr>
          <p:cNvPr id="196628" name="AutoShape 20"/>
          <p:cNvSpPr>
            <a:spLocks noChangeArrowheads="1"/>
          </p:cNvSpPr>
          <p:nvPr/>
        </p:nvSpPr>
        <p:spPr bwMode="auto">
          <a:xfrm>
            <a:off x="3657600" y="2286000"/>
            <a:ext cx="1905000" cy="457200"/>
          </a:xfrm>
          <a:prstGeom prst="wedgeRectCallout">
            <a:avLst>
              <a:gd name="adj1" fmla="val 61250"/>
              <a:gd name="adj2" fmla="val -9270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rgbClr val="FAF64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‘T</a:t>
            </a:r>
            <a:r>
              <a:rPr kumimoji="1" lang="en-US" altLang="zh-CN" sz="2400" b="1" baseline="-25000">
                <a:solidFill>
                  <a:srgbClr val="FAF64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solidFill>
                  <a:srgbClr val="FAF64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…T</a:t>
            </a:r>
            <a:r>
              <a:rPr kumimoji="1" lang="en-US" altLang="zh-CN" sz="2400" b="1" baseline="-25000">
                <a:solidFill>
                  <a:srgbClr val="FAF64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k-1</a:t>
            </a:r>
            <a:r>
              <a:rPr kumimoji="1" lang="en-US" altLang="zh-CN" sz="2400" b="1">
                <a:solidFill>
                  <a:srgbClr val="FAF64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’</a:t>
            </a:r>
          </a:p>
        </p:txBody>
      </p:sp>
      <p:sp>
        <p:nvSpPr>
          <p:cNvPr id="196629" name="Rectangle 21"/>
          <p:cNvSpPr>
            <a:spLocks noChangeArrowheads="1"/>
          </p:cNvSpPr>
          <p:nvPr/>
        </p:nvSpPr>
        <p:spPr bwMode="auto">
          <a:xfrm>
            <a:off x="3214688" y="3429000"/>
            <a:ext cx="58531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则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T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的</a:t>
            </a: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j-(k-1)</a:t>
            </a:r>
            <a:r>
              <a:rPr kumimoji="1"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～</a:t>
            </a: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j-1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位</a:t>
            </a:r>
            <a:r>
              <a:rPr kumimoji="1"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＝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S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前</a:t>
            </a:r>
            <a:r>
              <a:rPr kumimoji="1" lang="en-US" altLang="zh-CN" sz="20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i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-(k-1)</a:t>
            </a:r>
            <a:r>
              <a:rPr kumimoji="1"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～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i-1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位</a:t>
            </a:r>
          </a:p>
          <a:p>
            <a:pPr>
              <a:defRPr/>
            </a:pPr>
            <a:r>
              <a:rPr kumimoji="1" lang="zh-CN" altLang="en-US" sz="2000" b="1" dirty="0">
                <a:solidFill>
                  <a:schemeClr val="accent1"/>
                </a:solidFill>
                <a:latin typeface="宋体" pitchFamily="2" charset="-122"/>
              </a:rPr>
              <a:t>                   </a:t>
            </a:r>
            <a:r>
              <a:rPr kumimoji="1" lang="zh-CN" altLang="en-US" sz="2000" b="1" dirty="0">
                <a:latin typeface="宋体" pitchFamily="2" charset="-122"/>
              </a:rPr>
              <a:t>即</a:t>
            </a:r>
            <a:r>
              <a:rPr kumimoji="1" lang="en-US" altLang="zh-CN" sz="2000" b="1" dirty="0">
                <a:latin typeface="宋体" pitchFamily="2" charset="-122"/>
              </a:rPr>
              <a:t>(4-3</a:t>
            </a:r>
            <a:r>
              <a:rPr kumimoji="1" lang="zh-CN" altLang="en-US" sz="2000" b="1" dirty="0">
                <a:latin typeface="宋体" pitchFamily="2" charset="-122"/>
              </a:rPr>
              <a:t>）式含义</a:t>
            </a:r>
          </a:p>
        </p:txBody>
      </p:sp>
      <p:grpSp>
        <p:nvGrpSpPr>
          <p:cNvPr id="20497" name="Group 23"/>
          <p:cNvGrpSpPr>
            <a:grpSpLocks/>
          </p:cNvGrpSpPr>
          <p:nvPr/>
        </p:nvGrpSpPr>
        <p:grpSpPr bwMode="auto">
          <a:xfrm>
            <a:off x="2284413" y="2590800"/>
            <a:ext cx="228600" cy="533400"/>
            <a:chOff x="5184" y="2496"/>
            <a:chExt cx="144" cy="336"/>
          </a:xfrm>
        </p:grpSpPr>
        <p:sp>
          <p:nvSpPr>
            <p:cNvPr id="12323" name="Rectangle 24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2324" name="Line 25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8" name="Group 26"/>
          <p:cNvGrpSpPr>
            <a:grpSpLocks/>
          </p:cNvGrpSpPr>
          <p:nvPr/>
        </p:nvGrpSpPr>
        <p:grpSpPr bwMode="auto">
          <a:xfrm>
            <a:off x="1506538" y="3810000"/>
            <a:ext cx="320675" cy="520700"/>
            <a:chOff x="3600" y="2448"/>
            <a:chExt cx="154" cy="328"/>
          </a:xfrm>
        </p:grpSpPr>
        <p:sp>
          <p:nvSpPr>
            <p:cNvPr id="12321" name="Rectangle 27"/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12322" name="Line 28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9" name="Group 29"/>
          <p:cNvGrpSpPr>
            <a:grpSpLocks/>
          </p:cNvGrpSpPr>
          <p:nvPr/>
        </p:nvGrpSpPr>
        <p:grpSpPr bwMode="auto">
          <a:xfrm>
            <a:off x="2284413" y="3733800"/>
            <a:ext cx="320675" cy="520700"/>
            <a:chOff x="3600" y="2448"/>
            <a:chExt cx="154" cy="328"/>
          </a:xfrm>
        </p:grpSpPr>
        <p:sp>
          <p:nvSpPr>
            <p:cNvPr id="12319" name="Rectangle 30"/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12320" name="Line 31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00" name="Rectangle 32"/>
          <p:cNvSpPr>
            <a:spLocks noChangeArrowheads="1"/>
          </p:cNvSpPr>
          <p:nvPr/>
        </p:nvSpPr>
        <p:spPr bwMode="auto">
          <a:xfrm>
            <a:off x="150813" y="2984500"/>
            <a:ext cx="434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S=‘a b a b c</a:t>
            </a:r>
            <a:r>
              <a:rPr kumimoji="1" lang="en-US" altLang="zh-CN" sz="28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c a c b a b’</a:t>
            </a:r>
          </a:p>
        </p:txBody>
      </p:sp>
      <p:sp>
        <p:nvSpPr>
          <p:cNvPr id="20501" name="Rectangle 33"/>
          <p:cNvSpPr>
            <a:spLocks noChangeArrowheads="1"/>
          </p:cNvSpPr>
          <p:nvPr/>
        </p:nvSpPr>
        <p:spPr bwMode="auto">
          <a:xfrm>
            <a:off x="760413" y="3352800"/>
            <a:ext cx="2001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</a:rPr>
              <a:t>T=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‘</a:t>
            </a:r>
            <a:r>
              <a:rPr kumimoji="1" lang="en-US" altLang="zh-CN" sz="28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c a 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’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20502" name="Rectangle 34"/>
          <p:cNvSpPr>
            <a:spLocks noChangeArrowheads="1"/>
          </p:cNvSpPr>
          <p:nvPr/>
        </p:nvSpPr>
        <p:spPr bwMode="auto">
          <a:xfrm>
            <a:off x="5057416" y="3032125"/>
            <a:ext cx="3910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处和</a:t>
            </a:r>
            <a:r>
              <a:rPr kumimoji="1"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的第</a:t>
            </a:r>
            <a:r>
              <a:rPr kumimoji="1" lang="en-US" altLang="zh-CN" sz="2000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1"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字符处失配</a:t>
            </a:r>
          </a:p>
        </p:txBody>
      </p:sp>
      <p:sp>
        <p:nvSpPr>
          <p:cNvPr id="196643" name="AutoShape 35"/>
          <p:cNvSpPr>
            <a:spLocks noChangeArrowheads="1"/>
          </p:cNvSpPr>
          <p:nvPr/>
        </p:nvSpPr>
        <p:spPr bwMode="auto">
          <a:xfrm>
            <a:off x="2667000" y="4122189"/>
            <a:ext cx="5791200" cy="457200"/>
          </a:xfrm>
          <a:prstGeom prst="wedgeRectCallout">
            <a:avLst>
              <a:gd name="adj1" fmla="val -2935"/>
              <a:gd name="adj2" fmla="val -10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solidFill>
                  <a:srgbClr val="FAF64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‘</a:t>
            </a:r>
            <a:r>
              <a:rPr kumimoji="1" lang="en-US" altLang="zh-CN" sz="2400" b="1" dirty="0" err="1">
                <a:solidFill>
                  <a:srgbClr val="FAF64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 dirty="0" err="1">
                <a:solidFill>
                  <a:srgbClr val="FAF64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j</a:t>
            </a:r>
            <a:r>
              <a:rPr kumimoji="1" lang="en-US" altLang="zh-CN" sz="2400" b="1" baseline="-25000" dirty="0">
                <a:solidFill>
                  <a:srgbClr val="FAF64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-(k-1)</a:t>
            </a:r>
            <a:r>
              <a:rPr kumimoji="1" lang="en-US" altLang="zh-CN" sz="2400" b="1" dirty="0">
                <a:solidFill>
                  <a:srgbClr val="FAF64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 …T</a:t>
            </a:r>
            <a:r>
              <a:rPr kumimoji="1" lang="en-US" altLang="zh-CN" sz="2400" b="1" baseline="-25000" dirty="0">
                <a:solidFill>
                  <a:srgbClr val="FAF64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j-1</a:t>
            </a:r>
            <a:r>
              <a:rPr kumimoji="1" lang="en-US" altLang="zh-CN" sz="2400" b="1" dirty="0">
                <a:solidFill>
                  <a:srgbClr val="FAF64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’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截取一段，但</a:t>
            </a:r>
            <a:r>
              <a:rPr kumimoji="1"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有限制，</a:t>
            </a:r>
            <a:r>
              <a:rPr kumimoji="1"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1&lt;k&lt;j</a:t>
            </a:r>
          </a:p>
        </p:txBody>
      </p:sp>
      <p:sp>
        <p:nvSpPr>
          <p:cNvPr id="196644" name="AutoShape 36"/>
          <p:cNvSpPr>
            <a:spLocks noChangeArrowheads="1"/>
          </p:cNvSpPr>
          <p:nvPr/>
        </p:nvSpPr>
        <p:spPr bwMode="auto">
          <a:xfrm>
            <a:off x="6515100" y="496108"/>
            <a:ext cx="2590800" cy="468284"/>
          </a:xfrm>
          <a:prstGeom prst="wedgeRectCallout">
            <a:avLst>
              <a:gd name="adj1" fmla="val -24007"/>
              <a:gd name="adj2" fmla="val 14080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是追求的新起点</a:t>
            </a:r>
          </a:p>
        </p:txBody>
      </p:sp>
      <p:sp>
        <p:nvSpPr>
          <p:cNvPr id="20505" name="Oval 37"/>
          <p:cNvSpPr>
            <a:spLocks noChangeArrowheads="1"/>
          </p:cNvSpPr>
          <p:nvPr/>
        </p:nvSpPr>
        <p:spPr bwMode="auto">
          <a:xfrm>
            <a:off x="2057400" y="3048000"/>
            <a:ext cx="338138" cy="457200"/>
          </a:xfrm>
          <a:prstGeom prst="ellipse">
            <a:avLst/>
          </a:prstGeom>
          <a:noFill/>
          <a:ln w="349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42" name="AutoShape 38"/>
          <p:cNvSpPr>
            <a:spLocks noChangeArrowheads="1"/>
          </p:cNvSpPr>
          <p:nvPr/>
        </p:nvSpPr>
        <p:spPr bwMode="auto">
          <a:xfrm>
            <a:off x="6477000" y="4659312"/>
            <a:ext cx="2590800" cy="598487"/>
          </a:xfrm>
          <a:prstGeom prst="wedgeRoundRectCallout">
            <a:avLst>
              <a:gd name="adj1" fmla="val -64539"/>
              <a:gd name="adj2" fmla="val 29929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kumimoji="1" lang="zh-CN" altLang="en-US" sz="16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加速的前提：</a:t>
            </a:r>
            <a:r>
              <a:rPr kumimoji="1" lang="en-US" altLang="zh-CN" sz="16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16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首与</a:t>
            </a:r>
            <a:r>
              <a:rPr kumimoji="1" lang="en-US" altLang="zh-CN" sz="1600" b="1" dirty="0" err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en-US" altLang="zh-CN" sz="1600" b="1" baseline="-25000" dirty="0" err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kumimoji="1" lang="zh-CN" altLang="en-US" sz="16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处有相同子串</a:t>
            </a:r>
            <a:r>
              <a:rPr kumimoji="1" lang="en-US" altLang="zh-CN" sz="16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!</a:t>
            </a:r>
          </a:p>
        </p:txBody>
      </p:sp>
      <p:sp>
        <p:nvSpPr>
          <p:cNvPr id="20507" name="Rectangle 39"/>
          <p:cNvSpPr>
            <a:spLocks noChangeArrowheads="1"/>
          </p:cNvSpPr>
          <p:nvPr/>
        </p:nvSpPr>
        <p:spPr bwMode="auto">
          <a:xfrm>
            <a:off x="0" y="5310845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注意：</a:t>
            </a:r>
            <a:r>
              <a:rPr kumimoji="1" lang="en-US" altLang="zh-CN" sz="24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j </a:t>
            </a:r>
            <a:r>
              <a:rPr kumimoji="1" lang="zh-CN" altLang="en-US" sz="24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为当前已知的失配位置，我们的目标是计算新起点 </a:t>
            </a:r>
            <a:r>
              <a:rPr kumimoji="1" lang="en-US" altLang="zh-CN" sz="24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zh-CN" altLang="en-US" sz="24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式中仅剩一个未知数</a:t>
            </a:r>
            <a:r>
              <a:rPr kumimoji="1" lang="en-US" altLang="zh-CN" sz="24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zh-CN" altLang="en-US" sz="24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，理论上已可解！</a:t>
            </a:r>
          </a:p>
        </p:txBody>
      </p:sp>
      <p:grpSp>
        <p:nvGrpSpPr>
          <p:cNvPr id="20508" name="Group 40"/>
          <p:cNvGrpSpPr>
            <a:grpSpLocks/>
          </p:cNvGrpSpPr>
          <p:nvPr/>
        </p:nvGrpSpPr>
        <p:grpSpPr bwMode="auto">
          <a:xfrm>
            <a:off x="1219200" y="3352800"/>
            <a:ext cx="1219200" cy="533400"/>
            <a:chOff x="768" y="2112"/>
            <a:chExt cx="768" cy="336"/>
          </a:xfrm>
        </p:grpSpPr>
        <p:sp>
          <p:nvSpPr>
            <p:cNvPr id="12317" name="Oval 41"/>
            <p:cNvSpPr>
              <a:spLocks noChangeArrowheads="1"/>
            </p:cNvSpPr>
            <p:nvPr/>
          </p:nvSpPr>
          <p:spPr bwMode="auto">
            <a:xfrm>
              <a:off x="1296" y="2160"/>
              <a:ext cx="240" cy="288"/>
            </a:xfrm>
            <a:prstGeom prst="ellips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18" name="Oval 42"/>
            <p:cNvSpPr>
              <a:spLocks noChangeArrowheads="1"/>
            </p:cNvSpPr>
            <p:nvPr/>
          </p:nvSpPr>
          <p:spPr bwMode="auto">
            <a:xfrm>
              <a:off x="768" y="2112"/>
              <a:ext cx="240" cy="336"/>
            </a:xfrm>
            <a:prstGeom prst="ellips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438960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animBg="1"/>
      <p:bldP spid="196613" grpId="0" animBg="1"/>
      <p:bldP spid="20494" grpId="0"/>
      <p:bldP spid="196629" grpId="0"/>
      <p:bldP spid="20500" grpId="0"/>
      <p:bldP spid="20501" grpId="0"/>
      <p:bldP spid="20502" grpId="0"/>
      <p:bldP spid="196643" grpId="0" animBg="1"/>
      <p:bldP spid="20505" grpId="0" animBg="1"/>
      <p:bldP spid="9242" grpId="0" animBg="1"/>
      <p:bldP spid="205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串类型的定义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535235" y="1623965"/>
            <a:ext cx="8232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串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即字符串，是由零个或多个字符组成的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有限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序列，是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数据元素为单个字符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的特殊线性表。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25118" y="2439499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记为：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 =‘ 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 baseline="-8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</a:t>
            </a:r>
            <a:r>
              <a:rPr kumimoji="1" lang="en-US" altLang="zh-CN" sz="2800" b="1" baseline="-8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…….. a</a:t>
            </a:r>
            <a:r>
              <a:rPr kumimoji="1" lang="en-US" altLang="zh-CN" sz="2800" b="1" baseline="-8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       (n≥0 )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064065" y="2996350"/>
            <a:ext cx="1049338" cy="817134"/>
            <a:chOff x="1121" y="1728"/>
            <a:chExt cx="623" cy="727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121" y="2044"/>
              <a:ext cx="623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串名</a:t>
              </a: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392" y="1728"/>
              <a:ext cx="0" cy="288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898102" y="3050410"/>
            <a:ext cx="3120779" cy="723736"/>
            <a:chOff x="1872" y="1680"/>
            <a:chExt cx="2064" cy="644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016" y="1680"/>
              <a:ext cx="1775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2688" y="1728"/>
              <a:ext cx="306" cy="192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38100">
              <a:solidFill>
                <a:srgbClr val="BADE7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872" y="1968"/>
              <a:ext cx="2064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串值（用‘ ’ 括起来）</a:t>
              </a:r>
            </a:p>
          </p:txBody>
        </p:sp>
      </p:grp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609600" y="4318678"/>
            <a:ext cx="8610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为何要单独讨论“串”类型？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） 字符串操作比其他数据类型更复杂（如拷贝、连接操作）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） 程序设计中，处理对象很多都是串类型。</a:t>
            </a:r>
          </a:p>
        </p:txBody>
      </p:sp>
    </p:spTree>
    <p:extLst>
      <p:ext uri="{BB962C8B-B14F-4D97-AF65-F5344CB8AC3E}">
        <p14:creationId xmlns:p14="http://schemas.microsoft.com/office/powerpoint/2010/main" val="24035006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0837C33-0D80-4D3D-8A48-7CFF49049AB8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/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381000" y="840045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根据模式串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的规律：   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‘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…T</a:t>
            </a:r>
            <a:r>
              <a:rPr kumimoji="1" lang="en-US" altLang="zh-CN" sz="2400" b="1" baseline="-25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-1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’=‘</a:t>
            </a:r>
            <a:r>
              <a:rPr kumimoji="1"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j</a:t>
            </a:r>
            <a:r>
              <a:rPr kumimoji="1" lang="en-US" altLang="zh-CN" sz="24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-(</a:t>
            </a:r>
            <a:r>
              <a:rPr kumimoji="1" lang="en-US" altLang="zh-CN" sz="2400" b="1" baseline="-25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k</a:t>
            </a:r>
            <a:r>
              <a:rPr kumimoji="1" lang="en-US" altLang="zh-CN" sz="24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-1)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…T</a:t>
            </a:r>
            <a:r>
              <a:rPr kumimoji="1" lang="en-US" altLang="zh-CN" sz="24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j-1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’</a:t>
            </a:r>
            <a:endParaRPr kumimoji="1" lang="en-US" altLang="zh-CN" sz="24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由当前失配位置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已知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，可以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归纳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出计算新起点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的表达式。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81000" y="2743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next[ j ]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981200" y="2362200"/>
            <a:ext cx="6477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 b="1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zh-CN" altLang="en-US" sz="2400" b="1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不比较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max {</a:t>
            </a:r>
            <a:r>
              <a:rPr kumimoji="1" lang="en-US" altLang="zh-CN" sz="2400" b="1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1&lt;k&lt;j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且‘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…T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k-1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’=‘T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j-(k-1)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…T</a:t>
            </a:r>
            <a:r>
              <a:rPr kumimoji="1" lang="en-US" altLang="zh-CN" sz="2400" b="1" baseline="-2500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kumimoji="1"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1      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其他情况</a:t>
            </a:r>
          </a:p>
        </p:txBody>
      </p:sp>
      <p:sp>
        <p:nvSpPr>
          <p:cNvPr id="13318" name="AutoShape 5"/>
          <p:cNvSpPr>
            <a:spLocks/>
          </p:cNvSpPr>
          <p:nvPr/>
        </p:nvSpPr>
        <p:spPr bwMode="auto">
          <a:xfrm>
            <a:off x="1828800" y="25146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914400" y="2133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7639" name="Rectangle 7"/>
          <p:cNvSpPr>
            <a:spLocks noChangeArrowheads="1"/>
          </p:cNvSpPr>
          <p:nvPr/>
        </p:nvSpPr>
        <p:spPr bwMode="auto">
          <a:xfrm>
            <a:off x="304800" y="3962690"/>
            <a:ext cx="83058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讨论：</a:t>
            </a:r>
          </a:p>
          <a:p>
            <a:pPr>
              <a:defRPr/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）  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next[ j ]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有何物理意义？</a:t>
            </a:r>
          </a:p>
          <a:p>
            <a:pPr>
              <a:spcBef>
                <a:spcPct val="30000"/>
              </a:spcBef>
              <a:defRPr/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）  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next[ j ]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具体怎么求？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—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即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KMP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算法的实现</a:t>
            </a: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457200" y="17526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=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next[ j ]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j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显然具有函数关系），则</a:t>
            </a:r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5257800" y="3657600"/>
            <a:ext cx="3657600" cy="462690"/>
          </a:xfrm>
          <a:prstGeom prst="wedgeRoundRectCallout">
            <a:avLst>
              <a:gd name="adj1" fmla="val -48394"/>
              <a:gd name="adj2" fmla="val -1658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取</a:t>
            </a:r>
            <a:r>
              <a:rPr kumimoji="1" lang="en-US" altLang="zh-CN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首与</a:t>
            </a:r>
            <a:r>
              <a:rPr kumimoji="1" lang="en-US" altLang="zh-CN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en-US" altLang="zh-CN" sz="2000" b="1" baseline="-250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kumimoji="1"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处最大的相同子串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457200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新起点</a:t>
            </a:r>
            <a:r>
              <a:rPr lang="zh-CN" altLang="en-US" sz="24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怎么求？</a:t>
            </a:r>
          </a:p>
        </p:txBody>
      </p:sp>
    </p:spTree>
    <p:extLst>
      <p:ext uri="{BB962C8B-B14F-4D97-AF65-F5344CB8AC3E}">
        <p14:creationId xmlns:p14="http://schemas.microsoft.com/office/powerpoint/2010/main" val="238583062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F05BE3-9B9B-431E-9695-086867337FC9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34950"/>
            <a:ext cx="5307012" cy="519113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） 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next[ j ]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有何物理意义？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309045" y="2811915"/>
            <a:ext cx="8534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179388">
              <a:defRPr/>
            </a:pPr>
            <a:r>
              <a:rPr kumimoji="1"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next[j]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函数表征着模式</a:t>
            </a:r>
            <a:r>
              <a:rPr kumimoji="1"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中最大相同前缀子串和后缀子串（真子串）的长度。</a:t>
            </a:r>
            <a:r>
              <a:rPr kumimoji="1"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相同前缀后缀</a:t>
            </a:r>
            <a:r>
              <a:rPr kumimoji="1"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zh-CN" altLang="en-US" sz="24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indent="88900">
              <a:defRPr/>
            </a:pP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indent="88900"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可见，模式中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相似部分越多，则</a:t>
            </a:r>
            <a:r>
              <a:rPr kumimoji="1"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next[j]</a:t>
            </a:r>
            <a:r>
              <a:rPr kumimoji="1"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函数越大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，它既表示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模式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字符之间的相关度越高，也表示</a:t>
            </a:r>
            <a:r>
              <a:rPr kumimoji="1" lang="en-US" altLang="zh-CN" sz="2400" b="1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位置以前与主串</a:t>
            </a:r>
            <a:r>
              <a:rPr kumimoji="1"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部分匹配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的字符数越多。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533400" y="838200"/>
            <a:ext cx="768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next[ j ]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max {</a:t>
            </a:r>
            <a:r>
              <a:rPr kumimoji="1" lang="en-US" altLang="zh-CN" sz="2400" b="1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1&lt;k&lt;j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且‘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…T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k-1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’=‘T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j-(k-1)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…T</a:t>
            </a:r>
            <a:r>
              <a:rPr kumimoji="1" lang="en-US" altLang="zh-CN" sz="2400" b="1" baseline="-2500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kumimoji="1"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14342" name="AutoShape 5"/>
          <p:cNvSpPr>
            <a:spLocks noChangeArrowheads="1"/>
          </p:cNvSpPr>
          <p:nvPr/>
        </p:nvSpPr>
        <p:spPr bwMode="auto">
          <a:xfrm>
            <a:off x="1905000" y="1371600"/>
            <a:ext cx="2514600" cy="685800"/>
          </a:xfrm>
          <a:prstGeom prst="wedgeRoundRectCallout">
            <a:avLst>
              <a:gd name="adj1" fmla="val 85162"/>
              <a:gd name="adj2" fmla="val -6550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模式串从第</a:t>
            </a:r>
            <a:r>
              <a:rPr kumimoji="1" lang="en-US" altLang="zh-CN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位往右直到</a:t>
            </a:r>
            <a:r>
              <a:rPr kumimoji="1" lang="en-US" altLang="zh-CN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kumimoji="1"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</a:p>
        </p:txBody>
      </p:sp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6248400" y="1447800"/>
            <a:ext cx="2667000" cy="685800"/>
          </a:xfrm>
          <a:prstGeom prst="wedgeRoundRectCallout">
            <a:avLst>
              <a:gd name="adj1" fmla="val -2264"/>
              <a:gd name="adj2" fmla="val -75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模式串从</a:t>
            </a:r>
            <a:r>
              <a:rPr kumimoji="1" lang="en-US" altLang="zh-CN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kumimoji="1"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的前一位往左经过</a:t>
            </a:r>
            <a:r>
              <a:rPr kumimoji="1" lang="en-US" altLang="zh-CN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kumimoji="1"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638800" y="1666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T=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‘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a  b  a  a  b  c  a  c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’</a:t>
            </a:r>
            <a:endParaRPr kumimoji="1" lang="en-US" altLang="zh-CN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80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0BA4EF-A751-4CAD-B0A4-F562E0C49905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76200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宋体" panose="02010600030101010101" pitchFamily="2" charset="-122"/>
              </a:rPr>
              <a:t>* KMP</a:t>
            </a:r>
            <a:r>
              <a:rPr lang="zh-CN" altLang="en-US" sz="2800" b="1" dirty="0">
                <a:latin typeface="宋体" panose="02010600030101010101" pitchFamily="2" charset="-122"/>
              </a:rPr>
              <a:t>算法的实现</a:t>
            </a:r>
            <a:r>
              <a:rPr lang="en-US" altLang="zh-CN" sz="2800" b="1" dirty="0">
                <a:solidFill>
                  <a:schemeClr val="hlink"/>
                </a:solidFill>
              </a:rPr>
              <a:t>—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即</a:t>
            </a:r>
            <a:r>
              <a:rPr lang="en-US" altLang="zh-CN" sz="2800" b="1" dirty="0">
                <a:solidFill>
                  <a:schemeClr val="hlink"/>
                </a:solidFill>
              </a:rPr>
              <a:t>Index( )</a:t>
            </a:r>
            <a:r>
              <a:rPr lang="zh-CN" altLang="en-US" sz="2800" b="1" dirty="0">
                <a:solidFill>
                  <a:schemeClr val="hlink"/>
                </a:solidFill>
              </a:rPr>
              <a:t>操作的实现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50825" y="1393535"/>
            <a:ext cx="8664575" cy="3816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Index_KMP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SString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S,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SString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T,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pos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 { </a:t>
            </a:r>
            <a:r>
              <a:rPr kumimoji="1" lang="en-US" altLang="zh-CN" sz="24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24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见教材</a:t>
            </a:r>
            <a:r>
              <a:rPr kumimoji="1" lang="en-US" altLang="zh-CN" sz="24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P82</a:t>
            </a:r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pos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      j=1;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while (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&lt;=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S[0]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&amp;&amp; j&lt;=T[0] )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if (j==0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||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S[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 = T[j] ) {++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 ++j}   </a:t>
            </a:r>
            <a:r>
              <a:rPr kumimoji="1"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不失配则继续比较后续字符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else {j=next[j];} </a:t>
            </a:r>
            <a:r>
              <a:rPr kumimoji="1"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kumimoji="1"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en-US" altLang="zh-CN" sz="2000" b="1" dirty="0" err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指针不回溯，而且从</a:t>
            </a:r>
            <a:r>
              <a:rPr kumimoji="1"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位置开始匹配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if(j&gt;T[0]) return </a:t>
            </a:r>
            <a:r>
              <a:rPr kumimoji="1"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-T[0];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子串结束，说明匹配成功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else return0;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} </a:t>
            </a:r>
            <a:r>
              <a:rPr kumimoji="1" lang="en-US" altLang="zh-CN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en-US" altLang="zh-CN" sz="2000" b="1" dirty="0" err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Index_KMP</a:t>
            </a:r>
            <a:endParaRPr kumimoji="1" lang="en-US" altLang="zh-CN" sz="20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2578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EC96E44-F9F8-4354-8122-C5F7D5BEDE6F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4582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计算</a:t>
            </a:r>
            <a:r>
              <a:rPr kumimoji="1" lang="en-US" altLang="zh-CN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Next[j]</a:t>
            </a:r>
            <a:r>
              <a:rPr kumimoji="1"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的方法： </a:t>
            </a:r>
          </a:p>
          <a:p>
            <a:pPr eaLnBrk="1" hangingPunct="1">
              <a:spcBef>
                <a:spcPct val="30000"/>
              </a:spcBef>
            </a:pPr>
            <a:r>
              <a:rPr kumimoji="1" lang="zh-CN" altLang="en-US" sz="2800" b="1">
                <a:latin typeface="仿宋_GB2312" pitchFamily="49" charset="-122"/>
                <a:ea typeface="仿宋_GB2312" pitchFamily="49" charset="-122"/>
              </a:rPr>
              <a:t>当</a:t>
            </a:r>
            <a:r>
              <a:rPr kumimoji="1" lang="en-US" altLang="zh-CN" sz="2800" b="1">
                <a:latin typeface="仿宋_GB2312" pitchFamily="49" charset="-122"/>
                <a:ea typeface="仿宋_GB2312" pitchFamily="49" charset="-122"/>
              </a:rPr>
              <a:t>j=1</a:t>
            </a:r>
            <a:r>
              <a:rPr kumimoji="1" lang="zh-CN" altLang="en-US" sz="2800" b="1">
                <a:latin typeface="仿宋_GB2312" pitchFamily="49" charset="-122"/>
                <a:ea typeface="仿宋_GB2312" pitchFamily="49" charset="-122"/>
              </a:rPr>
              <a:t>时，</a:t>
            </a:r>
            <a:r>
              <a:rPr kumimoji="1" lang="en-US" altLang="zh-CN" sz="2800" b="1">
                <a:latin typeface="仿宋_GB2312" pitchFamily="49" charset="-122"/>
                <a:ea typeface="仿宋_GB2312" pitchFamily="49" charset="-122"/>
              </a:rPr>
              <a:t>Next[j]=0</a:t>
            </a:r>
            <a:r>
              <a:rPr kumimoji="1" lang="zh-CN" altLang="en-US" sz="2800" b="1">
                <a:latin typeface="仿宋_GB2312" pitchFamily="49" charset="-122"/>
                <a:ea typeface="仿宋_GB2312" pitchFamily="49" charset="-122"/>
              </a:rPr>
              <a:t>；  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kumimoji="1" lang="en-US" altLang="zh-CN" sz="2800" b="1">
                <a:solidFill>
                  <a:srgbClr val="009900"/>
                </a:solidFill>
                <a:latin typeface="仿宋_GB2312" pitchFamily="49" charset="-122"/>
                <a:ea typeface="仿宋_GB2312" pitchFamily="49" charset="-122"/>
              </a:rPr>
              <a:t>//Next[j]=0</a:t>
            </a:r>
            <a:r>
              <a:rPr kumimoji="1" lang="zh-CN" altLang="en-US" sz="2800" b="1">
                <a:solidFill>
                  <a:srgbClr val="009900"/>
                </a:solidFill>
                <a:latin typeface="仿宋_GB2312" pitchFamily="49" charset="-122"/>
                <a:ea typeface="仿宋_GB2312" pitchFamily="49" charset="-122"/>
              </a:rPr>
              <a:t>表示根本不进行字符比较</a:t>
            </a:r>
          </a:p>
          <a:p>
            <a:pPr eaLnBrk="1" hangingPunct="1">
              <a:spcBef>
                <a:spcPct val="30000"/>
              </a:spcBef>
            </a:pPr>
            <a:r>
              <a:rPr kumimoji="1" lang="zh-CN" altLang="en-US" sz="2800" b="1">
                <a:latin typeface="仿宋_GB2312" pitchFamily="49" charset="-122"/>
                <a:ea typeface="仿宋_GB2312" pitchFamily="49" charset="-122"/>
              </a:rPr>
              <a:t>当</a:t>
            </a:r>
            <a:r>
              <a:rPr kumimoji="1" lang="en-US" altLang="zh-CN" sz="2800" b="1">
                <a:latin typeface="仿宋_GB2312" pitchFamily="49" charset="-122"/>
                <a:ea typeface="仿宋_GB2312" pitchFamily="49" charset="-122"/>
              </a:rPr>
              <a:t>j&gt;1</a:t>
            </a:r>
            <a:r>
              <a:rPr kumimoji="1" lang="zh-CN" altLang="en-US" sz="2800" b="1">
                <a:latin typeface="仿宋_GB2312" pitchFamily="49" charset="-122"/>
                <a:ea typeface="仿宋_GB2312" pitchFamily="49" charset="-122"/>
              </a:rPr>
              <a:t>时，</a:t>
            </a:r>
            <a:r>
              <a:rPr kumimoji="1" lang="en-US" altLang="zh-CN" sz="2800" b="1">
                <a:latin typeface="仿宋_GB2312" pitchFamily="49" charset="-122"/>
                <a:ea typeface="仿宋_GB2312" pitchFamily="49" charset="-122"/>
              </a:rPr>
              <a:t>Next[j]</a:t>
            </a:r>
            <a:r>
              <a:rPr kumimoji="1" lang="zh-CN" altLang="en-US" sz="2800" b="1">
                <a:latin typeface="仿宋_GB2312" pitchFamily="49" charset="-122"/>
                <a:ea typeface="仿宋_GB2312" pitchFamily="49" charset="-122"/>
              </a:rPr>
              <a:t>的值为：模式串的位置</a:t>
            </a:r>
            <a:r>
              <a:rPr kumimoji="1"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从</a:t>
            </a:r>
            <a:r>
              <a:rPr kumimoji="1" lang="en-US" altLang="zh-CN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到</a:t>
            </a:r>
            <a:r>
              <a:rPr kumimoji="1" lang="en-US" altLang="zh-CN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j-1</a:t>
            </a:r>
            <a:r>
              <a:rPr kumimoji="1" lang="zh-CN" altLang="en-US" sz="2800" b="1">
                <a:latin typeface="仿宋_GB2312" pitchFamily="49" charset="-122"/>
                <a:ea typeface="仿宋_GB2312" pitchFamily="49" charset="-122"/>
              </a:rPr>
              <a:t>构成的串中所出现的</a:t>
            </a:r>
            <a:r>
              <a:rPr kumimoji="1"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首尾相同的子串</a:t>
            </a:r>
            <a:r>
              <a:rPr kumimoji="1" lang="zh-CN" altLang="en-US" sz="2800" b="1">
                <a:latin typeface="仿宋_GB2312" pitchFamily="49" charset="-122"/>
                <a:ea typeface="仿宋_GB2312" pitchFamily="49" charset="-122"/>
              </a:rPr>
              <a:t>的最大长度</a:t>
            </a:r>
            <a:r>
              <a:rPr kumimoji="1"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加</a:t>
            </a:r>
            <a:r>
              <a:rPr kumimoji="1" lang="en-US" altLang="zh-CN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800" b="1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kumimoji="1" lang="zh-CN" altLang="en-US" sz="2800" b="1">
                <a:latin typeface="仿宋_GB2312" pitchFamily="49" charset="-122"/>
                <a:ea typeface="仿宋_GB2312" pitchFamily="49" charset="-122"/>
              </a:rPr>
              <a:t>无首尾相同的子串时</a:t>
            </a:r>
            <a:r>
              <a:rPr kumimoji="1" lang="en-US" altLang="zh-CN" sz="2800" b="1">
                <a:latin typeface="仿宋_GB2312" pitchFamily="49" charset="-122"/>
                <a:ea typeface="仿宋_GB2312" pitchFamily="49" charset="-122"/>
              </a:rPr>
              <a:t>Next[j]</a:t>
            </a:r>
            <a:r>
              <a:rPr kumimoji="1" lang="zh-CN" altLang="en-US" sz="2800" b="1">
                <a:latin typeface="仿宋_GB2312" pitchFamily="49" charset="-122"/>
                <a:ea typeface="仿宋_GB2312" pitchFamily="49" charset="-122"/>
              </a:rPr>
              <a:t>的值为</a:t>
            </a:r>
            <a:r>
              <a:rPr kumimoji="1" lang="en-US" altLang="zh-CN" sz="2800" b="1"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800" b="1">
                <a:latin typeface="仿宋_GB2312" pitchFamily="49" charset="-122"/>
                <a:ea typeface="仿宋_GB2312" pitchFamily="49" charset="-122"/>
              </a:rPr>
              <a:t>。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kumimoji="1" lang="en-US" altLang="zh-CN" sz="2800" b="1">
                <a:solidFill>
                  <a:srgbClr val="009900"/>
                </a:solidFill>
                <a:latin typeface="仿宋_GB2312" pitchFamily="49" charset="-122"/>
                <a:ea typeface="仿宋_GB2312" pitchFamily="49" charset="-122"/>
              </a:rPr>
              <a:t>// Next[j]=1</a:t>
            </a:r>
            <a:r>
              <a:rPr kumimoji="1" lang="zh-CN" altLang="en-US" sz="2800" b="1">
                <a:solidFill>
                  <a:srgbClr val="009900"/>
                </a:solidFill>
                <a:latin typeface="仿宋_GB2312" pitchFamily="49" charset="-122"/>
                <a:ea typeface="仿宋_GB2312" pitchFamily="49" charset="-122"/>
              </a:rPr>
              <a:t>表示从模式串头部开始进行字符比较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68313" y="476250"/>
            <a:ext cx="5627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Arial Black" panose="020B0A04020102020204" pitchFamily="34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chemeClr val="accent2"/>
                </a:solidFill>
                <a:latin typeface="Arial Black" panose="020B0A04020102020204" pitchFamily="34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chemeClr val="accent2"/>
                </a:solidFill>
                <a:latin typeface="Arial Black" panose="020B0A04020102020204" pitchFamily="34" charset="0"/>
                <a:ea typeface="楷体_GB2312" pitchFamily="49" charset="-122"/>
              </a:rPr>
              <a:t>） </a:t>
            </a:r>
            <a:r>
              <a:rPr kumimoji="1" lang="en-US" altLang="zh-CN" sz="2800" b="1">
                <a:solidFill>
                  <a:schemeClr val="accent2"/>
                </a:solidFill>
                <a:latin typeface="Arial Black" panose="020B0A04020102020204" pitchFamily="34" charset="0"/>
                <a:ea typeface="楷体_GB2312" pitchFamily="49" charset="-122"/>
              </a:rPr>
              <a:t>next[ j ]</a:t>
            </a:r>
            <a:r>
              <a:rPr kumimoji="1" lang="zh-CN" altLang="en-US" sz="2800" b="1">
                <a:solidFill>
                  <a:schemeClr val="accent2"/>
                </a:solidFill>
                <a:latin typeface="Arial Black" panose="020B0A04020102020204" pitchFamily="34" charset="0"/>
                <a:ea typeface="楷体_GB2312" pitchFamily="49" charset="-122"/>
              </a:rPr>
              <a:t>具体怎么求？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228600" y="5105400"/>
            <a:ext cx="891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怎样计算模式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所有可能的失配点 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kumimoji="1" lang="en-US" altLang="zh-CN" sz="2800" b="1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所对应的</a:t>
            </a:r>
            <a:r>
              <a:rPr kumimoji="1" lang="zh-CN" altLang="en-US" sz="2800" b="1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</a:t>
            </a:r>
            <a:r>
              <a:rPr kumimoji="1" lang="en-US" altLang="zh-CN" sz="2800">
                <a:solidFill>
                  <a:schemeClr val="accent2"/>
                </a:solidFill>
                <a:latin typeface="Times New Roman" pitchFamily="18" charset="0"/>
              </a:rPr>
              <a:t>next[j]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08206909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5C5ABC-2014-42DB-9154-912F2D5629C6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001000" cy="137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/>
              <a:t>         </a:t>
            </a:r>
            <a:r>
              <a:rPr lang="zh-CN" altLang="en-US" sz="2400" b="1"/>
              <a:t>模 式 串  </a:t>
            </a:r>
            <a:r>
              <a:rPr lang="en-US" altLang="zh-CN" sz="2400" b="1"/>
              <a:t>T</a:t>
            </a:r>
            <a:r>
              <a:rPr lang="zh-CN" altLang="en-US" sz="2400" b="1"/>
              <a:t>：   </a:t>
            </a:r>
            <a:r>
              <a:rPr lang="en-US" altLang="zh-CN" sz="2400" b="1"/>
              <a:t>a  b  a  a  b  c  a  c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      </a:t>
            </a:r>
            <a:r>
              <a:rPr lang="zh-CN" altLang="en-US" sz="2400" b="1"/>
              <a:t>可能失配位 </a:t>
            </a:r>
            <a:r>
              <a:rPr lang="en-US" altLang="zh-CN" sz="2400" b="1">
                <a:solidFill>
                  <a:schemeClr val="accent2"/>
                </a:solidFill>
              </a:rPr>
              <a:t>j</a:t>
            </a:r>
            <a:r>
              <a:rPr lang="zh-CN" altLang="en-US" sz="2400" b="1"/>
              <a:t>：   </a:t>
            </a:r>
            <a:r>
              <a:rPr lang="en-US" altLang="zh-CN" sz="2400" b="1"/>
              <a:t>1  2  3  4  5  6  7  8</a:t>
            </a:r>
          </a:p>
          <a:p>
            <a:pPr eaLnBrk="1" hangingPunct="1">
              <a:buFontTx/>
              <a:buNone/>
            </a:pPr>
            <a:r>
              <a:rPr lang="zh-CN" altLang="en-US" sz="2400" b="1"/>
              <a:t>新匹配位</a:t>
            </a:r>
            <a:r>
              <a:rPr lang="en-US" altLang="zh-CN" sz="2400" b="1">
                <a:solidFill>
                  <a:schemeClr val="accent2"/>
                </a:solidFill>
              </a:rPr>
              <a:t>k=next[j] :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2362200" y="2133600"/>
            <a:ext cx="6477000" cy="1006475"/>
            <a:chOff x="816" y="1440"/>
            <a:chExt cx="4080" cy="634"/>
          </a:xfrm>
        </p:grpSpPr>
        <p:sp>
          <p:nvSpPr>
            <p:cNvPr id="16409" name="Rectangle 5"/>
            <p:cNvSpPr>
              <a:spLocks noChangeArrowheads="1"/>
            </p:cNvSpPr>
            <p:nvPr/>
          </p:nvSpPr>
          <p:spPr bwMode="auto">
            <a:xfrm>
              <a:off x="816" y="1622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next[ j ]</a:t>
              </a:r>
              <a:r>
                <a:rPr kumimoji="1" lang="zh-CN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＝</a:t>
              </a:r>
            </a:p>
          </p:txBody>
        </p:sp>
        <p:sp>
          <p:nvSpPr>
            <p:cNvPr id="16410" name="Rectangle 6"/>
            <p:cNvSpPr>
              <a:spLocks noChangeArrowheads="1"/>
            </p:cNvSpPr>
            <p:nvPr/>
          </p:nvSpPr>
          <p:spPr bwMode="auto">
            <a:xfrm>
              <a:off x="1632" y="1440"/>
              <a:ext cx="326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    </a:t>
              </a:r>
              <a:r>
                <a:rPr kumimoji="1" lang="zh-CN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当</a:t>
              </a:r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j</a:t>
              </a:r>
              <a:r>
                <a:rPr kumimoji="1" lang="zh-CN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＝</a:t>
              </a:r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zh-CN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时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max { k 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|1&lt;k&lt;j</a:t>
              </a:r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且‘</a:t>
              </a:r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0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…T</a:t>
              </a:r>
              <a:r>
                <a:rPr kumimoji="1" lang="en-US" altLang="zh-CN" sz="20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k-1</a:t>
              </a:r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’=‘T</a:t>
              </a:r>
              <a:r>
                <a:rPr kumimoji="1" lang="en-US" altLang="zh-CN" sz="2000" b="1" baseline="-25000">
                  <a:solidFill>
                    <a:schemeClr val="accent2"/>
                  </a:solidFill>
                  <a:latin typeface="宋体" panose="02010600030101010101" pitchFamily="2" charset="-122"/>
                </a:rPr>
                <a:t>j-(k-1)</a:t>
              </a:r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…T</a:t>
              </a:r>
              <a:r>
                <a:rPr kumimoji="1" lang="en-US" altLang="zh-CN" sz="20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j-1</a:t>
              </a:r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’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      </a:t>
              </a:r>
              <a:r>
                <a:rPr kumimoji="1" lang="zh-CN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其他情况</a:t>
              </a:r>
            </a:p>
          </p:txBody>
        </p:sp>
        <p:sp>
          <p:nvSpPr>
            <p:cNvPr id="16411" name="AutoShape 7"/>
            <p:cNvSpPr>
              <a:spLocks/>
            </p:cNvSpPr>
            <p:nvPr/>
          </p:nvSpPr>
          <p:spPr bwMode="auto">
            <a:xfrm>
              <a:off x="1584" y="1488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294005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228600" y="15240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>
            <a:off x="228600" y="20574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324485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362585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4587" name="Rectangle 13"/>
          <p:cNvSpPr>
            <a:spLocks noChangeArrowheads="1"/>
          </p:cNvSpPr>
          <p:nvPr/>
        </p:nvSpPr>
        <p:spPr bwMode="auto">
          <a:xfrm>
            <a:off x="3962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24588" name="Rectangle 14"/>
          <p:cNvSpPr>
            <a:spLocks noChangeArrowheads="1"/>
          </p:cNvSpPr>
          <p:nvPr/>
        </p:nvSpPr>
        <p:spPr bwMode="auto">
          <a:xfrm>
            <a:off x="431165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24589" name="Rectangle 15"/>
          <p:cNvSpPr>
            <a:spLocks noChangeArrowheads="1"/>
          </p:cNvSpPr>
          <p:nvPr/>
        </p:nvSpPr>
        <p:spPr bwMode="auto">
          <a:xfrm>
            <a:off x="461645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24590" name="Rectangle 16"/>
          <p:cNvSpPr>
            <a:spLocks noChangeArrowheads="1"/>
          </p:cNvSpPr>
          <p:nvPr/>
        </p:nvSpPr>
        <p:spPr bwMode="auto">
          <a:xfrm>
            <a:off x="495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4591" name="Rectangle 17"/>
          <p:cNvSpPr>
            <a:spLocks noChangeArrowheads="1"/>
          </p:cNvSpPr>
          <p:nvPr/>
        </p:nvSpPr>
        <p:spPr bwMode="auto">
          <a:xfrm>
            <a:off x="530225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24592" name="Rectangle 18"/>
          <p:cNvSpPr>
            <a:spLocks noChangeArrowheads="1"/>
          </p:cNvSpPr>
          <p:nvPr/>
        </p:nvSpPr>
        <p:spPr bwMode="auto">
          <a:xfrm>
            <a:off x="228600" y="2971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讨论：</a:t>
            </a:r>
            <a:endParaRPr kumimoji="1" lang="zh-CN" altLang="en-US" sz="2000" b="1">
              <a:solidFill>
                <a:schemeClr val="accent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93" name="Rectangle 20"/>
          <p:cNvSpPr>
            <a:spLocks noChangeArrowheads="1"/>
          </p:cNvSpPr>
          <p:nvPr/>
        </p:nvSpPr>
        <p:spPr bwMode="auto">
          <a:xfrm>
            <a:off x="107950" y="34290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j=1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 next[ j ]≡</a:t>
            </a:r>
            <a:r>
              <a:rPr kumimoji="1" lang="en-US" altLang="zh-CN" sz="2400" b="1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属于“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j=1”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情况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j=2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 next[ j ]≡</a:t>
            </a:r>
            <a:r>
              <a:rPr kumimoji="1" lang="en-US" altLang="zh-CN" sz="2400" b="1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找不到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1&lt;k&lt;j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，属于“其他情况”</a:t>
            </a:r>
          </a:p>
        </p:txBody>
      </p:sp>
      <p:sp>
        <p:nvSpPr>
          <p:cNvPr id="24594" name="Rectangle 21"/>
          <p:cNvSpPr>
            <a:spLocks noChangeArrowheads="1"/>
          </p:cNvSpPr>
          <p:nvPr/>
        </p:nvSpPr>
        <p:spPr bwMode="auto">
          <a:xfrm>
            <a:off x="228600" y="2438400"/>
            <a:ext cx="218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刚才已归纳：</a:t>
            </a:r>
            <a:endParaRPr kumimoji="1" lang="zh-CN" altLang="en-US" sz="2000" b="1">
              <a:solidFill>
                <a:schemeClr val="accent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95" name="Rectangle 22"/>
          <p:cNvSpPr>
            <a:spLocks noChangeArrowheads="1"/>
          </p:cNvSpPr>
          <p:nvPr/>
        </p:nvSpPr>
        <p:spPr bwMode="auto">
          <a:xfrm>
            <a:off x="107950" y="4149725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j=3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k={2}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，只需查看‘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’=‘T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成立否，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No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则属于其他情况</a:t>
            </a:r>
            <a:r>
              <a:rPr kumimoji="1" lang="zh-CN" altLang="en-US" sz="20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4596" name="Rectangle 23"/>
          <p:cNvSpPr>
            <a:spLocks noChangeArrowheads="1"/>
          </p:cNvSpPr>
          <p:nvPr/>
        </p:nvSpPr>
        <p:spPr bwMode="auto">
          <a:xfrm>
            <a:off x="107950" y="4581525"/>
            <a:ext cx="91494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j=4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k={2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3}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要查看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‘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‘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及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‘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‘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2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是否成立</a:t>
            </a:r>
          </a:p>
        </p:txBody>
      </p:sp>
      <p:sp>
        <p:nvSpPr>
          <p:cNvPr id="24597" name="Rectangle 24"/>
          <p:cNvSpPr>
            <a:spLocks noChangeArrowheads="1"/>
          </p:cNvSpPr>
          <p:nvPr/>
        </p:nvSpPr>
        <p:spPr bwMode="auto">
          <a:xfrm>
            <a:off x="107950" y="5013325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j=5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k={2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4}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，要查看‘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’=‘T</a:t>
            </a:r>
            <a:r>
              <a:rPr kumimoji="1" lang="en-US" altLang="zh-CN" sz="2400" b="1" baseline="-25000" dirty="0">
                <a:latin typeface="宋体" panose="02010600030101010101" pitchFamily="2" charset="-122"/>
              </a:rPr>
              <a:t>4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’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，‘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’=‘T</a:t>
            </a:r>
            <a:r>
              <a:rPr kumimoji="1" lang="en-US" altLang="zh-CN" sz="2400" b="1" baseline="-25000" dirty="0">
                <a:latin typeface="宋体" panose="02010600030101010101" pitchFamily="2" charset="-122"/>
              </a:rPr>
              <a:t>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’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       ‘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 dirty="0">
                <a:latin typeface="宋体" panose="02010600030101010101" pitchFamily="2" charset="-122"/>
              </a:rPr>
              <a:t>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’=‘T</a:t>
            </a:r>
            <a:r>
              <a:rPr kumimoji="1" lang="en-US" altLang="zh-CN" sz="2400" b="1" baseline="-25000" dirty="0">
                <a:latin typeface="宋体" panose="02010600030101010101" pitchFamily="2" charset="-122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 dirty="0">
                <a:latin typeface="宋体" panose="02010600030101010101" pitchFamily="2" charset="-122"/>
              </a:rPr>
              <a:t>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’</a:t>
            </a:r>
          </a:p>
        </p:txBody>
      </p:sp>
      <p:sp>
        <p:nvSpPr>
          <p:cNvPr id="24598" name="Rectangle 25"/>
          <p:cNvSpPr>
            <a:spLocks noChangeArrowheads="1"/>
          </p:cNvSpPr>
          <p:nvPr/>
        </p:nvSpPr>
        <p:spPr bwMode="auto">
          <a:xfrm>
            <a:off x="152400" y="59436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以此类推，可得后续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next[j]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值。</a:t>
            </a:r>
            <a:endParaRPr kumimoji="1" lang="zh-CN" altLang="en-US" sz="20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08" name="Rectangle 28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5334000" cy="519113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chemeClr val="accent2"/>
                </a:solidFill>
              </a:rPr>
              <a:t>例：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A8338527-E9C0-DF41-A698-32F3137C6C8D}"/>
              </a:ext>
            </a:extLst>
          </p:cNvPr>
          <p:cNvSpPr/>
          <p:nvPr/>
        </p:nvSpPr>
        <p:spPr bwMode="auto">
          <a:xfrm>
            <a:off x="6456230" y="2945399"/>
            <a:ext cx="223057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注意是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到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k-1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330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5" grpId="0"/>
      <p:bldP spid="24586" grpId="0"/>
      <p:bldP spid="24587" grpId="0"/>
      <p:bldP spid="24588" grpId="0"/>
      <p:bldP spid="24589" grpId="0"/>
      <p:bldP spid="24590" grpId="0"/>
      <p:bldP spid="24591" grpId="0"/>
      <p:bldP spid="24592" grpId="0"/>
      <p:bldP spid="24593" grpId="0"/>
      <p:bldP spid="24594" grpId="0"/>
      <p:bldP spid="24595" grpId="0"/>
      <p:bldP spid="24596" grpId="0"/>
      <p:bldP spid="24597" grpId="0"/>
      <p:bldP spid="24598" grpId="0"/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7F933F-E0A1-47CB-B367-3CE33BE66998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23850" y="356600"/>
            <a:ext cx="86843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下一个要讨论的问题是：如何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用递推方式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来求出最大相同子串的长度呢？换言之，如何让电脑替我们求出最大相同子串呢？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23850" y="2083818"/>
            <a:ext cx="8512175" cy="4071937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void </a:t>
            </a:r>
            <a:r>
              <a:rPr kumimoji="1" lang="en-US" altLang="zh-CN" sz="28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get_next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SString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T, int  &amp;next[ ] ){ </a:t>
            </a:r>
            <a:endParaRPr kumimoji="1" lang="en-US" altLang="zh-CN" sz="2400" b="1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求模式串</a:t>
            </a:r>
            <a:r>
              <a:rPr kumimoji="1" lang="en-US" altLang="zh-CN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en-US" altLang="zh-CN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next</a:t>
            </a:r>
            <a:r>
              <a:rPr kumimoji="1" lang="zh-CN" altLang="en-US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函数值并存入数组</a:t>
            </a:r>
            <a:r>
              <a:rPr kumimoji="1" lang="en-US" altLang="zh-CN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next[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=1; j=0; next[1]=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; </a:t>
            </a:r>
            <a:endParaRPr kumimoji="1"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  while(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&lt;T[0] ){</a:t>
            </a:r>
            <a:r>
              <a:rPr kumimoji="1" lang="en-US" altLang="zh-CN" sz="1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18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//T[0]</a:t>
            </a:r>
            <a:r>
              <a:rPr kumimoji="1" lang="zh-CN" altLang="en-US" sz="18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18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18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串之长度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		if(j= = 0||T[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]= =T[j])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			{++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; ++j; 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next[</a:t>
            </a:r>
            <a:r>
              <a:rPr kumimoji="1" lang="en-US" altLang="zh-CN" sz="28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]=j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;} </a:t>
            </a:r>
            <a:r>
              <a:rPr kumimoji="1" lang="en-US" altLang="zh-CN" sz="18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18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首次必</a:t>
            </a:r>
            <a:r>
              <a:rPr kumimoji="1" lang="en-US" altLang="zh-CN" sz="18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j=0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      else 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j=next[j];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}// </a:t>
            </a:r>
            <a:r>
              <a:rPr kumimoji="1" lang="en-US" altLang="zh-CN" sz="28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get_next</a:t>
            </a:r>
            <a:endParaRPr kumimoji="1"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95288" y="1557338"/>
            <a:ext cx="8139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chemeClr val="accent2"/>
                </a:solidFill>
                <a:latin typeface="Arial Black" panose="020B0A04020102020204" pitchFamily="34" charset="0"/>
              </a:rPr>
              <a:t>递推法编程，参见教材</a:t>
            </a:r>
            <a:r>
              <a:rPr kumimoji="1" lang="en-US" altLang="zh-CN" sz="2000" b="1">
                <a:solidFill>
                  <a:schemeClr val="accent2"/>
                </a:solidFill>
                <a:latin typeface="Arial Black" panose="020B0A04020102020204" pitchFamily="34" charset="0"/>
              </a:rPr>
              <a:t>P83</a:t>
            </a:r>
            <a:r>
              <a:rPr kumimoji="1" lang="zh-CN" altLang="en-US" sz="2000" b="1">
                <a:solidFill>
                  <a:schemeClr val="accent2"/>
                </a:solidFill>
                <a:latin typeface="Arial Black" panose="020B0A04020102020204" pitchFamily="34" charset="0"/>
              </a:rPr>
              <a:t>程序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5814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26951-5C31-4B73-B388-A205006F37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665" y="817460"/>
            <a:ext cx="6619875" cy="933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3775" y="2008015"/>
            <a:ext cx="3228975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475" y="2814520"/>
            <a:ext cx="6248400" cy="81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1374" y="3736240"/>
            <a:ext cx="3533775" cy="5715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 bwMode="auto">
          <a:xfrm>
            <a:off x="654690" y="5174445"/>
            <a:ext cx="460860" cy="4992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153955" y="5174445"/>
            <a:ext cx="460860" cy="4992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668000" y="5174444"/>
            <a:ext cx="460860" cy="4992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2182045" y="5174444"/>
            <a:ext cx="460860" cy="4992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D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2719715" y="5174444"/>
            <a:ext cx="460860" cy="4992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3233760" y="5174443"/>
            <a:ext cx="460860" cy="4992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765495" y="5174444"/>
            <a:ext cx="460860" cy="4992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279540" y="5174443"/>
            <a:ext cx="460860" cy="4992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66322" y="5848515"/>
            <a:ext cx="460860" cy="4992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165587" y="5848515"/>
            <a:ext cx="460860" cy="4992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679632" y="5848514"/>
            <a:ext cx="460860" cy="4992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2193677" y="5848514"/>
            <a:ext cx="460860" cy="4992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731347" y="5848514"/>
            <a:ext cx="460860" cy="4992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3245392" y="5848513"/>
            <a:ext cx="460860" cy="4992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777127" y="5848514"/>
            <a:ext cx="460860" cy="4992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4291172" y="5848513"/>
            <a:ext cx="460860" cy="4992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4840835" y="5174443"/>
            <a:ext cx="460860" cy="4992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116D8B2-B489-2F46-88C0-A75E2EEF4106}"/>
              </a:ext>
            </a:extLst>
          </p:cNvPr>
          <p:cNvSpPr/>
          <p:nvPr/>
        </p:nvSpPr>
        <p:spPr bwMode="auto">
          <a:xfrm>
            <a:off x="654690" y="4773175"/>
            <a:ext cx="460860" cy="49926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67B3063-489B-F94E-B672-F026070A8D1E}"/>
              </a:ext>
            </a:extLst>
          </p:cNvPr>
          <p:cNvSpPr/>
          <p:nvPr/>
        </p:nvSpPr>
        <p:spPr bwMode="auto">
          <a:xfrm>
            <a:off x="1153955" y="4773175"/>
            <a:ext cx="460860" cy="49926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4D8C21D-23D2-D04B-9A52-5812910C0A19}"/>
              </a:ext>
            </a:extLst>
          </p:cNvPr>
          <p:cNvSpPr/>
          <p:nvPr/>
        </p:nvSpPr>
        <p:spPr bwMode="auto">
          <a:xfrm>
            <a:off x="1668000" y="4773174"/>
            <a:ext cx="460860" cy="49926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5843382-17DE-A845-96A5-BACB538C306E}"/>
              </a:ext>
            </a:extLst>
          </p:cNvPr>
          <p:cNvSpPr/>
          <p:nvPr/>
        </p:nvSpPr>
        <p:spPr bwMode="auto">
          <a:xfrm>
            <a:off x="2182045" y="4773174"/>
            <a:ext cx="460860" cy="49926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A146157-77DB-C24A-A572-BB5D5610B465}"/>
              </a:ext>
            </a:extLst>
          </p:cNvPr>
          <p:cNvSpPr/>
          <p:nvPr/>
        </p:nvSpPr>
        <p:spPr bwMode="auto">
          <a:xfrm>
            <a:off x="2719715" y="4773174"/>
            <a:ext cx="460860" cy="49926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F8C9954-E7DE-F643-9127-6DD45A5092F6}"/>
              </a:ext>
            </a:extLst>
          </p:cNvPr>
          <p:cNvSpPr/>
          <p:nvPr/>
        </p:nvSpPr>
        <p:spPr bwMode="auto">
          <a:xfrm>
            <a:off x="3233760" y="4773173"/>
            <a:ext cx="460860" cy="49926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FECD8F8-BCAA-3C4D-B46F-18EC5D0DB090}"/>
              </a:ext>
            </a:extLst>
          </p:cNvPr>
          <p:cNvSpPr/>
          <p:nvPr/>
        </p:nvSpPr>
        <p:spPr bwMode="auto">
          <a:xfrm>
            <a:off x="3765495" y="4773174"/>
            <a:ext cx="460860" cy="49926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7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F4A840F-07F3-E942-B7CF-EA5AF2805706}"/>
              </a:ext>
            </a:extLst>
          </p:cNvPr>
          <p:cNvSpPr/>
          <p:nvPr/>
        </p:nvSpPr>
        <p:spPr bwMode="auto">
          <a:xfrm>
            <a:off x="4279540" y="4773173"/>
            <a:ext cx="460860" cy="49926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8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5AC39F9-AA85-2F47-AE16-7EEC77893567}"/>
              </a:ext>
            </a:extLst>
          </p:cNvPr>
          <p:cNvSpPr/>
          <p:nvPr/>
        </p:nvSpPr>
        <p:spPr bwMode="auto">
          <a:xfrm>
            <a:off x="4840835" y="4773173"/>
            <a:ext cx="460860" cy="49926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9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下弧形箭头 41">
            <a:extLst>
              <a:ext uri="{FF2B5EF4-FFF2-40B4-BE49-F238E27FC236}">
                <a16:creationId xmlns:a16="http://schemas.microsoft.com/office/drawing/2014/main" id="{7DA087DA-584C-AD4F-9258-F1A4ECF49344}"/>
              </a:ext>
            </a:extLst>
          </p:cNvPr>
          <p:cNvSpPr/>
          <p:nvPr/>
        </p:nvSpPr>
        <p:spPr bwMode="auto">
          <a:xfrm flipH="1" flipV="1">
            <a:off x="2459724" y="5725211"/>
            <a:ext cx="2280676" cy="507354"/>
          </a:xfrm>
          <a:prstGeom prst="curved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" name="下弧形箭头 42">
            <a:extLst>
              <a:ext uri="{FF2B5EF4-FFF2-40B4-BE49-F238E27FC236}">
                <a16:creationId xmlns:a16="http://schemas.microsoft.com/office/drawing/2014/main" id="{2CDC82EA-F80A-944A-9A6B-5EF350829AE4}"/>
              </a:ext>
            </a:extLst>
          </p:cNvPr>
          <p:cNvSpPr/>
          <p:nvPr/>
        </p:nvSpPr>
        <p:spPr bwMode="auto">
          <a:xfrm flipH="1" flipV="1">
            <a:off x="783262" y="5731347"/>
            <a:ext cx="1589803" cy="507354"/>
          </a:xfrm>
          <a:prstGeom prst="curved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圆角矩形标注 33">
            <a:extLst>
              <a:ext uri="{FF2B5EF4-FFF2-40B4-BE49-F238E27FC236}">
                <a16:creationId xmlns:a16="http://schemas.microsoft.com/office/drawing/2014/main" id="{D8165C8C-41DC-574D-8DFD-DF5A6D021B2E}"/>
              </a:ext>
            </a:extLst>
          </p:cNvPr>
          <p:cNvSpPr/>
          <p:nvPr/>
        </p:nvSpPr>
        <p:spPr bwMode="auto">
          <a:xfrm>
            <a:off x="5963426" y="4697279"/>
            <a:ext cx="3063553" cy="1151233"/>
          </a:xfrm>
          <a:prstGeom prst="wedgeRoundRectCallout">
            <a:avLst>
              <a:gd name="adj1" fmla="val -41870"/>
              <a:gd name="adj2" fmla="val -99555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嵌套执行，不是只执行一步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latin typeface="Times New Roman" panose="02020603050405020304" pitchFamily="18" charset="0"/>
              </a:rPr>
              <a:t>j= = 0 || T[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b="1" dirty="0">
                <a:latin typeface="Times New Roman" panose="02020603050405020304" pitchFamily="18" charset="0"/>
              </a:rPr>
              <a:t>]= =T[j]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2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3F9A6E-FCED-4649-94FE-7374ED90A3BF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388"/>
            <a:ext cx="7772400" cy="579437"/>
          </a:xfrm>
        </p:spPr>
        <p:txBody>
          <a:bodyPr/>
          <a:lstStyle/>
          <a:p>
            <a:pPr algn="l" eaLnBrk="1" hangingPunct="1"/>
            <a:r>
              <a:rPr lang="zh-CN" altLang="en-US" sz="3200" b="1"/>
              <a:t>补充：递推与递归的区别：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8382000" cy="104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递推：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由“小”到“大”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递进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递归：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由“大”到“小”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嵌套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818515" y="2618840"/>
            <a:ext cx="4868285" cy="301005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AutoNum type="circleNumDbPlain" startAt="2"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递归法：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long 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fact(n) {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	long f;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if(n&gt;1)	</a:t>
            </a:r>
            <a:r>
              <a:rPr kumimoji="1"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f=n*fact(n-1);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else f=1;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return(f);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57200" y="2863850"/>
            <a:ext cx="2724150" cy="18446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AutoNum type="circleNumDbPlain"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递推法：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fact=1; 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for (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=1;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&lt;=n;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fact*= </a:t>
            </a:r>
            <a:r>
              <a:rPr kumimoji="1" lang="en-US" altLang="zh-CN" sz="2400" b="1" dirty="0" err="1">
                <a:solidFill>
                  <a:srgbClr val="FF33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04800" y="2133600"/>
            <a:ext cx="2689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例如：求</a:t>
            </a:r>
            <a:r>
              <a:rPr kumimoji="1" lang="en-US" altLang="zh-CN" sz="2800" b="1">
                <a:latin typeface="Times New Roman" panose="02020603050405020304" pitchFamily="18" charset="0"/>
              </a:rPr>
              <a:t>f(n)=n!</a:t>
            </a:r>
          </a:p>
        </p:txBody>
      </p:sp>
    </p:spTree>
    <p:extLst>
      <p:ext uri="{BB962C8B-B14F-4D97-AF65-F5344CB8AC3E}">
        <p14:creationId xmlns:p14="http://schemas.microsoft.com/office/powerpoint/2010/main" val="351534215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0BA4EF-A751-4CAD-B0A4-F562E0C49905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9239250" cy="99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/>
              <a:t>第一步，先把模式</a:t>
            </a:r>
            <a:r>
              <a:rPr lang="en-US" altLang="zh-CN" sz="2400" b="1"/>
              <a:t>T</a:t>
            </a:r>
            <a:r>
              <a:rPr lang="zh-CN" altLang="en-US" sz="2400" b="1"/>
              <a:t>所有可能的失配点</a:t>
            </a:r>
            <a:r>
              <a:rPr lang="en-US" altLang="zh-CN" sz="2400" b="1"/>
              <a:t>j </a:t>
            </a:r>
            <a:r>
              <a:rPr lang="zh-CN" altLang="en-US" sz="2400" b="1"/>
              <a:t>所对应的</a:t>
            </a:r>
            <a:r>
              <a:rPr lang="en-US" altLang="zh-CN" sz="2400" b="1">
                <a:hlinkClick r:id="" action="ppaction://hlinkshowjump?jump=nextslide"/>
              </a:rPr>
              <a:t>next[j]</a:t>
            </a:r>
            <a:r>
              <a:rPr lang="zh-CN" altLang="en-US" sz="2400" b="1">
                <a:hlinkClick r:id="" action="ppaction://hlinkshowjump?jump=nextslide"/>
              </a:rPr>
              <a:t>计算</a:t>
            </a:r>
            <a:r>
              <a:rPr lang="zh-CN" altLang="en-US" sz="2400" b="1"/>
              <a:t>出来；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sz="2400" b="1"/>
              <a:t>第二步：执行定位函数</a:t>
            </a:r>
            <a:r>
              <a:rPr lang="en-US" altLang="zh-CN" sz="2400" b="1"/>
              <a:t>Index_kmp 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（与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BF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算法模块非常相似）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76200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宋体" panose="02010600030101010101" pitchFamily="2" charset="-122"/>
              </a:rPr>
              <a:t>③ KMP</a:t>
            </a:r>
            <a:r>
              <a:rPr lang="zh-CN" altLang="en-US" sz="2800" b="1" dirty="0">
                <a:latin typeface="宋体" panose="02010600030101010101" pitchFamily="2" charset="-122"/>
              </a:rPr>
              <a:t>算法的实现</a:t>
            </a:r>
            <a:r>
              <a:rPr lang="en-US" altLang="zh-CN" sz="2800" b="1" dirty="0">
                <a:solidFill>
                  <a:schemeClr val="hlink"/>
                </a:solidFill>
              </a:rPr>
              <a:t>—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即</a:t>
            </a:r>
            <a:r>
              <a:rPr lang="en-US" altLang="zh-CN" sz="2800" b="1" dirty="0">
                <a:solidFill>
                  <a:schemeClr val="hlink"/>
                </a:solidFill>
              </a:rPr>
              <a:t>Index( )</a:t>
            </a:r>
            <a:r>
              <a:rPr lang="zh-CN" altLang="en-US" sz="2800" b="1" dirty="0">
                <a:solidFill>
                  <a:schemeClr val="hlink"/>
                </a:solidFill>
              </a:rPr>
              <a:t>操作的实现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28600" y="2057400"/>
            <a:ext cx="8664575" cy="3816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Int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Index_KMP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(SString S, SString T, int pos) { 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</a:rPr>
              <a:t>见教材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</a:rPr>
              <a:t>P82</a:t>
            </a:r>
            <a:r>
              <a:rPr kumimoji="1" lang="en-US" altLang="zh-CN" sz="2800" b="1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i=pos;      j=1;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while ( i&lt;=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S[0]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&amp;&amp; j&lt;=T[0] )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if (j==0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||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S[i]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 = T[j] ) {++i, ++j}   </a:t>
            </a:r>
            <a:r>
              <a:rPr kumimoji="1"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不失配则继续比较后续字符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else {j=next[j];} </a:t>
            </a:r>
            <a:r>
              <a:rPr kumimoji="1"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kumimoji="1"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指针不回溯，而且从</a:t>
            </a:r>
            <a:r>
              <a:rPr kumimoji="1"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kumimoji="1"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位置开始匹配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if(j&gt;T[0]) return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i-T[0];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子串结束，说明匹配成功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else return0;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//Index_KMP</a:t>
            </a:r>
          </a:p>
        </p:txBody>
      </p:sp>
    </p:spTree>
    <p:extLst>
      <p:ext uri="{BB962C8B-B14F-4D97-AF65-F5344CB8AC3E}">
        <p14:creationId xmlns:p14="http://schemas.microsoft.com/office/powerpoint/2010/main" val="418912726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AB8DA4-5B73-4FF5-BCA5-DC0C3C796D34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5486400" cy="519112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latin typeface="宋体" panose="02010600030101010101" pitchFamily="2" charset="-122"/>
              </a:rPr>
              <a:t>④ KMP</a:t>
            </a:r>
            <a:r>
              <a:rPr lang="zh-CN" altLang="en-US" sz="2800" b="1">
                <a:latin typeface="宋体" panose="02010600030101010101" pitchFamily="2" charset="-122"/>
              </a:rPr>
              <a:t>算法的</a:t>
            </a:r>
            <a:r>
              <a:rPr lang="zh-CN" altLang="en-US" sz="2800" b="1"/>
              <a:t>时间复杂度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11525"/>
            <a:ext cx="7696200" cy="838200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762000" indent="-762000" eaLnBrk="1" hangingPunct="1">
              <a:buFontTx/>
              <a:buNone/>
            </a:pPr>
            <a:r>
              <a:rPr lang="zh-CN" altLang="en-US" sz="2400" b="1" i="1">
                <a:solidFill>
                  <a:schemeClr val="hlink"/>
                </a:solidFill>
              </a:rPr>
              <a:t>注意：</a:t>
            </a:r>
            <a:r>
              <a:rPr lang="zh-CN" altLang="en-US" sz="2400" b="1">
                <a:solidFill>
                  <a:schemeClr val="accent2"/>
                </a:solidFill>
              </a:rPr>
              <a:t>由于</a:t>
            </a:r>
            <a:r>
              <a:rPr lang="en-US" altLang="zh-CN" sz="2400" b="1">
                <a:solidFill>
                  <a:schemeClr val="accent2"/>
                </a:solidFill>
              </a:rPr>
              <a:t>BF</a:t>
            </a:r>
            <a:r>
              <a:rPr lang="zh-CN" altLang="en-US" sz="2400" b="1">
                <a:solidFill>
                  <a:schemeClr val="accent2"/>
                </a:solidFill>
              </a:rPr>
              <a:t>算法在一般情况下的时间复杂度也近似于</a:t>
            </a:r>
            <a:r>
              <a:rPr lang="en-US" altLang="zh-CN" sz="2400" b="1">
                <a:solidFill>
                  <a:schemeClr val="accent2"/>
                </a:solidFill>
              </a:rPr>
              <a:t>O(n+m)</a:t>
            </a:r>
            <a:r>
              <a:rPr lang="zh-CN" altLang="en-US" sz="2400" b="1">
                <a:solidFill>
                  <a:schemeClr val="accent2"/>
                </a:solidFill>
              </a:rPr>
              <a:t>，所以至今仍被广泛采用。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04800" y="1784350"/>
            <a:ext cx="8305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而</a:t>
            </a:r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KMP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的情况是：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由于指针</a:t>
            </a:r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无须回溯，比较次数仅为</a:t>
            </a:r>
            <a:r>
              <a:rPr kumimoji="1"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即使加上计算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next[j]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时所用的比较次数</a:t>
            </a:r>
            <a:r>
              <a:rPr kumimoji="1"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，比较总次数也仅为</a:t>
            </a:r>
            <a:r>
              <a:rPr kumimoji="1"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n+m=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O(n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＋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m)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大大快于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BF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算法。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304800" y="838200"/>
            <a:ext cx="845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回顾</a:t>
            </a:r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BF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的最恶劣情况：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之间存在大量的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部分匹配</a:t>
            </a:r>
            <a:r>
              <a:rPr kumimoji="1" lang="zh-CN" altLang="en-US" sz="24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比较总次数为：</a:t>
            </a:r>
            <a:r>
              <a:rPr kumimoji="1" lang="zh-CN" altLang="en-US" sz="2400" b="1">
                <a:solidFill>
                  <a:srgbClr val="66FF33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(n-m+1)*m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O(n*m)</a:t>
            </a: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228600" y="4891088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5250" indent="666750">
              <a:spcBef>
                <a:spcPct val="20000"/>
              </a:spcBef>
              <a:defRPr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因为主串指针</a:t>
            </a:r>
            <a:r>
              <a:rPr kumimoji="1" lang="en-US" altLang="zh-CN" sz="24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不必回溯，所以从外存输入文件时可以做到边读入、边查找，即</a:t>
            </a:r>
            <a:r>
              <a:rPr kumimoji="1" lang="zh-CN" altLang="en-US" sz="2400" b="1" dirty="0"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流水作业</a:t>
            </a:r>
            <a:r>
              <a:rPr kumimoji="1" lang="zh-CN" altLang="en-US" sz="2400" b="1" dirty="0"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！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381000" y="4433888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KMP</a:t>
            </a:r>
            <a:r>
              <a:rPr kumimoji="1" lang="zh-CN" altLang="en-US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算法的用途：</a:t>
            </a:r>
          </a:p>
        </p:txBody>
      </p:sp>
    </p:spTree>
    <p:extLst>
      <p:ext uri="{BB962C8B-B14F-4D97-AF65-F5344CB8AC3E}">
        <p14:creationId xmlns:p14="http://schemas.microsoft.com/office/powerpoint/2010/main" val="3848126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 animBg="1"/>
      <p:bldP spid="207878" grpId="0"/>
      <p:bldP spid="2078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串的若干术语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4260" y="1623965"/>
            <a:ext cx="8229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串长：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串中字符的个数（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n≥0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）。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n=0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时称为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空串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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空格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白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由一个或多个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空格符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组成的串。</a:t>
            </a:r>
          </a:p>
        </p:txBody>
      </p:sp>
      <p:sp>
        <p:nvSpPr>
          <p:cNvPr id="7" name="矩形 6"/>
          <p:cNvSpPr/>
          <p:nvPr/>
        </p:nvSpPr>
        <p:spPr>
          <a:xfrm>
            <a:off x="538394" y="3191715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问：空串和空格串有无区别？</a:t>
            </a:r>
            <a:endParaRPr kumimoji="1" lang="zh-CN" altLang="en-US" sz="2400" b="1" dirty="0">
              <a:solidFill>
                <a:schemeClr val="tx2"/>
              </a:solidFill>
              <a:latin typeface="楷体_GB2312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3399" y="3814026"/>
            <a:ext cx="75334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答：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有区别。</a:t>
            </a:r>
          </a:p>
          <a:p>
            <a:pPr>
              <a:spcBef>
                <a:spcPct val="50000"/>
              </a:spcBef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空串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(Null String)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是指长度为零的串；</a:t>
            </a:r>
          </a:p>
          <a:p>
            <a:pPr>
              <a:spcBef>
                <a:spcPct val="50000"/>
              </a:spcBef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而空格串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(Blank  String),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是指包含一个或多个空格字符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‘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空格键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的字符串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5914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CE3B229-83A5-4CDC-98DB-C8B029E085B4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/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533400" y="914400"/>
            <a:ext cx="838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前面定义的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next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函数在某些情况下还是有缺陷的，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例如模式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aaaab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与主串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aaabaaaab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匹配时的情况：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066800" y="3748088"/>
            <a:ext cx="4137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S:              a a a b a a a a b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914400" y="4052888"/>
            <a:ext cx="3201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T:              a a a a b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914400" y="33528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i:               1 2 3 4 5 6 7 8 9 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2906713" y="4052888"/>
            <a:ext cx="1449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a a a a b</a:t>
            </a: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3733800" y="4038600"/>
            <a:ext cx="1449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a a a a b</a:t>
            </a: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3198813" y="4052888"/>
            <a:ext cx="1449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a a a a b</a:t>
            </a:r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533400" y="2286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讨论： 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next [ j ]</a:t>
            </a:r>
            <a:r>
              <a:rPr kumimoji="1"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是否完美无缺？</a:t>
            </a:r>
            <a:endParaRPr kumimoji="1" lang="zh-CN" altLang="en-US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836" name="AutoShape 12"/>
          <p:cNvSpPr>
            <a:spLocks noChangeArrowheads="1"/>
          </p:cNvSpPr>
          <p:nvPr/>
        </p:nvSpPr>
        <p:spPr bwMode="auto">
          <a:xfrm>
            <a:off x="5795963" y="2286000"/>
            <a:ext cx="3348037" cy="990600"/>
          </a:xfrm>
          <a:prstGeom prst="wedgeEllipseCallout">
            <a:avLst>
              <a:gd name="adj1" fmla="val -67356"/>
              <a:gd name="adj2" fmla="val 9775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似乎慢了一点？能否再提速？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3400" y="5897563"/>
            <a:ext cx="6934200" cy="579437"/>
            <a:chOff x="336" y="3379"/>
            <a:chExt cx="4368" cy="365"/>
          </a:xfrm>
        </p:grpSpPr>
        <p:sp>
          <p:nvSpPr>
            <p:cNvPr id="22548" name="Rectangle 14"/>
            <p:cNvSpPr>
              <a:spLocks noChangeArrowheads="1"/>
            </p:cNvSpPr>
            <p:nvPr/>
          </p:nvSpPr>
          <p:spPr bwMode="auto">
            <a:xfrm>
              <a:off x="336" y="3379"/>
              <a:ext cx="390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kumimoji="1" lang="zh-CN" alt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由此派生出</a:t>
              </a: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next</a:t>
              </a:r>
              <a:r>
                <a:rPr kumimoji="1" lang="zh-CN" alt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函数的改进算法</a:t>
              </a:r>
            </a:p>
          </p:txBody>
        </p:sp>
        <p:sp>
          <p:nvSpPr>
            <p:cNvPr id="22549" name="AutoShape 15"/>
            <p:cNvSpPr>
              <a:spLocks noChangeArrowheads="1"/>
            </p:cNvSpPr>
            <p:nvPr/>
          </p:nvSpPr>
          <p:spPr bwMode="auto">
            <a:xfrm>
              <a:off x="4176" y="3475"/>
              <a:ext cx="528" cy="24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433638" y="1905000"/>
            <a:ext cx="3357562" cy="1219200"/>
            <a:chOff x="1152" y="1200"/>
            <a:chExt cx="2115" cy="768"/>
          </a:xfrm>
        </p:grpSpPr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1392" y="1449"/>
              <a:ext cx="17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       T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a a a a b</a:t>
              </a: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1872" y="1200"/>
              <a:ext cx="13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j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1 2 3 4 5</a:t>
              </a: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1152" y="1641"/>
              <a:ext cx="21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next[j]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： 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0 1 2 3 4</a:t>
              </a:r>
            </a:p>
          </p:txBody>
        </p:sp>
      </p:grp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0" y="19050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先计算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next[j]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05845" name="Rectangle 21"/>
          <p:cNvSpPr>
            <a:spLocks noChangeArrowheads="1"/>
          </p:cNvSpPr>
          <p:nvPr/>
        </p:nvSpPr>
        <p:spPr bwMode="auto">
          <a:xfrm>
            <a:off x="457200" y="4724400"/>
            <a:ext cx="8291513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indent="4762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24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此时效率不高的原因为：子串前</a:t>
            </a:r>
            <a:r>
              <a:rPr kumimoji="1" lang="en-US" altLang="zh-CN" sz="24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4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位相同时，主串字符若与其中一个不相等，则不必缓移，而应将</a:t>
            </a:r>
            <a:r>
              <a:rPr kumimoji="1" lang="en-US" altLang="zh-CN" sz="24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4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首快速向右滑动。</a:t>
            </a:r>
          </a:p>
        </p:txBody>
      </p:sp>
      <p:sp>
        <p:nvSpPr>
          <p:cNvPr id="205846" name="Rectangle 22"/>
          <p:cNvSpPr>
            <a:spLocks noChangeArrowheads="1"/>
          </p:cNvSpPr>
          <p:nvPr/>
        </p:nvSpPr>
        <p:spPr bwMode="auto">
          <a:xfrm>
            <a:off x="3505200" y="4052888"/>
            <a:ext cx="1449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a a a a b</a:t>
            </a:r>
          </a:p>
        </p:txBody>
      </p:sp>
    </p:spTree>
    <p:extLst>
      <p:ext uri="{BB962C8B-B14F-4D97-AF65-F5344CB8AC3E}">
        <p14:creationId xmlns:p14="http://schemas.microsoft.com/office/powerpoint/2010/main" val="1659309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autoUpdateAnimBg="0"/>
      <p:bldP spid="205827" grpId="0" autoUpdateAnimBg="0"/>
      <p:bldP spid="205828" grpId="0" autoUpdateAnimBg="0"/>
      <p:bldP spid="205829" grpId="0" autoUpdateAnimBg="0"/>
      <p:bldP spid="205830" grpId="0" autoUpdateAnimBg="0"/>
      <p:bldP spid="205831" grpId="0" autoUpdateAnimBg="0"/>
      <p:bldP spid="205832" grpId="0" autoUpdateAnimBg="0"/>
      <p:bldP spid="205834" grpId="0" build="p" autoUpdateAnimBg="0"/>
      <p:bldP spid="205836" grpId="0" animBg="1" autoUpdateAnimBg="0"/>
      <p:bldP spid="205844" grpId="0" autoUpdateAnimBg="0"/>
      <p:bldP spid="205845" grpId="0" autoUpdateAnimBg="0"/>
      <p:bldP spid="205846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3CDD3E-538D-4954-BFC5-757FA377B8CD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539750" y="876300"/>
            <a:ext cx="6624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next[j]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与 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nextval[j]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的区别何在？</a:t>
            </a:r>
            <a:endParaRPr kumimoji="1" lang="zh-CN" altLang="en-US" sz="2800" b="1">
              <a:solidFill>
                <a:schemeClr val="accent2"/>
              </a:solidFill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2625" y="1746250"/>
            <a:ext cx="6410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T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a a a a b             S:  abcdaabcde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569913" y="2225675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next[j]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：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0 1  2 3 4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95288" y="2682875"/>
            <a:ext cx="309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nextval[j]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： 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0 0 0 0 4</a:t>
            </a:r>
          </a:p>
        </p:txBody>
      </p:sp>
      <p:sp>
        <p:nvSpPr>
          <p:cNvPr id="23559" name="AutoShape 6"/>
          <p:cNvSpPr>
            <a:spLocks noChangeArrowheads="1"/>
          </p:cNvSpPr>
          <p:nvPr/>
        </p:nvSpPr>
        <p:spPr bwMode="auto">
          <a:xfrm>
            <a:off x="3492500" y="3427413"/>
            <a:ext cx="5327650" cy="1296987"/>
          </a:xfrm>
          <a:prstGeom prst="wedgeRectCallout">
            <a:avLst>
              <a:gd name="adj1" fmla="val -59329"/>
              <a:gd name="adj2" fmla="val -73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若子串前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位相同时，主串字符若与中间一个不相等，则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串应快速向右滑动，将起始位与下一主串字符比较。</a:t>
            </a:r>
          </a:p>
        </p:txBody>
      </p:sp>
    </p:spTree>
    <p:extLst>
      <p:ext uri="{BB962C8B-B14F-4D97-AF65-F5344CB8AC3E}">
        <p14:creationId xmlns:p14="http://schemas.microsoft.com/office/powerpoint/2010/main" val="1850257613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1C624F-DD8E-48E4-BC33-0F9C94BABE50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400"/>
          </a:p>
        </p:txBody>
      </p:sp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323850" y="404813"/>
            <a:ext cx="8280400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字符串的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</a:rPr>
              <a:t>KMP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算法小结：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目的：</a:t>
            </a:r>
            <a:r>
              <a:rPr kumimoji="1" lang="zh-CN" altLang="en-US" sz="2400" b="1" dirty="0">
                <a:latin typeface="Times New Roman" pitchFamily="18" charset="0"/>
              </a:rPr>
              <a:t>确定主串中所含子串第一次出现的位置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优点：</a:t>
            </a:r>
            <a:r>
              <a:rPr kumimoji="1" lang="zh-CN" altLang="en-US" sz="2400" b="1" dirty="0">
                <a:latin typeface="Times New Roman" pitchFamily="18" charset="0"/>
              </a:rPr>
              <a:t>避免主串指针回溯，匹配速度快，最坏情况也能达到</a:t>
            </a:r>
            <a:r>
              <a:rPr kumimoji="1" lang="en-US" altLang="zh-CN" sz="2400" b="1" dirty="0">
                <a:latin typeface="Times New Roman" pitchFamily="18" charset="0"/>
              </a:rPr>
              <a:t>O(</a:t>
            </a:r>
            <a:r>
              <a:rPr kumimoji="1" lang="en-US" altLang="zh-CN" sz="2400" b="1" dirty="0" err="1">
                <a:latin typeface="Times New Roman" pitchFamily="18" charset="0"/>
              </a:rPr>
              <a:t>n+m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与主串不回溯指针对应的模式</a:t>
            </a:r>
            <a:r>
              <a:rPr kumimoji="1" lang="en-US" altLang="zh-CN" sz="2400" b="1" dirty="0">
                <a:latin typeface="Times New Roman" pitchFamily="18" charset="0"/>
              </a:rPr>
              <a:t>T</a:t>
            </a:r>
            <a:r>
              <a:rPr kumimoji="1" lang="zh-CN" altLang="en-US" sz="2400" b="1" dirty="0">
                <a:latin typeface="Times New Roman" pitchFamily="18" charset="0"/>
              </a:rPr>
              <a:t>的新起点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</a:rPr>
              <a:t>k</a:t>
            </a:r>
            <a:r>
              <a:rPr kumimoji="1" lang="zh-CN" altLang="en-US" sz="2400" b="1" dirty="0">
                <a:latin typeface="Times New Roman" pitchFamily="18" charset="0"/>
              </a:rPr>
              <a:t>怎么求？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</a:rPr>
              <a:t>k</a:t>
            </a:r>
            <a:r>
              <a:rPr kumimoji="1" lang="en-US" altLang="zh-CN" sz="2400" b="1" dirty="0">
                <a:latin typeface="Times New Roman" pitchFamily="18" charset="0"/>
              </a:rPr>
              <a:t>= next[j] </a:t>
            </a:r>
            <a:r>
              <a:rPr kumimoji="1" lang="zh-CN" altLang="en-US" sz="2400" b="1" dirty="0">
                <a:latin typeface="Times New Roman" pitchFamily="18" charset="0"/>
              </a:rPr>
              <a:t>或  </a:t>
            </a:r>
            <a:r>
              <a:rPr kumimoji="1" lang="en-US" altLang="zh-CN" sz="2400" b="1" dirty="0" err="1">
                <a:latin typeface="Times New Roman" pitchFamily="18" charset="0"/>
              </a:rPr>
              <a:t>nextval</a:t>
            </a:r>
            <a:r>
              <a:rPr kumimoji="1" lang="en-US" altLang="zh-CN" sz="2400" b="1" dirty="0">
                <a:latin typeface="Times New Roman" pitchFamily="18" charset="0"/>
              </a:rPr>
              <a:t>[j]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失配函数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</a:rPr>
              <a:t>next[ j ]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的物理意义</a:t>
            </a:r>
            <a:r>
              <a:rPr kumimoji="1" lang="zh-CN" altLang="en-US" sz="2400" b="1" dirty="0">
                <a:latin typeface="Times New Roman" pitchFamily="18" charset="0"/>
              </a:rPr>
              <a:t>：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模式</a:t>
            </a:r>
            <a:r>
              <a:rPr kumimoji="1"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中最大相同前缀子串和后缀子串（真子串）的长度。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381000" y="4992688"/>
            <a:ext cx="8534400" cy="1676400"/>
            <a:chOff x="240" y="3145"/>
            <a:chExt cx="5376" cy="1056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40" y="3385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next[ j ]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＝</a:t>
              </a:r>
            </a:p>
          </p:txBody>
        </p:sp>
        <p:sp>
          <p:nvSpPr>
            <p:cNvPr id="25606" name="Rectangle 5"/>
            <p:cNvSpPr>
              <a:spLocks noChangeArrowheads="1"/>
            </p:cNvSpPr>
            <p:nvPr/>
          </p:nvSpPr>
          <p:spPr bwMode="auto">
            <a:xfrm>
              <a:off x="1248" y="3145"/>
              <a:ext cx="408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    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当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j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＝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时     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//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不比较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max { k  | 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1&lt;k&lt;j 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且‘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…T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k-1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’=‘T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latin typeface="宋体" panose="02010600030101010101" pitchFamily="2" charset="-122"/>
                </a:rPr>
                <a:t>j-(k-1)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…T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j-1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’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      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其他情况</a:t>
              </a:r>
            </a:p>
          </p:txBody>
        </p:sp>
        <p:sp>
          <p:nvSpPr>
            <p:cNvPr id="25607" name="AutoShape 6"/>
            <p:cNvSpPr>
              <a:spLocks/>
            </p:cNvSpPr>
            <p:nvPr/>
          </p:nvSpPr>
          <p:spPr bwMode="auto">
            <a:xfrm>
              <a:off x="1152" y="3241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3312" y="3961"/>
              <a:ext cx="2304" cy="240"/>
            </a:xfrm>
            <a:prstGeom prst="wedgeRoundRectCallout">
              <a:avLst>
                <a:gd name="adj1" fmla="val -48394"/>
                <a:gd name="adj2" fmla="val -165833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取</a:t>
              </a:r>
              <a:r>
                <a:rPr kumimoji="1" lang="en-US" altLang="zh-CN" sz="20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T</a:t>
              </a:r>
              <a:r>
                <a:rPr kumimoji="1" lang="zh-CN" altLang="en-US" sz="20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首与</a:t>
              </a:r>
              <a:r>
                <a:rPr kumimoji="1" lang="en-US" altLang="zh-CN" sz="20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T</a:t>
              </a:r>
              <a:r>
                <a:rPr kumimoji="1" lang="en-US" altLang="zh-CN" sz="2000" b="1" baseline="-2500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j</a:t>
              </a:r>
              <a:r>
                <a:rPr kumimoji="1" lang="zh-CN" altLang="en-US" sz="20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处最大的相同子串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879366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 </a:t>
            </a:r>
            <a:r>
              <a:rPr lang="en-US" altLang="zh-CN" dirty="0"/>
              <a:t>&amp; </a:t>
            </a:r>
            <a:r>
              <a:rPr lang="zh-CN" altLang="en-US" dirty="0"/>
              <a:t>实践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第四章作业：</a:t>
            </a:r>
            <a:r>
              <a:rPr lang="en-US" altLang="zh-CN" dirty="0"/>
              <a:t>4.7, 4.18, 4.17, 4.24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82261"/>
      </p:ext>
    </p:extLst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97180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Thanks for your attention!</a:t>
            </a:r>
            <a:br>
              <a:rPr lang="en-US" dirty="0"/>
            </a:br>
            <a:r>
              <a:rPr lang="en-US" dirty="0"/>
              <a:t>QA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Huazhong</a:t>
            </a:r>
            <a:r>
              <a:rPr lang="en-US" dirty="0"/>
              <a:t> University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串的若干术语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0635" y="1547155"/>
            <a:ext cx="1966913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子串：</a:t>
            </a:r>
          </a:p>
          <a:p>
            <a:pPr eaLnBrk="1" hangingPunct="1"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子串位置：</a:t>
            </a:r>
          </a:p>
          <a:p>
            <a:pPr eaLnBrk="1" hangingPunct="1"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字符位置：</a:t>
            </a:r>
          </a:p>
          <a:p>
            <a:pPr eaLnBrk="1" hangingPunct="1"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串相等：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68435" y="1547155"/>
            <a:ext cx="72390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串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中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任意个连续的字符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序列叫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的子串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; S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叫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主串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子串的第一个字符在主串中的序号。</a:t>
            </a:r>
          </a:p>
          <a:p>
            <a:pPr eaLnBrk="1" hangingPunct="1"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字符在串中的序号。</a:t>
            </a:r>
          </a:p>
          <a:p>
            <a:pPr eaLnBrk="1" hangingPunct="1"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串长度相等，且对应位置上字符相等。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12147" y="3557769"/>
            <a:ext cx="861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1800" b="1" dirty="0">
                <a:latin typeface="Times New Roman" panose="02020603050405020304" pitchFamily="18" charset="0"/>
              </a:rPr>
              <a:t>现有以下</a:t>
            </a:r>
            <a:r>
              <a:rPr kumimoji="1" lang="en-US" altLang="zh-CN" sz="1800" b="1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1800" b="1" dirty="0">
                <a:latin typeface="Times New Roman" panose="02020603050405020304" pitchFamily="18" charset="0"/>
              </a:rPr>
              <a:t>个字符串：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</a:rPr>
              <a:t>a =‘BEI’ 	b =‘JING’    c = ‘BEIJING’     d = ‘BEI JING’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14764" y="4222798"/>
            <a:ext cx="762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问：</a:t>
            </a:r>
            <a:r>
              <a:rPr kumimoji="1" lang="zh-CN" altLang="en-US" sz="1800" b="1" dirty="0">
                <a:latin typeface="Times New Roman" panose="02020603050405020304" pitchFamily="18" charset="0"/>
              </a:rPr>
              <a:t>① 他们各自的长度？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05364" y="4849985"/>
            <a:ext cx="6400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是</a:t>
            </a:r>
            <a:r>
              <a:rPr kumimoji="1"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kumimoji="1"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的子串，在</a:t>
            </a:r>
            <a:r>
              <a:rPr kumimoji="1"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kumimoji="1"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中的位置都是</a:t>
            </a:r>
            <a:r>
              <a:rPr kumimoji="1"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224364" y="4542745"/>
            <a:ext cx="50064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② a</a:t>
            </a:r>
            <a:r>
              <a:rPr kumimoji="1" lang="zh-CN" altLang="en-US" sz="1800" b="1">
                <a:latin typeface="Times New Roman" panose="02020603050405020304" pitchFamily="18" charset="0"/>
              </a:rPr>
              <a:t>是哪个串的子串？在主串中的位置是多少？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348564" y="4222798"/>
            <a:ext cx="2574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 =3</a:t>
            </a:r>
            <a:r>
              <a:rPr kumimoji="1"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 =4</a:t>
            </a:r>
            <a:r>
              <a:rPr kumimoji="1"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 = 7</a:t>
            </a:r>
            <a:r>
              <a:rPr kumimoji="1"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d=8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224364" y="5195630"/>
            <a:ext cx="50642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③ </a:t>
            </a:r>
            <a:r>
              <a:rPr kumimoji="1" lang="zh-CN" altLang="en-US" sz="1800" b="1">
                <a:latin typeface="Times New Roman" panose="02020603050405020304" pitchFamily="18" charset="0"/>
              </a:rPr>
              <a:t>空串是哪个串的子串？ </a:t>
            </a:r>
            <a:r>
              <a:rPr kumimoji="1" lang="en-US" altLang="zh-CN" sz="1800" b="1">
                <a:latin typeface="Times New Roman" panose="02020603050405020304" pitchFamily="18" charset="0"/>
              </a:rPr>
              <a:t>a</a:t>
            </a:r>
            <a:r>
              <a:rPr kumimoji="1" lang="zh-CN" altLang="en-US" sz="1800" b="1">
                <a:latin typeface="Times New Roman" panose="02020603050405020304" pitchFamily="18" charset="0"/>
              </a:rPr>
              <a:t>是不是自己的子串？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64547" y="5737156"/>
            <a:ext cx="8305800" cy="83099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FF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sz="1600" b="1">
                <a:solidFill>
                  <a:srgbClr val="0000FF"/>
                </a:solidFill>
                <a:latin typeface="楷体_GB2312" pitchFamily="49" charset="-122"/>
              </a:rPr>
              <a:t>空串是任意串的子串；任意串</a:t>
            </a:r>
            <a:r>
              <a:rPr kumimoji="1" lang="en-US" altLang="zh-CN" sz="1600" b="1">
                <a:solidFill>
                  <a:srgbClr val="0000FF"/>
                </a:solidFill>
                <a:latin typeface="楷体_GB2312" pitchFamily="49" charset="-122"/>
              </a:rPr>
              <a:t>S</a:t>
            </a:r>
            <a:r>
              <a:rPr kumimoji="1" lang="zh-CN" altLang="en-US" sz="1600" b="1">
                <a:solidFill>
                  <a:srgbClr val="0000FF"/>
                </a:solidFill>
                <a:latin typeface="楷体_GB2312" pitchFamily="49" charset="-122"/>
              </a:rPr>
              <a:t>都是</a:t>
            </a:r>
            <a:r>
              <a:rPr kumimoji="1" lang="en-US" altLang="zh-CN" sz="1600" b="1">
                <a:solidFill>
                  <a:srgbClr val="0000FF"/>
                </a:solidFill>
                <a:latin typeface="楷体_GB2312" pitchFamily="49" charset="-122"/>
              </a:rPr>
              <a:t>S</a:t>
            </a:r>
            <a:r>
              <a:rPr kumimoji="1" lang="zh-CN" altLang="en-US" sz="1600" b="1">
                <a:solidFill>
                  <a:srgbClr val="0000FF"/>
                </a:solidFill>
                <a:latin typeface="楷体_GB2312" pitchFamily="49" charset="-122"/>
              </a:rPr>
              <a:t>本身的子串，除</a:t>
            </a:r>
            <a:r>
              <a:rPr kumimoji="1" lang="en-US" altLang="zh-CN" sz="1600" b="1">
                <a:solidFill>
                  <a:srgbClr val="0000FF"/>
                </a:solidFill>
                <a:latin typeface="楷体_GB2312" pitchFamily="49" charset="-122"/>
              </a:rPr>
              <a:t>S</a:t>
            </a:r>
            <a:r>
              <a:rPr kumimoji="1" lang="zh-CN" altLang="en-US" sz="1600" b="1">
                <a:solidFill>
                  <a:srgbClr val="0000FF"/>
                </a:solidFill>
                <a:latin typeface="楷体_GB2312" pitchFamily="49" charset="-122"/>
              </a:rPr>
              <a:t>本身外，</a:t>
            </a:r>
            <a:r>
              <a:rPr kumimoji="1" lang="en-US" altLang="zh-CN" sz="1600" b="1">
                <a:solidFill>
                  <a:srgbClr val="0000FF"/>
                </a:solidFill>
                <a:latin typeface="楷体_GB2312" pitchFamily="49" charset="-122"/>
              </a:rPr>
              <a:t>S</a:t>
            </a:r>
            <a:r>
              <a:rPr kumimoji="1" lang="zh-CN" altLang="en-US" sz="1600" b="1">
                <a:solidFill>
                  <a:srgbClr val="0000FF"/>
                </a:solidFill>
                <a:latin typeface="楷体_GB2312" pitchFamily="49" charset="-122"/>
              </a:rPr>
              <a:t>的其他子串称为</a:t>
            </a:r>
            <a:r>
              <a:rPr kumimoji="1" lang="en-US" altLang="zh-CN" sz="1600" b="1">
                <a:solidFill>
                  <a:srgbClr val="0000FF"/>
                </a:solidFill>
                <a:latin typeface="楷体_GB2312" pitchFamily="49" charset="-122"/>
              </a:rPr>
              <a:t>S</a:t>
            </a:r>
            <a:r>
              <a:rPr kumimoji="1" lang="zh-CN" altLang="en-US" sz="1600" b="1">
                <a:solidFill>
                  <a:srgbClr val="0000FF"/>
                </a:solidFill>
                <a:latin typeface="楷体_GB2312" pitchFamily="49" charset="-122"/>
              </a:rPr>
              <a:t>的</a:t>
            </a:r>
            <a:r>
              <a:rPr kumimoji="1" lang="zh-CN" altLang="en-US" sz="1600" b="1">
                <a:solidFill>
                  <a:schemeClr val="hlink"/>
                </a:solidFill>
                <a:latin typeface="楷体_GB2312" pitchFamily="49" charset="-122"/>
              </a:rPr>
              <a:t>真子串</a:t>
            </a:r>
            <a:r>
              <a:rPr kumimoji="1" lang="zh-CN" altLang="en-US" sz="1600" b="1">
                <a:solidFill>
                  <a:srgbClr val="0000FF"/>
                </a:solidFill>
                <a:latin typeface="楷体_GB2312" pitchFamily="49" charset="-122"/>
              </a:rPr>
              <a:t>。</a:t>
            </a:r>
            <a:r>
              <a:rPr kumimoji="1" lang="zh-CN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sz="1600" b="1">
                <a:solidFill>
                  <a:srgbClr val="0000FF"/>
                </a:solidFill>
                <a:latin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solidFill>
                  <a:srgbClr val="0000FF"/>
                </a:solidFill>
                <a:latin typeface="楷体_GB2312" pitchFamily="49" charset="-122"/>
              </a:rPr>
              <a:t>              </a:t>
            </a:r>
            <a:r>
              <a:rPr kumimoji="1" lang="en-US" altLang="zh-CN" sz="1600" b="1">
                <a:solidFill>
                  <a:srgbClr val="0000FF"/>
                </a:solidFill>
                <a:latin typeface="Times New Roman" panose="02020603050405020304" pitchFamily="18" charset="0"/>
              </a:rPr>
              <a:t>——</a:t>
            </a:r>
            <a:r>
              <a:rPr kumimoji="1" lang="en-US" altLang="zh-CN" sz="1600" b="1">
                <a:solidFill>
                  <a:srgbClr val="0000FF"/>
                </a:solidFill>
                <a:latin typeface="楷体_GB2312" pitchFamily="49" charset="-122"/>
              </a:rPr>
              <a:t>《</a:t>
            </a:r>
            <a:r>
              <a:rPr kumimoji="1" lang="zh-CN" altLang="en-US" sz="1600" b="1">
                <a:solidFill>
                  <a:srgbClr val="0000FF"/>
                </a:solidFill>
                <a:latin typeface="楷体_GB2312" pitchFamily="49" charset="-122"/>
              </a:rPr>
              <a:t>数据结构与算法</a:t>
            </a:r>
            <a:r>
              <a:rPr kumimoji="1" lang="en-US" altLang="zh-CN" sz="1600" b="1">
                <a:solidFill>
                  <a:srgbClr val="0000FF"/>
                </a:solidFill>
                <a:latin typeface="楷体_GB2312" pitchFamily="49" charset="-122"/>
              </a:rPr>
              <a:t>》</a:t>
            </a:r>
            <a:r>
              <a:rPr kumimoji="1" lang="zh-CN" altLang="en-US" sz="1600" b="1">
                <a:solidFill>
                  <a:srgbClr val="0000FF"/>
                </a:solidFill>
                <a:latin typeface="楷体_GB2312" pitchFamily="49" charset="-122"/>
              </a:rPr>
              <a:t>中山大学出版社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4337138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9834" y="1036747"/>
            <a:ext cx="8650467" cy="55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8493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762" y="1739180"/>
            <a:ext cx="7929171" cy="35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19179"/>
      </p:ext>
    </p:extLst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3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99CCFF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0000E7"/>
      </a:accent6>
      <a:hlink>
        <a:srgbClr val="FF0000"/>
      </a:hlink>
      <a:folHlink>
        <a:srgbClr val="AF67FF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CFF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0000E7"/>
        </a:accent6>
        <a:hlink>
          <a:srgbClr val="FF0000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t1</Template>
  <TotalTime>9236</TotalTime>
  <Words>7066</Words>
  <Application>Microsoft Macintosh PowerPoint</Application>
  <PresentationFormat>全屏显示(4:3)</PresentationFormat>
  <Paragraphs>773</Paragraphs>
  <Slides>64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64</vt:i4>
      </vt:variant>
    </vt:vector>
  </HeadingPairs>
  <TitlesOfParts>
    <vt:vector size="83" baseType="lpstr">
      <vt:lpstr>等线</vt:lpstr>
      <vt:lpstr>仿宋_GB2312</vt:lpstr>
      <vt:lpstr>黑体</vt:lpstr>
      <vt:lpstr>华文仿宋</vt:lpstr>
      <vt:lpstr>楷体_GB2312</vt:lpstr>
      <vt:lpstr>宋体</vt:lpstr>
      <vt:lpstr>Arial</vt:lpstr>
      <vt:lpstr>Arial Black</vt:lpstr>
      <vt:lpstr>Calibri</vt:lpstr>
      <vt:lpstr>Courier New</vt:lpstr>
      <vt:lpstr>Times New Roman</vt:lpstr>
      <vt:lpstr>Tw Cen MT</vt:lpstr>
      <vt:lpstr>Wingdings</vt:lpstr>
      <vt:lpstr>Wingdings 2</vt:lpstr>
      <vt:lpstr>Student presentation</vt:lpstr>
      <vt:lpstr>默认设计模板</vt:lpstr>
      <vt:lpstr>图片</vt:lpstr>
      <vt:lpstr>Equation</vt:lpstr>
      <vt:lpstr>Picture</vt:lpstr>
      <vt:lpstr>串（string）</vt:lpstr>
      <vt:lpstr>第3章小结</vt:lpstr>
      <vt:lpstr>第4章   串（String）</vt:lpstr>
      <vt:lpstr>主要内容</vt:lpstr>
      <vt:lpstr>串类型的定义</vt:lpstr>
      <vt:lpstr>串的若干术语</vt:lpstr>
      <vt:lpstr>串的若干术语</vt:lpstr>
      <vt:lpstr>PowerPoint 演示文稿</vt:lpstr>
      <vt:lpstr>PowerPoint 演示文稿</vt:lpstr>
      <vt:lpstr>PowerPoint 演示文稿</vt:lpstr>
      <vt:lpstr>复习：C语言中常用的串运算</vt:lpstr>
      <vt:lpstr>Strcmp</vt:lpstr>
      <vt:lpstr>练习</vt:lpstr>
      <vt:lpstr>练习</vt:lpstr>
      <vt:lpstr>例2：设 s =’I□AM□A□STUDENT’, t =’GOOD□’,求：  Concat( SubString(s,6,2),  Concat( t,SubString(s,8,7) ) ) ＝？</vt:lpstr>
      <vt:lpstr>4.2 串的表示和实现</vt:lpstr>
      <vt:lpstr>定长顺序存储特点：用一组连续的存储单元来存放串，直接使用定长的字符数组来定义，数组的上界预先给出，故称为静态存储分配。</vt:lpstr>
      <vt:lpstr>PowerPoint 演示文稿</vt:lpstr>
      <vt:lpstr>例：用顺序存储方式编写求子串函数SubString(&amp;Sub,S,pos,len) </vt:lpstr>
      <vt:lpstr>堆分配存储特点：仍用一组连续的存储单元来存放串，但存储空间是在程序执行过程中动态分配而得。</vt:lpstr>
      <vt:lpstr>堆分配存储示例：串‘da52’的堆分配存储结构如下图所示：</vt:lpstr>
      <vt:lpstr>例1：编写建堆函数   (参见教材P76）</vt:lpstr>
      <vt:lpstr>例2：用“堆”方式编写串插入函数 (参见教材P75) </vt:lpstr>
      <vt:lpstr>链式存储特点 ：用链表存储串值，易插入和删除。</vt:lpstr>
      <vt:lpstr>PowerPoint 演示文稿</vt:lpstr>
      <vt:lpstr>第4章   串（String）</vt:lpstr>
      <vt:lpstr>4.3    串的模式匹配算法</vt:lpstr>
      <vt:lpstr>Knuth, Donald</vt:lpstr>
      <vt:lpstr>算法4.5：BF算法</vt:lpstr>
      <vt:lpstr>算法4.5：BF算法</vt:lpstr>
      <vt:lpstr>PowerPoint 演示文稿</vt:lpstr>
      <vt:lpstr>PowerPoint 演示文稿</vt:lpstr>
      <vt:lpstr>PowerPoint 演示文稿</vt:lpstr>
      <vt:lpstr>PowerPoint 演示文稿</vt:lpstr>
      <vt:lpstr>KMP算法（特点：速度快）</vt:lpstr>
      <vt:lpstr>PowerPoint 演示文稿</vt:lpstr>
      <vt:lpstr>① KMP算法设计思想： (参见教材P80-84）</vt:lpstr>
      <vt:lpstr>KMP算法思想 </vt:lpstr>
      <vt:lpstr>前缀、后缀</vt:lpstr>
      <vt:lpstr>模式串滑动准则</vt:lpstr>
      <vt:lpstr>最大次长匹配</vt:lpstr>
      <vt:lpstr>PowerPoint 演示文稿</vt:lpstr>
      <vt:lpstr>PowerPoint 演示文稿</vt:lpstr>
      <vt:lpstr>How to Get next[j]?</vt:lpstr>
      <vt:lpstr>How to Get next[j]?</vt:lpstr>
      <vt:lpstr>PowerPoint 演示文稿</vt:lpstr>
      <vt:lpstr>PowerPoint 演示文稿</vt:lpstr>
      <vt:lpstr>PowerPoint 演示文稿</vt:lpstr>
      <vt:lpstr>② KMP算法的推导过程：(见教材P81)</vt:lpstr>
      <vt:lpstr>新起点 k怎么求？</vt:lpstr>
      <vt:lpstr>（1） next[ j ]有何物理意义？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* KMP算法的实现—即Index( )操作的实现</vt:lpstr>
      <vt:lpstr>PowerPoint 演示文稿</vt:lpstr>
      <vt:lpstr>例：</vt:lpstr>
      <vt:lpstr>PowerPoint 演示文稿</vt:lpstr>
      <vt:lpstr>PowerPoint 演示文稿</vt:lpstr>
      <vt:lpstr>补充：递推与递归的区别：</vt:lpstr>
      <vt:lpstr>③ KMP算法的实现—即Index( )操作的实现</vt:lpstr>
      <vt:lpstr>④ KMP算法的时间复杂度</vt:lpstr>
      <vt:lpstr>PowerPoint 演示文稿</vt:lpstr>
      <vt:lpstr>PowerPoint 演示文稿</vt:lpstr>
      <vt:lpstr>PowerPoint 演示文稿</vt:lpstr>
      <vt:lpstr>作业 &amp; 实践</vt:lpstr>
      <vt:lpstr>Thanks for your attention! QA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My Research Object Detection</dc:title>
  <dc:creator>xwang</dc:creator>
  <cp:lastModifiedBy>Xinggang WANG</cp:lastModifiedBy>
  <cp:revision>841</cp:revision>
  <cp:lastPrinted>2012-09-24T11:16:50Z</cp:lastPrinted>
  <dcterms:created xsi:type="dcterms:W3CDTF">2012-07-09T16:05:41Z</dcterms:created>
  <dcterms:modified xsi:type="dcterms:W3CDTF">2022-04-07T12:54:46Z</dcterms:modified>
</cp:coreProperties>
</file>