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805" r:id="rId2"/>
  </p:sldMasterIdLst>
  <p:notesMasterIdLst>
    <p:notesMasterId r:id="rId51"/>
  </p:notesMasterIdLst>
  <p:handoutMasterIdLst>
    <p:handoutMasterId r:id="rId52"/>
  </p:handoutMasterIdLst>
  <p:sldIdLst>
    <p:sldId id="527" r:id="rId3"/>
    <p:sldId id="551" r:id="rId4"/>
    <p:sldId id="554" r:id="rId5"/>
    <p:sldId id="556" r:id="rId6"/>
    <p:sldId id="555" r:id="rId7"/>
    <p:sldId id="558" r:id="rId8"/>
    <p:sldId id="557" r:id="rId9"/>
    <p:sldId id="580" r:id="rId10"/>
    <p:sldId id="559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76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60" r:id="rId28"/>
    <p:sldId id="259" r:id="rId29"/>
    <p:sldId id="260" r:id="rId30"/>
    <p:sldId id="261" r:id="rId31"/>
    <p:sldId id="262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5" r:id="rId43"/>
    <p:sldId id="574" r:id="rId44"/>
    <p:sldId id="579" r:id="rId45"/>
    <p:sldId id="581" r:id="rId46"/>
    <p:sldId id="577" r:id="rId47"/>
    <p:sldId id="257" r:id="rId48"/>
    <p:sldId id="258" r:id="rId49"/>
    <p:sldId id="578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05" autoAdjust="0"/>
    <p:restoredTop sz="93771" autoAdjust="0"/>
  </p:normalViewPr>
  <p:slideViewPr>
    <p:cSldViewPr>
      <p:cViewPr varScale="1">
        <p:scale>
          <a:sx n="88" d="100"/>
          <a:sy n="88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1604052F-C177-FB4E-94D1-D2FBC3FC98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24DC75E-EFA5-5449-800E-87E31210DE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1EA540DD-3F53-D548-AABA-B40A61BA6A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594D9635-921E-5844-B4C4-74C04CC7EAA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CF35D9-F986-E345-9D9B-F0A576D64A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7B5BD8D-7EAE-6149-A72C-7DDB55C3D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75D269E-81CC-9E44-92F0-ED374C9425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AAA5C349-788E-9149-8EE0-F9FC230AD0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B2D5F0CF-B7D4-F740-8AB8-EA3EFE4EAD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9B7D2179-F29A-2C48-9C4D-7A09D21C62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290596DA-C3BB-314D-BD31-318025CF5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7B2CF53-CB9F-9C47-B71E-70E33B9F6B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4FECFA92-77BF-5643-B89A-760EF682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A15A50E6-6F65-344D-9966-0577E5BC2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5839E3D-6C29-AD4A-9A3A-EB680EA3B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A902CC20-CA68-CA49-9C45-42B267ECF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D45B6837-0B8A-BE42-A8DA-0C9A82489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34B2D252-900C-8E43-A243-2D8F0A5FE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B2CF53-CB9F-9C47-B71E-70E33B9F6B4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67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9199-903D-AD4D-BB83-6D1B43FB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FB28A-DD97-0449-96D6-654B3051C3DD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D157-8ED7-1E4B-88FF-74582FFD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C093-4F9B-A442-BE97-ED11E47E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4AE0D-B10D-844F-8279-71C6392EC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0825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F705-56CC-AE43-A4CF-4C36CB4A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F83A8-7AD5-4148-AB9F-DF77898674A5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6BE1-25B4-CE40-900A-E0F4351F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74A6-7642-E346-B7D8-38A6AFD1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9AF48-2D6E-2A4B-B692-283152CF3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34724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44A8-7FD4-F04E-8302-1C8EF2CB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6281-9E96-BE44-ACD4-C6D68C5EEFC7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E4FB-C2F8-0441-A54D-923F89E9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3E16-73E2-F34D-8E11-8DC80808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C6D9F-EEF1-A44F-A72F-2C4ABB5C8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9808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82B23-D2F7-414C-BD62-CDAF91C9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45FAF-76F4-EA46-8D6C-9F69158E1BF3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1168E-147B-084B-BD07-6B3B6F0C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DC1A1-6F60-454E-9095-F45F3016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EA46A-5B49-1547-95C3-3A10CA448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300070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11D97-C5DF-4F45-A58A-532B7581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DF8B2-C2C4-5D48-8D9A-C61B6B811CBD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F75DE-3881-004A-992C-F4457A71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1DB10-1CFC-2643-AF85-CBCAC402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B6695-0BCB-F241-86F5-1E4CC7C624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589639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CC0D3-DFEA-A249-B201-6426D8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E5FE3-1137-A641-9164-DCA1D3B99CCB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17F70-0741-1D44-8E42-5DCABD7C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AB2FD-6E7D-0D48-B195-2B8241E2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7F92-3356-C54A-9750-BE397D3EA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429152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1FC6CF1-12D0-0E44-9E75-715DFDD8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09242-5760-D24E-A50C-55AF7F4DD23C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0834474-0265-0F46-838A-E34DBAFA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3FF70DC-E9DE-D142-9896-2EA6FECE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6F6D7-7AD4-F341-9E98-F110AEDF30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694619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6682DFC-E52B-144F-A812-493784AF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90E73-8BF5-BA4E-AC3A-455F305CA136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DFA410A-47D3-994D-81B5-4408EC31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1D414CC-BEFD-1D4A-9F67-4D932B3A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16C2-D56E-A541-8DE0-DAE9F4679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981050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D86DB18-78DA-5148-8185-ADD8A0DA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BB1F2-246D-0042-BEA7-C76B9E9ACA01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6A0D970-1911-324B-A2CE-AB661763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FC0D710-FB03-DD41-9162-E0C1F821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24CC5-8E3C-AD42-80E3-9700DF5D6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795391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23ED610-75EB-7548-99CF-88BE51E6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AD70-FDF4-F348-B1EE-EB87C43C0A17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C7A308A-6E0B-744C-84A1-90A23635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FEDFA63-F99D-A948-AAC0-D5A4B6A8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A624A-63D0-3047-A5C6-472D66A5B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256538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C94E3F-4441-C64E-8390-DBC9F3D4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54168-1CC8-D74C-93C9-151F1477FA52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A65D776-8C23-C64B-B930-96D5D382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4E19DB-8665-B84C-B817-AC01EDE8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DB260-75DA-814A-8D82-078AC962B2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75897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9D3B-280C-CB49-8DC8-9B1954B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F58EB-A734-4643-BBF1-5A77D90B1B68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3526-0D01-1644-A388-84250DDD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7D3B1-E0DE-0643-A07E-3AA6EE08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66B80-1240-F141-9000-1E194151E4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970974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F1481FB-1565-2840-8BAD-814635D0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E8F9D-5BA4-364C-A808-C14641A0C758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36ACEDD-AA4E-E94C-AEB2-DCF24789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4711354-F1C4-4244-8CFB-DE2F3429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29E1F-699F-F84A-8A79-8D5182C707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267901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7334E-4FB1-BC46-AE15-F7E1F439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7F1B8-0983-9548-A841-29C5D58C1270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63FC3-F360-BF4F-9640-069A0CA4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8C26A-4C3F-7047-ACBC-6EF45272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049F-5135-C542-B4DB-258D2E4ECF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750174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1A114-D7F3-CE41-BE60-42DFB6E8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C008A-1FB2-4D45-95CB-EB89470002C9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DC49A-4D47-274B-8879-BB077D0C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0DEDC-7EB8-1A42-AFCA-B82A9C51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7E72-E7E9-B64B-A00D-2F162DB7A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9932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559A-C94F-804C-8B35-B7B74445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C77F-8E7D-7A43-8AB4-A80576651C3B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D3CF6-4175-D041-B185-E26CEA5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DDB5-E348-F246-B323-774FC014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637FB-3F89-AD47-9521-B1865A375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33275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7F2A3D-B800-8F40-8791-708E41C8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4A077-FD0A-5C4A-84E0-2EFD23347988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41419E-318C-604A-8370-3827F6F1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4F787-51BD-1A4A-902D-32B70DDA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E3800-31FF-EC42-B996-1FC22AD60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63808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7A31A2-B2AB-3E41-9426-4512E537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7C2CB-DE76-E647-ABE0-CBE1A90CF8F8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EA2B0E-433D-8840-89F7-F7CD104F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E0556D-507F-9246-A0B8-6E135BD1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A84F-F4F3-0F48-9E45-6EE3BCC3B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8319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912966E-BE50-E045-AEE0-D79C5A23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2D240-8F4A-C340-BFC4-8957A05532B1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520EC1-D4F3-364F-8A5A-C7215806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1CAED-95A1-124A-AD75-D3E4B52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7DEEC-E258-9F4F-8390-CB8D26636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95058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42A955C-D320-B048-8350-DE17D80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480C9-F31D-564E-98D6-561470D31371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37C8B2-3EF1-844F-B1A9-EAD7838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4FEE6A-C06F-364D-80C8-2855AAB9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CCE25-A080-B544-909B-B7BF11107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9709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6BCE46-4C63-EA43-A733-F63507AE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C14C-66B3-8B48-B4BD-0E7CA71441DB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A28C63-6ECB-BD43-8340-292E4A53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C66C7D-CB72-6244-99F9-ECCF62F1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B16F0-E061-0841-AAF2-7B7A58901C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51424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C982DB-5CAA-0F4E-A9DF-D42FE32C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0B4D6-C04E-6345-9221-4F6DC6511986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881316-CB86-3E49-B55B-C2A67CD5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4898B7-BAFF-6149-83C9-D099E1A5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E4B8-0F78-A34A-AD61-5204D766E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86084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7A6ACF0-8B00-924D-9564-AE2C5FA61F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33413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B86E2F7-D2F5-884C-8173-5C55BE02D5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33413" y="1828800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7E75-4F2D-E44F-AA6E-67CEC5DD4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C511D173-F3CB-9440-91D5-188B1E59EE2B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210D-5D3D-894F-9DDD-52A840C05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4386-E1C6-8445-AABE-DC9E4EB8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17FCF5-3456-5648-B0CE-5752D319A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ransition>
    <p:random/>
  </p:transition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2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2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2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2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>
            <a:extLst>
              <a:ext uri="{FF2B5EF4-FFF2-40B4-BE49-F238E27FC236}">
                <a16:creationId xmlns:a16="http://schemas.microsoft.com/office/drawing/2014/main" id="{752AC408-42AB-0240-A4CF-1774DD396D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>
            <a:extLst>
              <a:ext uri="{FF2B5EF4-FFF2-40B4-BE49-F238E27FC236}">
                <a16:creationId xmlns:a16="http://schemas.microsoft.com/office/drawing/2014/main" id="{D9196AE9-DEE4-9A40-A3A7-9EAE83F9BA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C5D3E-6008-A946-836B-6E5F14BFE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5FFAE3-4C96-8B4A-B1CB-9D9EEB6E58A3}" type="datetime1">
              <a:rPr lang="zh-CN" altLang="en-US"/>
              <a:pPr>
                <a:defRPr/>
              </a:pPr>
              <a:t>2022/4/14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B4738-4041-7D47-8F5C-47C05C403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5ECEA-B517-7E4A-BD9B-187704EF9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5D2DED-331A-C84C-81EA-208EFB3254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>
    <p:random/>
  </p:transition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27F1101-6477-9F41-8347-409ECFFA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106680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第</a:t>
            </a:r>
            <a:r>
              <a:rPr lang="en-US" altLang="zh-CN" sz="3200" b="1">
                <a:solidFill>
                  <a:srgbClr val="FF0000"/>
                </a:solidFill>
              </a:rPr>
              <a:t>6</a:t>
            </a:r>
            <a:r>
              <a:rPr lang="zh-CN" altLang="en-US" sz="3200" b="1">
                <a:solidFill>
                  <a:srgbClr val="FF0000"/>
                </a:solidFill>
              </a:rPr>
              <a:t>章   树和二叉树</a:t>
            </a:r>
            <a:br>
              <a:rPr lang="zh-CN" altLang="en-US" sz="3200" b="1">
                <a:solidFill>
                  <a:srgbClr val="FF0000"/>
                </a:solidFill>
              </a:rPr>
            </a:br>
            <a:r>
              <a:rPr lang="zh-CN" altLang="en-US" sz="3200" b="1"/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Tree &amp; Binary Tree</a:t>
            </a:r>
            <a:r>
              <a:rPr lang="zh-CN" altLang="en-US" sz="3200" b="1"/>
              <a:t>）</a:t>
            </a:r>
          </a:p>
        </p:txBody>
      </p:sp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698777DB-C760-C844-AA85-E3C02B84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F696C0D-670E-7144-952E-811CCE13D33A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DA5261-5FBD-8145-883D-7DCE73110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0"/>
            <a:ext cx="6400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6.1   </a:t>
            </a:r>
            <a:r>
              <a:rPr lang="zh-CN" altLang="en-US" sz="3200">
                <a:solidFill>
                  <a:schemeClr val="tx1"/>
                </a:solidFill>
                <a:ea typeface="宋体" panose="02010600030101010101" pitchFamily="2" charset="-122"/>
              </a:rPr>
              <a:t>树的基本概念</a:t>
            </a:r>
            <a:endParaRPr lang="zh-CN" altLang="en-US" sz="320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6.2   </a:t>
            </a:r>
            <a:r>
              <a:rPr lang="zh-CN" altLang="en-US" sz="3200">
                <a:solidFill>
                  <a:schemeClr val="tx1"/>
                </a:solidFill>
                <a:ea typeface="宋体" panose="02010600030101010101" pitchFamily="2" charset="-122"/>
                <a:hlinkClick r:id="rId2" action="ppaction://hlinksldjump"/>
              </a:rPr>
              <a:t>二叉树</a:t>
            </a:r>
            <a:endParaRPr lang="zh-CN" altLang="en-US" sz="32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6.3   </a:t>
            </a:r>
            <a:r>
              <a:rPr lang="zh-CN" altLang="en-US" sz="3200">
                <a:solidFill>
                  <a:schemeClr val="tx1"/>
                </a:solidFill>
                <a:ea typeface="宋体" panose="02010600030101010101" pitchFamily="2" charset="-122"/>
                <a:hlinkClick r:id="rId3" action="ppaction://hlinksldjump"/>
              </a:rPr>
              <a:t>遍历二叉树和线索二叉树</a:t>
            </a:r>
            <a:endParaRPr lang="zh-CN" altLang="en-US" sz="32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6.4   </a:t>
            </a:r>
            <a:r>
              <a:rPr lang="zh-CN" altLang="en-US" sz="3200">
                <a:solidFill>
                  <a:schemeClr val="tx1"/>
                </a:solidFill>
                <a:ea typeface="宋体" panose="02010600030101010101" pitchFamily="2" charset="-122"/>
              </a:rPr>
              <a:t>树和森林</a:t>
            </a:r>
            <a:endParaRPr lang="zh-CN" altLang="en-US" sz="32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6.5   </a:t>
            </a:r>
            <a:r>
              <a:rPr lang="zh-CN" altLang="en-US" sz="3200">
                <a:solidFill>
                  <a:schemeClr val="tx1"/>
                </a:solidFill>
                <a:ea typeface="宋体" panose="02010600030101010101" pitchFamily="2" charset="-122"/>
              </a:rPr>
              <a:t>赫夫曼树及其应用</a:t>
            </a:r>
          </a:p>
        </p:txBody>
      </p:sp>
      <p:sp>
        <p:nvSpPr>
          <p:cNvPr id="1030" name="AutoShape 6">
            <a:extLst>
              <a:ext uri="{FF2B5EF4-FFF2-40B4-BE49-F238E27FC236}">
                <a16:creationId xmlns:a16="http://schemas.microsoft.com/office/drawing/2014/main" id="{EF49040B-9CE0-0443-BB46-51F34DE11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81200"/>
            <a:ext cx="2362200" cy="838200"/>
          </a:xfrm>
          <a:prstGeom prst="wedgeRectCallout">
            <a:avLst>
              <a:gd name="adj1" fmla="val -150000"/>
              <a:gd name="adj2" fmla="val 84282"/>
            </a:avLst>
          </a:prstGeom>
          <a:solidFill>
            <a:srgbClr val="AAF8FA"/>
          </a:solidFill>
          <a:ln w="9525">
            <a:solidFill>
              <a:srgbClr val="CCFFCC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二叉树的定义、性质和存储结构</a:t>
            </a:r>
          </a:p>
        </p:txBody>
      </p:sp>
      <p:sp>
        <p:nvSpPr>
          <p:cNvPr id="1031" name="AutoShape 7">
            <a:extLst>
              <a:ext uri="{FF2B5EF4-FFF2-40B4-BE49-F238E27FC236}">
                <a16:creationId xmlns:a16="http://schemas.microsoft.com/office/drawing/2014/main" id="{785CA356-714B-4A44-B70D-516E48DC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14800"/>
            <a:ext cx="2057400" cy="609600"/>
          </a:xfrm>
          <a:prstGeom prst="wedgeRectCallout">
            <a:avLst>
              <a:gd name="adj1" fmla="val -178625"/>
              <a:gd name="adj2" fmla="val -72134"/>
            </a:avLst>
          </a:prstGeom>
          <a:solidFill>
            <a:srgbClr val="AAF8FA"/>
          </a:solidFill>
          <a:ln w="9525">
            <a:solidFill>
              <a:srgbClr val="CCFFCC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二叉树的运算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 autoUpdateAnimBg="0"/>
      <p:bldP spid="103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33CDC74-C2C2-1342-8C8A-C361ECBF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0650"/>
            <a:ext cx="5257800" cy="519113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6.2.3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二叉树的存储结构</a:t>
            </a:r>
          </a:p>
        </p:txBody>
      </p:sp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48C5D3C3-C56D-364C-BCFE-3EA11252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0C8EEF6-D4C0-774D-98A2-A85D9E5CB7DB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FCDDBF4-A352-1940-A6D3-137FDCC1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497B0"/>
                </a:solidFill>
                <a:ea typeface="黑体" panose="02010609060101010101" pitchFamily="49" charset="-122"/>
              </a:rPr>
              <a:t>一、顺序存储结构</a:t>
            </a:r>
          </a:p>
          <a:p>
            <a:pPr algn="just"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按二叉树的结点</a:t>
            </a:r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自上而下、从左至右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编号，用一组连续的存储单元存储。</a:t>
            </a:r>
          </a:p>
        </p:txBody>
      </p:sp>
      <p:sp>
        <p:nvSpPr>
          <p:cNvPr id="401412" name="Rectangle 4">
            <a:extLst>
              <a:ext uri="{FF2B5EF4-FFF2-40B4-BE49-F238E27FC236}">
                <a16:creationId xmlns:a16="http://schemas.microsoft.com/office/drawing/2014/main" id="{C5F49655-1944-774B-9A84-6F6251D8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381000"/>
            <a:ext cx="404813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TW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A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zh-TW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B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zh-TW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C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zh-TW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D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zh-TW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E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zh-TW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F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zh-TW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G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zh-TW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H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zh-TW" b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I</a:t>
            </a:r>
          </a:p>
        </p:txBody>
      </p:sp>
      <p:grpSp>
        <p:nvGrpSpPr>
          <p:cNvPr id="35845" name="Group 5">
            <a:extLst>
              <a:ext uri="{FF2B5EF4-FFF2-40B4-BE49-F238E27FC236}">
                <a16:creationId xmlns:a16="http://schemas.microsoft.com/office/drawing/2014/main" id="{A4486228-2FEA-3D44-B444-E2BCC7B91BD8}"/>
              </a:ext>
            </a:extLst>
          </p:cNvPr>
          <p:cNvGrpSpPr>
            <a:grpSpLocks/>
          </p:cNvGrpSpPr>
          <p:nvPr/>
        </p:nvGrpSpPr>
        <p:grpSpPr bwMode="auto">
          <a:xfrm>
            <a:off x="7546975" y="381000"/>
            <a:ext cx="1520825" cy="3706813"/>
            <a:chOff x="3596" y="1793"/>
            <a:chExt cx="958" cy="2335"/>
          </a:xfrm>
        </p:grpSpPr>
        <p:sp>
          <p:nvSpPr>
            <p:cNvPr id="35885" name="Rectangle 6">
              <a:extLst>
                <a:ext uri="{FF2B5EF4-FFF2-40B4-BE49-F238E27FC236}">
                  <a16:creationId xmlns:a16="http://schemas.microsoft.com/office/drawing/2014/main" id="{C33FF2AF-D035-F74B-9F6F-214A81C1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1861"/>
              <a:ext cx="539" cy="2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5886" name="Rectangle 7">
              <a:extLst>
                <a:ext uri="{FF2B5EF4-FFF2-40B4-BE49-F238E27FC236}">
                  <a16:creationId xmlns:a16="http://schemas.microsoft.com/office/drawing/2014/main" id="{5B8C14F6-C863-184D-AF0A-33B45890B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793"/>
              <a:ext cx="340" cy="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TW" altLang="en-US" b="0">
                  <a:solidFill>
                    <a:schemeClr val="tx1"/>
                  </a:solidFill>
                  <a:ea typeface="PMingLiU" panose="02020500000000000000" pitchFamily="18" charset="-120"/>
                </a:rPr>
                <a:t>[1]</a:t>
              </a:r>
            </a:p>
            <a:p>
              <a:pPr>
                <a:lnSpc>
                  <a:spcPct val="110000"/>
                </a:lnSpc>
              </a:pPr>
              <a:r>
                <a:rPr lang="zh-TW" altLang="en-US" b="0">
                  <a:solidFill>
                    <a:schemeClr val="tx1"/>
                  </a:solidFill>
                  <a:ea typeface="PMingLiU" panose="02020500000000000000" pitchFamily="18" charset="-120"/>
                </a:rPr>
                <a:t>[2]</a:t>
              </a:r>
            </a:p>
            <a:p>
              <a:pPr>
                <a:lnSpc>
                  <a:spcPct val="110000"/>
                </a:lnSpc>
              </a:pPr>
              <a:r>
                <a:rPr lang="zh-TW" altLang="en-US" b="0">
                  <a:solidFill>
                    <a:schemeClr val="tx1"/>
                  </a:solidFill>
                  <a:ea typeface="PMingLiU" panose="02020500000000000000" pitchFamily="18" charset="-120"/>
                </a:rPr>
                <a:t>[3]</a:t>
              </a:r>
            </a:p>
            <a:p>
              <a:pPr>
                <a:lnSpc>
                  <a:spcPct val="110000"/>
                </a:lnSpc>
              </a:pPr>
              <a:r>
                <a:rPr lang="zh-TW" altLang="en-US" b="0">
                  <a:solidFill>
                    <a:schemeClr val="tx1"/>
                  </a:solidFill>
                  <a:ea typeface="PMingLiU" panose="02020500000000000000" pitchFamily="18" charset="-120"/>
                </a:rPr>
                <a:t>[4]</a:t>
              </a:r>
            </a:p>
            <a:p>
              <a:pPr>
                <a:lnSpc>
                  <a:spcPct val="110000"/>
                </a:lnSpc>
              </a:pPr>
              <a:r>
                <a:rPr lang="zh-TW" altLang="en-US" b="0">
                  <a:solidFill>
                    <a:schemeClr val="tx1"/>
                  </a:solidFill>
                  <a:ea typeface="PMingLiU" panose="02020500000000000000" pitchFamily="18" charset="-120"/>
                </a:rPr>
                <a:t>[5]</a:t>
              </a:r>
            </a:p>
            <a:p>
              <a:pPr>
                <a:lnSpc>
                  <a:spcPct val="110000"/>
                </a:lnSpc>
              </a:pPr>
              <a:r>
                <a:rPr lang="zh-TW" altLang="en-US" b="0">
                  <a:solidFill>
                    <a:schemeClr val="tx1"/>
                  </a:solidFill>
                  <a:ea typeface="PMingLiU" panose="02020500000000000000" pitchFamily="18" charset="-120"/>
                </a:rPr>
                <a:t>[6]</a:t>
              </a:r>
            </a:p>
            <a:p>
              <a:pPr>
                <a:lnSpc>
                  <a:spcPct val="110000"/>
                </a:lnSpc>
              </a:pPr>
              <a:r>
                <a:rPr lang="zh-TW" altLang="en-US" b="0">
                  <a:solidFill>
                    <a:schemeClr val="tx1"/>
                  </a:solidFill>
                  <a:ea typeface="PMingLiU" panose="02020500000000000000" pitchFamily="18" charset="-120"/>
                </a:rPr>
                <a:t>[7]</a:t>
              </a:r>
            </a:p>
            <a:p>
              <a:pPr>
                <a:lnSpc>
                  <a:spcPct val="110000"/>
                </a:lnSpc>
              </a:pPr>
              <a:r>
                <a:rPr lang="zh-TW" altLang="en-US" b="0">
                  <a:solidFill>
                    <a:schemeClr val="tx1"/>
                  </a:solidFill>
                  <a:ea typeface="PMingLiU" panose="02020500000000000000" pitchFamily="18" charset="-120"/>
                </a:rPr>
                <a:t>[8]</a:t>
              </a:r>
            </a:p>
            <a:p>
              <a:pPr>
                <a:lnSpc>
                  <a:spcPct val="110000"/>
                </a:lnSpc>
              </a:pPr>
              <a:r>
                <a:rPr lang="zh-TW" altLang="en-US" b="0">
                  <a:solidFill>
                    <a:schemeClr val="tx1"/>
                  </a:solidFill>
                  <a:ea typeface="PMingLiU" panose="02020500000000000000" pitchFamily="18" charset="-120"/>
                </a:rPr>
                <a:t>[9]</a:t>
              </a:r>
            </a:p>
          </p:txBody>
        </p:sp>
        <p:sp>
          <p:nvSpPr>
            <p:cNvPr id="35887" name="Line 8">
              <a:extLst>
                <a:ext uri="{FF2B5EF4-FFF2-40B4-BE49-F238E27FC236}">
                  <a16:creationId xmlns:a16="http://schemas.microsoft.com/office/drawing/2014/main" id="{659AAD80-070B-AA4E-BC91-F0B607A4E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072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8" name="Line 9">
              <a:extLst>
                <a:ext uri="{FF2B5EF4-FFF2-40B4-BE49-F238E27FC236}">
                  <a16:creationId xmlns:a16="http://schemas.microsoft.com/office/drawing/2014/main" id="{AA5D1210-A1A5-5C4C-8189-089C5F4EE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329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9" name="Line 10">
              <a:extLst>
                <a:ext uri="{FF2B5EF4-FFF2-40B4-BE49-F238E27FC236}">
                  <a16:creationId xmlns:a16="http://schemas.microsoft.com/office/drawing/2014/main" id="{E86C93A3-3C16-154D-924D-44080F21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9" y="2565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Line 11">
              <a:extLst>
                <a:ext uri="{FF2B5EF4-FFF2-40B4-BE49-F238E27FC236}">
                  <a16:creationId xmlns:a16="http://schemas.microsoft.com/office/drawing/2014/main" id="{9FFD76CE-5C2A-8747-8DAE-00E613FD1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2832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1" name="Line 12">
              <a:extLst>
                <a:ext uri="{FF2B5EF4-FFF2-40B4-BE49-F238E27FC236}">
                  <a16:creationId xmlns:a16="http://schemas.microsoft.com/office/drawing/2014/main" id="{81CB97D1-6C04-1C49-9558-396DF306B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3080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2" name="Line 13">
              <a:extLst>
                <a:ext uri="{FF2B5EF4-FFF2-40B4-BE49-F238E27FC236}">
                  <a16:creationId xmlns:a16="http://schemas.microsoft.com/office/drawing/2014/main" id="{1A38DCD6-26EF-4047-A55E-EC93CDD5E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9" y="3335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3" name="Line 14">
              <a:extLst>
                <a:ext uri="{FF2B5EF4-FFF2-40B4-BE49-F238E27FC236}">
                  <a16:creationId xmlns:a16="http://schemas.microsoft.com/office/drawing/2014/main" id="{DE9142CC-1E93-1D48-B3A9-62C6CF36F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571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4" name="Line 15">
              <a:extLst>
                <a:ext uri="{FF2B5EF4-FFF2-40B4-BE49-F238E27FC236}">
                  <a16:creationId xmlns:a16="http://schemas.microsoft.com/office/drawing/2014/main" id="{1130A171-77AE-D741-A278-241EB485A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8" y="3826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5" name="Line 16">
              <a:extLst>
                <a:ext uri="{FF2B5EF4-FFF2-40B4-BE49-F238E27FC236}">
                  <a16:creationId xmlns:a16="http://schemas.microsoft.com/office/drawing/2014/main" id="{BC862720-FB5B-4040-A2C5-F36115AFD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4072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6" name="Group 17">
            <a:extLst>
              <a:ext uri="{FF2B5EF4-FFF2-40B4-BE49-F238E27FC236}">
                <a16:creationId xmlns:a16="http://schemas.microsoft.com/office/drawing/2014/main" id="{3BF9D95F-BC66-8F4A-B336-2CFAE4C46A93}"/>
              </a:ext>
            </a:extLst>
          </p:cNvPr>
          <p:cNvGrpSpPr>
            <a:grpSpLocks/>
          </p:cNvGrpSpPr>
          <p:nvPr/>
        </p:nvGrpSpPr>
        <p:grpSpPr bwMode="auto">
          <a:xfrm>
            <a:off x="3794125" y="706438"/>
            <a:ext cx="3063875" cy="2798762"/>
            <a:chOff x="2645" y="1753"/>
            <a:chExt cx="2537" cy="2634"/>
          </a:xfrm>
        </p:grpSpPr>
        <p:grpSp>
          <p:nvGrpSpPr>
            <p:cNvPr id="35850" name="Group 18">
              <a:extLst>
                <a:ext uri="{FF2B5EF4-FFF2-40B4-BE49-F238E27FC236}">
                  <a16:creationId xmlns:a16="http://schemas.microsoft.com/office/drawing/2014/main" id="{BFF681E0-E52F-0341-AEED-028B8DB255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9" y="1753"/>
              <a:ext cx="374" cy="427"/>
              <a:chOff x="4229" y="1348"/>
              <a:chExt cx="374" cy="427"/>
            </a:xfrm>
          </p:grpSpPr>
          <p:sp>
            <p:nvSpPr>
              <p:cNvPr id="35883" name="Oval 19">
                <a:extLst>
                  <a:ext uri="{FF2B5EF4-FFF2-40B4-BE49-F238E27FC236}">
                    <a16:creationId xmlns:a16="http://schemas.microsoft.com/office/drawing/2014/main" id="{9D3BEBCA-DE6B-074E-957E-A91D7E6E4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01428" name="Rectangle 20">
                <a:extLst>
                  <a:ext uri="{FF2B5EF4-FFF2-40B4-BE49-F238E27FC236}">
                    <a16:creationId xmlns:a16="http://schemas.microsoft.com/office/drawing/2014/main" id="{F00B7258-9E89-054E-870D-5C4AC94F8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1402"/>
                <a:ext cx="293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A</a:t>
                </a:r>
              </a:p>
            </p:txBody>
          </p:sp>
        </p:grpSp>
        <p:grpSp>
          <p:nvGrpSpPr>
            <p:cNvPr id="35851" name="Group 21">
              <a:extLst>
                <a:ext uri="{FF2B5EF4-FFF2-40B4-BE49-F238E27FC236}">
                  <a16:creationId xmlns:a16="http://schemas.microsoft.com/office/drawing/2014/main" id="{39B8CA33-C42B-9345-A4BD-C1A1DFF80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472"/>
              <a:ext cx="362" cy="426"/>
              <a:chOff x="3618" y="2067"/>
              <a:chExt cx="362" cy="426"/>
            </a:xfrm>
          </p:grpSpPr>
          <p:sp>
            <p:nvSpPr>
              <p:cNvPr id="35881" name="Oval 22">
                <a:extLst>
                  <a:ext uri="{FF2B5EF4-FFF2-40B4-BE49-F238E27FC236}">
                    <a16:creationId xmlns:a16="http://schemas.microsoft.com/office/drawing/2014/main" id="{228E6ADF-F169-2045-9F39-D51191E50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01431" name="Rectangle 23">
                <a:extLst>
                  <a:ext uri="{FF2B5EF4-FFF2-40B4-BE49-F238E27FC236}">
                    <a16:creationId xmlns:a16="http://schemas.microsoft.com/office/drawing/2014/main" id="{74699362-FAD3-1C49-9E08-CA3075CCC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2119"/>
                <a:ext cx="293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35852" name="Line 24">
              <a:extLst>
                <a:ext uri="{FF2B5EF4-FFF2-40B4-BE49-F238E27FC236}">
                  <a16:creationId xmlns:a16="http://schemas.microsoft.com/office/drawing/2014/main" id="{22948C4E-AC72-C249-8C00-FAE96A182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6" y="2062"/>
              <a:ext cx="482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53" name="Group 25">
              <a:extLst>
                <a:ext uri="{FF2B5EF4-FFF2-40B4-BE49-F238E27FC236}">
                  <a16:creationId xmlns:a16="http://schemas.microsoft.com/office/drawing/2014/main" id="{4176C7D5-673F-434B-975C-2F6DFD55B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9" y="2493"/>
              <a:ext cx="374" cy="425"/>
              <a:chOff x="4809" y="2088"/>
              <a:chExt cx="374" cy="425"/>
            </a:xfrm>
          </p:grpSpPr>
          <p:sp>
            <p:nvSpPr>
              <p:cNvPr id="35879" name="Oval 26">
                <a:extLst>
                  <a:ext uri="{FF2B5EF4-FFF2-40B4-BE49-F238E27FC236}">
                    <a16:creationId xmlns:a16="http://schemas.microsoft.com/office/drawing/2014/main" id="{8D960ED2-877C-C145-9840-88D0EF6E0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01435" name="Rectangle 27">
                <a:extLst>
                  <a:ext uri="{FF2B5EF4-FFF2-40B4-BE49-F238E27FC236}">
                    <a16:creationId xmlns:a16="http://schemas.microsoft.com/office/drawing/2014/main" id="{13BE4DC8-AC5E-8A4E-A129-1E447E096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" y="2140"/>
                <a:ext cx="30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C</a:t>
                </a:r>
              </a:p>
            </p:txBody>
          </p:sp>
        </p:grpSp>
        <p:grpSp>
          <p:nvGrpSpPr>
            <p:cNvPr id="35854" name="Group 28">
              <a:extLst>
                <a:ext uri="{FF2B5EF4-FFF2-40B4-BE49-F238E27FC236}">
                  <a16:creationId xmlns:a16="http://schemas.microsoft.com/office/drawing/2014/main" id="{6043C0E1-12A9-B34E-BC73-C6E99E688E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3169"/>
              <a:ext cx="382" cy="425"/>
              <a:chOff x="5130" y="2764"/>
              <a:chExt cx="382" cy="425"/>
            </a:xfrm>
          </p:grpSpPr>
          <p:sp>
            <p:nvSpPr>
              <p:cNvPr id="35877" name="Oval 29">
                <a:extLst>
                  <a:ext uri="{FF2B5EF4-FFF2-40B4-BE49-F238E27FC236}">
                    <a16:creationId xmlns:a16="http://schemas.microsoft.com/office/drawing/2014/main" id="{A8051FE1-4106-3D46-BFC9-C9E508E05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01438" name="Rectangle 30">
                <a:extLst>
                  <a:ext uri="{FF2B5EF4-FFF2-40B4-BE49-F238E27FC236}">
                    <a16:creationId xmlns:a16="http://schemas.microsoft.com/office/drawing/2014/main" id="{FD4AEA4E-BBC8-F440-88E4-ABEC8480C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5" y="2815"/>
                <a:ext cx="317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G</a:t>
                </a:r>
              </a:p>
            </p:txBody>
          </p:sp>
        </p:grpSp>
        <p:sp>
          <p:nvSpPr>
            <p:cNvPr id="35855" name="Line 31">
              <a:extLst>
                <a:ext uri="{FF2B5EF4-FFF2-40B4-BE49-F238E27FC236}">
                  <a16:creationId xmlns:a16="http://schemas.microsoft.com/office/drawing/2014/main" id="{315675B7-1841-E146-8168-537EF0738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2845"/>
              <a:ext cx="181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56" name="Group 32">
              <a:extLst>
                <a:ext uri="{FF2B5EF4-FFF2-40B4-BE49-F238E27FC236}">
                  <a16:creationId xmlns:a16="http://schemas.microsoft.com/office/drawing/2014/main" id="{D5639B34-CDE1-B043-843A-F45FF75A5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" y="3200"/>
              <a:ext cx="361" cy="424"/>
              <a:chOff x="3951" y="2795"/>
              <a:chExt cx="361" cy="424"/>
            </a:xfrm>
          </p:grpSpPr>
          <p:sp>
            <p:nvSpPr>
              <p:cNvPr id="35875" name="Oval 33">
                <a:extLst>
                  <a:ext uri="{FF2B5EF4-FFF2-40B4-BE49-F238E27FC236}">
                    <a16:creationId xmlns:a16="http://schemas.microsoft.com/office/drawing/2014/main" id="{96E10056-B3E0-7640-87C3-BD8A69A28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01442" name="Rectangle 34">
                <a:extLst>
                  <a:ext uri="{FF2B5EF4-FFF2-40B4-BE49-F238E27FC236}">
                    <a16:creationId xmlns:a16="http://schemas.microsoft.com/office/drawing/2014/main" id="{49C41202-631E-D147-A039-638F5F833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2845"/>
                <a:ext cx="293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E</a:t>
                </a:r>
              </a:p>
            </p:txBody>
          </p:sp>
        </p:grpSp>
        <p:grpSp>
          <p:nvGrpSpPr>
            <p:cNvPr id="35857" name="Group 35">
              <a:extLst>
                <a:ext uri="{FF2B5EF4-FFF2-40B4-BE49-F238E27FC236}">
                  <a16:creationId xmlns:a16="http://schemas.microsoft.com/office/drawing/2014/main" id="{02E8D7D4-CAFA-8E4A-B1E9-96661C0AF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2" y="3961"/>
              <a:ext cx="360" cy="426"/>
              <a:chOff x="3662" y="3556"/>
              <a:chExt cx="360" cy="426"/>
            </a:xfrm>
          </p:grpSpPr>
          <p:sp>
            <p:nvSpPr>
              <p:cNvPr id="35873" name="Oval 36">
                <a:extLst>
                  <a:ext uri="{FF2B5EF4-FFF2-40B4-BE49-F238E27FC236}">
                    <a16:creationId xmlns:a16="http://schemas.microsoft.com/office/drawing/2014/main" id="{FC5EE0E3-5B98-AD46-97CC-3E00CBED1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01445" name="Rectangle 37">
                <a:extLst>
                  <a:ext uri="{FF2B5EF4-FFF2-40B4-BE49-F238E27FC236}">
                    <a16:creationId xmlns:a16="http://schemas.microsoft.com/office/drawing/2014/main" id="{F039698D-7047-5E4E-A716-67CA2673D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3608"/>
                <a:ext cx="233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I</a:t>
                </a:r>
              </a:p>
            </p:txBody>
          </p:sp>
        </p:grpSp>
        <p:sp>
          <p:nvSpPr>
            <p:cNvPr id="35858" name="Line 38">
              <a:extLst>
                <a:ext uri="{FF2B5EF4-FFF2-40B4-BE49-F238E27FC236}">
                  <a16:creationId xmlns:a16="http://schemas.microsoft.com/office/drawing/2014/main" id="{9DFB4E59-BB18-C546-9E65-EAFD94A12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3572"/>
              <a:ext cx="267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59" name="Group 39">
              <a:extLst>
                <a:ext uri="{FF2B5EF4-FFF2-40B4-BE49-F238E27FC236}">
                  <a16:creationId xmlns:a16="http://schemas.microsoft.com/office/drawing/2014/main" id="{004510CB-7973-434E-B4A9-666001DB9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8" y="3189"/>
              <a:ext cx="371" cy="425"/>
              <a:chOff x="3328" y="2784"/>
              <a:chExt cx="371" cy="425"/>
            </a:xfrm>
          </p:grpSpPr>
          <p:sp>
            <p:nvSpPr>
              <p:cNvPr id="35871" name="Oval 40">
                <a:extLst>
                  <a:ext uri="{FF2B5EF4-FFF2-40B4-BE49-F238E27FC236}">
                    <a16:creationId xmlns:a16="http://schemas.microsoft.com/office/drawing/2014/main" id="{376028C9-3D66-5648-91F6-305E3FA83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01449" name="Rectangle 41">
                <a:extLst>
                  <a:ext uri="{FF2B5EF4-FFF2-40B4-BE49-F238E27FC236}">
                    <a16:creationId xmlns:a16="http://schemas.microsoft.com/office/drawing/2014/main" id="{7F03E725-1230-6E4A-9E9A-A747DBA05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2836"/>
                <a:ext cx="30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35860" name="Group 42">
              <a:extLst>
                <a:ext uri="{FF2B5EF4-FFF2-40B4-BE49-F238E27FC236}">
                  <a16:creationId xmlns:a16="http://schemas.microsoft.com/office/drawing/2014/main" id="{F997AA71-E943-A34E-9584-F0814EBAC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5" y="3938"/>
              <a:ext cx="384" cy="427"/>
              <a:chOff x="2975" y="3533"/>
              <a:chExt cx="384" cy="427"/>
            </a:xfrm>
          </p:grpSpPr>
          <p:sp>
            <p:nvSpPr>
              <p:cNvPr id="35869" name="Oval 43">
                <a:extLst>
                  <a:ext uri="{FF2B5EF4-FFF2-40B4-BE49-F238E27FC236}">
                    <a16:creationId xmlns:a16="http://schemas.microsoft.com/office/drawing/2014/main" id="{F76CFE71-E8C6-644D-9F46-4BFB7FD53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01452" name="Rectangle 44">
                <a:extLst>
                  <a:ext uri="{FF2B5EF4-FFF2-40B4-BE49-F238E27FC236}">
                    <a16:creationId xmlns:a16="http://schemas.microsoft.com/office/drawing/2014/main" id="{96F012D0-93D6-834F-82E9-3A99A92D4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" y="3585"/>
                <a:ext cx="313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H</a:t>
                </a:r>
              </a:p>
            </p:txBody>
          </p:sp>
        </p:grpSp>
        <p:grpSp>
          <p:nvGrpSpPr>
            <p:cNvPr id="35861" name="Group 45">
              <a:extLst>
                <a:ext uri="{FF2B5EF4-FFF2-40B4-BE49-F238E27FC236}">
                  <a16:creationId xmlns:a16="http://schemas.microsoft.com/office/drawing/2014/main" id="{8BD2EA39-A4B7-444B-B70A-C5E7A64A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8" y="3168"/>
              <a:ext cx="360" cy="423"/>
              <a:chOff x="4518" y="2763"/>
              <a:chExt cx="360" cy="423"/>
            </a:xfrm>
          </p:grpSpPr>
          <p:sp>
            <p:nvSpPr>
              <p:cNvPr id="35867" name="Oval 46">
                <a:extLst>
                  <a:ext uri="{FF2B5EF4-FFF2-40B4-BE49-F238E27FC236}">
                    <a16:creationId xmlns:a16="http://schemas.microsoft.com/office/drawing/2014/main" id="{6A6562A7-A93C-7F48-A78A-83F6C5593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01455" name="Rectangle 47">
                <a:extLst>
                  <a:ext uri="{FF2B5EF4-FFF2-40B4-BE49-F238E27FC236}">
                    <a16:creationId xmlns:a16="http://schemas.microsoft.com/office/drawing/2014/main" id="{5E331959-C22C-8249-8E7A-F1E61490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812"/>
                <a:ext cx="283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F</a:t>
                </a:r>
              </a:p>
            </p:txBody>
          </p:sp>
        </p:grpSp>
        <p:sp>
          <p:nvSpPr>
            <p:cNvPr id="35862" name="Line 48">
              <a:extLst>
                <a:ext uri="{FF2B5EF4-FFF2-40B4-BE49-F238E27FC236}">
                  <a16:creationId xmlns:a16="http://schemas.microsoft.com/office/drawing/2014/main" id="{93478564-E62B-AE44-B0FA-87B9F0CD3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5" y="2844"/>
              <a:ext cx="203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49">
              <a:extLst>
                <a:ext uri="{FF2B5EF4-FFF2-40B4-BE49-F238E27FC236}">
                  <a16:creationId xmlns:a16="http://schemas.microsoft.com/office/drawing/2014/main" id="{3D5CFBFB-9370-0041-9E64-15012F12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2812"/>
              <a:ext cx="235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Line 50">
              <a:extLst>
                <a:ext uri="{FF2B5EF4-FFF2-40B4-BE49-F238E27FC236}">
                  <a16:creationId xmlns:a16="http://schemas.microsoft.com/office/drawing/2014/main" id="{C6C4ACB8-A7D9-E642-BAB8-F704B9CF2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5" y="2801"/>
              <a:ext cx="204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51">
              <a:extLst>
                <a:ext uri="{FF2B5EF4-FFF2-40B4-BE49-F238E27FC236}">
                  <a16:creationId xmlns:a16="http://schemas.microsoft.com/office/drawing/2014/main" id="{FD9FB758-D0F2-E040-9B8E-29AE090FC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3561"/>
              <a:ext cx="268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52">
              <a:extLst>
                <a:ext uri="{FF2B5EF4-FFF2-40B4-BE49-F238E27FC236}">
                  <a16:creationId xmlns:a16="http://schemas.microsoft.com/office/drawing/2014/main" id="{5779B489-AF7D-7341-9486-3E0DCEDB5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2073"/>
              <a:ext cx="45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7" name="AutoShape 54">
            <a:extLst>
              <a:ext uri="{FF2B5EF4-FFF2-40B4-BE49-F238E27FC236}">
                <a16:creationId xmlns:a16="http://schemas.microsoft.com/office/drawing/2014/main" id="{50A9A975-EBD6-4742-9050-948064694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49413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48" name="Rectangle 55">
            <a:extLst>
              <a:ext uri="{FF2B5EF4-FFF2-40B4-BE49-F238E27FC236}">
                <a16:creationId xmlns:a16="http://schemas.microsoft.com/office/drawing/2014/main" id="{7726B287-470D-4D43-B489-F6B8DA6F8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229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问：顺序存储后能否复原成唯一对应的二叉树形状？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答：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若是完全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满二叉树则可以做到唯一复原。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而且有规律：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下标值为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的双亲，其左孩子的下标值必为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2i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，其右孩子的下标值必为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2i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＋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（即</a:t>
            </a:r>
            <a:r>
              <a:rPr lang="zh-CN" altLang="en-US">
                <a:solidFill>
                  <a:srgbClr val="0A0AFF"/>
                </a:solidFill>
                <a:latin typeface="楷体_GB2312" pitchFamily="49" charset="-122"/>
              </a:rPr>
              <a:t>性质</a:t>
            </a:r>
            <a:r>
              <a:rPr lang="en-US" altLang="zh-CN">
                <a:solidFill>
                  <a:srgbClr val="0A0AFF"/>
                </a:solidFill>
                <a:latin typeface="楷体_GB2312" pitchFamily="49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）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  例如，对应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[2]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的两个孩子必为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[4]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[5],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即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的左孩子必是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D,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右孩子必为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35849" name="AutoShape 56">
            <a:extLst>
              <a:ext uri="{FF2B5EF4-FFF2-40B4-BE49-F238E27FC236}">
                <a16:creationId xmlns:a16="http://schemas.microsoft.com/office/drawing/2014/main" id="{60C3A365-B9AC-6D45-A8EF-F294F090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2400"/>
            <a:ext cx="990600" cy="685800"/>
          </a:xfrm>
          <a:prstGeom prst="wedgeRoundRectCallout">
            <a:avLst>
              <a:gd name="adj1" fmla="val 146315"/>
              <a:gd name="adj2" fmla="val -14120"/>
              <a:gd name="adj3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楷体_GB2312" pitchFamily="49" charset="-122"/>
              </a:rPr>
              <a:t>T[0]</a:t>
            </a:r>
            <a:r>
              <a:rPr lang="zh-CN" altLang="en-US" sz="1800">
                <a:latin typeface="楷体_GB2312" pitchFamily="49" charset="-122"/>
              </a:rPr>
              <a:t>一般不用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C83946D-F5E2-7640-B723-4D9C9653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2588"/>
            <a:ext cx="6629400" cy="51911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讨论：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不是完全二叉树怎么办？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8EFAEBC7-3F7E-5A48-A031-0DF1EAEB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096AB87-D7B0-8E41-9FA1-11C441369266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D387BF5-9F6C-2440-BD77-2DFE421E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一律转为完全二叉树！</a:t>
            </a:r>
          </a:p>
          <a:p>
            <a:pPr algn="just"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方法很简单，将各层空缺处统统补上</a:t>
            </a:r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虚结点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，其内容为空。</a:t>
            </a:r>
          </a:p>
        </p:txBody>
      </p:sp>
      <p:sp>
        <p:nvSpPr>
          <p:cNvPr id="402436" name="Rectangle 4">
            <a:extLst>
              <a:ext uri="{FF2B5EF4-FFF2-40B4-BE49-F238E27FC236}">
                <a16:creationId xmlns:a16="http://schemas.microsoft.com/office/drawing/2014/main" id="{985BA3BF-4B70-1B42-A33E-AAD367B3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828800"/>
            <a:ext cx="48895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A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B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^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C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^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^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^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D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^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E</a:t>
            </a:r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855CE236-F572-0F44-824C-45BF7F4B8A6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828800"/>
            <a:ext cx="1489075" cy="4535488"/>
            <a:chOff x="4128" y="960"/>
            <a:chExt cx="938" cy="2857"/>
          </a:xfrm>
        </p:grpSpPr>
        <p:sp>
          <p:nvSpPr>
            <p:cNvPr id="36889" name="Rectangle 6">
              <a:extLst>
                <a:ext uri="{FF2B5EF4-FFF2-40B4-BE49-F238E27FC236}">
                  <a16:creationId xmlns:a16="http://schemas.microsoft.com/office/drawing/2014/main" id="{D0F27EC2-09B6-BE44-891B-F2CCFA759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008"/>
              <a:ext cx="538" cy="28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6890" name="Line 7">
              <a:extLst>
                <a:ext uri="{FF2B5EF4-FFF2-40B4-BE49-F238E27FC236}">
                  <a16:creationId xmlns:a16="http://schemas.microsoft.com/office/drawing/2014/main" id="{78DB5A3F-84F5-314A-ABBA-C293A0881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1261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8">
              <a:extLst>
                <a:ext uri="{FF2B5EF4-FFF2-40B4-BE49-F238E27FC236}">
                  <a16:creationId xmlns:a16="http://schemas.microsoft.com/office/drawing/2014/main" id="{805BA29C-503F-9943-ACCD-4C9A7F042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1508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9">
              <a:extLst>
                <a:ext uri="{FF2B5EF4-FFF2-40B4-BE49-F238E27FC236}">
                  <a16:creationId xmlns:a16="http://schemas.microsoft.com/office/drawing/2014/main" id="{7AD2159F-DE1A-1043-8E45-3B0541BF3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1754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10">
              <a:extLst>
                <a:ext uri="{FF2B5EF4-FFF2-40B4-BE49-F238E27FC236}">
                  <a16:creationId xmlns:a16="http://schemas.microsoft.com/office/drawing/2014/main" id="{6212D6E1-8235-374B-84AF-279E6A2FC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2011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11">
              <a:extLst>
                <a:ext uri="{FF2B5EF4-FFF2-40B4-BE49-F238E27FC236}">
                  <a16:creationId xmlns:a16="http://schemas.microsoft.com/office/drawing/2014/main" id="{BC66A5E6-21A1-D14E-A508-48D35AACA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2259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12">
              <a:extLst>
                <a:ext uri="{FF2B5EF4-FFF2-40B4-BE49-F238E27FC236}">
                  <a16:creationId xmlns:a16="http://schemas.microsoft.com/office/drawing/2014/main" id="{7DFF7B29-788C-CC4C-B242-33A922431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2504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13">
              <a:extLst>
                <a:ext uri="{FF2B5EF4-FFF2-40B4-BE49-F238E27FC236}">
                  <a16:creationId xmlns:a16="http://schemas.microsoft.com/office/drawing/2014/main" id="{E22C6EDA-D72C-E44C-8A2B-C7930060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2750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14">
              <a:extLst>
                <a:ext uri="{FF2B5EF4-FFF2-40B4-BE49-F238E27FC236}">
                  <a16:creationId xmlns:a16="http://schemas.microsoft.com/office/drawing/2014/main" id="{09269469-3352-F948-9441-9B2D609B7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0" y="3585"/>
              <a:ext cx="5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15">
              <a:extLst>
                <a:ext uri="{FF2B5EF4-FFF2-40B4-BE49-F238E27FC236}">
                  <a16:creationId xmlns:a16="http://schemas.microsoft.com/office/drawing/2014/main" id="{F4CDA926-05F8-A74F-8DE1-0C54D9182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2996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Line 16">
              <a:extLst>
                <a:ext uri="{FF2B5EF4-FFF2-40B4-BE49-F238E27FC236}">
                  <a16:creationId xmlns:a16="http://schemas.microsoft.com/office/drawing/2014/main" id="{32F8EE82-ED52-5F4F-BBF9-1B111A67F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242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Rectangle 17">
              <a:extLst>
                <a:ext uri="{FF2B5EF4-FFF2-40B4-BE49-F238E27FC236}">
                  <a16:creationId xmlns:a16="http://schemas.microsoft.com/office/drawing/2014/main" id="{8CBD0186-F557-724C-B187-5BF5A223B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960"/>
              <a:ext cx="436" cy="2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[1]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[2]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[3]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[4]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[5]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[6]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[7]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[8]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[9]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.</a:t>
              </a:r>
            </a:p>
            <a:p>
              <a:pPr>
                <a:lnSpc>
                  <a:spcPct val="110000"/>
                </a:lnSpc>
              </a:pPr>
              <a:r>
                <a:rPr lang="zh-TW" altLang="en-US">
                  <a:solidFill>
                    <a:schemeClr val="tx1"/>
                  </a:solidFill>
                  <a:ea typeface="PMingLiU" panose="02020500000000000000" pitchFamily="18" charset="-120"/>
                </a:rPr>
                <a:t>[16]</a:t>
              </a:r>
            </a:p>
          </p:txBody>
        </p:sp>
      </p:grpSp>
      <p:grpSp>
        <p:nvGrpSpPr>
          <p:cNvPr id="36870" name="Group 18">
            <a:extLst>
              <a:ext uri="{FF2B5EF4-FFF2-40B4-BE49-F238E27FC236}">
                <a16:creationId xmlns:a16="http://schemas.microsoft.com/office/drawing/2014/main" id="{224A4F38-1F0B-684C-9357-5D581A6E305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57400"/>
            <a:ext cx="2384425" cy="2895600"/>
            <a:chOff x="336" y="2016"/>
            <a:chExt cx="1502" cy="1824"/>
          </a:xfrm>
        </p:grpSpPr>
        <p:grpSp>
          <p:nvGrpSpPr>
            <p:cNvPr id="36874" name="Group 19">
              <a:extLst>
                <a:ext uri="{FF2B5EF4-FFF2-40B4-BE49-F238E27FC236}">
                  <a16:creationId xmlns:a16="http://schemas.microsoft.com/office/drawing/2014/main" id="{98B2234C-3EC4-7C42-8EC6-39AEDFA34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016"/>
              <a:ext cx="1502" cy="1824"/>
              <a:chOff x="336" y="2016"/>
              <a:chExt cx="1502" cy="1824"/>
            </a:xfrm>
          </p:grpSpPr>
          <p:sp>
            <p:nvSpPr>
              <p:cNvPr id="36877" name="Rectangle 20">
                <a:extLst>
                  <a:ext uri="{FF2B5EF4-FFF2-40B4-BE49-F238E27FC236}">
                    <a16:creationId xmlns:a16="http://schemas.microsoft.com/office/drawing/2014/main" id="{0FA73EA5-2B64-4A4B-845E-4E328D35B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016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accent1"/>
                    </a:solidFill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8" name="Rectangle 21">
                <a:extLst>
                  <a:ext uri="{FF2B5EF4-FFF2-40B4-BE49-F238E27FC236}">
                    <a16:creationId xmlns:a16="http://schemas.microsoft.com/office/drawing/2014/main" id="{92D3CEDE-CAE3-604A-8580-A5F2C3F3D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400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accent1"/>
                    </a:solidFill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9" name="Oval 22">
                <a:extLst>
                  <a:ext uri="{FF2B5EF4-FFF2-40B4-BE49-F238E27FC236}">
                    <a16:creationId xmlns:a16="http://schemas.microsoft.com/office/drawing/2014/main" id="{40D7C529-D592-AF47-8071-E150377E4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552"/>
                <a:ext cx="240" cy="2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6880" name="Rectangle 23">
                <a:extLst>
                  <a:ext uri="{FF2B5EF4-FFF2-40B4-BE49-F238E27FC236}">
                    <a16:creationId xmlns:a16="http://schemas.microsoft.com/office/drawing/2014/main" id="{8B1A7975-4296-DD42-A09A-356FB46BB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55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accent1"/>
                    </a:solidFill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1" name="Line 24">
                <a:extLst>
                  <a:ext uri="{FF2B5EF4-FFF2-40B4-BE49-F238E27FC236}">
                    <a16:creationId xmlns:a16="http://schemas.microsoft.com/office/drawing/2014/main" id="{6A33A74B-D824-394F-B157-D2568E043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3" y="3408"/>
                <a:ext cx="187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2" name="Oval 25">
                <a:extLst>
                  <a:ext uri="{FF2B5EF4-FFF2-40B4-BE49-F238E27FC236}">
                    <a16:creationId xmlns:a16="http://schemas.microsoft.com/office/drawing/2014/main" id="{1E696F75-0F71-9C4F-8AD2-309EC39BA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" y="2799"/>
                <a:ext cx="298" cy="2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6883" name="Rectangle 26">
                <a:extLst>
                  <a:ext uri="{FF2B5EF4-FFF2-40B4-BE49-F238E27FC236}">
                    <a16:creationId xmlns:a16="http://schemas.microsoft.com/office/drawing/2014/main" id="{5A53AF0E-7C7A-9049-8924-A2094F013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accent1"/>
                    </a:solidFill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4" name="Oval 27">
                <a:extLst>
                  <a:ext uri="{FF2B5EF4-FFF2-40B4-BE49-F238E27FC236}">
                    <a16:creationId xmlns:a16="http://schemas.microsoft.com/office/drawing/2014/main" id="{06C09040-717C-F14C-925A-0BC6459C5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3168"/>
                <a:ext cx="271" cy="2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6885" name="Rectangle 28">
                <a:extLst>
                  <a:ext uri="{FF2B5EF4-FFF2-40B4-BE49-F238E27FC236}">
                    <a16:creationId xmlns:a16="http://schemas.microsoft.com/office/drawing/2014/main" id="{495328AB-A9C6-5840-87EE-8B8223667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3168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accent1"/>
                    </a:solidFill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6" name="Line 29">
                <a:extLst>
                  <a:ext uri="{FF2B5EF4-FFF2-40B4-BE49-F238E27FC236}">
                    <a16:creationId xmlns:a16="http://schemas.microsoft.com/office/drawing/2014/main" id="{43790669-4EEB-934D-BFEA-3BC6D73F7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6" y="2653"/>
                <a:ext cx="101" cy="1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30">
                <a:extLst>
                  <a:ext uri="{FF2B5EF4-FFF2-40B4-BE49-F238E27FC236}">
                    <a16:creationId xmlns:a16="http://schemas.microsoft.com/office/drawing/2014/main" id="{EDC21F60-E5AF-9F40-AFF1-F3AE80E94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3051"/>
                <a:ext cx="123" cy="1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8" name="Line 31">
                <a:extLst>
                  <a:ext uri="{FF2B5EF4-FFF2-40B4-BE49-F238E27FC236}">
                    <a16:creationId xmlns:a16="http://schemas.microsoft.com/office/drawing/2014/main" id="{88E5D3CF-1922-7C49-A6E3-3D431B0DF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256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5" name="Oval 32">
              <a:extLst>
                <a:ext uri="{FF2B5EF4-FFF2-40B4-BE49-F238E27FC236}">
                  <a16:creationId xmlns:a16="http://schemas.microsoft.com/office/drawing/2014/main" id="{DC34ACF7-A6B6-FC4E-AA63-C4A6A1D0E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2028"/>
              <a:ext cx="322" cy="2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6876" name="Oval 33">
              <a:extLst>
                <a:ext uri="{FF2B5EF4-FFF2-40B4-BE49-F238E27FC236}">
                  <a16:creationId xmlns:a16="http://schemas.microsoft.com/office/drawing/2014/main" id="{759AE037-9D1B-664A-AE3F-7E50A6CC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1"/>
              <a:ext cx="321" cy="2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36871" name="Text Box 34">
            <a:extLst>
              <a:ext uri="{FF2B5EF4-FFF2-40B4-BE49-F238E27FC236}">
                <a16:creationId xmlns:a16="http://schemas.microsoft.com/office/drawing/2014/main" id="{81293132-BC80-6F44-94BC-1D3DB094E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388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缺点：</a:t>
            </a:r>
            <a:r>
              <a:rPr lang="zh-TW" altLang="en-US">
                <a:solidFill>
                  <a:schemeClr val="tx1"/>
                </a:solidFill>
                <a:latin typeface="楷体_GB2312" pitchFamily="49" charset="-122"/>
              </a:rPr>
              <a:t>①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浪费空间；②插入、删除不便</a:t>
            </a:r>
            <a:r>
              <a:rPr lang="zh-TW" altLang="en-US">
                <a:solidFill>
                  <a:schemeClr val="tx1"/>
                </a:solidFill>
                <a:ea typeface="PMingLiU" panose="02020500000000000000" pitchFamily="18" charset="-120"/>
              </a:rPr>
              <a:t>     </a:t>
            </a:r>
          </a:p>
        </p:txBody>
      </p:sp>
      <p:sp>
        <p:nvSpPr>
          <p:cNvPr id="36872" name="AutoShape 36">
            <a:extLst>
              <a:ext uri="{FF2B5EF4-FFF2-40B4-BE49-F238E27FC236}">
                <a16:creationId xmlns:a16="http://schemas.microsoft.com/office/drawing/2014/main" id="{AA6E4658-7CB2-274F-8B36-F472699B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766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5" name="Group 37">
            <a:extLst>
              <a:ext uri="{FF2B5EF4-FFF2-40B4-BE49-F238E27FC236}">
                <a16:creationId xmlns:a16="http://schemas.microsoft.com/office/drawing/2014/main" id="{7E51A27F-CFB7-4946-9056-D27CCA675009}"/>
              </a:ext>
            </a:extLst>
          </p:cNvPr>
          <p:cNvGrpSpPr>
            <a:grpSpLocks/>
          </p:cNvGrpSpPr>
          <p:nvPr/>
        </p:nvGrpSpPr>
        <p:grpSpPr bwMode="auto">
          <a:xfrm>
            <a:off x="1393825" y="2362200"/>
            <a:ext cx="3124200" cy="1905000"/>
            <a:chOff x="960" y="2208"/>
            <a:chExt cx="1968" cy="1200"/>
          </a:xfrm>
          <a:noFill/>
        </p:grpSpPr>
        <p:sp>
          <p:nvSpPr>
            <p:cNvPr id="402470" name="Line 38">
              <a:extLst>
                <a:ext uri="{FF2B5EF4-FFF2-40B4-BE49-F238E27FC236}">
                  <a16:creationId xmlns:a16="http://schemas.microsoft.com/office/drawing/2014/main" id="{2714AFDB-9ADB-B243-8494-546021A02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08"/>
              <a:ext cx="192" cy="19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71" name="Line 39">
              <a:extLst>
                <a:ext uri="{FF2B5EF4-FFF2-40B4-BE49-F238E27FC236}">
                  <a16:creationId xmlns:a16="http://schemas.microsoft.com/office/drawing/2014/main" id="{66A7D207-244C-104C-8D23-CFE8E20B4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44"/>
              <a:ext cx="240" cy="28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72" name="Line 40">
              <a:extLst>
                <a:ext uri="{FF2B5EF4-FFF2-40B4-BE49-F238E27FC236}">
                  <a16:creationId xmlns:a16="http://schemas.microsoft.com/office/drawing/2014/main" id="{427F9832-039E-FE48-9AFB-C68B5908D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96" cy="19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73" name="Line 41">
              <a:extLst>
                <a:ext uri="{FF2B5EF4-FFF2-40B4-BE49-F238E27FC236}">
                  <a16:creationId xmlns:a16="http://schemas.microsoft.com/office/drawing/2014/main" id="{3B7AAB6F-7622-5247-A408-52F017FD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024"/>
              <a:ext cx="48" cy="19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74" name="Line 42">
              <a:extLst>
                <a:ext uri="{FF2B5EF4-FFF2-40B4-BE49-F238E27FC236}">
                  <a16:creationId xmlns:a16="http://schemas.microsoft.com/office/drawing/2014/main" id="{D4DC528C-A951-DB4B-A87C-63D0C964B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24"/>
              <a:ext cx="192" cy="19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75" name="Line 43">
              <a:extLst>
                <a:ext uri="{FF2B5EF4-FFF2-40B4-BE49-F238E27FC236}">
                  <a16:creationId xmlns:a16="http://schemas.microsoft.com/office/drawing/2014/main" id="{88BC48BF-1889-6B4C-80B4-1ABE8D241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24"/>
              <a:ext cx="48" cy="19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76" name="Line 44">
              <a:extLst>
                <a:ext uri="{FF2B5EF4-FFF2-40B4-BE49-F238E27FC236}">
                  <a16:creationId xmlns:a16="http://schemas.microsoft.com/office/drawing/2014/main" id="{5102B236-B0EC-6042-9337-20FD79D5D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592"/>
              <a:ext cx="48" cy="19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77" name="Line 45">
              <a:extLst>
                <a:ext uri="{FF2B5EF4-FFF2-40B4-BE49-F238E27FC236}">
                  <a16:creationId xmlns:a16="http://schemas.microsoft.com/office/drawing/2014/main" id="{A085734F-202C-3B41-994C-08002EDF2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240" cy="24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78" name="Oval 46">
              <a:extLst>
                <a:ext uri="{FF2B5EF4-FFF2-40B4-BE49-F238E27FC236}">
                  <a16:creationId xmlns:a16="http://schemas.microsoft.com/office/drawing/2014/main" id="{B3F0EDA7-1F88-C54F-B8C5-05CD0363B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216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79" name="Oval 47">
              <a:extLst>
                <a:ext uri="{FF2B5EF4-FFF2-40B4-BE49-F238E27FC236}">
                  <a16:creationId xmlns:a16="http://schemas.microsoft.com/office/drawing/2014/main" id="{666A9FF7-A5B9-BE44-8D48-B37B623D2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0" name="Oval 48">
              <a:extLst>
                <a:ext uri="{FF2B5EF4-FFF2-40B4-BE49-F238E27FC236}">
                  <a16:creationId xmlns:a16="http://schemas.microsoft.com/office/drawing/2014/main" id="{3C7D1B56-90DC-B644-BA15-31F85449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84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1" name="Oval 49">
              <a:extLst>
                <a:ext uri="{FF2B5EF4-FFF2-40B4-BE49-F238E27FC236}">
                  <a16:creationId xmlns:a16="http://schemas.microsoft.com/office/drawing/2014/main" id="{6CEA4AFD-6350-D948-A87B-032F9DB80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84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2" name="Oval 50">
              <a:extLst>
                <a:ext uri="{FF2B5EF4-FFF2-40B4-BE49-F238E27FC236}">
                  <a16:creationId xmlns:a16="http://schemas.microsoft.com/office/drawing/2014/main" id="{CAF17EF1-976E-5944-802E-94BC7A9E1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16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3" name="Oval 51">
              <a:extLst>
                <a:ext uri="{FF2B5EF4-FFF2-40B4-BE49-F238E27FC236}">
                  <a16:creationId xmlns:a16="http://schemas.microsoft.com/office/drawing/2014/main" id="{F1E3626A-450F-7B4E-8A9F-0465C0696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16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4" name="Oval 52">
              <a:extLst>
                <a:ext uri="{FF2B5EF4-FFF2-40B4-BE49-F238E27FC236}">
                  <a16:creationId xmlns:a16="http://schemas.microsoft.com/office/drawing/2014/main" id="{2259B662-F5A7-444B-860D-B8704E0FB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16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5" name="Oval 53">
              <a:extLst>
                <a:ext uri="{FF2B5EF4-FFF2-40B4-BE49-F238E27FC236}">
                  <a16:creationId xmlns:a16="http://schemas.microsoft.com/office/drawing/2014/main" id="{BC99253B-9E68-A344-B141-92DB6360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216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6" name="Oval 54">
              <a:extLst>
                <a:ext uri="{FF2B5EF4-FFF2-40B4-BE49-F238E27FC236}">
                  <a16:creationId xmlns:a16="http://schemas.microsoft.com/office/drawing/2014/main" id="{B24321AF-D576-5942-996D-2CE6B3AB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16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7" name="Oval 55">
              <a:extLst>
                <a:ext uri="{FF2B5EF4-FFF2-40B4-BE49-F238E27FC236}">
                  <a16:creationId xmlns:a16="http://schemas.microsoft.com/office/drawing/2014/main" id="{D67F05F1-8680-D743-BCC9-A28C1F96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16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8" name="Oval 56">
              <a:extLst>
                <a:ext uri="{FF2B5EF4-FFF2-40B4-BE49-F238E27FC236}">
                  <a16:creationId xmlns:a16="http://schemas.microsoft.com/office/drawing/2014/main" id="{4C720F72-6C5D-FB44-AB16-1CAB439C4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00"/>
              <a:ext cx="240" cy="192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89" name="Line 57">
              <a:extLst>
                <a:ext uri="{FF2B5EF4-FFF2-40B4-BE49-F238E27FC236}">
                  <a16:creationId xmlns:a16="http://schemas.microsoft.com/office/drawing/2014/main" id="{D7B4985B-80B0-9B45-A16F-F26C2E41F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024"/>
              <a:ext cx="144" cy="19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90" name="Line 58">
              <a:extLst>
                <a:ext uri="{FF2B5EF4-FFF2-40B4-BE49-F238E27FC236}">
                  <a16:creationId xmlns:a16="http://schemas.microsoft.com/office/drawing/2014/main" id="{324F45F2-4069-A248-A78F-97202F313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976"/>
              <a:ext cx="144" cy="24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2491" name="Line 59">
              <a:extLst>
                <a:ext uri="{FF2B5EF4-FFF2-40B4-BE49-F238E27FC236}">
                  <a16:creationId xmlns:a16="http://schemas.microsoft.com/office/drawing/2014/main" id="{2F02CEAB-3F95-BF4C-9F27-D94A8A7FC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976"/>
              <a:ext cx="96" cy="24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18511DA6-2353-694B-BA0E-78D39090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4313"/>
            <a:ext cx="3810000" cy="830262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7F7F7F"/>
                </a:solidFill>
              </a:rPr>
              <a:t>二、</a:t>
            </a:r>
            <a:r>
              <a:rPr lang="zh-CN" altLang="en-US" sz="2400" b="1" dirty="0">
                <a:solidFill>
                  <a:srgbClr val="FF0000"/>
                </a:solidFill>
              </a:rPr>
              <a:t>链式存储结构</a:t>
            </a:r>
            <a:br>
              <a:rPr lang="zh-CN" altLang="en-US" sz="2400" b="1" dirty="0">
                <a:solidFill>
                  <a:schemeClr val="accent1"/>
                </a:solidFill>
              </a:rPr>
            </a:b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二叉链表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即可方便表示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67F2862D-44CA-6440-AD2B-7F934837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19B34EB-CC19-1F4E-8239-311589E6DCB7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124EC8C1-F002-8546-B249-E71F053BA860}"/>
              </a:ext>
            </a:extLst>
          </p:cNvPr>
          <p:cNvGrpSpPr>
            <a:grpSpLocks/>
          </p:cNvGrpSpPr>
          <p:nvPr/>
        </p:nvGrpSpPr>
        <p:grpSpPr bwMode="auto">
          <a:xfrm>
            <a:off x="4646613" y="381000"/>
            <a:ext cx="4116387" cy="701675"/>
            <a:chOff x="513" y="1039"/>
            <a:chExt cx="2641" cy="521"/>
          </a:xfrm>
        </p:grpSpPr>
        <p:sp>
          <p:nvSpPr>
            <p:cNvPr id="37902" name="Rectangle 4">
              <a:extLst>
                <a:ext uri="{FF2B5EF4-FFF2-40B4-BE49-F238E27FC236}">
                  <a16:creationId xmlns:a16="http://schemas.microsoft.com/office/drawing/2014/main" id="{4D25512F-159C-8947-B431-956B1F1B4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039"/>
              <a:ext cx="2586" cy="5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7903" name="Line 5">
              <a:extLst>
                <a:ext uri="{FF2B5EF4-FFF2-40B4-BE49-F238E27FC236}">
                  <a16:creationId xmlns:a16="http://schemas.microsoft.com/office/drawing/2014/main" id="{40391F35-5273-2E4F-BDCD-3F967DD91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2" y="1046"/>
              <a:ext cx="0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6">
              <a:extLst>
                <a:ext uri="{FF2B5EF4-FFF2-40B4-BE49-F238E27FC236}">
                  <a16:creationId xmlns:a16="http://schemas.microsoft.com/office/drawing/2014/main" id="{D45ED862-8504-C041-9A07-80DA191C0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046"/>
              <a:ext cx="0" cy="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3463" name="Rectangle 7">
              <a:extLst>
                <a:ext uri="{FF2B5EF4-FFF2-40B4-BE49-F238E27FC236}">
                  <a16:creationId xmlns:a16="http://schemas.microsoft.com/office/drawing/2014/main" id="{44448717-FE89-2145-BD33-0D101BBA7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209"/>
              <a:ext cx="48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zh-TW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PMingLiU" pitchFamily="18" charset="-120"/>
                </a:rPr>
                <a:t>data</a:t>
              </a:r>
            </a:p>
          </p:txBody>
        </p:sp>
        <p:sp>
          <p:nvSpPr>
            <p:cNvPr id="403464" name="Rectangle 8">
              <a:extLst>
                <a:ext uri="{FF2B5EF4-FFF2-40B4-BE49-F238E27FC236}">
                  <a16:creationId xmlns:a16="http://schemas.microsoft.com/office/drawing/2014/main" id="{1BFB8650-27EF-4347-A8AB-04F36AB85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209"/>
              <a:ext cx="890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zh-TW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rPr>
                <a:t>left_child</a:t>
              </a:r>
            </a:p>
          </p:txBody>
        </p:sp>
        <p:sp>
          <p:nvSpPr>
            <p:cNvPr id="403465" name="Rectangle 9">
              <a:extLst>
                <a:ext uri="{FF2B5EF4-FFF2-40B4-BE49-F238E27FC236}">
                  <a16:creationId xmlns:a16="http://schemas.microsoft.com/office/drawing/2014/main" id="{5DEEECAA-3546-7F4A-9094-D57BD2D3E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1199"/>
              <a:ext cx="1041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zh-TW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rPr>
                <a:t>right_child</a:t>
              </a:r>
            </a:p>
          </p:txBody>
        </p:sp>
      </p:grpSp>
      <p:grpSp>
        <p:nvGrpSpPr>
          <p:cNvPr id="37892" name="Group 10">
            <a:extLst>
              <a:ext uri="{FF2B5EF4-FFF2-40B4-BE49-F238E27FC236}">
                <a16:creationId xmlns:a16="http://schemas.microsoft.com/office/drawing/2014/main" id="{1CAB68AC-1530-714F-9002-400789A7A34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676400"/>
            <a:ext cx="3406775" cy="1695450"/>
            <a:chOff x="3307" y="738"/>
            <a:chExt cx="2477" cy="1244"/>
          </a:xfrm>
        </p:grpSpPr>
        <p:sp>
          <p:nvSpPr>
            <p:cNvPr id="37896" name="Oval 11">
              <a:extLst>
                <a:ext uri="{FF2B5EF4-FFF2-40B4-BE49-F238E27FC236}">
                  <a16:creationId xmlns:a16="http://schemas.microsoft.com/office/drawing/2014/main" id="{A231022A-B184-5346-BD59-E3BD965A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738"/>
              <a:ext cx="592" cy="54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03468" name="Rectangle 12">
              <a:extLst>
                <a:ext uri="{FF2B5EF4-FFF2-40B4-BE49-F238E27FC236}">
                  <a16:creationId xmlns:a16="http://schemas.microsoft.com/office/drawing/2014/main" id="{D781EA23-53FA-694F-9B03-F1C5DF631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858"/>
              <a:ext cx="553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zh-TW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PMingLiU" pitchFamily="18" charset="-120"/>
                </a:rPr>
                <a:t>data</a:t>
              </a:r>
            </a:p>
          </p:txBody>
        </p:sp>
        <p:sp>
          <p:nvSpPr>
            <p:cNvPr id="37898" name="Line 13">
              <a:extLst>
                <a:ext uri="{FF2B5EF4-FFF2-40B4-BE49-F238E27FC236}">
                  <a16:creationId xmlns:a16="http://schemas.microsoft.com/office/drawing/2014/main" id="{4588CC08-9A6A-564E-8B10-5F6770012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1" y="1163"/>
              <a:ext cx="428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4">
              <a:extLst>
                <a:ext uri="{FF2B5EF4-FFF2-40B4-BE49-F238E27FC236}">
                  <a16:creationId xmlns:a16="http://schemas.microsoft.com/office/drawing/2014/main" id="{DF29980E-7EC4-F14E-99F2-0A1CB1471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" y="1155"/>
              <a:ext cx="417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3471" name="Rectangle 15">
              <a:extLst>
                <a:ext uri="{FF2B5EF4-FFF2-40B4-BE49-F238E27FC236}">
                  <a16:creationId xmlns:a16="http://schemas.microsoft.com/office/drawing/2014/main" id="{8C19E44F-5C09-6042-A69A-E17414E41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1647"/>
              <a:ext cx="1019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zh-TW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rPr>
                <a:t>left_child</a:t>
              </a:r>
            </a:p>
          </p:txBody>
        </p:sp>
        <p:sp>
          <p:nvSpPr>
            <p:cNvPr id="403472" name="Rectangle 16">
              <a:extLst>
                <a:ext uri="{FF2B5EF4-FFF2-40B4-BE49-F238E27FC236}">
                  <a16:creationId xmlns:a16="http://schemas.microsoft.com/office/drawing/2014/main" id="{75AC03CF-81E8-244D-B0DD-685F331A2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634"/>
              <a:ext cx="1180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zh-TW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rPr>
                <a:t>right_child</a:t>
              </a:r>
            </a:p>
          </p:txBody>
        </p:sp>
      </p:grpSp>
      <p:sp>
        <p:nvSpPr>
          <p:cNvPr id="403473" name="Rectangle 17">
            <a:extLst>
              <a:ext uri="{FF2B5EF4-FFF2-40B4-BE49-F238E27FC236}">
                <a16:creationId xmlns:a16="http://schemas.microsoft.com/office/drawing/2014/main" id="{C02AD9FD-87E8-3E4F-8982-ADF992ED1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860800"/>
            <a:ext cx="5486400" cy="2751138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PMingLiU" panose="02020500000000000000" pitchFamily="18" charset="-120"/>
              </a:rPr>
              <a:t>二叉树结点数据类型定义：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typedef </a:t>
            </a: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struct _node</a:t>
            </a:r>
            <a:r>
              <a:rPr lang="en-US" altLang="zh-TW">
                <a:solidFill>
                  <a:srgbClr val="99FF33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PMingLiU" panose="02020500000000000000" pitchFamily="18" charset="-120"/>
              </a:rPr>
              <a:t>*</a:t>
            </a:r>
            <a:r>
              <a:rPr lang="en-US" altLang="zh-TW" dirty="0" err="1">
                <a:solidFill>
                  <a:srgbClr val="0070C0"/>
                </a:solidFill>
                <a:ea typeface="PMingLiU" panose="02020500000000000000" pitchFamily="18" charset="-120"/>
              </a:rPr>
              <a:t>tree_pointer</a:t>
            </a:r>
            <a:r>
              <a:rPr lang="en-US" altLang="zh-TW" dirty="0">
                <a:solidFill>
                  <a:srgbClr val="0070C0"/>
                </a:solidFill>
                <a:ea typeface="PMingLiU" panose="02020500000000000000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typedef struct _node{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 int</a:t>
            </a:r>
            <a:r>
              <a:rPr lang="en-US" altLang="zh-TW" dirty="0">
                <a:solidFill>
                  <a:srgbClr val="99FF33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PMingLiU" panose="02020500000000000000" pitchFamily="18" charset="-120"/>
              </a:rPr>
              <a:t>data</a:t>
            </a: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ea typeface="PMingLiU" panose="02020500000000000000" pitchFamily="18" charset="-120"/>
              </a:rPr>
              <a:t>tree_pointer</a:t>
            </a: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  </a:t>
            </a:r>
            <a:r>
              <a:rPr lang="en-US" altLang="zh-TW" dirty="0" err="1">
                <a:solidFill>
                  <a:srgbClr val="0070C0"/>
                </a:solidFill>
                <a:ea typeface="PMingLiU" panose="02020500000000000000" pitchFamily="18" charset="-120"/>
              </a:rPr>
              <a:t>left_child</a:t>
            </a:r>
            <a:r>
              <a:rPr lang="en-US" altLang="zh-TW" dirty="0">
                <a:solidFill>
                  <a:srgbClr val="0070C0"/>
                </a:solidFill>
                <a:ea typeface="PMingLiU" panose="02020500000000000000" pitchFamily="18" charset="-120"/>
              </a:rPr>
              <a:t>, </a:t>
            </a:r>
            <a:r>
              <a:rPr lang="en-US" altLang="zh-CN" dirty="0">
                <a:solidFill>
                  <a:srgbClr val="0070C0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PMingLiU" panose="02020500000000000000" pitchFamily="18" charset="-120"/>
              </a:rPr>
              <a:t>right_child</a:t>
            </a: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} node;</a:t>
            </a:r>
          </a:p>
        </p:txBody>
      </p:sp>
      <p:sp>
        <p:nvSpPr>
          <p:cNvPr id="37894" name="Rectangle 18">
            <a:extLst>
              <a:ext uri="{FF2B5EF4-FFF2-40B4-BE49-F238E27FC236}">
                <a16:creationId xmlns:a16="http://schemas.microsoft.com/office/drawing/2014/main" id="{350099E6-8704-BF4F-8451-394ACAFBC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32" y="1250079"/>
            <a:ext cx="41148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一般从根结点开始存储。</a:t>
            </a:r>
            <a:b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</a:br>
            <a:r>
              <a:rPr lang="zh-CN" altLang="en-US" sz="2000">
                <a:solidFill>
                  <a:srgbClr val="7F7F7F"/>
                </a:solidFill>
                <a:latin typeface="楷体_GB2312" pitchFamily="49" charset="-122"/>
              </a:rPr>
              <a:t>（相应地，访问树中结点时也只能从根开始）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注：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如果需要倒查某结点的双亲，可以再增加一个双亲域（直接前趋）指针，将二叉链表变成三叉链表。</a:t>
            </a:r>
          </a:p>
        </p:txBody>
      </p:sp>
      <p:sp>
        <p:nvSpPr>
          <p:cNvPr id="37895" name="AutoShape 19">
            <a:extLst>
              <a:ext uri="{FF2B5EF4-FFF2-40B4-BE49-F238E27FC236}">
                <a16:creationId xmlns:a16="http://schemas.microsoft.com/office/drawing/2014/main" id="{9589292F-B5AF-0E4E-AFB9-A4E20BE9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143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>
            <a:extLst>
              <a:ext uri="{FF2B5EF4-FFF2-40B4-BE49-F238E27FC236}">
                <a16:creationId xmlns:a16="http://schemas.microsoft.com/office/drawing/2014/main" id="{8CC2A37A-3386-2C48-8046-A0E811E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4724400" cy="523875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二叉树链式存储举例：</a:t>
            </a:r>
            <a:r>
              <a:rPr lang="zh-CN" altLang="en-US" sz="2400" b="1">
                <a:solidFill>
                  <a:srgbClr val="7F7F7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AA3372A5-1FA6-074C-9E5D-A77950D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7305FFF-92EF-3546-8274-C96D6D724D58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915" name="Group 4">
            <a:extLst>
              <a:ext uri="{FF2B5EF4-FFF2-40B4-BE49-F238E27FC236}">
                <a16:creationId xmlns:a16="http://schemas.microsoft.com/office/drawing/2014/main" id="{94180ADE-FE0D-474E-B6B9-3B75E91FF6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43013"/>
            <a:ext cx="2792413" cy="3024187"/>
            <a:chOff x="336" y="2016"/>
            <a:chExt cx="1488" cy="1810"/>
          </a:xfrm>
        </p:grpSpPr>
        <p:grpSp>
          <p:nvGrpSpPr>
            <p:cNvPr id="38968" name="Group 5">
              <a:extLst>
                <a:ext uri="{FF2B5EF4-FFF2-40B4-BE49-F238E27FC236}">
                  <a16:creationId xmlns:a16="http://schemas.microsoft.com/office/drawing/2014/main" id="{E66F254A-529F-3C46-B4F1-74ADB1707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016"/>
              <a:ext cx="1461" cy="1810"/>
              <a:chOff x="336" y="2016"/>
              <a:chExt cx="1461" cy="1810"/>
            </a:xfrm>
          </p:grpSpPr>
          <p:sp>
            <p:nvSpPr>
              <p:cNvPr id="38971" name="Rectangle 6">
                <a:extLst>
                  <a:ext uri="{FF2B5EF4-FFF2-40B4-BE49-F238E27FC236}">
                    <a16:creationId xmlns:a16="http://schemas.microsoft.com/office/drawing/2014/main" id="{7251B2D5-A3F5-7345-9415-B7AF22560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016"/>
                <a:ext cx="215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8972" name="Rectangle 7">
                <a:extLst>
                  <a:ext uri="{FF2B5EF4-FFF2-40B4-BE49-F238E27FC236}">
                    <a16:creationId xmlns:a16="http://schemas.microsoft.com/office/drawing/2014/main" id="{01BD83A8-773B-6543-8C79-7DD041904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400"/>
                <a:ext cx="206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8973" name="Oval 8">
                <a:extLst>
                  <a:ext uri="{FF2B5EF4-FFF2-40B4-BE49-F238E27FC236}">
                    <a16:creationId xmlns:a16="http://schemas.microsoft.com/office/drawing/2014/main" id="{3A117BEB-EAD4-7844-BF42-1EB6C3E62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552"/>
                <a:ext cx="240" cy="2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8974" name="Rectangle 9">
                <a:extLst>
                  <a:ext uri="{FF2B5EF4-FFF2-40B4-BE49-F238E27FC236}">
                    <a16:creationId xmlns:a16="http://schemas.microsoft.com/office/drawing/2014/main" id="{F8A5DF4A-C449-DC41-9B3E-4F54D5C4A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552"/>
                <a:ext cx="206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8975" name="Line 10">
                <a:extLst>
                  <a:ext uri="{FF2B5EF4-FFF2-40B4-BE49-F238E27FC236}">
                    <a16:creationId xmlns:a16="http://schemas.microsoft.com/office/drawing/2014/main" id="{A6833A39-40EA-934F-A6A3-A2B97755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3" y="3408"/>
                <a:ext cx="187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6" name="Oval 11">
                <a:extLst>
                  <a:ext uri="{FF2B5EF4-FFF2-40B4-BE49-F238E27FC236}">
                    <a16:creationId xmlns:a16="http://schemas.microsoft.com/office/drawing/2014/main" id="{BE77F9F2-044A-864D-9344-7C1CC3F0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" y="2799"/>
                <a:ext cx="298" cy="2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8977" name="Rectangle 12">
                <a:extLst>
                  <a:ext uri="{FF2B5EF4-FFF2-40B4-BE49-F238E27FC236}">
                    <a16:creationId xmlns:a16="http://schemas.microsoft.com/office/drawing/2014/main" id="{AB3710F8-89E6-5447-9D05-73A5575DC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16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8978" name="Oval 13">
                <a:extLst>
                  <a:ext uri="{FF2B5EF4-FFF2-40B4-BE49-F238E27FC236}">
                    <a16:creationId xmlns:a16="http://schemas.microsoft.com/office/drawing/2014/main" id="{50D9F8D8-7564-B541-9D11-E39B6FA9C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3168"/>
                <a:ext cx="271" cy="2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8979" name="Rectangle 14">
                <a:extLst>
                  <a:ext uri="{FF2B5EF4-FFF2-40B4-BE49-F238E27FC236}">
                    <a16:creationId xmlns:a16="http://schemas.microsoft.com/office/drawing/2014/main" id="{FFBE9D02-5CD5-4D4C-B39B-D1FCB861B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3168"/>
                <a:ext cx="216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8980" name="Line 15">
                <a:extLst>
                  <a:ext uri="{FF2B5EF4-FFF2-40B4-BE49-F238E27FC236}">
                    <a16:creationId xmlns:a16="http://schemas.microsoft.com/office/drawing/2014/main" id="{45246F0F-AA0B-8249-8B0A-B26989E2B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6" y="2653"/>
                <a:ext cx="101" cy="1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1" name="Line 16">
                <a:extLst>
                  <a:ext uri="{FF2B5EF4-FFF2-40B4-BE49-F238E27FC236}">
                    <a16:creationId xmlns:a16="http://schemas.microsoft.com/office/drawing/2014/main" id="{EF50425B-57BC-EB4A-91AD-A1AB8272C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3051"/>
                <a:ext cx="123" cy="1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2" name="Line 17">
                <a:extLst>
                  <a:ext uri="{FF2B5EF4-FFF2-40B4-BE49-F238E27FC236}">
                    <a16:creationId xmlns:a16="http://schemas.microsoft.com/office/drawing/2014/main" id="{4FC5D275-391A-F241-8931-80DB78FF6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256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69" name="Oval 18">
              <a:extLst>
                <a:ext uri="{FF2B5EF4-FFF2-40B4-BE49-F238E27FC236}">
                  <a16:creationId xmlns:a16="http://schemas.microsoft.com/office/drawing/2014/main" id="{61C5B72A-87B0-8146-AB15-3A7E0756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2028"/>
              <a:ext cx="322" cy="2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8970" name="Oval 19">
              <a:extLst>
                <a:ext uri="{FF2B5EF4-FFF2-40B4-BE49-F238E27FC236}">
                  <a16:creationId xmlns:a16="http://schemas.microsoft.com/office/drawing/2014/main" id="{E6FA16A8-CFB8-2446-8A24-866ACA60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1"/>
              <a:ext cx="321" cy="2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38916" name="AutoShape 20">
            <a:extLst>
              <a:ext uri="{FF2B5EF4-FFF2-40B4-BE49-F238E27FC236}">
                <a16:creationId xmlns:a16="http://schemas.microsoft.com/office/drawing/2014/main" id="{75C130F8-3944-B146-98E7-D091CB58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86000"/>
            <a:ext cx="9906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8917" name="Group 21">
            <a:extLst>
              <a:ext uri="{FF2B5EF4-FFF2-40B4-BE49-F238E27FC236}">
                <a16:creationId xmlns:a16="http://schemas.microsoft.com/office/drawing/2014/main" id="{087F3E3F-77A4-274B-8CD6-396EE57E1B0F}"/>
              </a:ext>
            </a:extLst>
          </p:cNvPr>
          <p:cNvGrpSpPr>
            <a:grpSpLocks/>
          </p:cNvGrpSpPr>
          <p:nvPr/>
        </p:nvGrpSpPr>
        <p:grpSpPr bwMode="auto">
          <a:xfrm>
            <a:off x="3911600" y="914400"/>
            <a:ext cx="4165600" cy="3489325"/>
            <a:chOff x="1392" y="480"/>
            <a:chExt cx="3248" cy="2582"/>
          </a:xfrm>
        </p:grpSpPr>
        <p:sp>
          <p:nvSpPr>
            <p:cNvPr id="404502" name="Rectangle 22">
              <a:extLst>
                <a:ext uri="{FF2B5EF4-FFF2-40B4-BE49-F238E27FC236}">
                  <a16:creationId xmlns:a16="http://schemas.microsoft.com/office/drawing/2014/main" id="{5EF3EDAF-97D9-F646-BAE9-3470FA804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528"/>
              <a:ext cx="32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^</a:t>
              </a:r>
            </a:p>
            <a:p>
              <a:pPr eaLnBrk="1" hangingPunct="1">
                <a:spcBef>
                  <a:spcPct val="20000"/>
                </a:spcBef>
                <a:buSzPct val="85000"/>
                <a:defRPr/>
              </a:pPr>
              <a:endPara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4503" name="Rectangle 23">
              <a:extLst>
                <a:ext uri="{FF2B5EF4-FFF2-40B4-BE49-F238E27FC236}">
                  <a16:creationId xmlns:a16="http://schemas.microsoft.com/office/drawing/2014/main" id="{F45877B4-F0C9-4A4E-8AE9-9F2BB9F36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480"/>
              <a:ext cx="32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04504" name="Rectangle 24">
              <a:extLst>
                <a:ext uri="{FF2B5EF4-FFF2-40B4-BE49-F238E27FC236}">
                  <a16:creationId xmlns:a16="http://schemas.microsoft.com/office/drawing/2014/main" id="{77C0B977-8383-9743-8643-D10720D4A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480"/>
              <a:ext cx="31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endParaRPr lang="zh-CN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922" name="Line 25">
              <a:extLst>
                <a:ext uri="{FF2B5EF4-FFF2-40B4-BE49-F238E27FC236}">
                  <a16:creationId xmlns:a16="http://schemas.microsoft.com/office/drawing/2014/main" id="{6F0C0EE7-F9A3-5740-A2ED-822294599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480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26">
              <a:extLst>
                <a:ext uri="{FF2B5EF4-FFF2-40B4-BE49-F238E27FC236}">
                  <a16:creationId xmlns:a16="http://schemas.microsoft.com/office/drawing/2014/main" id="{363A5E8B-5B8A-E34D-8E84-F70E2CACF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816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27">
              <a:extLst>
                <a:ext uri="{FF2B5EF4-FFF2-40B4-BE49-F238E27FC236}">
                  <a16:creationId xmlns:a16="http://schemas.microsoft.com/office/drawing/2014/main" id="{FE5F97F6-4834-1049-9C0E-AB2F57E67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48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28">
              <a:extLst>
                <a:ext uri="{FF2B5EF4-FFF2-40B4-BE49-F238E27FC236}">
                  <a16:creationId xmlns:a16="http://schemas.microsoft.com/office/drawing/2014/main" id="{C87D8F2D-F265-4143-BAFB-9D4D5924A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4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29">
              <a:extLst>
                <a:ext uri="{FF2B5EF4-FFF2-40B4-BE49-F238E27FC236}">
                  <a16:creationId xmlns:a16="http://schemas.microsoft.com/office/drawing/2014/main" id="{EAE7533A-62D1-BC4B-B3D0-43CB69C9D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4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30">
              <a:extLst>
                <a:ext uri="{FF2B5EF4-FFF2-40B4-BE49-F238E27FC236}">
                  <a16:creationId xmlns:a16="http://schemas.microsoft.com/office/drawing/2014/main" id="{EC1BD8B6-3A03-7344-88F5-4ED5E1D55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48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511" name="Rectangle 31">
              <a:extLst>
                <a:ext uri="{FF2B5EF4-FFF2-40B4-BE49-F238E27FC236}">
                  <a16:creationId xmlns:a16="http://schemas.microsoft.com/office/drawing/2014/main" id="{3A9FABC4-3232-544B-AFCF-EAFE4294C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056"/>
              <a:ext cx="23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endParaRPr lang="zh-CN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4512" name="Rectangle 32">
              <a:extLst>
                <a:ext uri="{FF2B5EF4-FFF2-40B4-BE49-F238E27FC236}">
                  <a16:creationId xmlns:a16="http://schemas.microsoft.com/office/drawing/2014/main" id="{5265BD93-9267-B44F-97B6-AC703D211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288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04513" name="Rectangle 33">
              <a:extLst>
                <a:ext uri="{FF2B5EF4-FFF2-40B4-BE49-F238E27FC236}">
                  <a16:creationId xmlns:a16="http://schemas.microsoft.com/office/drawing/2014/main" id="{C51F1246-DA50-1E4E-A3B1-B2DC50752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056"/>
              <a:ext cx="287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^</a:t>
              </a:r>
            </a:p>
          </p:txBody>
        </p:sp>
        <p:sp>
          <p:nvSpPr>
            <p:cNvPr id="38931" name="Line 34">
              <a:extLst>
                <a:ext uri="{FF2B5EF4-FFF2-40B4-BE49-F238E27FC236}">
                  <a16:creationId xmlns:a16="http://schemas.microsoft.com/office/drawing/2014/main" id="{8AADC86D-42B4-F446-9A9B-BADD44380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056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35">
              <a:extLst>
                <a:ext uri="{FF2B5EF4-FFF2-40B4-BE49-F238E27FC236}">
                  <a16:creationId xmlns:a16="http://schemas.microsoft.com/office/drawing/2014/main" id="{0B3FBAE7-4D9C-5449-8253-AA017E962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382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36">
              <a:extLst>
                <a:ext uri="{FF2B5EF4-FFF2-40B4-BE49-F238E27FC236}">
                  <a16:creationId xmlns:a16="http://schemas.microsoft.com/office/drawing/2014/main" id="{30DFDE50-CEA1-4F46-B108-4963C755A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05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37">
              <a:extLst>
                <a:ext uri="{FF2B5EF4-FFF2-40B4-BE49-F238E27FC236}">
                  <a16:creationId xmlns:a16="http://schemas.microsoft.com/office/drawing/2014/main" id="{16218C4E-2120-8140-A196-9B71901C3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5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38">
              <a:extLst>
                <a:ext uri="{FF2B5EF4-FFF2-40B4-BE49-F238E27FC236}">
                  <a16:creationId xmlns:a16="http://schemas.microsoft.com/office/drawing/2014/main" id="{F0FF4DA6-7BC0-B545-A185-02650A2CE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5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39">
              <a:extLst>
                <a:ext uri="{FF2B5EF4-FFF2-40B4-BE49-F238E27FC236}">
                  <a16:creationId xmlns:a16="http://schemas.microsoft.com/office/drawing/2014/main" id="{DABD0BDC-A02B-0B4C-B63E-417DA373E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05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520" name="Rectangle 40">
              <a:extLst>
                <a:ext uri="{FF2B5EF4-FFF2-40B4-BE49-F238E27FC236}">
                  <a16:creationId xmlns:a16="http://schemas.microsoft.com/office/drawing/2014/main" id="{F890CD75-9FC3-6447-8175-3417F0E25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160"/>
              <a:ext cx="307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endParaRPr lang="zh-CN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4521" name="Rectangle 41">
              <a:extLst>
                <a:ext uri="{FF2B5EF4-FFF2-40B4-BE49-F238E27FC236}">
                  <a16:creationId xmlns:a16="http://schemas.microsoft.com/office/drawing/2014/main" id="{3E2BDCFC-452F-4C41-88BC-AE720E30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30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04522" name="Rectangle 42">
              <a:extLst>
                <a:ext uri="{FF2B5EF4-FFF2-40B4-BE49-F238E27FC236}">
                  <a16:creationId xmlns:a16="http://schemas.microsoft.com/office/drawing/2014/main" id="{5E618655-C280-BA48-B058-26D475CF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160"/>
              <a:ext cx="30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endParaRPr lang="zh-CN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940" name="Line 43">
              <a:extLst>
                <a:ext uri="{FF2B5EF4-FFF2-40B4-BE49-F238E27FC236}">
                  <a16:creationId xmlns:a16="http://schemas.microsoft.com/office/drawing/2014/main" id="{35E254E4-157B-3446-AEEE-A05228E7A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160"/>
              <a:ext cx="9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Line 44">
              <a:extLst>
                <a:ext uri="{FF2B5EF4-FFF2-40B4-BE49-F238E27FC236}">
                  <a16:creationId xmlns:a16="http://schemas.microsoft.com/office/drawing/2014/main" id="{0434D0E1-CAC1-F547-A233-DD669410E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486"/>
              <a:ext cx="9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45">
              <a:extLst>
                <a:ext uri="{FF2B5EF4-FFF2-40B4-BE49-F238E27FC236}">
                  <a16:creationId xmlns:a16="http://schemas.microsoft.com/office/drawing/2014/main" id="{62964F28-8331-604D-A295-848A25DD2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16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Line 46">
              <a:extLst>
                <a:ext uri="{FF2B5EF4-FFF2-40B4-BE49-F238E27FC236}">
                  <a16:creationId xmlns:a16="http://schemas.microsoft.com/office/drawing/2014/main" id="{900756F0-02FE-AB40-9468-12BF30497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160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47">
              <a:extLst>
                <a:ext uri="{FF2B5EF4-FFF2-40B4-BE49-F238E27FC236}">
                  <a16:creationId xmlns:a16="http://schemas.microsoft.com/office/drawing/2014/main" id="{770198B9-6D0C-2E4A-923A-D9B230255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160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48">
              <a:extLst>
                <a:ext uri="{FF2B5EF4-FFF2-40B4-BE49-F238E27FC236}">
                  <a16:creationId xmlns:a16="http://schemas.microsoft.com/office/drawing/2014/main" id="{A39C68D0-1574-8F4F-AE09-1217A9756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216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529" name="Rectangle 49">
              <a:extLst>
                <a:ext uri="{FF2B5EF4-FFF2-40B4-BE49-F238E27FC236}">
                  <a16:creationId xmlns:a16="http://schemas.microsoft.com/office/drawing/2014/main" id="{A92D8B63-F6C7-4D4E-84F1-DAEDC00C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1584"/>
              <a:ext cx="2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^</a:t>
              </a:r>
            </a:p>
          </p:txBody>
        </p:sp>
        <p:sp>
          <p:nvSpPr>
            <p:cNvPr id="404530" name="Rectangle 50">
              <a:extLst>
                <a:ext uri="{FF2B5EF4-FFF2-40B4-BE49-F238E27FC236}">
                  <a16:creationId xmlns:a16="http://schemas.microsoft.com/office/drawing/2014/main" id="{40D6F963-B69A-8F4A-B419-06DF4A1E1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2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04531" name="Rectangle 51">
              <a:extLst>
                <a:ext uri="{FF2B5EF4-FFF2-40B4-BE49-F238E27FC236}">
                  <a16:creationId xmlns:a16="http://schemas.microsoft.com/office/drawing/2014/main" id="{5A405429-3092-5A44-A3CC-033EF59F0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60"/>
              <a:ext cx="2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^</a:t>
              </a:r>
            </a:p>
          </p:txBody>
        </p:sp>
        <p:sp>
          <p:nvSpPr>
            <p:cNvPr id="38949" name="Line 52">
              <a:extLst>
                <a:ext uri="{FF2B5EF4-FFF2-40B4-BE49-F238E27FC236}">
                  <a16:creationId xmlns:a16="http://schemas.microsoft.com/office/drawing/2014/main" id="{0E93E801-3781-D54C-A157-315B795D6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584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Line 53">
              <a:extLst>
                <a:ext uri="{FF2B5EF4-FFF2-40B4-BE49-F238E27FC236}">
                  <a16:creationId xmlns:a16="http://schemas.microsoft.com/office/drawing/2014/main" id="{4E0D6987-A409-2F42-8F8F-FAB3B2035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968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Line 54">
              <a:extLst>
                <a:ext uri="{FF2B5EF4-FFF2-40B4-BE49-F238E27FC236}">
                  <a16:creationId xmlns:a16="http://schemas.microsoft.com/office/drawing/2014/main" id="{FDE4AED7-73C9-C44C-B39B-FA28726B2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584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Line 55">
              <a:extLst>
                <a:ext uri="{FF2B5EF4-FFF2-40B4-BE49-F238E27FC236}">
                  <a16:creationId xmlns:a16="http://schemas.microsoft.com/office/drawing/2014/main" id="{17FC7D26-66FF-3D4D-961F-FB985AB02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Line 56">
              <a:extLst>
                <a:ext uri="{FF2B5EF4-FFF2-40B4-BE49-F238E27FC236}">
                  <a16:creationId xmlns:a16="http://schemas.microsoft.com/office/drawing/2014/main" id="{364D9E3B-F358-4149-8A11-97E98BB13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Line 57">
              <a:extLst>
                <a:ext uri="{FF2B5EF4-FFF2-40B4-BE49-F238E27FC236}">
                  <a16:creationId xmlns:a16="http://schemas.microsoft.com/office/drawing/2014/main" id="{FA9C2F64-C2BE-FF43-B269-C4700C009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1584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538" name="Rectangle 58">
              <a:extLst>
                <a:ext uri="{FF2B5EF4-FFF2-40B4-BE49-F238E27FC236}">
                  <a16:creationId xmlns:a16="http://schemas.microsoft.com/office/drawing/2014/main" id="{AC6EBED1-298F-774F-83DF-B23FA51BB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5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^</a:t>
              </a:r>
            </a:p>
          </p:txBody>
        </p:sp>
        <p:sp>
          <p:nvSpPr>
            <p:cNvPr id="404539" name="Rectangle 59">
              <a:extLst>
                <a:ext uri="{FF2B5EF4-FFF2-40B4-BE49-F238E27FC236}">
                  <a16:creationId xmlns:a16="http://schemas.microsoft.com/office/drawing/2014/main" id="{65DA7596-7782-1840-A033-AD8A96677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5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404540" name="Rectangle 60">
              <a:extLst>
                <a:ext uri="{FF2B5EF4-FFF2-40B4-BE49-F238E27FC236}">
                  <a16:creationId xmlns:a16="http://schemas.microsoft.com/office/drawing/2014/main" id="{86388C58-2CF1-6D4C-BB74-DAD3514BA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35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85000"/>
                <a:defRPr/>
              </a:pPr>
              <a:r>
                <a:rPr lang="en-US" altLang="zh-CN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^</a:t>
              </a:r>
            </a:p>
          </p:txBody>
        </p:sp>
        <p:sp>
          <p:nvSpPr>
            <p:cNvPr id="38958" name="Line 61">
              <a:extLst>
                <a:ext uri="{FF2B5EF4-FFF2-40B4-BE49-F238E27FC236}">
                  <a16:creationId xmlns:a16="http://schemas.microsoft.com/office/drawing/2014/main" id="{9675328E-1116-E84F-BFB6-2ECB0203F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36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Line 62">
              <a:extLst>
                <a:ext uri="{FF2B5EF4-FFF2-40B4-BE49-F238E27FC236}">
                  <a16:creationId xmlns:a16="http://schemas.microsoft.com/office/drawing/2014/main" id="{390E0679-2F81-5044-83BE-1510AF93B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6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Line 63">
              <a:extLst>
                <a:ext uri="{FF2B5EF4-FFF2-40B4-BE49-F238E27FC236}">
                  <a16:creationId xmlns:a16="http://schemas.microsoft.com/office/drawing/2014/main" id="{4E02580A-4530-BB49-AE1A-22A280A36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3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Line 64">
              <a:extLst>
                <a:ext uri="{FF2B5EF4-FFF2-40B4-BE49-F238E27FC236}">
                  <a16:creationId xmlns:a16="http://schemas.microsoft.com/office/drawing/2014/main" id="{E7D6F698-1022-0046-B609-22D5F29C6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3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Line 65">
              <a:extLst>
                <a:ext uri="{FF2B5EF4-FFF2-40B4-BE49-F238E27FC236}">
                  <a16:creationId xmlns:a16="http://schemas.microsoft.com/office/drawing/2014/main" id="{5FC8453F-B10F-A841-ACD2-7D615CE5E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Line 66">
              <a:extLst>
                <a:ext uri="{FF2B5EF4-FFF2-40B4-BE49-F238E27FC236}">
                  <a16:creationId xmlns:a16="http://schemas.microsoft.com/office/drawing/2014/main" id="{DC2D543D-1D3E-4147-BE2D-4692FA2EE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3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Line 67">
              <a:extLst>
                <a:ext uri="{FF2B5EF4-FFF2-40B4-BE49-F238E27FC236}">
                  <a16:creationId xmlns:a16="http://schemas.microsoft.com/office/drawing/2014/main" id="{2CCBB284-F0A5-3F4A-AD94-A70ED021C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6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Line 68">
              <a:extLst>
                <a:ext uri="{FF2B5EF4-FFF2-40B4-BE49-F238E27FC236}">
                  <a16:creationId xmlns:a16="http://schemas.microsoft.com/office/drawing/2014/main" id="{03CCAF0A-DAD7-A141-9547-9C6724687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200"/>
              <a:ext cx="3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Line 69">
              <a:extLst>
                <a:ext uri="{FF2B5EF4-FFF2-40B4-BE49-F238E27FC236}">
                  <a16:creationId xmlns:a16="http://schemas.microsoft.com/office/drawing/2014/main" id="{9FDCD41F-E28B-FF40-95BD-BF4033FA2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776"/>
              <a:ext cx="3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Line 70">
              <a:extLst>
                <a:ext uri="{FF2B5EF4-FFF2-40B4-BE49-F238E27FC236}">
                  <a16:creationId xmlns:a16="http://schemas.microsoft.com/office/drawing/2014/main" id="{61F998BB-5108-C44C-8A6D-8F6345F04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352"/>
              <a:ext cx="3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8" name="Text Box 71">
            <a:extLst>
              <a:ext uri="{FF2B5EF4-FFF2-40B4-BE49-F238E27FC236}">
                <a16:creationId xmlns:a16="http://schemas.microsoft.com/office/drawing/2014/main" id="{BE372485-B9F3-B04C-8D88-033A11572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优点：</a:t>
            </a:r>
            <a:r>
              <a:rPr lang="zh-TW" altLang="en-US">
                <a:solidFill>
                  <a:schemeClr val="tx1"/>
                </a:solidFill>
                <a:latin typeface="楷体_GB2312" pitchFamily="49" charset="-122"/>
              </a:rPr>
              <a:t>①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不浪费空间；②插入、删除方便</a:t>
            </a:r>
            <a:r>
              <a:rPr lang="zh-TW" altLang="en-US">
                <a:solidFill>
                  <a:schemeClr val="tx1"/>
                </a:solidFill>
                <a:ea typeface="PMingLiU" panose="02020500000000000000" pitchFamily="18" charset="-120"/>
              </a:rPr>
              <a:t>    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0947E06B-AE64-8A40-9D28-73DE4E8F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2725"/>
            <a:ext cx="7772400" cy="64135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遍历二叉树和线索二叉树</a:t>
            </a:r>
          </a:p>
        </p:txBody>
      </p:sp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F5590EF7-E521-7948-BC1C-002A5B9E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66DD882-86B9-9644-8BDE-65B12A96936A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1CD4B9F-3E98-B541-B7CC-BBD025C9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04888"/>
            <a:ext cx="3351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6.3.1  </a:t>
            </a:r>
            <a:r>
              <a:rPr lang="zh-CN" altLang="en-US" sz="320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遍历二叉树</a:t>
            </a:r>
            <a:endParaRPr lang="zh-CN" altLang="en-US">
              <a:solidFill>
                <a:srgbClr val="7F7F7F"/>
              </a:solidFill>
              <a:ea typeface="宋体" panose="02010600030101010101" pitchFamily="2" charset="-122"/>
            </a:endParaRPr>
          </a:p>
        </p:txBody>
      </p:sp>
      <p:sp>
        <p:nvSpPr>
          <p:cNvPr id="39940" name="Text Box 5">
            <a:extLst>
              <a:ext uri="{FF2B5EF4-FFF2-40B4-BE49-F238E27FC236}">
                <a16:creationId xmlns:a16="http://schemas.microsoft.com/office/drawing/2014/main" id="{CB57799C-59C5-9E48-8AF5-16AE94F28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905000"/>
            <a:ext cx="8643938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0" indent="-2190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7F7F7F"/>
                </a:solidFill>
                <a:ea typeface="宋体" panose="02010600030101010101" pitchFamily="2" charset="-122"/>
              </a:rPr>
              <a:t>遍历定义</a:t>
            </a:r>
            <a:r>
              <a:rPr lang="en-US" altLang="zh-CN" sz="2800" b="0">
                <a:solidFill>
                  <a:schemeClr val="accent1"/>
                </a:solidFill>
                <a:ea typeface="宋体" panose="02010600030101010101" pitchFamily="2" charset="-122"/>
              </a:rPr>
              <a:t>——</a:t>
            </a:r>
            <a:endParaRPr lang="en-US" altLang="zh-CN" sz="28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8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solidFill>
                  <a:srgbClr val="7F7F7F"/>
                </a:solidFill>
                <a:ea typeface="宋体" panose="02010600030101010101" pitchFamily="2" charset="-122"/>
              </a:rPr>
              <a:t>遍历用途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——</a:t>
            </a:r>
            <a:endParaRPr lang="en-US" altLang="zh-CN" sz="2800" b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8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7F7F7F"/>
                </a:solidFill>
                <a:ea typeface="宋体" panose="02010600030101010101" pitchFamily="2" charset="-122"/>
              </a:rPr>
              <a:t>遍历方法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——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CA1A3F96-99FF-8E4B-86AD-E839C501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05000"/>
            <a:ext cx="571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指按某条搜索路线遍访每个结点且不重复（又称周游）。</a:t>
            </a:r>
          </a:p>
        </p:txBody>
      </p:sp>
      <p:sp>
        <p:nvSpPr>
          <p:cNvPr id="39942" name="Rectangle 7">
            <a:extLst>
              <a:ext uri="{FF2B5EF4-FFF2-40B4-BE49-F238E27FC236}">
                <a16:creationId xmlns:a16="http://schemas.microsoft.com/office/drawing/2014/main" id="{178FE383-4077-CE4F-B9B5-B03D0D5CD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3550"/>
            <a:ext cx="5715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它是树结构插入、删除、修改、查找和排序运算的前提，是二叉树一切运算的基础和核心。</a:t>
            </a:r>
          </a:p>
        </p:txBody>
      </p:sp>
      <p:sp>
        <p:nvSpPr>
          <p:cNvPr id="39943" name="Rectangle 8">
            <a:extLst>
              <a:ext uri="{FF2B5EF4-FFF2-40B4-BE49-F238E27FC236}">
                <a16:creationId xmlns:a16="http://schemas.microsoft.com/office/drawing/2014/main" id="{074C5D4C-C32B-0341-B1E8-6FA0333E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43400"/>
            <a:ext cx="596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对每个结点的查看通常都是</a:t>
            </a:r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先左后右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 。</a:t>
            </a:r>
          </a:p>
        </p:txBody>
      </p:sp>
      <p:sp>
        <p:nvSpPr>
          <p:cNvPr id="39944" name="AutoShape 9">
            <a:extLst>
              <a:ext uri="{FF2B5EF4-FFF2-40B4-BE49-F238E27FC236}">
                <a16:creationId xmlns:a16="http://schemas.microsoft.com/office/drawing/2014/main" id="{BA4EC247-1E0F-9145-B2D5-E93D9361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990600"/>
            <a:ext cx="3505200" cy="533400"/>
          </a:xfrm>
          <a:prstGeom prst="wedgeRectCallout">
            <a:avLst>
              <a:gd name="adj1" fmla="val -66032"/>
              <a:gd name="adj2" fmla="val 4226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Traversing Binary Tree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3">
            <a:extLst>
              <a:ext uri="{FF2B5EF4-FFF2-40B4-BE49-F238E27FC236}">
                <a16:creationId xmlns:a16="http://schemas.microsoft.com/office/drawing/2014/main" id="{4A37EF5B-FD5E-6E47-83AC-4AD70075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B0AF391-B287-0345-B5CA-4E12C63877F6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247EA8E-916F-C74C-8201-59FCF4A6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8497B0"/>
                </a:solidFill>
                <a:latin typeface="Arial Black" panose="020B0604020202020204" pitchFamily="34" charset="0"/>
                <a:ea typeface="宋体" panose="02010600030101010101" pitchFamily="2" charset="-122"/>
              </a:rPr>
              <a:t>遍历规则</a:t>
            </a:r>
            <a:r>
              <a:rPr lang="en-US" altLang="zh-CN" sz="2800">
                <a:solidFill>
                  <a:srgbClr val="8497B0"/>
                </a:solidFill>
                <a:ea typeface="宋体" panose="02010600030101010101" pitchFamily="2" charset="-122"/>
              </a:rPr>
              <a:t>———</a:t>
            </a:r>
            <a:endParaRPr lang="zh-TW" altLang="en-US" sz="2800">
              <a:solidFill>
                <a:srgbClr val="8497B0"/>
              </a:solidFill>
              <a:latin typeface="Arial Black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5601F15-E8AC-7E46-B9FD-421DA6C5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  <a:buFont typeface="Wingdings" pitchFamily="2" charset="2"/>
              <a:buChar char="v"/>
            </a:pPr>
            <a:r>
              <a:rPr lang="zh-CN" altLang="en-US" sz="2600">
                <a:solidFill>
                  <a:schemeClr val="tx1"/>
                </a:solidFill>
                <a:latin typeface="Arial" panose="020B0604020202020204" pitchFamily="34" charset="0"/>
              </a:rPr>
              <a:t>二叉树由根、左子树、右子树构成，定义为</a:t>
            </a:r>
            <a:r>
              <a:rPr lang="en-US" altLang="zh-CN" sz="260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600">
                <a:solidFill>
                  <a:srgbClr val="0000FF"/>
                </a:solidFill>
                <a:latin typeface="Arial" panose="020B0604020202020204" pitchFamily="34" charset="0"/>
              </a:rPr>
              <a:t>、 </a:t>
            </a:r>
            <a:r>
              <a:rPr lang="en-US" altLang="zh-CN" sz="2600">
                <a:solidFill>
                  <a:srgbClr val="0000FF"/>
                </a:solidFill>
                <a:latin typeface="Arial" panose="020B0604020202020204" pitchFamily="34" charset="0"/>
              </a:rPr>
              <a:t>L</a:t>
            </a:r>
            <a:r>
              <a:rPr lang="zh-CN" altLang="en-US" sz="2600">
                <a:solidFill>
                  <a:srgbClr val="0000FF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600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endParaRPr lang="zh-TW" altLang="en-US" sz="26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AutoShape 5">
            <a:extLst>
              <a:ext uri="{FF2B5EF4-FFF2-40B4-BE49-F238E27FC236}">
                <a16:creationId xmlns:a16="http://schemas.microsoft.com/office/drawing/2014/main" id="{7C4FFD69-D101-AA4A-ACA7-EBF2BFB7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410200"/>
            <a:ext cx="3962400" cy="685800"/>
          </a:xfrm>
          <a:prstGeom prst="wedgeEllipseCallout">
            <a:avLst>
              <a:gd name="adj1" fmla="val -68111"/>
              <a:gd name="adj2" fmla="val -111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</a:rPr>
              <a:t>以根结点为参照系</a:t>
            </a:r>
          </a:p>
        </p:txBody>
      </p:sp>
      <p:sp>
        <p:nvSpPr>
          <p:cNvPr id="40965" name="Rectangle 6">
            <a:extLst>
              <a:ext uri="{FF2B5EF4-FFF2-40B4-BE49-F238E27FC236}">
                <a16:creationId xmlns:a16="http://schemas.microsoft.com/office/drawing/2014/main" id="{40A436C5-BC33-404A-9246-50C6FCA2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40275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注：</a:t>
            </a:r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先、中、后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的意思是指访问的结点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是先于子树出现还是后于子树出现。</a:t>
            </a:r>
          </a:p>
        </p:txBody>
      </p:sp>
      <p:sp>
        <p:nvSpPr>
          <p:cNvPr id="40966" name="Oval 7">
            <a:extLst>
              <a:ext uri="{FF2B5EF4-FFF2-40B4-BE49-F238E27FC236}">
                <a16:creationId xmlns:a16="http://schemas.microsoft.com/office/drawing/2014/main" id="{90092B52-A94C-9E40-9E81-2207CBEF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1995488" cy="6096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967" name="Oval 8">
            <a:extLst>
              <a:ext uri="{FF2B5EF4-FFF2-40B4-BE49-F238E27FC236}">
                <a16:creationId xmlns:a16="http://schemas.microsoft.com/office/drawing/2014/main" id="{F77BA3A4-E48F-A342-BE2A-FD676270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90600"/>
            <a:ext cx="381000" cy="6096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968" name="Oval 9">
            <a:extLst>
              <a:ext uri="{FF2B5EF4-FFF2-40B4-BE49-F238E27FC236}">
                <a16:creationId xmlns:a16="http://schemas.microsoft.com/office/drawing/2014/main" id="{B9F8F9F0-8910-7247-8B08-72609E21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990600"/>
            <a:ext cx="1066800" cy="6096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969" name="Oval 10">
            <a:extLst>
              <a:ext uri="{FF2B5EF4-FFF2-40B4-BE49-F238E27FC236}">
                <a16:creationId xmlns:a16="http://schemas.microsoft.com/office/drawing/2014/main" id="{4DF4D2C8-017C-0140-B3F9-1CA27D9E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990600"/>
            <a:ext cx="1066800" cy="6096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970" name="Rectangle 11">
            <a:extLst>
              <a:ext uri="{FF2B5EF4-FFF2-40B4-BE49-F238E27FC236}">
                <a16:creationId xmlns:a16="http://schemas.microsoft.com/office/drawing/2014/main" id="{494C5F63-8B31-A641-828C-40F4DA5F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1534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2600">
                <a:solidFill>
                  <a:schemeClr val="tx1"/>
                </a:solidFill>
              </a:rPr>
              <a:t> D</a:t>
            </a:r>
            <a:r>
              <a:rPr lang="zh-CN" altLang="en-US" sz="2600">
                <a:solidFill>
                  <a:schemeClr val="tx1"/>
                </a:solidFill>
              </a:rPr>
              <a:t>、 </a:t>
            </a:r>
            <a:r>
              <a:rPr lang="en-US" altLang="zh-CN" sz="2600">
                <a:solidFill>
                  <a:schemeClr val="tx1"/>
                </a:solidFill>
              </a:rPr>
              <a:t>L</a:t>
            </a:r>
            <a:r>
              <a:rPr lang="zh-CN" altLang="en-US" sz="2600">
                <a:solidFill>
                  <a:schemeClr val="tx1"/>
                </a:solidFill>
              </a:rPr>
              <a:t>、</a:t>
            </a:r>
            <a:r>
              <a:rPr lang="en-US" altLang="zh-CN" sz="2600">
                <a:solidFill>
                  <a:schemeClr val="tx1"/>
                </a:solidFill>
              </a:rPr>
              <a:t>R</a:t>
            </a:r>
            <a:r>
              <a:rPr lang="zh-CN" altLang="en-US" sz="2600">
                <a:solidFill>
                  <a:schemeClr val="tx1"/>
                </a:solidFill>
              </a:rPr>
              <a:t>的组合定义了六种可能的遍历方案：</a:t>
            </a:r>
            <a:endParaRPr lang="en-US" altLang="zh-TW" sz="2600">
              <a:solidFill>
                <a:schemeClr val="tx1"/>
              </a:solidFill>
            </a:endParaRPr>
          </a:p>
          <a:p>
            <a:pPr lvl="1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TW" sz="2600">
                <a:solidFill>
                  <a:schemeClr val="tx1"/>
                </a:solidFill>
              </a:rPr>
              <a:t> L</a:t>
            </a:r>
            <a:r>
              <a:rPr lang="en-US" altLang="zh-CN" sz="2600">
                <a:solidFill>
                  <a:srgbClr val="FF33CC"/>
                </a:solidFill>
              </a:rPr>
              <a:t>D</a:t>
            </a:r>
            <a:r>
              <a:rPr lang="en-US" altLang="zh-TW" sz="2600">
                <a:solidFill>
                  <a:schemeClr val="tx1"/>
                </a:solidFill>
              </a:rPr>
              <a:t>R,   LR</a:t>
            </a:r>
            <a:r>
              <a:rPr lang="en-US" altLang="zh-CN" sz="2600">
                <a:solidFill>
                  <a:srgbClr val="FF33CC"/>
                </a:solidFill>
              </a:rPr>
              <a:t>D</a:t>
            </a:r>
            <a:r>
              <a:rPr lang="en-US" altLang="zh-TW" sz="2600">
                <a:solidFill>
                  <a:schemeClr val="tx1"/>
                </a:solidFill>
              </a:rPr>
              <a:t>,   </a:t>
            </a:r>
            <a:r>
              <a:rPr lang="en-US" altLang="zh-CN" sz="2600">
                <a:solidFill>
                  <a:srgbClr val="FF33CC"/>
                </a:solidFill>
              </a:rPr>
              <a:t>D</a:t>
            </a:r>
            <a:r>
              <a:rPr lang="en-US" altLang="zh-TW" sz="2600">
                <a:solidFill>
                  <a:schemeClr val="tx1"/>
                </a:solidFill>
              </a:rPr>
              <a:t>LR,   </a:t>
            </a:r>
            <a:r>
              <a:rPr lang="en-US" altLang="zh-CN" sz="2600">
                <a:solidFill>
                  <a:srgbClr val="FF33CC"/>
                </a:solidFill>
              </a:rPr>
              <a:t>D</a:t>
            </a:r>
            <a:r>
              <a:rPr lang="en-US" altLang="zh-TW" sz="2600">
                <a:solidFill>
                  <a:schemeClr val="tx1"/>
                </a:solidFill>
              </a:rPr>
              <a:t>RL,   R</a:t>
            </a:r>
            <a:r>
              <a:rPr lang="en-US" altLang="zh-CN" sz="2600">
                <a:solidFill>
                  <a:srgbClr val="FF33CC"/>
                </a:solidFill>
              </a:rPr>
              <a:t>D</a:t>
            </a:r>
            <a:r>
              <a:rPr lang="en-US" altLang="zh-TW" sz="2600">
                <a:solidFill>
                  <a:schemeClr val="tx1"/>
                </a:solidFill>
              </a:rPr>
              <a:t>L,   RL</a:t>
            </a:r>
            <a:r>
              <a:rPr lang="en-US" altLang="zh-CN" sz="2600">
                <a:solidFill>
                  <a:srgbClr val="FF33CC"/>
                </a:solidFill>
              </a:rPr>
              <a:t>D</a:t>
            </a:r>
            <a:endParaRPr lang="en-US" altLang="zh-TW" sz="2600">
              <a:solidFill>
                <a:srgbClr val="FF33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2600">
                <a:solidFill>
                  <a:schemeClr val="tx1"/>
                </a:solidFill>
              </a:rPr>
              <a:t> </a:t>
            </a:r>
            <a:r>
              <a:rPr lang="zh-CN" altLang="en-US" sz="2600">
                <a:solidFill>
                  <a:schemeClr val="tx1"/>
                </a:solidFill>
              </a:rPr>
              <a:t>若限定</a:t>
            </a:r>
            <a:r>
              <a:rPr lang="zh-CN" altLang="en-US" sz="2600">
                <a:solidFill>
                  <a:srgbClr val="8497B0"/>
                </a:solidFill>
              </a:rPr>
              <a:t>先左后右</a:t>
            </a:r>
            <a:r>
              <a:rPr lang="zh-CN" altLang="en-US" sz="2600">
                <a:solidFill>
                  <a:schemeClr val="tx1"/>
                </a:solidFill>
              </a:rPr>
              <a:t>，则有三种实现方案：</a:t>
            </a:r>
          </a:p>
        </p:txBody>
      </p:sp>
      <p:sp>
        <p:nvSpPr>
          <p:cNvPr id="40971" name="Rectangle 12">
            <a:extLst>
              <a:ext uri="{FF2B5EF4-FFF2-40B4-BE49-F238E27FC236}">
                <a16:creationId xmlns:a16="http://schemas.microsoft.com/office/drawing/2014/main" id="{657E9CE4-D7D9-8A42-A9E6-EB7827AAA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05200"/>
            <a:ext cx="7329488" cy="1093788"/>
          </a:xfrm>
          <a:prstGeom prst="rect">
            <a:avLst/>
          </a:prstGeom>
          <a:solidFill>
            <a:srgbClr val="AAF8FA"/>
          </a:solidFill>
          <a:ln w="9525">
            <a:solidFill>
              <a:srgbClr val="AAF8FA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en-US" altLang="zh-CN" sz="2600">
                <a:solidFill>
                  <a:srgbClr val="FF33CC"/>
                </a:solidFill>
              </a:rPr>
              <a:t>  D</a:t>
            </a:r>
            <a:r>
              <a:rPr lang="en-US" altLang="zh-TW" sz="2600">
                <a:solidFill>
                  <a:schemeClr val="tx1"/>
                </a:solidFill>
              </a:rPr>
              <a:t>LR                    L</a:t>
            </a:r>
            <a:r>
              <a:rPr lang="en-US" altLang="zh-CN" sz="2600">
                <a:solidFill>
                  <a:srgbClr val="FF33CC"/>
                </a:solidFill>
              </a:rPr>
              <a:t>D</a:t>
            </a:r>
            <a:r>
              <a:rPr lang="en-US" altLang="zh-TW" sz="2600">
                <a:solidFill>
                  <a:schemeClr val="tx1"/>
                </a:solidFill>
              </a:rPr>
              <a:t>R                     LR</a:t>
            </a:r>
            <a:r>
              <a:rPr lang="en-US" altLang="zh-CN" sz="2600">
                <a:solidFill>
                  <a:srgbClr val="FF33CC"/>
                </a:solidFill>
              </a:rPr>
              <a:t>D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600">
                <a:solidFill>
                  <a:srgbClr val="FF33CC"/>
                </a:solidFill>
              </a:rPr>
              <a:t>先</a:t>
            </a:r>
            <a:r>
              <a:rPr lang="zh-CN" altLang="en-US" sz="2600">
                <a:solidFill>
                  <a:schemeClr val="tx1"/>
                </a:solidFill>
              </a:rPr>
              <a:t>序遍历         </a:t>
            </a:r>
            <a:r>
              <a:rPr lang="zh-CN" altLang="en-US" sz="2600">
                <a:solidFill>
                  <a:srgbClr val="FF33CC"/>
                </a:solidFill>
              </a:rPr>
              <a:t>中</a:t>
            </a:r>
            <a:r>
              <a:rPr lang="zh-CN" altLang="en-US" sz="2600">
                <a:solidFill>
                  <a:schemeClr val="tx1"/>
                </a:solidFill>
              </a:rPr>
              <a:t>序遍历               </a:t>
            </a:r>
            <a:r>
              <a:rPr lang="zh-CN" altLang="en-US" sz="2600">
                <a:solidFill>
                  <a:srgbClr val="FF33CC"/>
                </a:solidFill>
              </a:rPr>
              <a:t>后</a:t>
            </a:r>
            <a:r>
              <a:rPr lang="zh-CN" altLang="en-US" sz="2600">
                <a:solidFill>
                  <a:schemeClr val="tx1"/>
                </a:solidFill>
              </a:rPr>
              <a:t>序遍历</a:t>
            </a:r>
            <a:r>
              <a:rPr lang="zh-TW" altLang="en-US" sz="26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22A56024-DB91-484C-B9D0-6A6C03F2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295400" cy="58420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例</a:t>
            </a:r>
            <a:r>
              <a:rPr lang="en-US" altLang="zh-CN" sz="3200" b="1">
                <a:solidFill>
                  <a:srgbClr val="FF0000"/>
                </a:solidFill>
              </a:rPr>
              <a:t>1</a:t>
            </a:r>
            <a:r>
              <a:rPr lang="zh-CN" altLang="en-US" sz="3200" b="1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5EA52002-AAB6-B84F-A369-469061C8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A753B29-29BA-9443-A84B-C2516BE325FB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F50C5A8A-0098-1E40-BED5-819F57E87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"/>
            <a:ext cx="3276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先序遍历的结果是：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中序遍历的结果是：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后序遍历的结果是：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A17C5158-101C-AE45-87EE-56575254973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90600"/>
            <a:ext cx="2514600" cy="1801813"/>
            <a:chOff x="144" y="624"/>
            <a:chExt cx="1584" cy="1135"/>
          </a:xfrm>
        </p:grpSpPr>
        <p:sp>
          <p:nvSpPr>
            <p:cNvPr id="43020" name="Rectangle 5">
              <a:extLst>
                <a:ext uri="{FF2B5EF4-FFF2-40B4-BE49-F238E27FC236}">
                  <a16:creationId xmlns:a16="http://schemas.microsoft.com/office/drawing/2014/main" id="{E7A2A16F-6CB4-1849-BD52-C96C3449C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24"/>
              <a:ext cx="1584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a typeface="宋体" panose="02010600030101010101" pitchFamily="2" charset="-122"/>
                </a:rPr>
                <a:t>          A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a typeface="宋体" panose="02010600030101010101" pitchFamily="2" charset="-122"/>
                </a:rPr>
                <a:t>    B          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a typeface="宋体" panose="02010600030101010101" pitchFamily="2" charset="-122"/>
                </a:rPr>
                <a:t>D      E</a:t>
              </a:r>
            </a:p>
          </p:txBody>
        </p:sp>
        <p:sp>
          <p:nvSpPr>
            <p:cNvPr id="43021" name="Line 6">
              <a:extLst>
                <a:ext uri="{FF2B5EF4-FFF2-40B4-BE49-F238E27FC236}">
                  <a16:creationId xmlns:a16="http://schemas.microsoft.com/office/drawing/2014/main" id="{E86B29E0-2C26-DE48-9CF1-9C8E0199F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912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7">
              <a:extLst>
                <a:ext uri="{FF2B5EF4-FFF2-40B4-BE49-F238E27FC236}">
                  <a16:creationId xmlns:a16="http://schemas.microsoft.com/office/drawing/2014/main" id="{7613AEC9-7950-064D-8406-7B18CF8B5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64"/>
              <a:ext cx="240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8">
              <a:extLst>
                <a:ext uri="{FF2B5EF4-FFF2-40B4-BE49-F238E27FC236}">
                  <a16:creationId xmlns:a16="http://schemas.microsoft.com/office/drawing/2014/main" id="{81E40191-3174-914D-965F-DB36C3E4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96"/>
              <a:ext cx="144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9">
              <a:extLst>
                <a:ext uri="{FF2B5EF4-FFF2-40B4-BE49-F238E27FC236}">
                  <a16:creationId xmlns:a16="http://schemas.microsoft.com/office/drawing/2014/main" id="{7FB35CD8-107D-A14C-9F30-F98E1601D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96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8586" name="Rectangle 10">
            <a:extLst>
              <a:ext uri="{FF2B5EF4-FFF2-40B4-BE49-F238E27FC236}">
                <a16:creationId xmlns:a16="http://schemas.microsoft.com/office/drawing/2014/main" id="{AFD9D450-1D35-3B4E-B4C2-836EDBA15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25538"/>
            <a:ext cx="22098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  B E  </a:t>
            </a: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C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  E B  C  </a:t>
            </a: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</a:p>
        </p:txBody>
      </p:sp>
      <p:sp>
        <p:nvSpPr>
          <p:cNvPr id="43014" name="Rectangle 11">
            <a:extLst>
              <a:ext uri="{FF2B5EF4-FFF2-40B4-BE49-F238E27FC236}">
                <a16:creationId xmlns:a16="http://schemas.microsoft.com/office/drawing/2014/main" id="{1629DCE9-FA16-B24A-9566-D0825A257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19400"/>
            <a:ext cx="57912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口诀：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LR—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先序遍历，即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先根再左再右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R—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中序遍历，即先左再根再右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LR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后序遍历，即先左再右再根</a:t>
            </a:r>
          </a:p>
        </p:txBody>
      </p:sp>
      <p:sp>
        <p:nvSpPr>
          <p:cNvPr id="408589" name="Rectangle 13">
            <a:extLst>
              <a:ext uri="{FF2B5EF4-FFF2-40B4-BE49-F238E27FC236}">
                <a16:creationId xmlns:a16="http://schemas.microsoft.com/office/drawing/2014/main" id="{15A13929-565B-324C-A195-0807291DB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</a:p>
        </p:txBody>
      </p:sp>
      <p:sp>
        <p:nvSpPr>
          <p:cNvPr id="408590" name="Rectangle 14">
            <a:extLst>
              <a:ext uri="{FF2B5EF4-FFF2-40B4-BE49-F238E27FC236}">
                <a16:creationId xmlns:a16="http://schemas.microsoft.com/office/drawing/2014/main" id="{5F9AB7E9-B8AF-FF4C-9689-A9900F475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572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</a:p>
        </p:txBody>
      </p:sp>
      <p:sp>
        <p:nvSpPr>
          <p:cNvPr id="408591" name="Rectangle 15">
            <a:extLst>
              <a:ext uri="{FF2B5EF4-FFF2-40B4-BE49-F238E27FC236}">
                <a16:creationId xmlns:a16="http://schemas.microsoft.com/office/drawing/2014/main" id="{D27B2244-6E8E-BD46-AF8F-BF749B04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408592" name="Rectangle 16">
            <a:extLst>
              <a:ext uri="{FF2B5EF4-FFF2-40B4-BE49-F238E27FC236}">
                <a16:creationId xmlns:a16="http://schemas.microsoft.com/office/drawing/2014/main" id="{02A98A96-4BCB-304C-87DC-D43FB0834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72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</a:p>
        </p:txBody>
      </p:sp>
      <p:sp>
        <p:nvSpPr>
          <p:cNvPr id="408593" name="Rectangle 17">
            <a:extLst>
              <a:ext uri="{FF2B5EF4-FFF2-40B4-BE49-F238E27FC236}">
                <a16:creationId xmlns:a16="http://schemas.microsoft.com/office/drawing/2014/main" id="{28892A1B-1568-F344-9A9A-F81A5DCC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572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9">
            <a:extLst>
              <a:ext uri="{FF2B5EF4-FFF2-40B4-BE49-F238E27FC236}">
                <a16:creationId xmlns:a16="http://schemas.microsoft.com/office/drawing/2014/main" id="{7AAD52F1-3199-6D44-8BB1-944A3216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486400" cy="523875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zh-CN" altLang="en-US" sz="2800" b="1"/>
              <a:t>用二叉树表示算术表达式</a:t>
            </a:r>
          </a:p>
        </p:txBody>
      </p:sp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FE8986BD-79CB-0E4A-9FA2-47CCD99D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7A30801-8DDB-D242-9724-E622E20BA2A5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4035" name="Group 2">
            <a:extLst>
              <a:ext uri="{FF2B5EF4-FFF2-40B4-BE49-F238E27FC236}">
                <a16:creationId xmlns:a16="http://schemas.microsoft.com/office/drawing/2014/main" id="{64450BDE-6D07-DF4D-B572-F24DBC9601B7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027113"/>
            <a:ext cx="3854450" cy="4175125"/>
            <a:chOff x="247" y="647"/>
            <a:chExt cx="2428" cy="2630"/>
          </a:xfrm>
        </p:grpSpPr>
        <p:grpSp>
          <p:nvGrpSpPr>
            <p:cNvPr id="44037" name="Group 3">
              <a:extLst>
                <a:ext uri="{FF2B5EF4-FFF2-40B4-BE49-F238E27FC236}">
                  <a16:creationId xmlns:a16="http://schemas.microsoft.com/office/drawing/2014/main" id="{BCAD7DB8-7603-7443-B781-28AD5721E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647"/>
              <a:ext cx="360" cy="359"/>
              <a:chOff x="2664" y="1090"/>
              <a:chExt cx="360" cy="359"/>
            </a:xfrm>
          </p:grpSpPr>
          <p:sp>
            <p:nvSpPr>
              <p:cNvPr id="44070" name="Oval 4">
                <a:extLst>
                  <a:ext uri="{FF2B5EF4-FFF2-40B4-BE49-F238E27FC236}">
                    <a16:creationId xmlns:a16="http://schemas.microsoft.com/office/drawing/2014/main" id="{672BE4AE-F431-F94C-891A-59E07E6CC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4071" name="Rectangle 5">
                <a:extLst>
                  <a:ext uri="{FF2B5EF4-FFF2-40B4-BE49-F238E27FC236}">
                    <a16:creationId xmlns:a16="http://schemas.microsoft.com/office/drawing/2014/main" id="{82CD7DA8-CCFC-1245-9570-9BF18FC82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1143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zh-TW" altLang="en-US" b="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+</a:t>
                </a:r>
              </a:p>
            </p:txBody>
          </p:sp>
        </p:grpSp>
        <p:grpSp>
          <p:nvGrpSpPr>
            <p:cNvPr id="44038" name="Group 6">
              <a:extLst>
                <a:ext uri="{FF2B5EF4-FFF2-40B4-BE49-F238E27FC236}">
                  <a16:creationId xmlns:a16="http://schemas.microsoft.com/office/drawing/2014/main" id="{F6510ACC-9106-9B47-A8A7-32B2F5AAE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216"/>
              <a:ext cx="360" cy="359"/>
              <a:chOff x="2279" y="1659"/>
              <a:chExt cx="360" cy="359"/>
            </a:xfrm>
          </p:grpSpPr>
          <p:sp>
            <p:nvSpPr>
              <p:cNvPr id="44068" name="Oval 7">
                <a:extLst>
                  <a:ext uri="{FF2B5EF4-FFF2-40B4-BE49-F238E27FC236}">
                    <a16:creationId xmlns:a16="http://schemas.microsoft.com/office/drawing/2014/main" id="{324C5F98-71DB-AB4D-BD8B-9C16790A0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4069" name="Rectangle 8">
                <a:extLst>
                  <a:ext uri="{FF2B5EF4-FFF2-40B4-BE49-F238E27FC236}">
                    <a16:creationId xmlns:a16="http://schemas.microsoft.com/office/drawing/2014/main" id="{28D4D896-1EF1-524E-A829-0A862D96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17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zh-TW" altLang="en-US" b="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*</a:t>
                </a:r>
              </a:p>
            </p:txBody>
          </p:sp>
        </p:grpSp>
        <p:sp>
          <p:nvSpPr>
            <p:cNvPr id="44039" name="Line 9">
              <a:extLst>
                <a:ext uri="{FF2B5EF4-FFF2-40B4-BE49-F238E27FC236}">
                  <a16:creationId xmlns:a16="http://schemas.microsoft.com/office/drawing/2014/main" id="{973C6AA3-6C51-D940-A14B-FDE64592A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3" y="999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40" name="Group 10">
              <a:extLst>
                <a:ext uri="{FF2B5EF4-FFF2-40B4-BE49-F238E27FC236}">
                  <a16:creationId xmlns:a16="http://schemas.microsoft.com/office/drawing/2014/main" id="{AB82944E-111B-7B4C-8153-CFA55B7D2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" y="2918"/>
              <a:ext cx="360" cy="359"/>
              <a:chOff x="1014" y="3361"/>
              <a:chExt cx="360" cy="359"/>
            </a:xfrm>
          </p:grpSpPr>
          <p:sp>
            <p:nvSpPr>
              <p:cNvPr id="44066" name="Oval 11">
                <a:extLst>
                  <a:ext uri="{FF2B5EF4-FFF2-40B4-BE49-F238E27FC236}">
                    <a16:creationId xmlns:a16="http://schemas.microsoft.com/office/drawing/2014/main" id="{CA71C35A-A14A-0248-9037-C2EEF79A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4067" name="Rectangle 12">
                <a:extLst>
                  <a:ext uri="{FF2B5EF4-FFF2-40B4-BE49-F238E27FC236}">
                    <a16:creationId xmlns:a16="http://schemas.microsoft.com/office/drawing/2014/main" id="{9C5B8170-5923-7A40-98FF-FCC47523C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A</a:t>
                </a:r>
              </a:p>
            </p:txBody>
          </p:sp>
        </p:grpSp>
        <p:sp>
          <p:nvSpPr>
            <p:cNvPr id="44041" name="Line 13">
              <a:extLst>
                <a:ext uri="{FF2B5EF4-FFF2-40B4-BE49-F238E27FC236}">
                  <a16:creationId xmlns:a16="http://schemas.microsoft.com/office/drawing/2014/main" id="{AEB1FB6C-738E-464A-86F5-C1A95EC01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" y="2700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42" name="Group 14">
              <a:extLst>
                <a:ext uri="{FF2B5EF4-FFF2-40B4-BE49-F238E27FC236}">
                  <a16:creationId xmlns:a16="http://schemas.microsoft.com/office/drawing/2014/main" id="{D6C3C5E0-E6B9-AC4C-9DC2-2F83DEB25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1" y="1792"/>
              <a:ext cx="360" cy="359"/>
              <a:chOff x="1848" y="2235"/>
              <a:chExt cx="360" cy="359"/>
            </a:xfrm>
          </p:grpSpPr>
          <p:sp>
            <p:nvSpPr>
              <p:cNvPr id="44064" name="Oval 15">
                <a:extLst>
                  <a:ext uri="{FF2B5EF4-FFF2-40B4-BE49-F238E27FC236}">
                    <a16:creationId xmlns:a16="http://schemas.microsoft.com/office/drawing/2014/main" id="{EF0DBA99-C462-9044-9333-4856615DA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4065" name="Rectangle 16">
                <a:extLst>
                  <a:ext uri="{FF2B5EF4-FFF2-40B4-BE49-F238E27FC236}">
                    <a16:creationId xmlns:a16="http://schemas.microsoft.com/office/drawing/2014/main" id="{7178FF32-7187-3C49-A053-7CB7F4DAF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7" y="22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zh-TW" altLang="en-US" b="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*</a:t>
                </a:r>
              </a:p>
            </p:txBody>
          </p:sp>
        </p:grpSp>
        <p:grpSp>
          <p:nvGrpSpPr>
            <p:cNvPr id="44043" name="Group 17">
              <a:extLst>
                <a:ext uri="{FF2B5EF4-FFF2-40B4-BE49-F238E27FC236}">
                  <a16:creationId xmlns:a16="http://schemas.microsoft.com/office/drawing/2014/main" id="{AE5D6F5F-375F-FE44-816F-0F5ADAD37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369"/>
              <a:ext cx="360" cy="359"/>
              <a:chOff x="1420" y="2812"/>
              <a:chExt cx="360" cy="359"/>
            </a:xfrm>
          </p:grpSpPr>
          <p:sp>
            <p:nvSpPr>
              <p:cNvPr id="44062" name="Oval 18">
                <a:extLst>
                  <a:ext uri="{FF2B5EF4-FFF2-40B4-BE49-F238E27FC236}">
                    <a16:creationId xmlns:a16="http://schemas.microsoft.com/office/drawing/2014/main" id="{6744EDE7-1085-F54C-9320-4F744257F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4063" name="Rectangle 19">
                <a:extLst>
                  <a:ext uri="{FF2B5EF4-FFF2-40B4-BE49-F238E27FC236}">
                    <a16:creationId xmlns:a16="http://schemas.microsoft.com/office/drawing/2014/main" id="{243EADCA-2301-9940-9AB8-55FD02A19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zh-TW" altLang="en-US" b="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/</a:t>
                </a:r>
              </a:p>
            </p:txBody>
          </p:sp>
        </p:grpSp>
        <p:sp>
          <p:nvSpPr>
            <p:cNvPr id="44044" name="Line 20">
              <a:extLst>
                <a:ext uri="{FF2B5EF4-FFF2-40B4-BE49-F238E27FC236}">
                  <a16:creationId xmlns:a16="http://schemas.microsoft.com/office/drawing/2014/main" id="{AA911A5B-D5E1-7F4D-B617-38BA945F8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0" y="1556"/>
              <a:ext cx="31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21">
              <a:extLst>
                <a:ext uri="{FF2B5EF4-FFF2-40B4-BE49-F238E27FC236}">
                  <a16:creationId xmlns:a16="http://schemas.microsoft.com/office/drawing/2014/main" id="{8E7559B7-96AC-434C-AB28-23A90B520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" y="2132"/>
              <a:ext cx="30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46" name="Group 22">
              <a:extLst>
                <a:ext uri="{FF2B5EF4-FFF2-40B4-BE49-F238E27FC236}">
                  <a16:creationId xmlns:a16="http://schemas.microsoft.com/office/drawing/2014/main" id="{A4AA0647-0C5B-754D-829E-8712EE12E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5" y="1225"/>
              <a:ext cx="360" cy="359"/>
              <a:chOff x="3082" y="1668"/>
              <a:chExt cx="360" cy="359"/>
            </a:xfrm>
          </p:grpSpPr>
          <p:sp>
            <p:nvSpPr>
              <p:cNvPr id="44060" name="Oval 23">
                <a:extLst>
                  <a:ext uri="{FF2B5EF4-FFF2-40B4-BE49-F238E27FC236}">
                    <a16:creationId xmlns:a16="http://schemas.microsoft.com/office/drawing/2014/main" id="{B31AC448-58DB-3E46-B6B5-736EC79B5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4061" name="Rectangle 24">
                <a:extLst>
                  <a:ext uri="{FF2B5EF4-FFF2-40B4-BE49-F238E27FC236}">
                    <a16:creationId xmlns:a16="http://schemas.microsoft.com/office/drawing/2014/main" id="{4E4DAF27-1906-1948-A46B-BC5413D59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E</a:t>
                </a:r>
              </a:p>
            </p:txBody>
          </p:sp>
        </p:grpSp>
        <p:grpSp>
          <p:nvGrpSpPr>
            <p:cNvPr id="44047" name="Group 25">
              <a:extLst>
                <a:ext uri="{FF2B5EF4-FFF2-40B4-BE49-F238E27FC236}">
                  <a16:creationId xmlns:a16="http://schemas.microsoft.com/office/drawing/2014/main" id="{048277B0-340F-9347-BE0C-6D24E9BD7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1793"/>
              <a:ext cx="360" cy="359"/>
              <a:chOff x="2664" y="2236"/>
              <a:chExt cx="360" cy="359"/>
            </a:xfrm>
          </p:grpSpPr>
          <p:sp>
            <p:nvSpPr>
              <p:cNvPr id="44058" name="Oval 26">
                <a:extLst>
                  <a:ext uri="{FF2B5EF4-FFF2-40B4-BE49-F238E27FC236}">
                    <a16:creationId xmlns:a16="http://schemas.microsoft.com/office/drawing/2014/main" id="{2EB7F3E6-B52F-B44A-AFDF-E2534C62F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4059" name="Rectangle 27">
                <a:extLst>
                  <a:ext uri="{FF2B5EF4-FFF2-40B4-BE49-F238E27FC236}">
                    <a16:creationId xmlns:a16="http://schemas.microsoft.com/office/drawing/2014/main" id="{62A48E16-DBDC-144C-A46F-099CD1FBE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8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D</a:t>
                </a:r>
              </a:p>
            </p:txBody>
          </p:sp>
        </p:grpSp>
        <p:grpSp>
          <p:nvGrpSpPr>
            <p:cNvPr id="44048" name="Group 28">
              <a:extLst>
                <a:ext uri="{FF2B5EF4-FFF2-40B4-BE49-F238E27FC236}">
                  <a16:creationId xmlns:a16="http://schemas.microsoft.com/office/drawing/2014/main" id="{9CA9A565-FFD2-9A41-B2CE-34A811774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1" y="2350"/>
              <a:ext cx="360" cy="359"/>
              <a:chOff x="2268" y="2793"/>
              <a:chExt cx="360" cy="359"/>
            </a:xfrm>
          </p:grpSpPr>
          <p:sp>
            <p:nvSpPr>
              <p:cNvPr id="44056" name="Oval 29">
                <a:extLst>
                  <a:ext uri="{FF2B5EF4-FFF2-40B4-BE49-F238E27FC236}">
                    <a16:creationId xmlns:a16="http://schemas.microsoft.com/office/drawing/2014/main" id="{48843C52-778A-9E42-9EC9-9155137D5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4057" name="Rectangle 30">
                <a:extLst>
                  <a:ext uri="{FF2B5EF4-FFF2-40B4-BE49-F238E27FC236}">
                    <a16:creationId xmlns:a16="http://schemas.microsoft.com/office/drawing/2014/main" id="{12180932-BDFD-104D-9CFA-AD4C87BE6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sp>
          <p:nvSpPr>
            <p:cNvPr id="44049" name="Line 31">
              <a:extLst>
                <a:ext uri="{FF2B5EF4-FFF2-40B4-BE49-F238E27FC236}">
                  <a16:creationId xmlns:a16="http://schemas.microsoft.com/office/drawing/2014/main" id="{1D3D896C-FF6E-F24F-BC98-1B2FCDF17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988"/>
              <a:ext cx="278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Line 32">
              <a:extLst>
                <a:ext uri="{FF2B5EF4-FFF2-40B4-BE49-F238E27FC236}">
                  <a16:creationId xmlns:a16="http://schemas.microsoft.com/office/drawing/2014/main" id="{57E0C475-FBFE-AE4C-8966-65E2CEA8B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" y="1567"/>
              <a:ext cx="289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Line 33">
              <a:extLst>
                <a:ext uri="{FF2B5EF4-FFF2-40B4-BE49-F238E27FC236}">
                  <a16:creationId xmlns:a16="http://schemas.microsoft.com/office/drawing/2014/main" id="{FC44EE5C-442A-3048-88F5-5161CDDDB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102"/>
              <a:ext cx="246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52" name="Group 34">
              <a:extLst>
                <a:ext uri="{FF2B5EF4-FFF2-40B4-BE49-F238E27FC236}">
                  <a16:creationId xmlns:a16="http://schemas.microsoft.com/office/drawing/2014/main" id="{76416AC6-7941-DA47-AD81-049552E04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1" y="2917"/>
              <a:ext cx="360" cy="359"/>
              <a:chOff x="1818" y="3360"/>
              <a:chExt cx="360" cy="359"/>
            </a:xfrm>
          </p:grpSpPr>
          <p:sp>
            <p:nvSpPr>
              <p:cNvPr id="44054" name="Oval 35">
                <a:extLst>
                  <a:ext uri="{FF2B5EF4-FFF2-40B4-BE49-F238E27FC236}">
                    <a16:creationId xmlns:a16="http://schemas.microsoft.com/office/drawing/2014/main" id="{D14EBDC7-75FD-574E-95DA-1EF67177B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4055" name="Rectangle 36">
                <a:extLst>
                  <a:ext uri="{FF2B5EF4-FFF2-40B4-BE49-F238E27FC236}">
                    <a16:creationId xmlns:a16="http://schemas.microsoft.com/office/drawing/2014/main" id="{02CCA174-D924-0849-8DC3-EB75D7761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B</a:t>
                </a:r>
              </a:p>
            </p:txBody>
          </p:sp>
        </p:grpSp>
        <p:sp>
          <p:nvSpPr>
            <p:cNvPr id="44053" name="Line 37">
              <a:extLst>
                <a:ext uri="{FF2B5EF4-FFF2-40B4-BE49-F238E27FC236}">
                  <a16:creationId xmlns:a16="http://schemas.microsoft.com/office/drawing/2014/main" id="{3EC46067-0A6D-744F-83A4-A9831D65F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2702"/>
              <a:ext cx="268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6" name="Rectangle 38">
            <a:extLst>
              <a:ext uri="{FF2B5EF4-FFF2-40B4-BE49-F238E27FC236}">
                <a16:creationId xmlns:a16="http://schemas.microsoft.com/office/drawing/2014/main" id="{DCA32113-9479-9045-87E2-481EE8ABC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85800"/>
            <a:ext cx="2430462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hlink"/>
                </a:solidFill>
              </a:rPr>
              <a:t>先序遍历结果</a:t>
            </a:r>
            <a:endParaRPr lang="zh-TW" altLang="en-US">
              <a:solidFill>
                <a:schemeClr val="hlink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+ * * / </a:t>
            </a:r>
            <a:r>
              <a:rPr lang="en-US" altLang="zh-TW">
                <a:solidFill>
                  <a:schemeClr val="tx1"/>
                </a:solidFill>
              </a:rPr>
              <a:t>A B C D E</a:t>
            </a:r>
          </a:p>
          <a:p>
            <a:r>
              <a:rPr lang="en-US" altLang="zh-CN">
                <a:solidFill>
                  <a:srgbClr val="7F7F7F"/>
                </a:solidFill>
              </a:rPr>
              <a:t>—</a:t>
            </a:r>
            <a:r>
              <a:rPr lang="zh-CN" altLang="en-US">
                <a:solidFill>
                  <a:srgbClr val="7F7F7F"/>
                </a:solidFill>
              </a:rPr>
              <a:t>前缀表示法</a:t>
            </a:r>
          </a:p>
          <a:p>
            <a:endParaRPr lang="zh-CN" altLang="en-US">
              <a:solidFill>
                <a:schemeClr val="hlink"/>
              </a:solidFill>
            </a:endParaRPr>
          </a:p>
          <a:p>
            <a:r>
              <a:rPr lang="zh-CN" altLang="en-US">
                <a:solidFill>
                  <a:schemeClr val="hlink"/>
                </a:solidFill>
              </a:rPr>
              <a:t>中序遍历结果</a:t>
            </a:r>
            <a:endParaRPr lang="zh-TW" altLang="en-US">
              <a:solidFill>
                <a:schemeClr val="hlink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 / B * C * D + E</a:t>
            </a:r>
          </a:p>
          <a:p>
            <a:r>
              <a:rPr lang="en-US" altLang="zh-CN">
                <a:solidFill>
                  <a:srgbClr val="7F7F7F"/>
                </a:solidFill>
              </a:rPr>
              <a:t>—</a:t>
            </a:r>
            <a:r>
              <a:rPr lang="zh-CN" altLang="en-US">
                <a:solidFill>
                  <a:srgbClr val="7F7F7F"/>
                </a:solidFill>
              </a:rPr>
              <a:t>中缀表示法</a:t>
            </a:r>
          </a:p>
          <a:p>
            <a:endParaRPr lang="zh-TW" altLang="en-US">
              <a:solidFill>
                <a:srgbClr val="AAF8FA"/>
              </a:solidFill>
            </a:endParaRPr>
          </a:p>
          <a:p>
            <a:r>
              <a:rPr lang="zh-CN" altLang="en-US">
                <a:solidFill>
                  <a:schemeClr val="hlink"/>
                </a:solidFill>
              </a:rPr>
              <a:t>后序遍历结果</a:t>
            </a:r>
            <a:endParaRPr lang="zh-TW" altLang="en-US">
              <a:solidFill>
                <a:schemeClr val="hlink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 B / C * D * E +</a:t>
            </a:r>
          </a:p>
          <a:p>
            <a:r>
              <a:rPr lang="en-US" altLang="zh-CN">
                <a:solidFill>
                  <a:srgbClr val="7F7F7F"/>
                </a:solidFill>
              </a:rPr>
              <a:t>—</a:t>
            </a:r>
            <a:r>
              <a:rPr lang="zh-CN" altLang="en-US">
                <a:solidFill>
                  <a:srgbClr val="7F7F7F"/>
                </a:solidFill>
              </a:rPr>
              <a:t>后缀表示法</a:t>
            </a:r>
          </a:p>
          <a:p>
            <a:endParaRPr lang="zh-CN" altLang="en-US">
              <a:solidFill>
                <a:srgbClr val="AAF8FA"/>
              </a:solidFill>
            </a:endParaRPr>
          </a:p>
          <a:p>
            <a:r>
              <a:rPr lang="zh-CN" altLang="en-US">
                <a:solidFill>
                  <a:srgbClr val="FF33CC"/>
                </a:solidFill>
              </a:rPr>
              <a:t>层次遍历结果</a:t>
            </a:r>
            <a:endParaRPr lang="zh-TW" altLang="en-US">
              <a:solidFill>
                <a:srgbClr val="FF33CC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+ * </a:t>
            </a:r>
            <a:r>
              <a:rPr lang="en-US" altLang="zh-TW">
                <a:solidFill>
                  <a:schemeClr val="tx1"/>
                </a:solidFill>
              </a:rPr>
              <a:t>E * D / C A B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1760C-C4FE-0B44-B83E-0A3D7259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8A712-EF1C-F541-86FA-0B4F9A4CA2D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46082" name="图片 4">
            <a:extLst>
              <a:ext uri="{FF2B5EF4-FFF2-40B4-BE49-F238E27FC236}">
                <a16:creationId xmlns:a16="http://schemas.microsoft.com/office/drawing/2014/main" id="{B21E4CC2-68F9-DF42-9B95-7773AB32D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8" y="1691482"/>
            <a:ext cx="2545506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文本框 5">
            <a:extLst>
              <a:ext uri="{FF2B5EF4-FFF2-40B4-BE49-F238E27FC236}">
                <a16:creationId xmlns:a16="http://schemas.microsoft.com/office/drawing/2014/main" id="{B87C3329-A8EC-AC4A-93F7-9298C4920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296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二叉树和表达式求值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423815-8776-574F-877A-1AAEEA14727B}"/>
              </a:ext>
            </a:extLst>
          </p:cNvPr>
          <p:cNvSpPr/>
          <p:nvPr/>
        </p:nvSpPr>
        <p:spPr>
          <a:xfrm>
            <a:off x="3745108" y="25191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a typeface="微软雅黑 Light" panose="020B0503020204020204" pitchFamily="34" charset="-122"/>
              </a:rPr>
              <a:t>参考左图，请给出表达式</a:t>
            </a:r>
            <a:r>
              <a:rPr lang="en-US" altLang="zh-CN" dirty="0">
                <a:ea typeface="微软雅黑 Light" panose="020B0503020204020204" pitchFamily="34" charset="-122"/>
              </a:rPr>
              <a:t>A-B/(C+D)+E*F</a:t>
            </a:r>
            <a:r>
              <a:rPr lang="zh-CN" altLang="en-US" dirty="0">
                <a:ea typeface="微软雅黑 Light" panose="020B0503020204020204" pitchFamily="34" charset="-122"/>
              </a:rPr>
              <a:t>的对应的二叉树的后序遍历结果。</a:t>
            </a:r>
            <a:endParaRPr lang="en-US" altLang="zh-CN" dirty="0">
              <a:ea typeface="微软雅黑 Light" panose="020B0503020204020204" pitchFamily="34" charset="-122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E79BF13-35D8-D04B-87E1-A5329BEE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6531"/>
            <a:ext cx="3556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C3EC9B78-244E-ED4F-A34B-104DDE79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158981D-3D8D-D846-B795-373E4E0218BC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568FCA32-25B0-0E47-82FC-0D49EF282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76600"/>
            <a:ext cx="3657600" cy="297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中序遍历算法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rgbClr val="2222FF"/>
                </a:solidFill>
                <a:ea typeface="宋体" panose="02010600030101010101" pitchFamily="2" charset="-122"/>
              </a:rPr>
              <a:t>LDR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(node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*root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{if(root !=NULL)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 {</a:t>
            </a:r>
            <a:r>
              <a:rPr lang="en-US" altLang="zh-CN" b="0">
                <a:solidFill>
                  <a:srgbClr val="2222FF"/>
                </a:solidFill>
                <a:ea typeface="宋体" panose="02010600030101010101" pitchFamily="2" charset="-122"/>
              </a:rPr>
              <a:t>LDR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root-&gt;l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child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 printf(“%d”,</a:t>
            </a:r>
            <a:r>
              <a:rPr lang="en-US" altLang="zh-CN" b="0">
                <a:solidFill>
                  <a:srgbClr val="2222FF"/>
                </a:solidFill>
                <a:ea typeface="宋体" panose="02010600030101010101" pitchFamily="2" charset="-122"/>
              </a:rPr>
              <a:t>root-&gt;data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b="0">
                <a:solidFill>
                  <a:srgbClr val="2222FF"/>
                </a:solidFill>
                <a:ea typeface="宋体" panose="02010600030101010101" pitchFamily="2" charset="-122"/>
              </a:rPr>
              <a:t>LDR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root-&gt;r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child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); 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  } return(0);}</a:t>
            </a: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89AB97A4-5D65-CB4C-AEEF-B17F9539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4648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后序遍历算法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rgbClr val="8497B0"/>
                </a:solidFill>
                <a:ea typeface="宋体" panose="02010600030101010101" pitchFamily="2" charset="-122"/>
              </a:rPr>
              <a:t>LRD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(node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*root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{if(root !=NULL)</a:t>
            </a:r>
            <a:r>
              <a:rPr lang="en-US" altLang="zh-CN" b="0">
                <a:solidFill>
                  <a:srgbClr val="66FF33"/>
                </a:solidFill>
                <a:ea typeface="宋体" panose="02010600030101010101" pitchFamily="2" charset="-122"/>
              </a:rPr>
              <a:t> 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  <a:r>
              <a:rPr lang="en-US" altLang="zh-CN" b="0">
                <a:solidFill>
                  <a:srgbClr val="8497B0"/>
                </a:solidFill>
                <a:ea typeface="宋体" panose="02010600030101010101" pitchFamily="2" charset="-122"/>
              </a:rPr>
              <a:t>LRD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root-&gt;l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child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b="0">
                <a:solidFill>
                  <a:srgbClr val="66FF33"/>
                </a:solidFill>
                <a:ea typeface="宋体" panose="02010600030101010101" pitchFamily="2" charset="-122"/>
              </a:rPr>
              <a:t>  </a:t>
            </a:r>
            <a:r>
              <a:rPr lang="en-US" altLang="zh-CN" b="0">
                <a:solidFill>
                  <a:srgbClr val="8497B0"/>
                </a:solidFill>
                <a:ea typeface="宋体" panose="02010600030101010101" pitchFamily="2" charset="-122"/>
              </a:rPr>
              <a:t>LRD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root-&gt;r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child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 printf(“%d”,</a:t>
            </a:r>
            <a:r>
              <a:rPr lang="en-US" altLang="zh-CN" b="0">
                <a:solidFill>
                  <a:srgbClr val="8497B0"/>
                </a:solidFill>
                <a:ea typeface="宋体" panose="02010600030101010101" pitchFamily="2" charset="-122"/>
              </a:rPr>
              <a:t>root-&gt;data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); 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} return(0);}</a:t>
            </a:r>
          </a:p>
        </p:txBody>
      </p:sp>
      <p:sp>
        <p:nvSpPr>
          <p:cNvPr id="412676" name="Text Box 4">
            <a:extLst>
              <a:ext uri="{FF2B5EF4-FFF2-40B4-BE49-F238E27FC236}">
                <a16:creationId xmlns:a16="http://schemas.microsoft.com/office/drawing/2014/main" id="{353056EA-C1FA-CC43-8402-FB20C5C6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2875"/>
            <a:ext cx="3733800" cy="3022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结点数据类型自定义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MS Gothic" panose="020B0609070205080204" pitchFamily="49" charset="-128"/>
              </a:rPr>
              <a:t>typedef struct node{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MS Gothic" panose="020B0609070205080204" pitchFamily="49" charset="-128"/>
              </a:rPr>
              <a:t>int </a:t>
            </a:r>
            <a:r>
              <a:rPr lang="en-US" altLang="zh-CN" b="0">
                <a:solidFill>
                  <a:srgbClr val="2222FF"/>
                </a:solidFill>
                <a:ea typeface="MS Gothic" panose="020B0609070205080204" pitchFamily="49" charset="-128"/>
              </a:rPr>
              <a:t>data</a:t>
            </a:r>
            <a:r>
              <a:rPr lang="en-US" altLang="zh-CN" b="0">
                <a:solidFill>
                  <a:schemeClr val="tx1"/>
                </a:solidFill>
                <a:ea typeface="MS Gothic" panose="020B0609070205080204" pitchFamily="49" charset="-128"/>
              </a:rPr>
              <a:t>;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MS Gothic" panose="020B0609070205080204" pitchFamily="49" charset="-128"/>
              </a:rPr>
              <a:t>struct node </a:t>
            </a:r>
            <a:r>
              <a:rPr lang="en-US" altLang="zh-CN" b="0">
                <a:solidFill>
                  <a:srgbClr val="2222FF"/>
                </a:solidFill>
                <a:ea typeface="MS Gothic" panose="020B0609070205080204" pitchFamily="49" charset="-128"/>
              </a:rPr>
              <a:t>*</a:t>
            </a:r>
            <a:r>
              <a:rPr lang="en-US" altLang="zh-CN">
                <a:solidFill>
                  <a:srgbClr val="2222FF"/>
                </a:solidFill>
                <a:ea typeface="MS Gothic" panose="020B0609070205080204" pitchFamily="49" charset="-128"/>
              </a:rPr>
              <a:t>lchild,</a:t>
            </a:r>
            <a:r>
              <a:rPr lang="en-US" altLang="zh-CN" b="0">
                <a:solidFill>
                  <a:srgbClr val="2222FF"/>
                </a:solidFill>
                <a:ea typeface="MS Gothic" panose="020B0609070205080204" pitchFamily="49" charset="-128"/>
              </a:rPr>
              <a:t>*r</a:t>
            </a:r>
            <a:r>
              <a:rPr lang="en-US" altLang="zh-CN">
                <a:solidFill>
                  <a:srgbClr val="2222FF"/>
                </a:solidFill>
                <a:ea typeface="MS Gothic" panose="020B0609070205080204" pitchFamily="49" charset="-128"/>
              </a:rPr>
              <a:t>child</a:t>
            </a:r>
            <a:r>
              <a:rPr lang="zh-CN" altLang="en-US">
                <a:solidFill>
                  <a:schemeClr val="tx1"/>
                </a:solidFill>
                <a:ea typeface="MS Gothic" panose="020B0609070205080204" pitchFamily="49" charset="-128"/>
              </a:rPr>
              <a:t>；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MS Gothic" panose="020B0609070205080204" pitchFamily="49" charset="-128"/>
              </a:rPr>
              <a:t>} node;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MS Gothic" panose="020B0609070205080204" pitchFamily="49" charset="-128"/>
              </a:rPr>
              <a:t>node *root;</a:t>
            </a:r>
            <a:r>
              <a:rPr lang="en-US" altLang="zh-CN" b="0">
                <a:solidFill>
                  <a:schemeClr val="accent2"/>
                </a:solidFill>
                <a:ea typeface="MS Gothic" panose="020B0609070205080204" pitchFamily="49" charset="-128"/>
              </a:rPr>
              <a:t> </a:t>
            </a:r>
          </a:p>
        </p:txBody>
      </p:sp>
      <p:grpSp>
        <p:nvGrpSpPr>
          <p:cNvPr id="47109" name="Group 7">
            <a:extLst>
              <a:ext uri="{FF2B5EF4-FFF2-40B4-BE49-F238E27FC236}">
                <a16:creationId xmlns:a16="http://schemas.microsoft.com/office/drawing/2014/main" id="{330E0C83-2C7B-494D-8413-86DFB16E314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19200"/>
            <a:ext cx="2514600" cy="1801813"/>
            <a:chOff x="144" y="624"/>
            <a:chExt cx="1584" cy="1135"/>
          </a:xfrm>
        </p:grpSpPr>
        <p:sp>
          <p:nvSpPr>
            <p:cNvPr id="47111" name="Rectangle 8">
              <a:extLst>
                <a:ext uri="{FF2B5EF4-FFF2-40B4-BE49-F238E27FC236}">
                  <a16:creationId xmlns:a16="http://schemas.microsoft.com/office/drawing/2014/main" id="{4111BBE3-0CE7-8A4D-8F70-7EA62007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24"/>
              <a:ext cx="1584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a typeface="宋体" panose="02010600030101010101" pitchFamily="2" charset="-122"/>
                </a:rPr>
                <a:t>          A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a typeface="宋体" panose="02010600030101010101" pitchFamily="2" charset="-122"/>
                </a:rPr>
                <a:t>    B          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a typeface="宋体" panose="02010600030101010101" pitchFamily="2" charset="-122"/>
                </a:rPr>
                <a:t>D      E</a:t>
              </a:r>
            </a:p>
          </p:txBody>
        </p:sp>
        <p:sp>
          <p:nvSpPr>
            <p:cNvPr id="47112" name="Line 9">
              <a:extLst>
                <a:ext uri="{FF2B5EF4-FFF2-40B4-BE49-F238E27FC236}">
                  <a16:creationId xmlns:a16="http://schemas.microsoft.com/office/drawing/2014/main" id="{6FF04986-F46A-D549-BEFA-9F4B50B95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912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10">
              <a:extLst>
                <a:ext uri="{FF2B5EF4-FFF2-40B4-BE49-F238E27FC236}">
                  <a16:creationId xmlns:a16="http://schemas.microsoft.com/office/drawing/2014/main" id="{0D60649C-B047-FF47-9F2A-A2DF1FD54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64"/>
              <a:ext cx="240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1">
              <a:extLst>
                <a:ext uri="{FF2B5EF4-FFF2-40B4-BE49-F238E27FC236}">
                  <a16:creationId xmlns:a16="http://schemas.microsoft.com/office/drawing/2014/main" id="{17716D75-C8F3-8A4A-B3A1-6A38C9A1A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96"/>
              <a:ext cx="144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2">
              <a:extLst>
                <a:ext uri="{FF2B5EF4-FFF2-40B4-BE49-F238E27FC236}">
                  <a16:creationId xmlns:a16="http://schemas.microsoft.com/office/drawing/2014/main" id="{20333275-145C-6349-AA4F-34EAE648E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96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678" name="Text Box 6">
            <a:extLst>
              <a:ext uri="{FF2B5EF4-FFF2-40B4-BE49-F238E27FC236}">
                <a16:creationId xmlns:a16="http://schemas.microsoft.com/office/drawing/2014/main" id="{A37AC84F-3710-F548-B9A2-C5511D5BC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2400"/>
            <a:ext cx="4572000" cy="294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先序遍历算法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rgbClr val="7F7F7F"/>
                </a:solidFill>
                <a:ea typeface="宋体" panose="02010600030101010101" pitchFamily="2" charset="-122"/>
              </a:rPr>
              <a:t>DLR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( node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*root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)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{if (root !=NULL) </a:t>
            </a:r>
            <a:r>
              <a:rPr lang="en-US" altLang="zh-CN" sz="180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楷体_GB2312" pitchFamily="49" charset="-122"/>
              </a:rPr>
              <a:t>非空二叉树</a:t>
            </a:r>
            <a:endParaRPr lang="zh-CN" altLang="en-US" b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{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printf(“%d”,</a:t>
            </a:r>
            <a:r>
              <a:rPr lang="en-US" altLang="zh-CN" b="0">
                <a:solidFill>
                  <a:srgbClr val="7F7F7F"/>
                </a:solidFill>
                <a:ea typeface="宋体" panose="02010600030101010101" pitchFamily="2" charset="-122"/>
              </a:rPr>
              <a:t>root-&gt;data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); </a:t>
            </a:r>
            <a:r>
              <a:rPr lang="en-US" altLang="zh-CN" sz="180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楷体_GB2312" pitchFamily="49" charset="-122"/>
              </a:rPr>
              <a:t>访问</a:t>
            </a:r>
            <a:r>
              <a:rPr lang="en-US" altLang="zh-CN" sz="1800">
                <a:solidFill>
                  <a:srgbClr val="00B050"/>
                </a:solidFill>
                <a:latin typeface="楷体_GB2312" pitchFamily="49" charset="-122"/>
              </a:rPr>
              <a:t>D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b="0">
                <a:solidFill>
                  <a:srgbClr val="7F7F7F"/>
                </a:solidFill>
                <a:ea typeface="宋体" panose="02010600030101010101" pitchFamily="2" charset="-122"/>
              </a:rPr>
              <a:t>DLR(root-&gt;l</a:t>
            </a:r>
            <a:r>
              <a:rPr lang="en-US" altLang="zh-CN">
                <a:solidFill>
                  <a:srgbClr val="7F7F7F"/>
                </a:solidFill>
                <a:ea typeface="宋体" panose="02010600030101010101" pitchFamily="2" charset="-122"/>
              </a:rPr>
              <a:t>child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); </a:t>
            </a:r>
            <a:r>
              <a:rPr lang="en-US" altLang="zh-CN" sz="180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楷体_GB2312" pitchFamily="49" charset="-122"/>
              </a:rPr>
              <a:t>递归遍历左子树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b="0">
                <a:solidFill>
                  <a:srgbClr val="7F7F7F"/>
                </a:solidFill>
                <a:ea typeface="宋体" panose="02010600030101010101" pitchFamily="2" charset="-122"/>
              </a:rPr>
              <a:t>DLR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root-&gt;r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child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); </a:t>
            </a:r>
            <a:r>
              <a:rPr lang="en-US" altLang="zh-CN" sz="180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楷体_GB2312" pitchFamily="49" charset="-122"/>
              </a:rPr>
              <a:t>递归遍历右子树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b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return(0); 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76602C3-616C-774C-B6E5-FC59701E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2000"/>
            <a:ext cx="5715000" cy="579438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6.2   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二叉树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027A0297-345B-E04A-A876-C356FB86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7800"/>
            <a:ext cx="7316788" cy="1752600"/>
          </a:xfrm>
        </p:spPr>
        <p:txBody>
          <a:bodyPr/>
          <a:lstStyle/>
          <a:p>
            <a:pPr marL="476250" indent="-476250" algn="just" eaLnBrk="1" hangingPunct="1">
              <a:buFontTx/>
              <a:buNone/>
            </a:pPr>
            <a:r>
              <a:rPr lang="zh-CN" altLang="en-US" sz="2400" b="1">
                <a:solidFill>
                  <a:srgbClr val="8497B0"/>
                </a:solidFill>
                <a:latin typeface="楷体_GB2312" pitchFamily="49" charset="-122"/>
                <a:ea typeface="楷体_GB2312" pitchFamily="49" charset="-122"/>
              </a:rPr>
              <a:t>为何要重点研究每结点最多只有两个 </a:t>
            </a:r>
            <a:r>
              <a:rPr lang="zh-CN" altLang="en-US" sz="2400" b="1">
                <a:solidFill>
                  <a:srgbClr val="8497B0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8497B0"/>
                </a:solidFill>
                <a:latin typeface="楷体_GB2312" pitchFamily="49" charset="-122"/>
                <a:ea typeface="楷体_GB2312" pitchFamily="49" charset="-122"/>
              </a:rPr>
              <a:t>叉</a:t>
            </a:r>
            <a:r>
              <a:rPr lang="zh-CN" altLang="en-US" sz="2400" b="1">
                <a:solidFill>
                  <a:srgbClr val="8497B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8497B0"/>
                </a:solidFill>
                <a:latin typeface="楷体_GB2312" pitchFamily="49" charset="-122"/>
                <a:ea typeface="楷体_GB2312" pitchFamily="49" charset="-122"/>
              </a:rPr>
              <a:t> 的树？</a:t>
            </a:r>
          </a:p>
          <a:p>
            <a:pPr marL="476250" indent="-476250" eaLnBrk="1" hangingPunct="1">
              <a:buFont typeface="Wingdings" pitchFamily="2" charset="2"/>
              <a:buChar char="ü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二叉树的结构最简单，规律性最强；</a:t>
            </a:r>
          </a:p>
          <a:p>
            <a:pPr marL="476250" indent="-476250" eaLnBrk="1" hangingPunct="1">
              <a:buFont typeface="Wingdings" pitchFamily="2" charset="2"/>
              <a:buChar char="ü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可以证明，所有树都能转为唯一对应的二叉树，不失一般性。</a:t>
            </a:r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46B69C73-D258-C248-8F2C-D9A01004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155C8F2-615C-A342-AE63-9D7DBDE5D686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55B2F2C-964A-AA42-A47B-CB8CCB09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76600"/>
            <a:ext cx="4343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6.2.1 	</a:t>
            </a:r>
            <a:r>
              <a:rPr lang="zh-CN" altLang="en-US" sz="2800">
                <a:solidFill>
                  <a:schemeClr val="hlink"/>
                </a:solidFill>
              </a:rPr>
              <a:t>二叉树的定义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6.2.2 	</a:t>
            </a:r>
            <a:r>
              <a:rPr lang="zh-CN" altLang="en-US" sz="2800">
                <a:solidFill>
                  <a:srgbClr val="0000FF"/>
                </a:solidFill>
              </a:rPr>
              <a:t>二叉树的性质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6.2.3  </a:t>
            </a:r>
            <a:r>
              <a:rPr lang="zh-CN" altLang="en-US" sz="2800">
                <a:solidFill>
                  <a:srgbClr val="0000FF"/>
                </a:solidFill>
              </a:rPr>
              <a:t>二叉树的存储结构</a:t>
            </a:r>
          </a:p>
        </p:txBody>
      </p:sp>
      <p:sp>
        <p:nvSpPr>
          <p:cNvPr id="28677" name="AutoShape 5">
            <a:extLst>
              <a:ext uri="{FF2B5EF4-FFF2-40B4-BE49-F238E27FC236}">
                <a16:creationId xmlns:a16="http://schemas.microsoft.com/office/drawing/2014/main" id="{F0B8DDDD-3D07-D34A-A087-1ECDED25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516563"/>
            <a:ext cx="5281613" cy="592137"/>
          </a:xfrm>
          <a:prstGeom prst="wedgeRectCallout">
            <a:avLst>
              <a:gd name="adj1" fmla="val -50421"/>
              <a:gd name="adj2" fmla="val -174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00000"/>
                </a:solidFill>
                <a:latin typeface="楷体_GB2312" pitchFamily="49" charset="-122"/>
              </a:rPr>
              <a:t>注：二叉树最重要的运算是：遍历！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681F2D97-244A-BA46-A093-94188A93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对遍历的分析：</a:t>
            </a:r>
          </a:p>
        </p:txBody>
      </p:sp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D66D3B8A-4680-3744-9662-854899D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7E65C99-446B-A04C-BB16-D99EB1101A95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BD59600-1EA6-7F40-AD7D-8CB0EE6D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从前面的三种遍历算法可以知道：如果将</a:t>
            </a:r>
            <a:r>
              <a:rPr lang="en-US" altLang="zh-CN">
                <a:solidFill>
                  <a:schemeClr val="tx1"/>
                </a:solidFill>
              </a:rPr>
              <a:t>print</a:t>
            </a:r>
            <a:r>
              <a:rPr lang="zh-CN" altLang="en-US">
                <a:solidFill>
                  <a:schemeClr val="tx1"/>
                </a:solidFill>
              </a:rPr>
              <a:t>语句抹去，从递归的角度看，这三种算法是完全相同的，或者说这三种遍历算法的</a:t>
            </a:r>
            <a:r>
              <a:rPr lang="zh-CN" altLang="en-US">
                <a:solidFill>
                  <a:srgbClr val="8497B0"/>
                </a:solidFill>
              </a:rPr>
              <a:t>访问路径是相同的，只是访问结点的时机不同。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968F8166-42C8-484C-85A2-6752A0D0A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4206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从虚线的出发点到终点的路径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上，每个结点经过</a:t>
            </a:r>
            <a:r>
              <a:rPr lang="en-US" altLang="zh-CN">
                <a:solidFill>
                  <a:srgbClr val="8497B0"/>
                </a:solidFill>
              </a:rPr>
              <a:t>3</a:t>
            </a:r>
            <a:r>
              <a:rPr lang="zh-CN" altLang="en-US">
                <a:solidFill>
                  <a:srgbClr val="8497B0"/>
                </a:solidFill>
              </a:rPr>
              <a:t>次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48133" name="Group 5">
            <a:extLst>
              <a:ext uri="{FF2B5EF4-FFF2-40B4-BE49-F238E27FC236}">
                <a16:creationId xmlns:a16="http://schemas.microsoft.com/office/drawing/2014/main" id="{CA41FC86-6EE1-3A41-A53F-E31016A3FA5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057400"/>
            <a:ext cx="3581400" cy="3810000"/>
            <a:chOff x="96" y="1488"/>
            <a:chExt cx="2256" cy="2400"/>
          </a:xfrm>
        </p:grpSpPr>
        <p:sp>
          <p:nvSpPr>
            <p:cNvPr id="48137" name="Oval 6">
              <a:extLst>
                <a:ext uri="{FF2B5EF4-FFF2-40B4-BE49-F238E27FC236}">
                  <a16:creationId xmlns:a16="http://schemas.microsoft.com/office/drawing/2014/main" id="{609BCDC5-EFE2-F943-9411-E016A5643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1510"/>
              <a:ext cx="231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8138" name="Oval 7">
              <a:extLst>
                <a:ext uri="{FF2B5EF4-FFF2-40B4-BE49-F238E27FC236}">
                  <a16:creationId xmlns:a16="http://schemas.microsoft.com/office/drawing/2014/main" id="{3FE6EB89-218B-0B4F-BAD6-2B596B617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3155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0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8139" name="Oval 8">
              <a:extLst>
                <a:ext uri="{FF2B5EF4-FFF2-40B4-BE49-F238E27FC236}">
                  <a16:creationId xmlns:a16="http://schemas.microsoft.com/office/drawing/2014/main" id="{6615C864-976C-B84C-A228-CFEE5778B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2599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0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8140" name="Oval 9">
              <a:extLst>
                <a:ext uri="{FF2B5EF4-FFF2-40B4-BE49-F238E27FC236}">
                  <a16:creationId xmlns:a16="http://schemas.microsoft.com/office/drawing/2014/main" id="{BD79BB79-089A-ED46-B200-3C61C7A6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2621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8141" name="Oval 10">
              <a:extLst>
                <a:ext uri="{FF2B5EF4-FFF2-40B4-BE49-F238E27FC236}">
                  <a16:creationId xmlns:a16="http://schemas.microsoft.com/office/drawing/2014/main" id="{FEED59E5-2969-FC49-86FE-8C05D4B4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010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8142" name="Oval 11">
              <a:extLst>
                <a:ext uri="{FF2B5EF4-FFF2-40B4-BE49-F238E27FC236}">
                  <a16:creationId xmlns:a16="http://schemas.microsoft.com/office/drawing/2014/main" id="{3FC7273B-8AE0-4B43-94E1-440CC9E18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044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8143" name="Oval 12">
              <a:extLst>
                <a:ext uri="{FF2B5EF4-FFF2-40B4-BE49-F238E27FC236}">
                  <a16:creationId xmlns:a16="http://schemas.microsoft.com/office/drawing/2014/main" id="{F97F777E-E604-1242-B657-84296C4F4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3177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0"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48144" name="Line 13">
              <a:extLst>
                <a:ext uri="{FF2B5EF4-FFF2-40B4-BE49-F238E27FC236}">
                  <a16:creationId xmlns:a16="http://schemas.microsoft.com/office/drawing/2014/main" id="{1E0FB8E7-87D7-7544-B4E0-BAA142DFE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5" name="Line 14">
              <a:extLst>
                <a:ext uri="{FF2B5EF4-FFF2-40B4-BE49-F238E27FC236}">
                  <a16:creationId xmlns:a16="http://schemas.microsoft.com/office/drawing/2014/main" id="{DFBE2DF5-A086-CB43-B5FF-615F944A4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6" name="Line 15">
              <a:extLst>
                <a:ext uri="{FF2B5EF4-FFF2-40B4-BE49-F238E27FC236}">
                  <a16:creationId xmlns:a16="http://schemas.microsoft.com/office/drawing/2014/main" id="{89D8CFE6-FA7E-DF4D-B774-BF3E889C2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7" name="Line 16">
              <a:extLst>
                <a:ext uri="{FF2B5EF4-FFF2-40B4-BE49-F238E27FC236}">
                  <a16:creationId xmlns:a16="http://schemas.microsoft.com/office/drawing/2014/main" id="{52829D6D-582D-9B47-809F-1CF2F7787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8" name="Line 17">
              <a:extLst>
                <a:ext uri="{FF2B5EF4-FFF2-40B4-BE49-F238E27FC236}">
                  <a16:creationId xmlns:a16="http://schemas.microsoft.com/office/drawing/2014/main" id="{91A487B5-CDC7-1847-9CD6-56C6DD7F0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9" name="Line 18">
              <a:extLst>
                <a:ext uri="{FF2B5EF4-FFF2-40B4-BE49-F238E27FC236}">
                  <a16:creationId xmlns:a16="http://schemas.microsoft.com/office/drawing/2014/main" id="{85665C61-53C4-EB43-AC2E-652C98C5F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0" name="Line 19">
              <a:extLst>
                <a:ext uri="{FF2B5EF4-FFF2-40B4-BE49-F238E27FC236}">
                  <a16:creationId xmlns:a16="http://schemas.microsoft.com/office/drawing/2014/main" id="{5D4FCB6C-8C33-CF4B-B8E1-39531D388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1" name="Oval 20">
              <a:extLst>
                <a:ext uri="{FF2B5EF4-FFF2-40B4-BE49-F238E27FC236}">
                  <a16:creationId xmlns:a16="http://schemas.microsoft.com/office/drawing/2014/main" id="{059A5021-F210-C340-AF39-3C08776C4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2" name="Oval 21">
              <a:extLst>
                <a:ext uri="{FF2B5EF4-FFF2-40B4-BE49-F238E27FC236}">
                  <a16:creationId xmlns:a16="http://schemas.microsoft.com/office/drawing/2014/main" id="{BE1C6236-F327-CF44-BBAB-2472A0A80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3" name="Oval 22">
              <a:extLst>
                <a:ext uri="{FF2B5EF4-FFF2-40B4-BE49-F238E27FC236}">
                  <a16:creationId xmlns:a16="http://schemas.microsoft.com/office/drawing/2014/main" id="{AFC876F2-BD3D-2E48-BDC3-74533D76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4" name="Oval 23">
              <a:extLst>
                <a:ext uri="{FF2B5EF4-FFF2-40B4-BE49-F238E27FC236}">
                  <a16:creationId xmlns:a16="http://schemas.microsoft.com/office/drawing/2014/main" id="{CB4E9517-451F-4C47-9353-F49697E8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5" name="Oval 24">
              <a:extLst>
                <a:ext uri="{FF2B5EF4-FFF2-40B4-BE49-F238E27FC236}">
                  <a16:creationId xmlns:a16="http://schemas.microsoft.com/office/drawing/2014/main" id="{8EE32C91-8F5D-5443-A5AF-36821768E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6" name="Oval 25">
              <a:extLst>
                <a:ext uri="{FF2B5EF4-FFF2-40B4-BE49-F238E27FC236}">
                  <a16:creationId xmlns:a16="http://schemas.microsoft.com/office/drawing/2014/main" id="{CD624FA3-4B40-B440-8D3B-C1872BB8B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7" name="Oval 26">
              <a:extLst>
                <a:ext uri="{FF2B5EF4-FFF2-40B4-BE49-F238E27FC236}">
                  <a16:creationId xmlns:a16="http://schemas.microsoft.com/office/drawing/2014/main" id="{71C4CAE9-D93D-274A-8F58-F8A71D658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8" name="Line 27">
              <a:extLst>
                <a:ext uri="{FF2B5EF4-FFF2-40B4-BE49-F238E27FC236}">
                  <a16:creationId xmlns:a16="http://schemas.microsoft.com/office/drawing/2014/main" id="{21D7FF69-F4BE-D04D-B14A-791C2014D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9" name="Line 28">
              <a:extLst>
                <a:ext uri="{FF2B5EF4-FFF2-40B4-BE49-F238E27FC236}">
                  <a16:creationId xmlns:a16="http://schemas.microsoft.com/office/drawing/2014/main" id="{42E37DD3-63EE-4F41-BEE1-9BA033B37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0" name="Line 29">
              <a:extLst>
                <a:ext uri="{FF2B5EF4-FFF2-40B4-BE49-F238E27FC236}">
                  <a16:creationId xmlns:a16="http://schemas.microsoft.com/office/drawing/2014/main" id="{A8ED8754-D10D-4D4F-9CC3-E47A90A14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1" name="Line 30">
              <a:extLst>
                <a:ext uri="{FF2B5EF4-FFF2-40B4-BE49-F238E27FC236}">
                  <a16:creationId xmlns:a16="http://schemas.microsoft.com/office/drawing/2014/main" id="{F6B266FB-70E5-4544-A7F3-1823FD861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2" name="Line 31">
              <a:extLst>
                <a:ext uri="{FF2B5EF4-FFF2-40B4-BE49-F238E27FC236}">
                  <a16:creationId xmlns:a16="http://schemas.microsoft.com/office/drawing/2014/main" id="{B5535800-A86D-8141-BE08-81867EDE8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3" name="Line 32">
              <a:extLst>
                <a:ext uri="{FF2B5EF4-FFF2-40B4-BE49-F238E27FC236}">
                  <a16:creationId xmlns:a16="http://schemas.microsoft.com/office/drawing/2014/main" id="{E2DC3440-DE43-8B4D-AD29-7F0A8001C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4" name="Line 33">
              <a:extLst>
                <a:ext uri="{FF2B5EF4-FFF2-40B4-BE49-F238E27FC236}">
                  <a16:creationId xmlns:a16="http://schemas.microsoft.com/office/drawing/2014/main" id="{2114B01B-B14C-004B-86C7-3B9E36463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5" name="Line 34">
              <a:extLst>
                <a:ext uri="{FF2B5EF4-FFF2-40B4-BE49-F238E27FC236}">
                  <a16:creationId xmlns:a16="http://schemas.microsoft.com/office/drawing/2014/main" id="{D01060D2-ACC3-8F45-9AA1-7885FECE0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6" name="Line 35">
              <a:extLst>
                <a:ext uri="{FF2B5EF4-FFF2-40B4-BE49-F238E27FC236}">
                  <a16:creationId xmlns:a16="http://schemas.microsoft.com/office/drawing/2014/main" id="{D44603E4-205A-C44D-923A-6B7F3C24E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7" name="Line 36">
              <a:extLst>
                <a:ext uri="{FF2B5EF4-FFF2-40B4-BE49-F238E27FC236}">
                  <a16:creationId xmlns:a16="http://schemas.microsoft.com/office/drawing/2014/main" id="{DA627B38-7186-A444-B9A3-00B60FDB0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8" name="Line 37">
              <a:extLst>
                <a:ext uri="{FF2B5EF4-FFF2-40B4-BE49-F238E27FC236}">
                  <a16:creationId xmlns:a16="http://schemas.microsoft.com/office/drawing/2014/main" id="{3E8C6F5E-9D66-EE40-AEDF-F787790A7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9" name="Line 38">
              <a:extLst>
                <a:ext uri="{FF2B5EF4-FFF2-40B4-BE49-F238E27FC236}">
                  <a16:creationId xmlns:a16="http://schemas.microsoft.com/office/drawing/2014/main" id="{D4E0F18A-7C91-094F-9262-F9884239A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0" name="Line 39">
              <a:extLst>
                <a:ext uri="{FF2B5EF4-FFF2-40B4-BE49-F238E27FC236}">
                  <a16:creationId xmlns:a16="http://schemas.microsoft.com/office/drawing/2014/main" id="{32FA5555-E3C9-A34C-8B18-A5C4E0B92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1" name="Line 40">
              <a:extLst>
                <a:ext uri="{FF2B5EF4-FFF2-40B4-BE49-F238E27FC236}">
                  <a16:creationId xmlns:a16="http://schemas.microsoft.com/office/drawing/2014/main" id="{D1B46338-0EB8-A24E-8480-6E7291882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2" name="Line 41">
              <a:extLst>
                <a:ext uri="{FF2B5EF4-FFF2-40B4-BE49-F238E27FC236}">
                  <a16:creationId xmlns:a16="http://schemas.microsoft.com/office/drawing/2014/main" id="{501B46E4-DBB7-B34C-8A07-151E4F03C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3" name="Line 42">
              <a:extLst>
                <a:ext uri="{FF2B5EF4-FFF2-40B4-BE49-F238E27FC236}">
                  <a16:creationId xmlns:a16="http://schemas.microsoft.com/office/drawing/2014/main" id="{D7B54A3A-46B3-F24E-8A54-F3001C0B9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4" name="Line 43">
              <a:extLst>
                <a:ext uri="{FF2B5EF4-FFF2-40B4-BE49-F238E27FC236}">
                  <a16:creationId xmlns:a16="http://schemas.microsoft.com/office/drawing/2014/main" id="{5E2B704D-2CB5-3F40-B277-CF6F05821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5" name="Line 44">
              <a:extLst>
                <a:ext uri="{FF2B5EF4-FFF2-40B4-BE49-F238E27FC236}">
                  <a16:creationId xmlns:a16="http://schemas.microsoft.com/office/drawing/2014/main" id="{AEF83E54-D2D2-5742-B1EA-ABA3EB7E4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6" name="Line 45">
              <a:extLst>
                <a:ext uri="{FF2B5EF4-FFF2-40B4-BE49-F238E27FC236}">
                  <a16:creationId xmlns:a16="http://schemas.microsoft.com/office/drawing/2014/main" id="{B011C570-4891-2448-8518-0D47E0391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7" name="Line 46">
              <a:extLst>
                <a:ext uri="{FF2B5EF4-FFF2-40B4-BE49-F238E27FC236}">
                  <a16:creationId xmlns:a16="http://schemas.microsoft.com/office/drawing/2014/main" id="{445ABB93-5163-F144-B08C-7616553A2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8" name="Line 47">
              <a:extLst>
                <a:ext uri="{FF2B5EF4-FFF2-40B4-BE49-F238E27FC236}">
                  <a16:creationId xmlns:a16="http://schemas.microsoft.com/office/drawing/2014/main" id="{BE57091F-6518-1549-9554-EE494BEEE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9" name="Line 48">
              <a:extLst>
                <a:ext uri="{FF2B5EF4-FFF2-40B4-BE49-F238E27FC236}">
                  <a16:creationId xmlns:a16="http://schemas.microsoft.com/office/drawing/2014/main" id="{B4191FB4-4DE5-984C-BA87-603AA08D4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0" name="Line 49">
              <a:extLst>
                <a:ext uri="{FF2B5EF4-FFF2-40B4-BE49-F238E27FC236}">
                  <a16:creationId xmlns:a16="http://schemas.microsoft.com/office/drawing/2014/main" id="{F78AF594-9C21-A142-90F3-C4EC1DFE9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1" name="Line 50">
              <a:extLst>
                <a:ext uri="{FF2B5EF4-FFF2-40B4-BE49-F238E27FC236}">
                  <a16:creationId xmlns:a16="http://schemas.microsoft.com/office/drawing/2014/main" id="{AB3A0502-53B8-4645-9652-B00D67951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2" name="Line 51">
              <a:extLst>
                <a:ext uri="{FF2B5EF4-FFF2-40B4-BE49-F238E27FC236}">
                  <a16:creationId xmlns:a16="http://schemas.microsoft.com/office/drawing/2014/main" id="{7A648B15-0368-A544-93BC-51F9096A8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3" name="Line 52">
              <a:extLst>
                <a:ext uri="{FF2B5EF4-FFF2-40B4-BE49-F238E27FC236}">
                  <a16:creationId xmlns:a16="http://schemas.microsoft.com/office/drawing/2014/main" id="{3ACD1F27-7901-664D-9308-35D57FEA6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4" name="Line 53">
              <a:extLst>
                <a:ext uri="{FF2B5EF4-FFF2-40B4-BE49-F238E27FC236}">
                  <a16:creationId xmlns:a16="http://schemas.microsoft.com/office/drawing/2014/main" id="{6237684D-1B81-3A44-89B0-616D031F1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5" name="Line 54">
              <a:extLst>
                <a:ext uri="{FF2B5EF4-FFF2-40B4-BE49-F238E27FC236}">
                  <a16:creationId xmlns:a16="http://schemas.microsoft.com/office/drawing/2014/main" id="{5EE23249-5C87-264B-861E-0D9C95E9F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6" name="Line 55">
              <a:extLst>
                <a:ext uri="{FF2B5EF4-FFF2-40B4-BE49-F238E27FC236}">
                  <a16:creationId xmlns:a16="http://schemas.microsoft.com/office/drawing/2014/main" id="{6D0382AF-1C81-0641-AD73-EE1CE0B16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7" name="Line 56">
              <a:extLst>
                <a:ext uri="{FF2B5EF4-FFF2-40B4-BE49-F238E27FC236}">
                  <a16:creationId xmlns:a16="http://schemas.microsoft.com/office/drawing/2014/main" id="{733558ED-EF31-564A-A1C8-A8632C5C0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8" name="Line 57">
              <a:extLst>
                <a:ext uri="{FF2B5EF4-FFF2-40B4-BE49-F238E27FC236}">
                  <a16:creationId xmlns:a16="http://schemas.microsoft.com/office/drawing/2014/main" id="{85CC99BB-DD9C-FF4D-8395-9AA8F2AB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9" name="Line 58">
              <a:extLst>
                <a:ext uri="{FF2B5EF4-FFF2-40B4-BE49-F238E27FC236}">
                  <a16:creationId xmlns:a16="http://schemas.microsoft.com/office/drawing/2014/main" id="{0E9346A6-A164-E846-A70F-6A3813E04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0" name="Line 59">
              <a:extLst>
                <a:ext uri="{FF2B5EF4-FFF2-40B4-BE49-F238E27FC236}">
                  <a16:creationId xmlns:a16="http://schemas.microsoft.com/office/drawing/2014/main" id="{1F0F337D-4CB3-FB46-82F6-5CE656075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1" name="Line 60">
              <a:extLst>
                <a:ext uri="{FF2B5EF4-FFF2-40B4-BE49-F238E27FC236}">
                  <a16:creationId xmlns:a16="http://schemas.microsoft.com/office/drawing/2014/main" id="{E919ADBC-003F-604E-9575-324785FC0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2" name="Line 61">
              <a:extLst>
                <a:ext uri="{FF2B5EF4-FFF2-40B4-BE49-F238E27FC236}">
                  <a16:creationId xmlns:a16="http://schemas.microsoft.com/office/drawing/2014/main" id="{6F8ED7F7-BCBD-2642-AEA7-DE2DF9192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3" name="Line 62">
              <a:extLst>
                <a:ext uri="{FF2B5EF4-FFF2-40B4-BE49-F238E27FC236}">
                  <a16:creationId xmlns:a16="http://schemas.microsoft.com/office/drawing/2014/main" id="{9494A458-19A6-694B-B7EA-0CE2E2687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4" name="Line 63">
              <a:extLst>
                <a:ext uri="{FF2B5EF4-FFF2-40B4-BE49-F238E27FC236}">
                  <a16:creationId xmlns:a16="http://schemas.microsoft.com/office/drawing/2014/main" id="{89F74964-2B9E-7B4D-91C0-AEB2B03FD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5" name="Line 64">
              <a:extLst>
                <a:ext uri="{FF2B5EF4-FFF2-40B4-BE49-F238E27FC236}">
                  <a16:creationId xmlns:a16="http://schemas.microsoft.com/office/drawing/2014/main" id="{2C79D8A9-ADB6-3743-BEE8-CE765A8A8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6" name="Line 65">
              <a:extLst>
                <a:ext uri="{FF2B5EF4-FFF2-40B4-BE49-F238E27FC236}">
                  <a16:creationId xmlns:a16="http://schemas.microsoft.com/office/drawing/2014/main" id="{3372F677-0D7A-6F4F-BAB2-50772E4CB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7" name="Line 66">
              <a:extLst>
                <a:ext uri="{FF2B5EF4-FFF2-40B4-BE49-F238E27FC236}">
                  <a16:creationId xmlns:a16="http://schemas.microsoft.com/office/drawing/2014/main" id="{F9BE9A36-FA12-B548-9D94-F1DB2F2EC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8" name="Line 67">
              <a:extLst>
                <a:ext uri="{FF2B5EF4-FFF2-40B4-BE49-F238E27FC236}">
                  <a16:creationId xmlns:a16="http://schemas.microsoft.com/office/drawing/2014/main" id="{7CBB33BF-F8D4-1244-BAA5-E53C9212D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9" name="Line 68">
              <a:extLst>
                <a:ext uri="{FF2B5EF4-FFF2-40B4-BE49-F238E27FC236}">
                  <a16:creationId xmlns:a16="http://schemas.microsoft.com/office/drawing/2014/main" id="{287E8ED4-E360-5D49-ADAC-55E795EF7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0" name="Line 69">
              <a:extLst>
                <a:ext uri="{FF2B5EF4-FFF2-40B4-BE49-F238E27FC236}">
                  <a16:creationId xmlns:a16="http://schemas.microsoft.com/office/drawing/2014/main" id="{7390C06B-4AD2-7843-8CB9-0BE2DD635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1" name="Line 70">
              <a:extLst>
                <a:ext uri="{FF2B5EF4-FFF2-40B4-BE49-F238E27FC236}">
                  <a16:creationId xmlns:a16="http://schemas.microsoft.com/office/drawing/2014/main" id="{0F7B36D0-8702-FC45-BB31-B8ED6348C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2" name="Line 71">
              <a:extLst>
                <a:ext uri="{FF2B5EF4-FFF2-40B4-BE49-F238E27FC236}">
                  <a16:creationId xmlns:a16="http://schemas.microsoft.com/office/drawing/2014/main" id="{356D7FDB-4D91-0A43-B0C3-C1DD6248E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3" name="Line 72">
              <a:extLst>
                <a:ext uri="{FF2B5EF4-FFF2-40B4-BE49-F238E27FC236}">
                  <a16:creationId xmlns:a16="http://schemas.microsoft.com/office/drawing/2014/main" id="{4B31632E-CEC7-B842-9325-B478FF273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4" name="Line 73">
              <a:extLst>
                <a:ext uri="{FF2B5EF4-FFF2-40B4-BE49-F238E27FC236}">
                  <a16:creationId xmlns:a16="http://schemas.microsoft.com/office/drawing/2014/main" id="{A7F0E7BA-446D-1C42-A7AA-612D25B3A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5" name="Line 74">
              <a:extLst>
                <a:ext uri="{FF2B5EF4-FFF2-40B4-BE49-F238E27FC236}">
                  <a16:creationId xmlns:a16="http://schemas.microsoft.com/office/drawing/2014/main" id="{EF23D63F-7D93-474D-B63D-37B206FF7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6" name="Oval 75">
              <a:extLst>
                <a:ext uri="{FF2B5EF4-FFF2-40B4-BE49-F238E27FC236}">
                  <a16:creationId xmlns:a16="http://schemas.microsoft.com/office/drawing/2014/main" id="{ADB0D89B-7826-DF47-A4F9-1F4D1321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207" name="Line 76">
              <a:extLst>
                <a:ext uri="{FF2B5EF4-FFF2-40B4-BE49-F238E27FC236}">
                  <a16:creationId xmlns:a16="http://schemas.microsoft.com/office/drawing/2014/main" id="{DB59B42A-DC62-EA47-800B-FE46F60BC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8" name="Line 77">
              <a:extLst>
                <a:ext uri="{FF2B5EF4-FFF2-40B4-BE49-F238E27FC236}">
                  <a16:creationId xmlns:a16="http://schemas.microsoft.com/office/drawing/2014/main" id="{66DFD4CD-4C7E-AC4C-8DF0-DEEE41434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09" name="Line 78">
              <a:extLst>
                <a:ext uri="{FF2B5EF4-FFF2-40B4-BE49-F238E27FC236}">
                  <a16:creationId xmlns:a16="http://schemas.microsoft.com/office/drawing/2014/main" id="{A9B30BF5-4BDA-EE49-82A2-1ABBDE81C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0" name="Line 79">
              <a:extLst>
                <a:ext uri="{FF2B5EF4-FFF2-40B4-BE49-F238E27FC236}">
                  <a16:creationId xmlns:a16="http://schemas.microsoft.com/office/drawing/2014/main" id="{11CFB112-02A6-EC45-8069-52188C47F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1" name="Line 80">
              <a:extLst>
                <a:ext uri="{FF2B5EF4-FFF2-40B4-BE49-F238E27FC236}">
                  <a16:creationId xmlns:a16="http://schemas.microsoft.com/office/drawing/2014/main" id="{4A0826D3-A844-AC43-BB84-2F6587B6A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34" name="Rectangle 81">
            <a:extLst>
              <a:ext uri="{FF2B5EF4-FFF2-40B4-BE49-F238E27FC236}">
                <a16:creationId xmlns:a16="http://schemas.microsoft.com/office/drawing/2014/main" id="{8D459E54-919A-F843-ACB1-ED0D83B3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497B0"/>
                </a:solidFill>
              </a:rPr>
              <a:t>第</a:t>
            </a:r>
            <a:r>
              <a:rPr lang="en-US" altLang="zh-CN">
                <a:solidFill>
                  <a:srgbClr val="8497B0"/>
                </a:solidFill>
              </a:rPr>
              <a:t>1</a:t>
            </a:r>
            <a:r>
              <a:rPr lang="zh-CN" altLang="en-US">
                <a:solidFill>
                  <a:srgbClr val="8497B0"/>
                </a:solidFill>
              </a:rPr>
              <a:t>次</a:t>
            </a:r>
            <a:r>
              <a:rPr lang="zh-CN" altLang="en-US">
                <a:solidFill>
                  <a:schemeClr val="tx1"/>
                </a:solidFill>
              </a:rPr>
              <a:t>经过时访问，是</a:t>
            </a:r>
            <a:r>
              <a:rPr lang="zh-CN" altLang="en-US">
                <a:solidFill>
                  <a:srgbClr val="8497B0"/>
                </a:solidFill>
              </a:rPr>
              <a:t>先序</a:t>
            </a:r>
            <a:r>
              <a:rPr lang="zh-CN" altLang="en-US">
                <a:solidFill>
                  <a:schemeClr val="tx1"/>
                </a:solidFill>
              </a:rPr>
              <a:t>遍历</a:t>
            </a:r>
          </a:p>
          <a:p>
            <a:pPr eaLnBrk="1" hangingPunct="1"/>
            <a:r>
              <a:rPr lang="zh-CN" altLang="en-US">
                <a:solidFill>
                  <a:srgbClr val="8497B0"/>
                </a:solidFill>
              </a:rPr>
              <a:t>第</a:t>
            </a:r>
            <a:r>
              <a:rPr lang="en-US" altLang="zh-CN">
                <a:solidFill>
                  <a:srgbClr val="8497B0"/>
                </a:solidFill>
              </a:rPr>
              <a:t>2</a:t>
            </a:r>
            <a:r>
              <a:rPr lang="zh-CN" altLang="en-US">
                <a:solidFill>
                  <a:srgbClr val="8497B0"/>
                </a:solidFill>
              </a:rPr>
              <a:t>次</a:t>
            </a:r>
            <a:r>
              <a:rPr lang="zh-CN" altLang="en-US">
                <a:solidFill>
                  <a:schemeClr val="tx1"/>
                </a:solidFill>
              </a:rPr>
              <a:t>经过时访问，是</a:t>
            </a:r>
            <a:r>
              <a:rPr lang="zh-CN" altLang="en-US">
                <a:solidFill>
                  <a:srgbClr val="8497B0"/>
                </a:solidFill>
              </a:rPr>
              <a:t>中序</a:t>
            </a:r>
            <a:r>
              <a:rPr lang="zh-CN" altLang="en-US">
                <a:solidFill>
                  <a:schemeClr val="tx1"/>
                </a:solidFill>
              </a:rPr>
              <a:t>遍历</a:t>
            </a:r>
          </a:p>
          <a:p>
            <a:pPr eaLnBrk="1" hangingPunct="1"/>
            <a:r>
              <a:rPr lang="zh-CN" altLang="en-US">
                <a:solidFill>
                  <a:srgbClr val="8497B0"/>
                </a:solidFill>
              </a:rPr>
              <a:t>第</a:t>
            </a:r>
            <a:r>
              <a:rPr lang="en-US" altLang="zh-CN">
                <a:solidFill>
                  <a:srgbClr val="8497B0"/>
                </a:solidFill>
              </a:rPr>
              <a:t>3</a:t>
            </a:r>
            <a:r>
              <a:rPr lang="zh-CN" altLang="en-US">
                <a:solidFill>
                  <a:srgbClr val="8497B0"/>
                </a:solidFill>
              </a:rPr>
              <a:t>次</a:t>
            </a:r>
            <a:r>
              <a:rPr lang="zh-CN" altLang="en-US">
                <a:solidFill>
                  <a:schemeClr val="tx1"/>
                </a:solidFill>
              </a:rPr>
              <a:t>经过时访问，是</a:t>
            </a:r>
            <a:r>
              <a:rPr lang="zh-CN" altLang="en-US">
                <a:solidFill>
                  <a:srgbClr val="8497B0"/>
                </a:solidFill>
              </a:rPr>
              <a:t>后序</a:t>
            </a:r>
            <a:r>
              <a:rPr lang="zh-CN" altLang="en-US">
                <a:solidFill>
                  <a:schemeClr val="tx1"/>
                </a:solidFill>
              </a:rPr>
              <a:t>遍历</a:t>
            </a:r>
          </a:p>
        </p:txBody>
      </p:sp>
      <p:sp>
        <p:nvSpPr>
          <p:cNvPr id="413779" name="Rectangle 83">
            <a:extLst>
              <a:ext uri="{FF2B5EF4-FFF2-40B4-BE49-F238E27FC236}">
                <a16:creationId xmlns:a16="http://schemas.microsoft.com/office/drawing/2014/main" id="{C06CAA43-AAFD-1F48-8C70-2649204A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38600"/>
            <a:ext cx="541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2.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二叉树遍历的时间效率和空间效率</a:t>
            </a:r>
          </a:p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时间效率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:</a:t>
            </a:r>
            <a:r>
              <a:rPr lang="en-US" altLang="zh-CN">
                <a:solidFill>
                  <a:srgbClr val="8497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O(n)</a:t>
            </a:r>
            <a:r>
              <a:rPr lang="en-US" altLang="zh-CN">
                <a:solidFill>
                  <a:srgbClr val="66FF33"/>
                </a:solidFill>
                <a:latin typeface="楷体_GB2312" pitchFamily="49" charset="-122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楷体_GB2312" pitchFamily="49" charset="-122"/>
              </a:rPr>
              <a:t>每个结点只访问一次</a:t>
            </a:r>
          </a:p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空间效率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:</a:t>
            </a:r>
            <a:r>
              <a:rPr lang="en-US" altLang="zh-CN">
                <a:solidFill>
                  <a:srgbClr val="8497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O(n)</a:t>
            </a:r>
            <a:r>
              <a:rPr lang="en-US" altLang="zh-CN">
                <a:solidFill>
                  <a:srgbClr val="66FF33"/>
                </a:solidFill>
                <a:latin typeface="楷体_GB2312" pitchFamily="49" charset="-122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楷体_GB2312" pitchFamily="49" charset="-122"/>
              </a:rPr>
              <a:t>栈占用的最大辅助空间</a:t>
            </a:r>
            <a:endParaRPr lang="zh-CN" altLang="en-US">
              <a:solidFill>
                <a:srgbClr val="00B050"/>
              </a:solidFill>
              <a:latin typeface="楷体_GB2312" pitchFamily="49" charset="-122"/>
            </a:endParaRPr>
          </a:p>
        </p:txBody>
      </p:sp>
      <p:sp>
        <p:nvSpPr>
          <p:cNvPr id="48136" name="AutoShape 84">
            <a:extLst>
              <a:ext uri="{FF2B5EF4-FFF2-40B4-BE49-F238E27FC236}">
                <a16:creationId xmlns:a16="http://schemas.microsoft.com/office/drawing/2014/main" id="{FDE28F7B-6CF2-A044-83E9-A3B19CA98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19800"/>
            <a:ext cx="7010400" cy="457200"/>
          </a:xfrm>
          <a:prstGeom prst="wedgeRectCallout">
            <a:avLst>
              <a:gd name="adj1" fmla="val 2560"/>
              <a:gd name="adj2" fmla="val -21770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_GB2312" pitchFamily="49" charset="-122"/>
              </a:rPr>
              <a:t>精确值：树深为</a:t>
            </a:r>
            <a:r>
              <a:rPr lang="en-US" altLang="zh-CN">
                <a:latin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</a:rPr>
              <a:t>的递归遍历需要</a:t>
            </a:r>
            <a:r>
              <a:rPr lang="en-US" altLang="zh-CN">
                <a:latin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</a:rPr>
              <a:t>个辅助单元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83215B87-778C-D04B-9C01-6439B362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2725"/>
            <a:ext cx="8305800" cy="946150"/>
          </a:xfrm>
        </p:spPr>
        <p:txBody>
          <a:bodyPr/>
          <a:lstStyle/>
          <a:p>
            <a:pPr marL="857250" indent="-857250" eaLnBrk="1" hangingPunct="1"/>
            <a:r>
              <a:rPr lang="zh-CN" altLang="en-US" sz="2800" b="1">
                <a:solidFill>
                  <a:srgbClr val="FF0000"/>
                </a:solidFill>
                <a:ea typeface="PMingLiU" panose="02020500000000000000" pitchFamily="18" charset="-120"/>
              </a:rPr>
              <a:t>例：</a:t>
            </a:r>
            <a:r>
              <a:rPr lang="en-US" altLang="zh-CN" sz="2800" b="1">
                <a:solidFill>
                  <a:srgbClr val="00B050"/>
                </a:solidFill>
              </a:rPr>
              <a:t>【</a:t>
            </a:r>
            <a:r>
              <a:rPr lang="zh-CN" altLang="en-US" sz="2800" b="1">
                <a:solidFill>
                  <a:srgbClr val="00B050"/>
                </a:solidFill>
              </a:rPr>
              <a:t>严题集</a:t>
            </a:r>
            <a:r>
              <a:rPr lang="en-US" altLang="zh-CN" sz="2800" b="1">
                <a:solidFill>
                  <a:srgbClr val="00B050"/>
                </a:solidFill>
              </a:rPr>
              <a:t>6.42③】</a:t>
            </a:r>
            <a:r>
              <a:rPr lang="zh-CN" altLang="en-US" sz="2800" b="1">
                <a:solidFill>
                  <a:srgbClr val="8497B0"/>
                </a:solidFill>
              </a:rPr>
              <a:t>编写递归算法，计算二叉树中叶子结点的数目。</a:t>
            </a:r>
            <a:r>
              <a:rPr lang="zh-CN" altLang="en-US" sz="2800" b="1">
                <a:solidFill>
                  <a:srgbClr val="8497B0"/>
                </a:solidFill>
                <a:ea typeface="PMingLiU" panose="02020500000000000000" pitchFamily="18" charset="-120"/>
              </a:rPr>
              <a:t> </a:t>
            </a:r>
          </a:p>
        </p:txBody>
      </p:sp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FD01FA02-4307-1C4C-8F84-11222A2E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0C7630A-45C6-1145-9C17-4C5615613FAB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CBA67C66-8F7C-1F4E-A329-9D9BA3B9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096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8497B0"/>
                </a:solidFill>
                <a:latin typeface="楷体_GB2312" pitchFamily="49" charset="-122"/>
              </a:rPr>
              <a:t>思路：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若左右指针均空，必为叶子。可选用任何一种遍历算法查找叶子，将其统计并打印出来。 </a:t>
            </a:r>
            <a:endParaRPr lang="en-US" altLang="zh-TW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414724" name="Text Box 4">
            <a:extLst>
              <a:ext uri="{FF2B5EF4-FFF2-40B4-BE49-F238E27FC236}">
                <a16:creationId xmlns:a16="http://schemas.microsoft.com/office/drawing/2014/main" id="{1E2CB7E3-93A9-B744-B336-8FACA2835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09800"/>
            <a:ext cx="8610600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0500" algn="l"/>
              </a:tabLs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tabLst>
                <a:tab pos="190500" algn="l"/>
              </a:tabLs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tabLst>
                <a:tab pos="190500" algn="l"/>
              </a:tabLs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tabLst>
                <a:tab pos="190500" algn="l"/>
              </a:tabLs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tabLst>
                <a:tab pos="190500" algn="l"/>
              </a:tabLs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</a:pPr>
            <a:r>
              <a:rPr lang="en-US" altLang="zh-CN" dirty="0">
                <a:solidFill>
                  <a:srgbClr val="8497B0"/>
                </a:solidFill>
                <a:ea typeface="宋体" panose="02010600030101010101" pitchFamily="2" charset="-122"/>
              </a:rPr>
              <a:t>DLR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(node *</a:t>
            </a:r>
            <a:r>
              <a:rPr lang="en-US" altLang="zh-CN" dirty="0">
                <a:solidFill>
                  <a:srgbClr val="FF33CC"/>
                </a:solidFill>
                <a:ea typeface="宋体" panose="02010600030101010101" pitchFamily="2" charset="-122"/>
              </a:rPr>
              <a:t>root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    </a:t>
            </a:r>
            <a:r>
              <a:rPr lang="en-US" altLang="zh-CN" dirty="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楷体_GB2312" pitchFamily="49" charset="-122"/>
              </a:rPr>
              <a:t>采用先序遍历的递归算法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{ if (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root!=NULL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)  </a:t>
            </a:r>
            <a:r>
              <a:rPr lang="en-US" altLang="zh-CN" dirty="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楷体_GB2312" pitchFamily="49" charset="-122"/>
              </a:rPr>
              <a:t>非空二叉树条件，等效于 </a:t>
            </a:r>
            <a:r>
              <a:rPr lang="en-US" altLang="zh-CN" dirty="0">
                <a:solidFill>
                  <a:srgbClr val="00B050"/>
                </a:solidFill>
                <a:latin typeface="楷体_GB2312" pitchFamily="49" charset="-122"/>
              </a:rPr>
              <a:t>if(root)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{if</a:t>
            </a:r>
            <a:r>
              <a:rPr lang="en-US" altLang="zh-CN" dirty="0">
                <a:solidFill>
                  <a:srgbClr val="8497B0"/>
                </a:solidFill>
                <a:ea typeface="宋体" panose="02010600030101010101" pitchFamily="2" charset="-122"/>
              </a:rPr>
              <a:t>(!root-&gt;</a:t>
            </a:r>
            <a:r>
              <a:rPr lang="en-US" altLang="zh-CN" dirty="0" err="1">
                <a:solidFill>
                  <a:srgbClr val="8497B0"/>
                </a:solidFill>
                <a:ea typeface="宋体" panose="02010600030101010101" pitchFamily="2" charset="-122"/>
              </a:rPr>
              <a:t>lchild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 dirty="0">
                <a:solidFill>
                  <a:srgbClr val="8497B0"/>
                </a:solidFill>
                <a:ea typeface="宋体" panose="02010600030101010101" pitchFamily="2" charset="-122"/>
              </a:rPr>
              <a:t>!root-&gt;</a:t>
            </a:r>
            <a:r>
              <a:rPr lang="en-US" altLang="zh-CN" dirty="0" err="1">
                <a:solidFill>
                  <a:srgbClr val="8497B0"/>
                </a:solidFill>
                <a:ea typeface="宋体" panose="02010600030101010101" pitchFamily="2" charset="-122"/>
              </a:rPr>
              <a:t>rchild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 </a:t>
            </a:r>
            <a:r>
              <a:rPr lang="en-US" altLang="zh-CN" dirty="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楷体_GB2312" pitchFamily="49" charset="-122"/>
              </a:rPr>
              <a:t>是叶子结点则统计并打印</a:t>
            </a:r>
          </a:p>
          <a:p>
            <a:pPr algn="just" eaLnBrk="1" hangingPunct="1">
              <a:spcBef>
                <a:spcPct val="40000"/>
              </a:spcBef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rgbClr val="8497B0"/>
                </a:solidFill>
                <a:ea typeface="宋体" panose="02010600030101010101" pitchFamily="2" charset="-122"/>
              </a:rPr>
              <a:t>sum++;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("%d\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n",root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-&gt;data);}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8497B0"/>
                </a:solidFill>
                <a:ea typeface="宋体" panose="02010600030101010101" pitchFamily="2" charset="-122"/>
              </a:rPr>
              <a:t>DLR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33CC"/>
                </a:solidFill>
                <a:ea typeface="宋体" panose="02010600030101010101" pitchFamily="2" charset="-122"/>
              </a:rPr>
              <a:t>root-&gt;</a:t>
            </a:r>
            <a:r>
              <a:rPr lang="en-US" altLang="zh-CN" dirty="0" err="1">
                <a:solidFill>
                  <a:srgbClr val="FF33CC"/>
                </a:solidFill>
                <a:ea typeface="宋体" panose="02010600030101010101" pitchFamily="2" charset="-122"/>
              </a:rPr>
              <a:t>lchild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);      </a:t>
            </a:r>
            <a:r>
              <a:rPr lang="en-US" altLang="zh-CN" dirty="0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楷体_GB2312" pitchFamily="49" charset="-122"/>
              </a:rPr>
              <a:t>递归遍历左子树，直到叶子处；</a:t>
            </a:r>
          </a:p>
          <a:p>
            <a:pPr algn="just" eaLnBrk="1" hangingPunct="1">
              <a:spcBef>
                <a:spcPct val="40000"/>
              </a:spcBef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8497B0"/>
                </a:solidFill>
                <a:ea typeface="宋体" panose="02010600030101010101" pitchFamily="2" charset="-122"/>
              </a:rPr>
              <a:t>DLR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33CC"/>
                </a:solidFill>
                <a:ea typeface="宋体" panose="02010600030101010101" pitchFamily="2" charset="-122"/>
              </a:rPr>
              <a:t>root-&gt;</a:t>
            </a:r>
            <a:r>
              <a:rPr lang="en-US" altLang="zh-CN" dirty="0" err="1">
                <a:solidFill>
                  <a:srgbClr val="FF33CC"/>
                </a:solidFill>
                <a:ea typeface="宋体" panose="02010600030101010101" pitchFamily="2" charset="-122"/>
              </a:rPr>
              <a:t>rchild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);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}</a:t>
            </a:r>
            <a:r>
              <a:rPr lang="en-US" altLang="zh-CN" dirty="0">
                <a:solidFill>
                  <a:srgbClr val="00B050"/>
                </a:solidFill>
                <a:latin typeface="楷体_GB2312" pitchFamily="49" charset="-122"/>
              </a:rPr>
              <a:t> //</a:t>
            </a:r>
            <a:r>
              <a:rPr lang="zh-CN" altLang="en-US" dirty="0">
                <a:solidFill>
                  <a:srgbClr val="00B050"/>
                </a:solidFill>
                <a:latin typeface="楷体_GB2312" pitchFamily="49" charset="-122"/>
              </a:rPr>
              <a:t>递归遍历右子树，直到叶子处；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 return(0);  }</a:t>
            </a:r>
            <a:endParaRPr lang="en-US" altLang="zh-CN" dirty="0">
              <a:solidFill>
                <a:schemeClr val="accent2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/>
      <p:bldP spid="4147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>
            <a:extLst>
              <a:ext uri="{FF2B5EF4-FFF2-40B4-BE49-F238E27FC236}">
                <a16:creationId xmlns:a16="http://schemas.microsoft.com/office/drawing/2014/main" id="{570271DD-7D2A-6840-AD97-5766F11B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14313"/>
            <a:ext cx="7543800" cy="51911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如何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把二叉树存入电脑内？</a:t>
            </a:r>
          </a:p>
        </p:txBody>
      </p:sp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4A763AED-5B97-BA4C-9CE5-112C15B9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82F33AD-FA8D-FD44-8784-A1E05A66B96F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5746" name="AutoShape 2">
            <a:extLst>
              <a:ext uri="{FF2B5EF4-FFF2-40B4-BE49-F238E27FC236}">
                <a16:creationId xmlns:a16="http://schemas.microsoft.com/office/drawing/2014/main" id="{6C66E05B-EBCC-1E4B-B46D-F85E93125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3500438"/>
            <a:ext cx="2819400" cy="804862"/>
          </a:xfrm>
          <a:prstGeom prst="wedgeRectCallout">
            <a:avLst>
              <a:gd name="adj1" fmla="val 9403"/>
              <a:gd name="adj2" fmla="val -14610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/>
              <a:t>用空格字符表示‘无孩子’或指针为空</a:t>
            </a:r>
          </a:p>
        </p:txBody>
      </p:sp>
      <p:sp>
        <p:nvSpPr>
          <p:cNvPr id="50180" name="AutoShape 4">
            <a:extLst>
              <a:ext uri="{FF2B5EF4-FFF2-40B4-BE49-F238E27FC236}">
                <a16:creationId xmlns:a16="http://schemas.microsoft.com/office/drawing/2014/main" id="{DC869F9E-E763-5A45-8FE3-5172F8AC4A8B}"/>
              </a:ext>
            </a:extLst>
          </p:cNvPr>
          <p:cNvSpPr>
            <a:spLocks/>
          </p:cNvSpPr>
          <p:nvPr/>
        </p:nvSpPr>
        <p:spPr bwMode="auto">
          <a:xfrm>
            <a:off x="5029200" y="304800"/>
            <a:ext cx="3733800" cy="457200"/>
          </a:xfrm>
          <a:prstGeom prst="borderCallout2">
            <a:avLst>
              <a:gd name="adj1" fmla="val 25000"/>
              <a:gd name="adj2" fmla="val -2042"/>
              <a:gd name="adj3" fmla="val 25000"/>
              <a:gd name="adj4" fmla="val -7949"/>
              <a:gd name="adj5" fmla="val 46875"/>
              <a:gd name="adj6" fmla="val -1411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怎样建树？见教材</a:t>
            </a:r>
            <a:r>
              <a:rPr lang="en-US" altLang="zh-CN">
                <a:latin typeface="楷体_GB2312" pitchFamily="49" charset="-122"/>
              </a:rPr>
              <a:t>P131</a:t>
            </a:r>
            <a:r>
              <a:rPr lang="zh-CN" altLang="en-US">
                <a:latin typeface="楷体_GB2312" pitchFamily="49" charset="-122"/>
              </a:rPr>
              <a:t>例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F3D355F1-3C3C-0441-9DEF-584FF4E6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例：将下面的二叉树以二叉链表形式存入计算机内。</a:t>
            </a:r>
          </a:p>
        </p:txBody>
      </p:sp>
      <p:grpSp>
        <p:nvGrpSpPr>
          <p:cNvPr id="50182" name="Group 6">
            <a:extLst>
              <a:ext uri="{FF2B5EF4-FFF2-40B4-BE49-F238E27FC236}">
                <a16:creationId xmlns:a16="http://schemas.microsoft.com/office/drawing/2014/main" id="{67EB38A2-D0A2-FE49-B97A-F856BCC8301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2600"/>
            <a:ext cx="1720850" cy="3575050"/>
            <a:chOff x="336" y="1200"/>
            <a:chExt cx="1084" cy="2252"/>
          </a:xfrm>
        </p:grpSpPr>
        <p:grpSp>
          <p:nvGrpSpPr>
            <p:cNvPr id="50187" name="Group 7">
              <a:extLst>
                <a:ext uri="{FF2B5EF4-FFF2-40B4-BE49-F238E27FC236}">
                  <a16:creationId xmlns:a16="http://schemas.microsoft.com/office/drawing/2014/main" id="{AAF580CB-6E63-3147-92CF-191F62D9E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8" y="1200"/>
              <a:ext cx="286" cy="292"/>
              <a:chOff x="4229" y="1348"/>
              <a:chExt cx="364" cy="371"/>
            </a:xfrm>
          </p:grpSpPr>
          <p:sp>
            <p:nvSpPr>
              <p:cNvPr id="50212" name="Oval 8">
                <a:extLst>
                  <a:ext uri="{FF2B5EF4-FFF2-40B4-BE49-F238E27FC236}">
                    <a16:creationId xmlns:a16="http://schemas.microsoft.com/office/drawing/2014/main" id="{782F2F4C-0F78-5C43-B13C-203DE7E32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5753" name="Rectangle 9">
                <a:extLst>
                  <a:ext uri="{FF2B5EF4-FFF2-40B4-BE49-F238E27FC236}">
                    <a16:creationId xmlns:a16="http://schemas.microsoft.com/office/drawing/2014/main" id="{6AEED239-E037-F642-80D0-44E465B27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1401"/>
                <a:ext cx="29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A</a:t>
                </a:r>
              </a:p>
            </p:txBody>
          </p:sp>
        </p:grpSp>
        <p:grpSp>
          <p:nvGrpSpPr>
            <p:cNvPr id="50188" name="Group 10">
              <a:extLst>
                <a:ext uri="{FF2B5EF4-FFF2-40B4-BE49-F238E27FC236}">
                  <a16:creationId xmlns:a16="http://schemas.microsoft.com/office/drawing/2014/main" id="{5DA1A8BF-7375-8C40-9F12-4C95EB654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" y="1681"/>
              <a:ext cx="276" cy="285"/>
              <a:chOff x="3618" y="2067"/>
              <a:chExt cx="362" cy="426"/>
            </a:xfrm>
          </p:grpSpPr>
          <p:sp>
            <p:nvSpPr>
              <p:cNvPr id="50210" name="Oval 11">
                <a:extLst>
                  <a:ext uri="{FF2B5EF4-FFF2-40B4-BE49-F238E27FC236}">
                    <a16:creationId xmlns:a16="http://schemas.microsoft.com/office/drawing/2014/main" id="{B5789A08-C611-8D46-9D2C-25A1DFF91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5756" name="Rectangle 12">
                <a:extLst>
                  <a:ext uri="{FF2B5EF4-FFF2-40B4-BE49-F238E27FC236}">
                    <a16:creationId xmlns:a16="http://schemas.microsoft.com/office/drawing/2014/main" id="{C96A3061-CD81-844F-98FC-380612D8E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2119"/>
                <a:ext cx="292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50189" name="Line 13">
              <a:extLst>
                <a:ext uri="{FF2B5EF4-FFF2-40B4-BE49-F238E27FC236}">
                  <a16:creationId xmlns:a16="http://schemas.microsoft.com/office/drawing/2014/main" id="{C69DE301-37FB-8646-BA69-FF66AC232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407"/>
              <a:ext cx="279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190" name="Group 14">
              <a:extLst>
                <a:ext uri="{FF2B5EF4-FFF2-40B4-BE49-F238E27FC236}">
                  <a16:creationId xmlns:a16="http://schemas.microsoft.com/office/drawing/2014/main" id="{CCEC7FE4-134B-4E41-8F37-115BCD98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168"/>
              <a:ext cx="291" cy="284"/>
              <a:chOff x="5130" y="2764"/>
              <a:chExt cx="382" cy="425"/>
            </a:xfrm>
          </p:grpSpPr>
          <p:sp>
            <p:nvSpPr>
              <p:cNvPr id="50208" name="Oval 15">
                <a:extLst>
                  <a:ext uri="{FF2B5EF4-FFF2-40B4-BE49-F238E27FC236}">
                    <a16:creationId xmlns:a16="http://schemas.microsoft.com/office/drawing/2014/main" id="{AD6BBC1F-24C0-CA49-B33F-7E4FA8702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5760" name="Rectangle 16">
                <a:extLst>
                  <a:ext uri="{FF2B5EF4-FFF2-40B4-BE49-F238E27FC236}">
                    <a16:creationId xmlns:a16="http://schemas.microsoft.com/office/drawing/2014/main" id="{C4741F14-4BD8-1946-9882-93548D87D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2815"/>
                <a:ext cx="316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G</a:t>
                </a:r>
              </a:p>
            </p:txBody>
          </p:sp>
        </p:grpSp>
        <p:sp>
          <p:nvSpPr>
            <p:cNvPr id="50191" name="Line 17">
              <a:extLst>
                <a:ext uri="{FF2B5EF4-FFF2-40B4-BE49-F238E27FC236}">
                  <a16:creationId xmlns:a16="http://schemas.microsoft.com/office/drawing/2014/main" id="{5A8DF826-8ABD-104C-8A87-F9F402E17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2951"/>
              <a:ext cx="138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192" name="Group 18">
              <a:extLst>
                <a:ext uri="{FF2B5EF4-FFF2-40B4-BE49-F238E27FC236}">
                  <a16:creationId xmlns:a16="http://schemas.microsoft.com/office/drawing/2014/main" id="{9448E9CA-505F-A243-AB9A-E6C7E6AB0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" y="2169"/>
              <a:ext cx="284" cy="283"/>
              <a:chOff x="3951" y="2795"/>
              <a:chExt cx="373" cy="424"/>
            </a:xfrm>
          </p:grpSpPr>
          <p:sp>
            <p:nvSpPr>
              <p:cNvPr id="50206" name="Oval 19">
                <a:extLst>
                  <a:ext uri="{FF2B5EF4-FFF2-40B4-BE49-F238E27FC236}">
                    <a16:creationId xmlns:a16="http://schemas.microsoft.com/office/drawing/2014/main" id="{E2B3ECD8-6998-E948-8AA2-B74D88234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5764" name="Rectangle 20">
                <a:extLst>
                  <a:ext uri="{FF2B5EF4-FFF2-40B4-BE49-F238E27FC236}">
                    <a16:creationId xmlns:a16="http://schemas.microsoft.com/office/drawing/2014/main" id="{27729D2D-070B-4743-9592-84EB4F05A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2844"/>
                <a:ext cx="30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50193" name="Group 21">
              <a:extLst>
                <a:ext uri="{FF2B5EF4-FFF2-40B4-BE49-F238E27FC236}">
                  <a16:creationId xmlns:a16="http://schemas.microsoft.com/office/drawing/2014/main" id="{AED16D56-9C70-9D48-8116-07CB15ED4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7" y="2640"/>
              <a:ext cx="273" cy="285"/>
              <a:chOff x="3662" y="3556"/>
              <a:chExt cx="360" cy="426"/>
            </a:xfrm>
          </p:grpSpPr>
          <p:sp>
            <p:nvSpPr>
              <p:cNvPr id="50204" name="Oval 22">
                <a:extLst>
                  <a:ext uri="{FF2B5EF4-FFF2-40B4-BE49-F238E27FC236}">
                    <a16:creationId xmlns:a16="http://schemas.microsoft.com/office/drawing/2014/main" id="{81ED5CAD-59A4-DA41-9600-B034D34DA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5767" name="Rectangle 23">
                <a:extLst>
                  <a:ext uri="{FF2B5EF4-FFF2-40B4-BE49-F238E27FC236}">
                    <a16:creationId xmlns:a16="http://schemas.microsoft.com/office/drawing/2014/main" id="{9F397446-E37D-2B45-99FE-5608CD5F1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3608"/>
                <a:ext cx="282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F</a:t>
                </a:r>
              </a:p>
            </p:txBody>
          </p:sp>
        </p:grpSp>
        <p:sp>
          <p:nvSpPr>
            <p:cNvPr id="50194" name="Line 24">
              <a:extLst>
                <a:ext uri="{FF2B5EF4-FFF2-40B4-BE49-F238E27FC236}">
                  <a16:creationId xmlns:a16="http://schemas.microsoft.com/office/drawing/2014/main" id="{BC0A5A21-6392-B14E-8419-266A1DF86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00"/>
              <a:ext cx="204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195" name="Group 25">
              <a:extLst>
                <a:ext uri="{FF2B5EF4-FFF2-40B4-BE49-F238E27FC236}">
                  <a16:creationId xmlns:a16="http://schemas.microsoft.com/office/drawing/2014/main" id="{A9971A80-5915-AE48-BAFB-63883F6112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161"/>
              <a:ext cx="282" cy="285"/>
              <a:chOff x="3328" y="2784"/>
              <a:chExt cx="371" cy="425"/>
            </a:xfrm>
          </p:grpSpPr>
          <p:sp>
            <p:nvSpPr>
              <p:cNvPr id="50202" name="Oval 26">
                <a:extLst>
                  <a:ext uri="{FF2B5EF4-FFF2-40B4-BE49-F238E27FC236}">
                    <a16:creationId xmlns:a16="http://schemas.microsoft.com/office/drawing/2014/main" id="{B91686B4-AE4A-5D47-8973-8021CB4E2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5771" name="Rectangle 27">
                <a:extLst>
                  <a:ext uri="{FF2B5EF4-FFF2-40B4-BE49-F238E27FC236}">
                    <a16:creationId xmlns:a16="http://schemas.microsoft.com/office/drawing/2014/main" id="{548EAB7B-CB89-9448-9B70-4A17956B8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2836"/>
                <a:ext cx="305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C</a:t>
                </a:r>
              </a:p>
            </p:txBody>
          </p:sp>
        </p:grpSp>
        <p:grpSp>
          <p:nvGrpSpPr>
            <p:cNvPr id="50196" name="Group 28">
              <a:extLst>
                <a:ext uri="{FF2B5EF4-FFF2-40B4-BE49-F238E27FC236}">
                  <a16:creationId xmlns:a16="http://schemas.microsoft.com/office/drawing/2014/main" id="{3443FA57-867C-D149-9C48-87A22F158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688"/>
              <a:ext cx="275" cy="285"/>
              <a:chOff x="2975" y="3533"/>
              <a:chExt cx="362" cy="426"/>
            </a:xfrm>
          </p:grpSpPr>
          <p:sp>
            <p:nvSpPr>
              <p:cNvPr id="50200" name="Oval 29">
                <a:extLst>
                  <a:ext uri="{FF2B5EF4-FFF2-40B4-BE49-F238E27FC236}">
                    <a16:creationId xmlns:a16="http://schemas.microsoft.com/office/drawing/2014/main" id="{6F42372F-4986-9040-B225-6D8CD677E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5774" name="Rectangle 30">
                <a:extLst>
                  <a:ext uri="{FF2B5EF4-FFF2-40B4-BE49-F238E27FC236}">
                    <a16:creationId xmlns:a16="http://schemas.microsoft.com/office/drawing/2014/main" id="{BA09D37B-699B-3D47-BEA0-BFE135AA1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" y="3585"/>
                <a:ext cx="294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sz="20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PMingLiU" pitchFamily="18" charset="-120"/>
                  </a:rPr>
                  <a:t>E</a:t>
                </a:r>
              </a:p>
            </p:txBody>
          </p:sp>
        </p:grpSp>
        <p:sp>
          <p:nvSpPr>
            <p:cNvPr id="50197" name="Line 31">
              <a:extLst>
                <a:ext uri="{FF2B5EF4-FFF2-40B4-BE49-F238E27FC236}">
                  <a16:creationId xmlns:a16="http://schemas.microsoft.com/office/drawing/2014/main" id="{4057EE0B-7E29-4243-9941-EFA700BB3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1909"/>
              <a:ext cx="179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32">
              <a:extLst>
                <a:ext uri="{FF2B5EF4-FFF2-40B4-BE49-F238E27FC236}">
                  <a16:creationId xmlns:a16="http://schemas.microsoft.com/office/drawing/2014/main" id="{8716FA8A-50AA-FC4D-BC1B-F6BB8B13B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20"/>
              <a:ext cx="192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Line 33">
              <a:extLst>
                <a:ext uri="{FF2B5EF4-FFF2-40B4-BE49-F238E27FC236}">
                  <a16:creationId xmlns:a16="http://schemas.microsoft.com/office/drawing/2014/main" id="{800063DF-C712-5C49-AD82-5B85BF06A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26"/>
              <a:ext cx="156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83" name="Text Box 34">
            <a:extLst>
              <a:ext uri="{FF2B5EF4-FFF2-40B4-BE49-F238E27FC236}">
                <a16:creationId xmlns:a16="http://schemas.microsoft.com/office/drawing/2014/main" id="{115319AD-7BD6-A841-AC44-E5352D7AE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5791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考虑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：输入结点时怎样表示</a:t>
            </a:r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无孩子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考虑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：以何种遍历方式来输入和建树？</a:t>
            </a:r>
          </a:p>
        </p:txBody>
      </p:sp>
      <p:sp>
        <p:nvSpPr>
          <p:cNvPr id="50184" name="Text Box 35">
            <a:extLst>
              <a:ext uri="{FF2B5EF4-FFF2-40B4-BE49-F238E27FC236}">
                <a16:creationId xmlns:a16="http://schemas.microsoft.com/office/drawing/2014/main" id="{BF642176-B82A-E245-9B49-6D01CC2B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00600"/>
            <a:ext cx="62484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将二叉树按先序遍历次序输入：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70C0"/>
                </a:solidFill>
                <a:ea typeface="宋体" panose="02010600030101010101" pitchFamily="2" charset="-122"/>
              </a:rPr>
              <a:t>A B C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70C0"/>
                </a:solidFill>
                <a:ea typeface="宋体" panose="02010600030101010101" pitchFamily="2" charset="-122"/>
              </a:rPr>
              <a:t>D E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70C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70C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 </a:t>
            </a:r>
            <a:r>
              <a:rPr lang="en-US" altLang="zh-CN" sz="2800">
                <a:solidFill>
                  <a:srgbClr val="0070C0"/>
                </a:solidFill>
                <a:ea typeface="宋体" panose="02010600030101010101" pitchFamily="2" charset="-122"/>
                <a:sym typeface="Symbol" pitchFamily="2" charset="2"/>
              </a:rPr>
              <a:t>(/n)</a:t>
            </a:r>
          </a:p>
        </p:txBody>
      </p:sp>
      <p:sp>
        <p:nvSpPr>
          <p:cNvPr id="415781" name="AutoShape 37">
            <a:extLst>
              <a:ext uri="{FF2B5EF4-FFF2-40B4-BE49-F238E27FC236}">
                <a16:creationId xmlns:a16="http://schemas.microsoft.com/office/drawing/2014/main" id="{D6E8FD13-5A53-AC4F-BEE4-918ED98A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3116263" cy="1143000"/>
          </a:xfrm>
          <a:prstGeom prst="wedgeRectCallout">
            <a:avLst>
              <a:gd name="adj1" fmla="val 39505"/>
              <a:gd name="adj2" fmla="val -9277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以先序遍历最为合适，让每个结点都能及时被连接到位。</a:t>
            </a:r>
          </a:p>
        </p:txBody>
      </p:sp>
      <p:sp>
        <p:nvSpPr>
          <p:cNvPr id="415782" name="AutoShape 38">
            <a:extLst>
              <a:ext uri="{FF2B5EF4-FFF2-40B4-BE49-F238E27FC236}">
                <a16:creationId xmlns:a16="http://schemas.microsoft.com/office/drawing/2014/main" id="{520ED239-9054-0B4E-96D3-858367F8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43250"/>
            <a:ext cx="3352800" cy="1504950"/>
          </a:xfrm>
          <a:prstGeom prst="wedgeRoundRectCallout">
            <a:avLst>
              <a:gd name="adj1" fmla="val 78361"/>
              <a:gd name="adj2" fmla="val 89583"/>
              <a:gd name="adj3" fmla="val 16667"/>
            </a:avLst>
          </a:prstGeom>
          <a:solidFill>
            <a:srgbClr val="CC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字符串输完后</a:t>
            </a:r>
            <a:r>
              <a:rPr lang="zh-CN" altLang="en-US">
                <a:solidFill>
                  <a:srgbClr val="FF00FF"/>
                </a:solidFill>
              </a:rPr>
              <a:t>应当再加一特殊的结束符号</a:t>
            </a:r>
            <a:r>
              <a:rPr lang="en-US" altLang="zh-CN">
                <a:solidFill>
                  <a:srgbClr val="FF00FF"/>
                </a:solidFill>
              </a:rPr>
              <a:t>(</a:t>
            </a:r>
            <a:r>
              <a:rPr lang="zh-CN" altLang="en-US">
                <a:solidFill>
                  <a:srgbClr val="FF00FF"/>
                </a:solidFill>
              </a:rPr>
              <a:t>如</a:t>
            </a:r>
            <a:r>
              <a:rPr lang="en-US" altLang="zh-CN">
                <a:solidFill>
                  <a:srgbClr val="FF00FF"/>
                </a:solidFill>
              </a:rPr>
              <a:t>$)</a:t>
            </a:r>
            <a:r>
              <a:rPr lang="zh-CN" altLang="en-US">
                <a:solidFill>
                  <a:srgbClr val="0000FF"/>
                </a:solidFill>
              </a:rPr>
              <a:t>，因为</a:t>
            </a:r>
            <a:r>
              <a:rPr lang="zh-CN" altLang="en-US">
                <a:solidFill>
                  <a:srgbClr val="0000FF"/>
                </a:solidFill>
                <a:sym typeface="Symbol" pitchFamily="2" charset="2"/>
              </a:rPr>
              <a:t>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  <a:sym typeface="Symbol" pitchFamily="2" charset="2"/>
              </a:rPr>
              <a:t>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  <a:sym typeface="Symbol" pitchFamily="2" charset="2"/>
              </a:rPr>
              <a:t></a:t>
            </a:r>
            <a:r>
              <a:rPr lang="zh-CN" altLang="en-US">
                <a:solidFill>
                  <a:srgbClr val="0000FF"/>
                </a:solidFill>
              </a:rPr>
              <a:t>无法惟一表示结束。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 autoUpdateAnimBg="0"/>
      <p:bldP spid="415781" grpId="0" animBg="1" autoUpdateAnimBg="0"/>
      <p:bldP spid="41578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3">
            <a:extLst>
              <a:ext uri="{FF2B5EF4-FFF2-40B4-BE49-F238E27FC236}">
                <a16:creationId xmlns:a16="http://schemas.microsoft.com/office/drawing/2014/main" id="{AD1D96C4-3114-4F46-80CB-E3B138C0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D3FD5F5-44A0-A748-8914-4C0A860F95F8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F4B9E6F0-8E6C-A041-B288-70DC9F74A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5344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建树算法：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Status </a:t>
            </a:r>
            <a:r>
              <a:rPr lang="en-US" altLang="zh-CN">
                <a:solidFill>
                  <a:srgbClr val="8497B0"/>
                </a:solidFill>
                <a:ea typeface="宋体" panose="02010600030101010101" pitchFamily="2" charset="-122"/>
              </a:rPr>
              <a:t>CreateBiTree( BiTree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&amp;T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){    </a:t>
            </a:r>
            <a:r>
              <a:rPr lang="en-US" altLang="zh-CN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_GB2312" pitchFamily="49" charset="-122"/>
              </a:rPr>
              <a:t>构造二叉树</a:t>
            </a:r>
            <a:r>
              <a:rPr lang="en-US" altLang="zh-CN">
                <a:solidFill>
                  <a:srgbClr val="00B050"/>
                </a:solidFill>
                <a:latin typeface="楷体_GB2312" pitchFamily="49" charset="-122"/>
              </a:rPr>
              <a:t>T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scanf(“%c”,&amp;ch);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if(</a:t>
            </a:r>
            <a:r>
              <a:rPr lang="en-US" altLang="zh-CN">
                <a:solidFill>
                  <a:srgbClr val="8497B0"/>
                </a:solidFill>
                <a:ea typeface="宋体" panose="02010600030101010101" pitchFamily="2" charset="-122"/>
              </a:rPr>
              <a:t>ch==’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>
                <a:solidFill>
                  <a:srgbClr val="8497B0"/>
                </a:solidFill>
                <a:ea typeface="宋体" panose="02010600030101010101" pitchFamily="2" charset="-122"/>
              </a:rPr>
              <a:t>’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)	T=NULL; 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else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{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 if(!</a:t>
            </a:r>
            <a:r>
              <a:rPr lang="en-US" altLang="zh-CN">
                <a:solidFill>
                  <a:srgbClr val="FF33CC"/>
                </a:solidFill>
                <a:ea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8497B0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=( BiTNode*)</a:t>
            </a:r>
            <a:r>
              <a:rPr lang="en-US" altLang="zh-CN">
                <a:solidFill>
                  <a:srgbClr val="8497B0"/>
                </a:solidFill>
                <a:ea typeface="宋体" panose="02010600030101010101" pitchFamily="2" charset="-122"/>
              </a:rPr>
              <a:t>malloc(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sizeof(BiTNode)</a:t>
            </a:r>
            <a:r>
              <a:rPr lang="en-US" altLang="zh-CN">
                <a:solidFill>
                  <a:srgbClr val="8497B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FF33CC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)exit(overflow);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>
                <a:solidFill>
                  <a:srgbClr val="66FF33"/>
                </a:solidFill>
                <a:ea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8497B0"/>
                </a:solidFill>
                <a:ea typeface="宋体" panose="02010600030101010101" pitchFamily="2" charset="-122"/>
              </a:rPr>
              <a:t>T-&gt;data=ch;                           </a:t>
            </a:r>
            <a:r>
              <a:rPr lang="en-US" altLang="zh-CN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_GB2312" pitchFamily="49" charset="-122"/>
              </a:rPr>
              <a:t>生成根结点</a:t>
            </a:r>
          </a:p>
          <a:p>
            <a:pPr algn="just" eaLnBrk="1" hangingPunct="1">
              <a:spcBef>
                <a:spcPct val="30000"/>
              </a:spcBef>
            </a:pP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8497B0"/>
                </a:solidFill>
                <a:ea typeface="宋体" panose="02010600030101010101" pitchFamily="2" charset="-122"/>
              </a:rPr>
              <a:t>CreateBiTree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T-&gt;lchild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);     </a:t>
            </a:r>
            <a:r>
              <a:rPr lang="en-US" altLang="zh-CN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_GB2312" pitchFamily="49" charset="-122"/>
              </a:rPr>
              <a:t>构造左子树</a:t>
            </a:r>
          </a:p>
          <a:p>
            <a:pPr algn="just" eaLnBrk="1" hangingPunct="1">
              <a:spcBef>
                <a:spcPct val="30000"/>
              </a:spcBef>
            </a:pP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8497B0"/>
                </a:solidFill>
                <a:ea typeface="宋体" panose="02010600030101010101" pitchFamily="2" charset="-122"/>
              </a:rPr>
              <a:t>CreateBiTree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T-&gt;rchild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);   </a:t>
            </a:r>
            <a:r>
              <a:rPr lang="en-US" altLang="zh-CN">
                <a:solidFill>
                  <a:srgbClr val="00B050"/>
                </a:solidFill>
                <a:latin typeface="楷体_GB2312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_GB2312" pitchFamily="49" charset="-122"/>
              </a:rPr>
              <a:t>构造右子树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}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return OK;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} </a:t>
            </a:r>
            <a:r>
              <a:rPr lang="en-US" altLang="zh-CN">
                <a:solidFill>
                  <a:srgbClr val="00B050"/>
                </a:solidFill>
                <a:latin typeface="楷体_GB2312" pitchFamily="49" charset="-122"/>
              </a:rPr>
              <a:t>//CreateBiTree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67D7B2E-20ED-4A49-81C6-30E8E80A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6967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输入序列：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8497B0"/>
                </a:solidFill>
                <a:ea typeface="宋体" panose="02010600030101010101" pitchFamily="2" charset="-122"/>
              </a:rPr>
              <a:t>A B C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8497B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8497B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8497B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8497B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FF33CC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AE00DA28-119D-2B44-9765-52077B2BD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04788"/>
            <a:ext cx="8382000" cy="946150"/>
          </a:xfrm>
        </p:spPr>
        <p:txBody>
          <a:bodyPr>
            <a:normAutofit/>
          </a:bodyPr>
          <a:lstStyle/>
          <a:p>
            <a:pPr marL="1809750" indent="-1809750" eaLnBrk="1" hangingPunct="1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特别讨论：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若已知先序（或后序）遍历结果和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中序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遍历结果，能否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恢复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出二叉树？</a:t>
            </a:r>
          </a:p>
        </p:txBody>
      </p:sp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33BC794A-39DC-D245-B15F-B5032345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92AD5F6-A1F8-374B-8853-033052B6DB94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81C89F9-9281-6740-ABCA-D339BA458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86868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已知一棵二叉树的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中序序列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>
                <a:solidFill>
                  <a:srgbClr val="7F7F7F"/>
                </a:solidFill>
                <a:ea typeface="宋体" panose="02010600030101010101" pitchFamily="2" charset="-122"/>
              </a:rPr>
              <a:t>后序序列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分别是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BDCEAFHG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和 </a:t>
            </a:r>
            <a:r>
              <a:rPr lang="en-US" altLang="zh-CN">
                <a:solidFill>
                  <a:srgbClr val="7F7F7F"/>
                </a:solidFill>
                <a:ea typeface="宋体" panose="02010600030101010101" pitchFamily="2" charset="-122"/>
              </a:rPr>
              <a:t>DECBHGFA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，请画出这棵二叉树。</a:t>
            </a:r>
          </a:p>
          <a:p>
            <a:pPr algn="just" eaLnBrk="1" hangingPunct="1"/>
            <a:r>
              <a:rPr lang="zh-CN" altLang="en-US">
                <a:solidFill>
                  <a:srgbClr val="7F7F7F"/>
                </a:solidFill>
                <a:ea typeface="宋体" panose="02010600030101010101" pitchFamily="2" charset="-122"/>
              </a:rPr>
              <a:t>分析：</a:t>
            </a:r>
          </a:p>
          <a:p>
            <a:pPr algn="just" eaLnBrk="1" hangingPunct="1">
              <a:spcBef>
                <a:spcPct val="3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①由后序遍历特征，根结点必在后序序列尾部</a:t>
            </a:r>
            <a:r>
              <a:rPr lang="zh-CN" altLang="en-US">
                <a:solidFill>
                  <a:srgbClr val="7F7F7F"/>
                </a:solidFill>
                <a:latin typeface="楷体_GB2312" pitchFamily="49" charset="-122"/>
              </a:rPr>
              <a:t>（即</a:t>
            </a:r>
            <a:r>
              <a:rPr lang="en-US" altLang="zh-CN">
                <a:solidFill>
                  <a:srgbClr val="7F7F7F"/>
                </a:solidFill>
                <a:latin typeface="楷体_GB2312" pitchFamily="49" charset="-122"/>
              </a:rPr>
              <a:t>A</a:t>
            </a:r>
            <a:r>
              <a:rPr lang="zh-CN" altLang="en-US">
                <a:solidFill>
                  <a:srgbClr val="7F7F7F"/>
                </a:solidFill>
                <a:latin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；</a:t>
            </a:r>
          </a:p>
          <a:p>
            <a:pPr algn="just" eaLnBrk="1" hangingPunct="1">
              <a:spcBef>
                <a:spcPct val="3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②由中序遍历特征，根结点必在其中间，而且其左部必全部是左子树的子孙</a:t>
            </a:r>
            <a:r>
              <a:rPr lang="zh-CN" altLang="en-US">
                <a:solidFill>
                  <a:srgbClr val="7F7F7F"/>
                </a:solidFill>
                <a:latin typeface="楷体_GB2312" pitchFamily="49" charset="-122"/>
              </a:rPr>
              <a:t>（即</a:t>
            </a:r>
            <a:r>
              <a:rPr lang="en-US" altLang="zh-CN">
                <a:solidFill>
                  <a:srgbClr val="7F7F7F"/>
                </a:solidFill>
                <a:latin typeface="楷体_GB2312" pitchFamily="49" charset="-122"/>
              </a:rPr>
              <a:t>BDCE</a:t>
            </a:r>
            <a:r>
              <a:rPr lang="zh-CN" altLang="en-US">
                <a:solidFill>
                  <a:srgbClr val="7F7F7F"/>
                </a:solidFill>
                <a:latin typeface="楷体_GB2312" pitchFamily="49" charset="-122"/>
              </a:rPr>
              <a:t>），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其右部必全部是右子树的子孙</a:t>
            </a:r>
            <a:r>
              <a:rPr lang="zh-CN" altLang="en-US">
                <a:solidFill>
                  <a:srgbClr val="7F7F7F"/>
                </a:solidFill>
                <a:latin typeface="楷体_GB2312" pitchFamily="49" charset="-122"/>
              </a:rPr>
              <a:t>（即</a:t>
            </a:r>
            <a:r>
              <a:rPr lang="en-US" altLang="zh-CN">
                <a:solidFill>
                  <a:srgbClr val="7F7F7F"/>
                </a:solidFill>
                <a:latin typeface="楷体_GB2312" pitchFamily="49" charset="-122"/>
              </a:rPr>
              <a:t>FHG</a:t>
            </a:r>
            <a:r>
              <a:rPr lang="zh-CN" altLang="en-US">
                <a:solidFill>
                  <a:srgbClr val="7F7F7F"/>
                </a:solidFill>
                <a:latin typeface="楷体_GB2312" pitchFamily="49" charset="-122"/>
              </a:rPr>
              <a:t>）；</a:t>
            </a:r>
          </a:p>
          <a:p>
            <a:pPr algn="just" eaLnBrk="1" hangingPunct="1">
              <a:spcBef>
                <a:spcPct val="3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③继而，根据后序中的</a:t>
            </a:r>
            <a:r>
              <a:rPr lang="en-US" altLang="zh-CN" u="sng">
                <a:solidFill>
                  <a:schemeClr val="tx1"/>
                </a:solidFill>
                <a:latin typeface="楷体_GB2312" pitchFamily="49" charset="-122"/>
              </a:rPr>
              <a:t>DECB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子树可确定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的左孩子，根据</a:t>
            </a:r>
            <a:r>
              <a:rPr lang="en-US" altLang="zh-CN" u="sng">
                <a:solidFill>
                  <a:schemeClr val="tx1"/>
                </a:solidFill>
                <a:latin typeface="楷体_GB2312" pitchFamily="49" charset="-122"/>
              </a:rPr>
              <a:t>HGF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子串可确定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的右孩子；以此类推。</a:t>
            </a:r>
          </a:p>
        </p:txBody>
      </p:sp>
      <p:sp>
        <p:nvSpPr>
          <p:cNvPr id="52228" name="Text Box 5">
            <a:extLst>
              <a:ext uri="{FF2B5EF4-FFF2-40B4-BE49-F238E27FC236}">
                <a16:creationId xmlns:a16="http://schemas.microsoft.com/office/drawing/2014/main" id="{D1AE574D-57E7-7D4B-822E-C5FAF6C82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5344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B050"/>
                </a:solidFill>
                <a:ea typeface="宋体" panose="02010600030101010101" pitchFamily="2" charset="-122"/>
              </a:rPr>
              <a:t>【</a:t>
            </a:r>
            <a:r>
              <a:rPr lang="zh-CN" altLang="en-US">
                <a:solidFill>
                  <a:srgbClr val="00B050"/>
                </a:solidFill>
                <a:ea typeface="宋体" panose="02010600030101010101" pitchFamily="2" charset="-122"/>
              </a:rPr>
              <a:t>严题集</a:t>
            </a:r>
            <a:r>
              <a:rPr lang="en-US" altLang="zh-CN">
                <a:solidFill>
                  <a:srgbClr val="00B050"/>
                </a:solidFill>
                <a:ea typeface="宋体" panose="02010600030101010101" pitchFamily="2" charset="-122"/>
              </a:rPr>
              <a:t>6.31④】 </a:t>
            </a:r>
            <a:r>
              <a:rPr lang="zh-CN" altLang="en-US">
                <a:solidFill>
                  <a:srgbClr val="8497B0"/>
                </a:solidFill>
                <a:ea typeface="宋体" panose="02010600030101010101" pitchFamily="2" charset="-122"/>
              </a:rPr>
              <a:t>请证明：由一棵二叉树的先序序列和中序序列可唯一确定这棵二叉树。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788B8CF7-4F43-B347-8820-BBA483DB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7E3F9B3-8650-0B49-92A4-2CEB06BDB19E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36EFB15A-D9A2-ED43-AD0A-DB4F248F4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7772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已知中序遍历：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B D C E A F H G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已知后序遍历：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D E C B H G F A</a:t>
            </a:r>
          </a:p>
        </p:txBody>
      </p:sp>
      <p:sp>
        <p:nvSpPr>
          <p:cNvPr id="418820" name="Line 4">
            <a:extLst>
              <a:ext uri="{FF2B5EF4-FFF2-40B4-BE49-F238E27FC236}">
                <a16:creationId xmlns:a16="http://schemas.microsoft.com/office/drawing/2014/main" id="{207A322E-F378-B044-BD4D-C786F74AC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371600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21" name="Line 5">
            <a:extLst>
              <a:ext uri="{FF2B5EF4-FFF2-40B4-BE49-F238E27FC236}">
                <a16:creationId xmlns:a16="http://schemas.microsoft.com/office/drawing/2014/main" id="{D886D7AE-86DA-8B4C-A09C-635932874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81200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22" name="Line 6">
            <a:extLst>
              <a:ext uri="{FF2B5EF4-FFF2-40B4-BE49-F238E27FC236}">
                <a16:creationId xmlns:a16="http://schemas.microsoft.com/office/drawing/2014/main" id="{9D8F08E6-BA8B-6449-AEA8-8CDCBB90A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71600"/>
            <a:ext cx="914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23" name="Line 7">
            <a:extLst>
              <a:ext uri="{FF2B5EF4-FFF2-40B4-BE49-F238E27FC236}">
                <a16:creationId xmlns:a16="http://schemas.microsoft.com/office/drawing/2014/main" id="{CD4A3176-45EC-3942-AE80-D33BB6A7D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371600"/>
            <a:ext cx="914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24" name="Rectangle 8">
            <a:extLst>
              <a:ext uri="{FF2B5EF4-FFF2-40B4-BE49-F238E27FC236}">
                <a16:creationId xmlns:a16="http://schemas.microsoft.com/office/drawing/2014/main" id="{2EE6DB22-78F8-8245-A552-2E27F8E6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76800"/>
            <a:ext cx="215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hlink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B D C E</a:t>
            </a:r>
            <a:r>
              <a:rPr lang="zh-CN" altLang="en-US" sz="2800">
                <a:solidFill>
                  <a:schemeClr val="hlink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18825" name="Rectangle 9">
            <a:extLst>
              <a:ext uri="{FF2B5EF4-FFF2-40B4-BE49-F238E27FC236}">
                <a16:creationId xmlns:a16="http://schemas.microsoft.com/office/drawing/2014/main" id="{C6F6D64A-6FDC-CD4B-B31B-FB7DA7469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76800"/>
            <a:ext cx="1938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（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F H G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18826" name="Rectangle 10">
            <a:extLst>
              <a:ext uri="{FF2B5EF4-FFF2-40B4-BE49-F238E27FC236}">
                <a16:creationId xmlns:a16="http://schemas.microsoft.com/office/drawing/2014/main" id="{E7F99119-97E8-3549-A479-E320108D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18827" name="Rectangle 11">
            <a:extLst>
              <a:ext uri="{FF2B5EF4-FFF2-40B4-BE49-F238E27FC236}">
                <a16:creationId xmlns:a16="http://schemas.microsoft.com/office/drawing/2014/main" id="{90316258-8E9D-FB4D-935E-D4171A1A1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3000"/>
            <a:ext cx="3352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D C E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1635AC33-100A-C846-AC63-E03388BA246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590800"/>
            <a:ext cx="838200" cy="808038"/>
            <a:chOff x="1776" y="1881"/>
            <a:chExt cx="528" cy="509"/>
          </a:xfrm>
        </p:grpSpPr>
        <p:sp>
          <p:nvSpPr>
            <p:cNvPr id="53283" name="Rectangle 13">
              <a:extLst>
                <a:ext uri="{FF2B5EF4-FFF2-40B4-BE49-F238E27FC236}">
                  <a16:creationId xmlns:a16="http://schemas.microsoft.com/office/drawing/2014/main" id="{B70F295E-5F94-D046-9825-D57F7FB8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25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3284" name="Line 14">
              <a:extLst>
                <a:ext uri="{FF2B5EF4-FFF2-40B4-BE49-F238E27FC236}">
                  <a16:creationId xmlns:a16="http://schemas.microsoft.com/office/drawing/2014/main" id="{234CD2FC-29E4-9A4F-82DD-E518696CA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881"/>
              <a:ext cx="288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5C5D98E5-9805-6D4B-AA41-89CBA55F46B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90800"/>
            <a:ext cx="1447800" cy="2103438"/>
            <a:chOff x="2496" y="1881"/>
            <a:chExt cx="912" cy="1325"/>
          </a:xfrm>
        </p:grpSpPr>
        <p:sp>
          <p:nvSpPr>
            <p:cNvPr id="53277" name="Rectangle 16">
              <a:extLst>
                <a:ext uri="{FF2B5EF4-FFF2-40B4-BE49-F238E27FC236}">
                  <a16:creationId xmlns:a16="http://schemas.microsoft.com/office/drawing/2014/main" id="{96885DFD-AD98-5644-B548-C1ECB070E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25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3278" name="Rectangle 17">
              <a:extLst>
                <a:ext uri="{FF2B5EF4-FFF2-40B4-BE49-F238E27FC236}">
                  <a16:creationId xmlns:a16="http://schemas.microsoft.com/office/drawing/2014/main" id="{F63BB9C5-BC8D-3C46-AA8B-BFE234439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2457"/>
              <a:ext cx="3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3279" name="Rectangle 18">
              <a:extLst>
                <a:ext uri="{FF2B5EF4-FFF2-40B4-BE49-F238E27FC236}">
                  <a16:creationId xmlns:a16="http://schemas.microsoft.com/office/drawing/2014/main" id="{3B0313D1-3372-ED40-A98F-B14770D90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841"/>
              <a:ext cx="3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3280" name="Line 19">
              <a:extLst>
                <a:ext uri="{FF2B5EF4-FFF2-40B4-BE49-F238E27FC236}">
                  <a16:creationId xmlns:a16="http://schemas.microsoft.com/office/drawing/2014/main" id="{F29F7965-2A22-AD4F-A996-AC9947014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745"/>
              <a:ext cx="192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Line 20">
              <a:extLst>
                <a:ext uri="{FF2B5EF4-FFF2-40B4-BE49-F238E27FC236}">
                  <a16:creationId xmlns:a16="http://schemas.microsoft.com/office/drawing/2014/main" id="{2492E819-EED8-DC4B-86B4-D3D38F753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81"/>
              <a:ext cx="288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Line 21">
              <a:extLst>
                <a:ext uri="{FF2B5EF4-FFF2-40B4-BE49-F238E27FC236}">
                  <a16:creationId xmlns:a16="http://schemas.microsoft.com/office/drawing/2014/main" id="{5B8A816F-2CB3-DB47-90C0-5CB5DC1A5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65"/>
              <a:ext cx="288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871CE0F9-66DC-6145-BF65-5CAA6EFAB99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477838" cy="808038"/>
            <a:chOff x="1968" y="2313"/>
            <a:chExt cx="301" cy="509"/>
          </a:xfrm>
        </p:grpSpPr>
        <p:sp>
          <p:nvSpPr>
            <p:cNvPr id="53275" name="Rectangle 23">
              <a:extLst>
                <a:ext uri="{FF2B5EF4-FFF2-40B4-BE49-F238E27FC236}">
                  <a16:creationId xmlns:a16="http://schemas.microsoft.com/office/drawing/2014/main" id="{A3F4BF5F-D177-184F-B1EC-08C6DC84C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57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3276" name="Line 24">
              <a:extLst>
                <a:ext uri="{FF2B5EF4-FFF2-40B4-BE49-F238E27FC236}">
                  <a16:creationId xmlns:a16="http://schemas.microsoft.com/office/drawing/2014/main" id="{9823CF5F-1F1A-EE4F-9C63-87076DC90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313"/>
              <a:ext cx="96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7C327199-4B23-3D49-8250-E8B6D39244F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48113"/>
            <a:ext cx="1257300" cy="731837"/>
            <a:chOff x="1728" y="2736"/>
            <a:chExt cx="792" cy="461"/>
          </a:xfrm>
        </p:grpSpPr>
        <p:sp>
          <p:nvSpPr>
            <p:cNvPr id="53272" name="Rectangle 26">
              <a:extLst>
                <a:ext uri="{FF2B5EF4-FFF2-40B4-BE49-F238E27FC236}">
                  <a16:creationId xmlns:a16="http://schemas.microsoft.com/office/drawing/2014/main" id="{9ACA7696-2EBB-2340-8994-B5ABC23E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32"/>
              <a:ext cx="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3200">
                  <a:solidFill>
                    <a:schemeClr val="accent1"/>
                  </a:solidFill>
                  <a:ea typeface="宋体" panose="02010600030101010101" pitchFamily="2" charset="-122"/>
                </a:rPr>
                <a:t>     </a:t>
              </a:r>
              <a:r>
                <a: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3273" name="Line 27">
              <a:extLst>
                <a:ext uri="{FF2B5EF4-FFF2-40B4-BE49-F238E27FC236}">
                  <a16:creationId xmlns:a16="http://schemas.microsoft.com/office/drawing/2014/main" id="{F07F4137-81AA-9E49-93FA-E22991EE4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736"/>
              <a:ext cx="24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28">
              <a:extLst>
                <a:ext uri="{FF2B5EF4-FFF2-40B4-BE49-F238E27FC236}">
                  <a16:creationId xmlns:a16="http://schemas.microsoft.com/office/drawing/2014/main" id="{247E700A-887A-B54B-95CE-6A07A38DB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45"/>
              <a:ext cx="144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8845" name="Rectangle 29">
            <a:extLst>
              <a:ext uri="{FF2B5EF4-FFF2-40B4-BE49-F238E27FC236}">
                <a16:creationId xmlns:a16="http://schemas.microsoft.com/office/drawing/2014/main" id="{3A56201B-8E86-174D-8992-7E9A5E778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838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18846" name="Rectangle 30">
            <a:extLst>
              <a:ext uri="{FF2B5EF4-FFF2-40B4-BE49-F238E27FC236}">
                <a16:creationId xmlns:a16="http://schemas.microsoft.com/office/drawing/2014/main" id="{38468D39-6861-DF44-B270-4218D6B1D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8382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8847" name="Rectangle 31">
            <a:extLst>
              <a:ext uri="{FF2B5EF4-FFF2-40B4-BE49-F238E27FC236}">
                <a16:creationId xmlns:a16="http://schemas.microsoft.com/office/drawing/2014/main" id="{941745A9-8272-A243-850E-63C7FCE1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14620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8849" name="Rectangle 33">
            <a:extLst>
              <a:ext uri="{FF2B5EF4-FFF2-40B4-BE49-F238E27FC236}">
                <a16:creationId xmlns:a16="http://schemas.microsoft.com/office/drawing/2014/main" id="{8CA93E11-2619-A84B-87FE-CCD2FBD9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620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18850" name="Line 34">
            <a:extLst>
              <a:ext uri="{FF2B5EF4-FFF2-40B4-BE49-F238E27FC236}">
                <a16:creationId xmlns:a16="http://schemas.microsoft.com/office/drawing/2014/main" id="{E9BA483B-01AD-DC42-A600-11915DB27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81200"/>
            <a:ext cx="914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51" name="Rectangle 35">
            <a:extLst>
              <a:ext uri="{FF2B5EF4-FFF2-40B4-BE49-F238E27FC236}">
                <a16:creationId xmlns:a16="http://schemas.microsoft.com/office/drawing/2014/main" id="{0BA46BA9-225B-F142-B626-0D339D6BF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478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66FF33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8852" name="Rectangle 36">
            <a:extLst>
              <a:ext uri="{FF2B5EF4-FFF2-40B4-BE49-F238E27FC236}">
                <a16:creationId xmlns:a16="http://schemas.microsoft.com/office/drawing/2014/main" id="{44745111-178A-3743-B5A5-404753F3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838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66FF33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8853" name="Rectangle 37">
            <a:extLst>
              <a:ext uri="{FF2B5EF4-FFF2-40B4-BE49-F238E27FC236}">
                <a16:creationId xmlns:a16="http://schemas.microsoft.com/office/drawing/2014/main" id="{2FDA1BB9-F56B-604B-958D-16480B03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838200"/>
            <a:ext cx="111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33CC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66FF33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FF33CC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3271" name="Text Box 38">
            <a:extLst>
              <a:ext uri="{FF2B5EF4-FFF2-40B4-BE49-F238E27FC236}">
                <a16:creationId xmlns:a16="http://schemas.microsoft.com/office/drawing/2014/main" id="{C83CF360-581C-DD43-A865-7F75219D4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详细说明：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4" grpId="0" autoUpdateAnimBg="0"/>
      <p:bldP spid="418825" grpId="0" autoUpdateAnimBg="0"/>
      <p:bldP spid="418826" grpId="0" autoUpdateAnimBg="0"/>
      <p:bldP spid="418827" grpId="0" animBg="1" autoUpdateAnimBg="0"/>
      <p:bldP spid="418845" grpId="0" autoUpdateAnimBg="0"/>
      <p:bldP spid="418846" grpId="0" autoUpdateAnimBg="0"/>
      <p:bldP spid="418847" grpId="0" autoUpdateAnimBg="0"/>
      <p:bldP spid="418849" grpId="0" autoUpdateAnimBg="0"/>
      <p:bldP spid="418851" grpId="0" autoUpdateAnimBg="0"/>
      <p:bldP spid="418852" grpId="0" autoUpdateAnimBg="0"/>
      <p:bldP spid="41885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>
            <a:extLst>
              <a:ext uri="{FF2B5EF4-FFF2-40B4-BE49-F238E27FC236}">
                <a16:creationId xmlns:a16="http://schemas.microsoft.com/office/drawing/2014/main" id="{39E916BB-B905-B048-AD35-D13A88CC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2840ABD-4022-C341-BBFD-83F9DC66CCD6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1FE3311D-1A32-9A4C-83C5-7AFAB969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2722563"/>
            <a:ext cx="848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试写出如图所示的二叉树按中序遍历时得到的结点序列。 </a:t>
            </a:r>
          </a:p>
        </p:txBody>
      </p:sp>
      <p:pic>
        <p:nvPicPr>
          <p:cNvPr id="54275" name="Picture 6" descr="习题1">
            <a:extLst>
              <a:ext uri="{FF2B5EF4-FFF2-40B4-BE49-F238E27FC236}">
                <a16:creationId xmlns:a16="http://schemas.microsoft.com/office/drawing/2014/main" id="{52B92222-401A-D34A-B41D-CE0940E6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222625"/>
            <a:ext cx="381635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7">
            <a:extLst>
              <a:ext uri="{FF2B5EF4-FFF2-40B4-BE49-F238E27FC236}">
                <a16:creationId xmlns:a16="http://schemas.microsoft.com/office/drawing/2014/main" id="{664A10F9-A711-7E46-B2C9-F96AB389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61025"/>
            <a:ext cx="619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答：</a:t>
            </a:r>
            <a:r>
              <a:rPr lang="zh-CN" altLang="en-US" b="0">
                <a:solidFill>
                  <a:schemeClr val="tx1"/>
                </a:solidFill>
              </a:rPr>
              <a:t>	</a:t>
            </a:r>
            <a:r>
              <a:rPr lang="en-US" altLang="zh-CN" b="0">
                <a:solidFill>
                  <a:schemeClr val="tx1"/>
                </a:solidFill>
              </a:rPr>
              <a:t>LDR</a:t>
            </a:r>
            <a:r>
              <a:rPr lang="zh-CN" altLang="en-US" b="0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B F J D G K A C H E L I M </a:t>
            </a:r>
          </a:p>
        </p:txBody>
      </p:sp>
      <p:sp>
        <p:nvSpPr>
          <p:cNvPr id="54277" name="Rectangle 8">
            <a:extLst>
              <a:ext uri="{FF2B5EF4-FFF2-40B4-BE49-F238E27FC236}">
                <a16:creationId xmlns:a16="http://schemas.microsoft.com/office/drawing/2014/main" id="{7728A70B-1703-884C-B1C1-082FBA7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964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由</a:t>
            </a:r>
            <a:r>
              <a:rPr lang="en-US" altLang="zh-CN">
                <a:solidFill>
                  <a:schemeClr val="tx1"/>
                </a:solidFill>
              </a:rPr>
              <a:t>1001</a:t>
            </a:r>
            <a:r>
              <a:rPr lang="zh-CN" altLang="en-US">
                <a:solidFill>
                  <a:schemeClr val="tx1"/>
                </a:solidFill>
              </a:rPr>
              <a:t>个结点构成的二叉树，何种型态叶子结点最多，何种叶子最少？分别给出叶子结点个数和度为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结点的个数。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61470-C2E3-A541-9A69-6D78E599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076325"/>
            <a:ext cx="9109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答：</a:t>
            </a:r>
            <a:r>
              <a:rPr lang="zh-CN" altLang="en-US">
                <a:solidFill>
                  <a:srgbClr val="8497B0"/>
                </a:solidFill>
              </a:rPr>
              <a:t>因为  </a:t>
            </a:r>
            <a:r>
              <a:rPr lang="en-US" altLang="zh-CN">
                <a:solidFill>
                  <a:srgbClr val="8497B0"/>
                </a:solidFill>
              </a:rPr>
              <a:t>n=n0+n1+n2</a:t>
            </a:r>
          </a:p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完全二叉树叶子最多</a:t>
            </a:r>
            <a:r>
              <a:rPr lang="en-US" altLang="zh-CN">
                <a:solidFill>
                  <a:schemeClr val="tx1"/>
                </a:solidFill>
              </a:rPr>
              <a:t>----</a:t>
            </a:r>
            <a:r>
              <a:rPr lang="zh-CN" altLang="en-US">
                <a:solidFill>
                  <a:schemeClr val="tx1"/>
                </a:solidFill>
              </a:rPr>
              <a:t>叶子结点</a:t>
            </a:r>
            <a:r>
              <a:rPr lang="en-US" altLang="zh-CN">
                <a:solidFill>
                  <a:srgbClr val="FF0000"/>
                </a:solidFill>
              </a:rPr>
              <a:t>501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度为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结点的个数为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 单支树的叶子最少</a:t>
            </a:r>
            <a:r>
              <a:rPr lang="en-US" altLang="zh-CN">
                <a:solidFill>
                  <a:schemeClr val="tx1"/>
                </a:solidFill>
              </a:rPr>
              <a:t>----</a:t>
            </a:r>
            <a:r>
              <a:rPr lang="zh-CN" altLang="en-US">
                <a:solidFill>
                  <a:schemeClr val="tx1"/>
                </a:solidFill>
              </a:rPr>
              <a:t>叶子结点个数为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，度为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结点的个数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A01C25E7-883E-5E45-B487-3A5B33AF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95C4507F-BC61-C649-B9E1-6302985241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2C3C9-92DD-7547-9039-1AB3D283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Huazhong University of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3672E-9F50-494B-94CC-185683B4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49459A5-CBE8-5D49-A054-7244DDD4943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82949" name="Picture 2">
            <a:extLst>
              <a:ext uri="{FF2B5EF4-FFF2-40B4-BE49-F238E27FC236}">
                <a16:creationId xmlns:a16="http://schemas.microsoft.com/office/drawing/2014/main" id="{6CD69DF1-E653-8E4C-9AA4-EE0B6D024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5413"/>
            <a:ext cx="85058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1AEDA677-2F06-F740-977A-305F4FDC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0343BEB6-7DD0-1E4D-BD6E-55E4C01F33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1B232-9BEB-B84D-BBAE-923C44F4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Huazhong University of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B0B01-A1E4-F342-9A45-AEB76C38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DB06DB3-1775-1144-916C-B452AE70125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83973" name="Picture 2">
            <a:extLst>
              <a:ext uri="{FF2B5EF4-FFF2-40B4-BE49-F238E27FC236}">
                <a16:creationId xmlns:a16="http://schemas.microsoft.com/office/drawing/2014/main" id="{C2B4E09C-096A-5241-9E66-6131684E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03200"/>
            <a:ext cx="838200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9EB27458-1D89-A044-8E97-977E9978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C6FF57A7-445A-004A-810E-B612B88A4D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DCE75-6BD7-0C44-BA62-AF457719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Huazhong University of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2F87-2D9C-614B-8780-DDC655DA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C71E77C-D171-B34E-98F4-FA7D3710E55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84997" name="Picture 2">
            <a:extLst>
              <a:ext uri="{FF2B5EF4-FFF2-40B4-BE49-F238E27FC236}">
                <a16:creationId xmlns:a16="http://schemas.microsoft.com/office/drawing/2014/main" id="{E7D02E91-1353-A64A-A844-D674B13C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03200"/>
            <a:ext cx="8429625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E97E2B-B617-584C-B03B-9EE032A90DE5}"/>
              </a:ext>
            </a:extLst>
          </p:cNvPr>
          <p:cNvSpPr/>
          <p:nvPr/>
        </p:nvSpPr>
        <p:spPr>
          <a:xfrm>
            <a:off x="4648200" y="23145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2649BD-9A0F-1B44-A23C-7BD796E21E35}"/>
              </a:ext>
            </a:extLst>
          </p:cNvPr>
          <p:cNvSpPr/>
          <p:nvPr/>
        </p:nvSpPr>
        <p:spPr>
          <a:xfrm>
            <a:off x="4460875" y="34321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EFD0E-0312-2E4A-B34F-47DF05F0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5824538"/>
            <a:ext cx="768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http://</a:t>
            </a:r>
            <a:r>
              <a:rPr lang="en-US" altLang="zh-CN" dirty="0" err="1"/>
              <a:t>articles.leetcode.com</a:t>
            </a:r>
            <a:r>
              <a:rPr lang="en-US" altLang="zh-CN" dirty="0"/>
              <a:t>/2010/10/binary-tree-post-order-</a:t>
            </a:r>
            <a:r>
              <a:rPr lang="en-US" altLang="zh-CN" dirty="0" err="1"/>
              <a:t>traversal.html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C320014F-F2EF-C14D-ADEB-B1E3631F7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71488"/>
            <a:ext cx="4953000" cy="519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CC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6.2.2</a:t>
            </a:r>
            <a:r>
              <a:rPr lang="zh-CN" altLang="en-US" sz="2800" b="1">
                <a:solidFill>
                  <a:srgbClr val="CC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　二叉树的性质    </a:t>
            </a:r>
            <a:r>
              <a:rPr lang="en-US" altLang="zh-CN" sz="2800" b="1">
                <a:solidFill>
                  <a:srgbClr val="CC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(3+2)</a:t>
            </a:r>
          </a:p>
        </p:txBody>
      </p:sp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C88B7E02-350C-3740-A910-449576F1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AB475E7-8EEC-DD44-BD88-D7A0C2FEB20B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id="{7ACD166F-33F4-CE49-8441-763BDA72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1438"/>
            <a:ext cx="8686800" cy="5286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 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在二叉树的第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i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层上至多有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2</a:t>
            </a:r>
            <a:r>
              <a:rPr lang="en-US" altLang="zh-CN" sz="2800" baseline="30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i-1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个结点（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i&gt;0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）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id="{7BBF702E-E85D-5F40-8C73-CC35730D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05038"/>
            <a:ext cx="8458200" cy="528637"/>
          </a:xfrm>
          <a:prstGeom prst="rect">
            <a:avLst/>
          </a:prstGeom>
          <a:solidFill>
            <a:srgbClr val="CCFFFF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 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深度为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k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的二叉树至多有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2</a:t>
            </a:r>
            <a:r>
              <a:rPr lang="en-US" altLang="zh-CN" sz="2800" baseline="30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k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-1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个结点（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k&gt;0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）</a:t>
            </a: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B7E6FF9A-4622-6047-91F8-53ED87C0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13100"/>
            <a:ext cx="8686800" cy="955675"/>
          </a:xfrm>
          <a:prstGeom prst="rect">
            <a:avLst/>
          </a:prstGeom>
          <a:solidFill>
            <a:srgbClr val="CCFFFF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对于任何一棵二叉树，若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度的结点数有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</a:rPr>
              <a:t>n</a:t>
            </a:r>
            <a:r>
              <a:rPr lang="en-US" altLang="zh-CN" sz="2800" baseline="-2500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个，则叶子数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</a:rPr>
              <a:t>（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</a:rPr>
              <a:t>n</a:t>
            </a:r>
            <a:r>
              <a:rPr lang="en-US" altLang="zh-CN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）必定为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</a:rPr>
              <a:t>n</a:t>
            </a:r>
            <a:r>
              <a:rPr lang="en-US" altLang="zh-CN" sz="2800" baseline="-2500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</a:rPr>
              <a:t>＋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</a:rPr>
              <a:t>1 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</a:rPr>
              <a:t>（即</a:t>
            </a:r>
            <a:r>
              <a:rPr lang="en-US" altLang="zh-CN" sz="2800">
                <a:solidFill>
                  <a:srgbClr val="FF00FF"/>
                </a:solidFill>
              </a:rPr>
              <a:t>n</a:t>
            </a:r>
            <a:r>
              <a:rPr lang="en-US" altLang="zh-CN" sz="2800" baseline="-25000">
                <a:solidFill>
                  <a:srgbClr val="FF00FF"/>
                </a:solidFill>
              </a:rPr>
              <a:t>0</a:t>
            </a:r>
            <a:r>
              <a:rPr lang="en-US" altLang="zh-CN" sz="2800">
                <a:solidFill>
                  <a:srgbClr val="FF00FF"/>
                </a:solidFill>
              </a:rPr>
              <a:t>=n</a:t>
            </a:r>
            <a:r>
              <a:rPr lang="en-US" altLang="zh-CN" sz="2800" baseline="-25000">
                <a:solidFill>
                  <a:srgbClr val="FF00FF"/>
                </a:solidFill>
              </a:rPr>
              <a:t>2</a:t>
            </a:r>
            <a:r>
              <a:rPr lang="en-US" altLang="zh-CN" sz="2800">
                <a:solidFill>
                  <a:srgbClr val="FF00FF"/>
                </a:solidFill>
              </a:rPr>
              <a:t>+1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</a:rPr>
              <a:t>）</a:t>
            </a: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9554B261-E4B4-ED4D-952B-325BF5F47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81534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4: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具有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n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个结点的完全二叉树的深度必为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sym typeface="Symbol" pitchFamily="2" charset="2"/>
              </a:rPr>
              <a:t>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sym typeface="Symbol" pitchFamily="2" charset="2"/>
              </a:rPr>
              <a:t>log</a:t>
            </a:r>
            <a:r>
              <a:rPr lang="en-US" altLang="zh-CN" baseline="-25000">
                <a:solidFill>
                  <a:srgbClr val="FF00FF"/>
                </a:solidFill>
                <a:latin typeface="楷体_GB2312" pitchFamily="49" charset="-122"/>
                <a:sym typeface="Symbol" pitchFamily="2" charset="2"/>
              </a:rPr>
              <a:t>2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sym typeface="Symbol" pitchFamily="2" charset="2"/>
              </a:rPr>
              <a:t>n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sym typeface="Symbol" pitchFamily="2" charset="2"/>
              </a:rPr>
              <a:t>＋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sym typeface="Symbol" pitchFamily="2" charset="2"/>
              </a:rPr>
              <a:t>1</a:t>
            </a:r>
          </a:p>
        </p:txBody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C7A92AC2-3096-074A-834E-1143BF1E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29225"/>
            <a:ext cx="8382000" cy="1219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5: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对完全二叉树，若从上至下、从左至右编号，则编号为</a:t>
            </a:r>
            <a:r>
              <a:rPr lang="en-US" altLang="zh-CN" i="1">
                <a:solidFill>
                  <a:srgbClr val="FF00FF"/>
                </a:solidFill>
              </a:rPr>
              <a:t>i 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</a:rPr>
              <a:t>的结点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，其左孩子编号必为</a:t>
            </a:r>
            <a:r>
              <a:rPr lang="en-US" altLang="zh-CN" i="1">
                <a:solidFill>
                  <a:srgbClr val="FF00FF"/>
                </a:solidFill>
              </a:rPr>
              <a:t>2i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，其右孩子编号为</a:t>
            </a:r>
            <a:r>
              <a:rPr lang="en-US" altLang="zh-CN" i="1">
                <a:solidFill>
                  <a:srgbClr val="FF00FF"/>
                </a:solidFill>
              </a:rPr>
              <a:t>2i</a:t>
            </a:r>
            <a:r>
              <a:rPr lang="zh-CN" altLang="en-US" i="1">
                <a:solidFill>
                  <a:srgbClr val="FF00FF"/>
                </a:solidFill>
              </a:rPr>
              <a:t>＋</a:t>
            </a:r>
            <a:r>
              <a:rPr lang="en-US" altLang="zh-CN" i="1">
                <a:solidFill>
                  <a:srgbClr val="FF00FF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；其双亲的编号必为</a:t>
            </a:r>
            <a:r>
              <a:rPr lang="en-US" altLang="zh-CN" i="1">
                <a:solidFill>
                  <a:srgbClr val="FF00FF"/>
                </a:solidFill>
              </a:rPr>
              <a:t>i/2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（</a:t>
            </a:r>
            <a:r>
              <a:rPr lang="en-US" altLang="zh-CN" i="1">
                <a:solidFill>
                  <a:schemeClr val="hlink"/>
                </a:solidFill>
              </a:rPr>
              <a:t>i</a:t>
            </a:r>
            <a:r>
              <a:rPr lang="zh-CN" altLang="en-US" i="1">
                <a:solidFill>
                  <a:schemeClr val="hlink"/>
                </a:solidFill>
              </a:rPr>
              <a:t>＝</a:t>
            </a:r>
            <a:r>
              <a:rPr lang="en-US" altLang="zh-CN" i="1">
                <a:solidFill>
                  <a:schemeClr val="hlink"/>
                </a:solidFill>
              </a:rPr>
              <a:t>1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时为根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,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除外）。 </a:t>
            </a:r>
            <a:endParaRPr lang="en-US" altLang="zh-TW">
              <a:solidFill>
                <a:schemeClr val="hlink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C6DB46CA-25B8-1E49-974A-FA6C3C3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Test</a:t>
            </a:r>
            <a:endParaRPr lang="zh-CN" altLang="en-US"/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60AF2533-81CE-9045-9F6D-CBE8CEC2C0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484300"/>
            <a:ext cx="7886700" cy="4351338"/>
          </a:xfrm>
        </p:spPr>
        <p:txBody>
          <a:bodyPr/>
          <a:lstStyle/>
          <a:p>
            <a:r>
              <a:rPr lang="zh-CN" altLang="en-US" sz="2800" dirty="0"/>
              <a:t>非递归方法中序遍历下面这颗二叉树，其堆栈操作序列（</a:t>
            </a:r>
            <a:r>
              <a:rPr lang="en-US" altLang="zh-CN" sz="2800" dirty="0"/>
              <a:t>P</a:t>
            </a:r>
            <a:r>
              <a:rPr lang="zh-CN" altLang="en-US" sz="2800" dirty="0"/>
              <a:t>代表为</a:t>
            </a:r>
            <a:r>
              <a:rPr lang="en-US" altLang="zh-CN" sz="2800" dirty="0"/>
              <a:t>push,</a:t>
            </a:r>
            <a:r>
              <a:rPr lang="zh-CN" altLang="en-US" sz="2800" dirty="0"/>
              <a:t> </a:t>
            </a:r>
            <a:r>
              <a:rPr lang="en-US" altLang="zh-CN" sz="2800" dirty="0"/>
              <a:t>O</a:t>
            </a:r>
            <a:r>
              <a:rPr lang="zh-CN" altLang="en-US" sz="2800" dirty="0"/>
              <a:t>代表为</a:t>
            </a:r>
            <a:r>
              <a:rPr lang="en-US" altLang="zh-CN" sz="2800" dirty="0"/>
              <a:t>pop)</a:t>
            </a:r>
            <a:r>
              <a:rPr lang="zh-CN" altLang="en-US" sz="2800" dirty="0"/>
              <a:t>是什么？</a:t>
            </a:r>
          </a:p>
          <a:p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E299B-CFF3-584A-9C6C-667F67B1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Huazhong University of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3E241-4640-0B47-9648-D9F951AA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5B700D9-DB9D-E040-BF29-6399E1A6A42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86021" name="Picture 8" descr="http://img1.ph.126.net/MIZATHUaA-Ut6ejqfswH2Q==/2782661619779123308.jpg">
            <a:extLst>
              <a:ext uri="{FF2B5EF4-FFF2-40B4-BE49-F238E27FC236}">
                <a16:creationId xmlns:a16="http://schemas.microsoft.com/office/drawing/2014/main" id="{C580FC38-B069-BF43-AC73-ED8856BED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2354263"/>
            <a:ext cx="2114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14">
            <a:extLst>
              <a:ext uri="{FF2B5EF4-FFF2-40B4-BE49-F238E27FC236}">
                <a16:creationId xmlns:a16="http://schemas.microsoft.com/office/drawing/2014/main" id="{D4DF628E-0CD2-3046-B0E4-ECA50059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6482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dirty="0"/>
              <a:t>A. PPOOPOPPOO</a:t>
            </a:r>
          </a:p>
          <a:p>
            <a:pPr algn="ctr"/>
            <a:r>
              <a:rPr lang="en-US" altLang="zh-CN" dirty="0"/>
              <a:t>B. PPPPPOOOOO</a:t>
            </a:r>
          </a:p>
          <a:p>
            <a:pPr algn="ctr"/>
            <a:r>
              <a:rPr lang="en-US" altLang="zh-CN" dirty="0"/>
              <a:t>C. PPPOOOPPOO</a:t>
            </a:r>
          </a:p>
          <a:p>
            <a:pPr algn="ctr"/>
            <a:r>
              <a:rPr lang="en-US" altLang="zh-CN" dirty="0"/>
              <a:t>D. PPOPOOPPOO</a:t>
            </a:r>
            <a:endParaRPr lang="zh-CN" altLang="en-US" dirty="0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A3B630E1-60F7-8C4F-B9CD-6E4AE37D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56009"/>
            <a:ext cx="2269762" cy="6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2E55EB5D-D5E8-014C-B775-15B945FD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79438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6.3.2  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线索二叉树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3104BCF2-A0C6-534B-8CD2-8B60D289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23F381C-D4D3-114C-AB2E-9655433D2ED5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65EAC7D-08B1-D942-9BF3-D2AFBCFFB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60965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所以， 空指针数目＝</a:t>
            </a:r>
            <a:r>
              <a:rPr lang="en-US" altLang="zh-CN" sz="280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2n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－</a:t>
            </a:r>
            <a:r>
              <a:rPr lang="en-US" altLang="zh-CN" sz="280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(n-1)=</a:t>
            </a:r>
            <a:r>
              <a:rPr lang="en-US" altLang="zh-CN" sz="280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n+1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E93AEED1-530E-A64F-8F6D-D989A9BE7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32795"/>
            <a:ext cx="84582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证明：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用二叉链表存储包含</a:t>
            </a:r>
            <a:r>
              <a:rPr lang="en-US" altLang="zh-CN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个结点的二叉树，结点必有</a:t>
            </a:r>
            <a:r>
              <a:rPr lang="en-US" altLang="zh-CN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2n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个链域</a:t>
            </a:r>
            <a:r>
              <a:rPr lang="zh-CN" altLang="en-US" dirty="0">
                <a:solidFill>
                  <a:srgbClr val="0099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（见二叉链表数据类型说明）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016B4549-EBD8-D547-8B2F-4D399E0C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除根结点外，二叉树中每一个结点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有且仅有一个双亲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，意即每个结点地址占用了双亲的一个直接后继，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个结点地址共占用了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n-1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个双亲的指针域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。也就是说，只会有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－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个结点的链域存放指针。</a:t>
            </a:r>
          </a:p>
        </p:txBody>
      </p:sp>
      <p:sp>
        <p:nvSpPr>
          <p:cNvPr id="55302" name="AutoShape 7">
            <a:extLst>
              <a:ext uri="{FF2B5EF4-FFF2-40B4-BE49-F238E27FC236}">
                <a16:creationId xmlns:a16="http://schemas.microsoft.com/office/drawing/2014/main" id="{05CF93B8-F871-4848-9717-5AB42A2B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"/>
            <a:ext cx="3505200" cy="457200"/>
          </a:xfrm>
          <a:prstGeom prst="wedgeRectCallout">
            <a:avLst>
              <a:gd name="adj1" fmla="val -75815"/>
              <a:gd name="adj2" fmla="val 1701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Threaded Binary Tree</a:t>
            </a: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59996783-314D-2443-A78E-3FE97C89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229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讨论：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用二叉链表法（</a:t>
            </a:r>
            <a:r>
              <a:rPr lang="en-US" altLang="zh-CN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l_child, r_child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）存储包含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个结点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的二叉树，结点的指针区域中会有多少个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空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指针？</a:t>
            </a:r>
          </a:p>
        </p:txBody>
      </p:sp>
      <p:sp>
        <p:nvSpPr>
          <p:cNvPr id="56329" name="AutoShape 9">
            <a:extLst>
              <a:ext uri="{FF2B5EF4-FFF2-40B4-BE49-F238E27FC236}">
                <a16:creationId xmlns:a16="http://schemas.microsoft.com/office/drawing/2014/main" id="{446FA8A6-CF10-AD4F-B172-008453C13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057400"/>
            <a:ext cx="2590800" cy="533400"/>
          </a:xfrm>
          <a:prstGeom prst="wedgeEllipseCallout">
            <a:avLst>
              <a:gd name="adj1" fmla="val -17588"/>
              <a:gd name="adj2" fmla="val -535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有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n+1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个！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563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440C1BF8-F5F0-D04F-AF74-1F4A767D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CFB6435-24DF-4E41-88F4-38F4F7BA4410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8531433-178B-E249-8F1D-E9D10936E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04813"/>
            <a:ext cx="8928992" cy="163512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结论：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用二叉链表法存储包含</a:t>
            </a:r>
            <a:r>
              <a:rPr lang="en-US" altLang="zh-CN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个结点的二叉树，结点的指针区域中会有</a:t>
            </a:r>
            <a:r>
              <a:rPr lang="en-US" altLang="zh-CN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n+1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个空指针。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可以用它来</a:t>
            </a:r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存放当前结点的直接前驱和后继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等线索，以加快查找速度。这就是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线索二叉树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的意义和用途。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DC723A6-0552-A549-8E1D-DC2CA7D2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6475"/>
            <a:ext cx="9144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疑问</a:t>
            </a:r>
            <a:r>
              <a:rPr lang="en-US" altLang="zh-CN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二叉树是</a:t>
            </a:r>
            <a:r>
              <a:rPr lang="en-US" altLang="zh-CN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1:2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的非线性结构，如何定义其惟一的直接后继？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答：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要遍历之后才能得到，且不同遍历算法得到的后继也不同。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先依遍历规则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把每个结点对应的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前驱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后继线索</a:t>
            </a:r>
            <a:r>
              <a:rPr lang="zh-CN" altLang="en-US">
                <a:solidFill>
                  <a:srgbClr val="FF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预存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起来，这叫做“</a:t>
            </a:r>
            <a:r>
              <a:rPr lang="zh-CN" altLang="en-US">
                <a:solidFill>
                  <a:srgbClr val="FF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线索化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”。</a:t>
            </a:r>
            <a:endParaRPr lang="zh-CN" altLang="en-US">
              <a:solidFill>
                <a:srgbClr val="66FF3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eaLnBrk="1" hangingPunct="1"/>
            <a:endParaRPr lang="zh-CN" altLang="en-US">
              <a:solidFill>
                <a:srgbClr val="66FF3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疑问</a:t>
            </a:r>
            <a:r>
              <a:rPr lang="en-US" altLang="zh-CN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：获得这种“直接前驱”或“直接后继”有何意义？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答：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从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任一结点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出发都能快速找到其前驱和后继，且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不必借助堆栈</a:t>
            </a:r>
          </a:p>
          <a:p>
            <a:pPr eaLnBrk="1" hangingPunct="1"/>
            <a:endParaRPr lang="zh-CN" altLang="en-US">
              <a:solidFill>
                <a:srgbClr val="66FF3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疑问</a:t>
            </a:r>
            <a:r>
              <a:rPr lang="en-US" altLang="zh-CN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：如何经济的</a:t>
            </a:r>
            <a:r>
              <a:rPr lang="en-US" altLang="zh-CN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预先</a:t>
            </a:r>
            <a:r>
              <a:rPr lang="en-US" altLang="zh-CN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存放这类信息？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答：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左孩子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前驱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复用，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右孩子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后继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复用，后者称之为</a:t>
            </a:r>
            <a:r>
              <a:rPr lang="zh-CN" altLang="en-US">
                <a:solidFill>
                  <a:srgbClr val="FF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线索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1">
            <a:extLst>
              <a:ext uri="{FF2B5EF4-FFF2-40B4-BE49-F238E27FC236}">
                <a16:creationId xmlns:a16="http://schemas.microsoft.com/office/drawing/2014/main" id="{CCBEFA06-998A-B547-9A1B-6040D908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981075"/>
            <a:ext cx="7129462" cy="457200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SimHei" panose="02010609060101010101" pitchFamily="49" charset="-122"/>
                <a:ea typeface="SimHei" panose="02010609060101010101" pitchFamily="49" charset="-122"/>
              </a:rPr>
              <a:t>为识别复用的两种不同信息，特增加两个标志域：</a:t>
            </a:r>
          </a:p>
        </p:txBody>
      </p:sp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883186DE-44BF-444D-81EA-9B29E47C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4E0BD28-0DBE-944C-A463-70729563C4B9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0" name="Group 2">
            <a:extLst>
              <a:ext uri="{FF2B5EF4-FFF2-40B4-BE49-F238E27FC236}">
                <a16:creationId xmlns:a16="http://schemas.microsoft.com/office/drawing/2014/main" id="{6812CC0B-307D-FB4B-9D05-DCCCB47E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27700"/>
              </p:ext>
            </p:extLst>
          </p:nvPr>
        </p:nvGraphicFramePr>
        <p:xfrm>
          <a:off x="1612900" y="1781175"/>
          <a:ext cx="5321300" cy="517638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lchild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LTag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RTag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rchild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61" name="Rectangle 16">
            <a:extLst>
              <a:ext uri="{FF2B5EF4-FFF2-40B4-BE49-F238E27FC236}">
                <a16:creationId xmlns:a16="http://schemas.microsoft.com/office/drawing/2014/main" id="{C3FDEBE2-8A80-9E4A-81FC-234AC6FD5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81375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约定</a:t>
            </a:r>
            <a:r>
              <a:rPr lang="en-US" altLang="zh-CN" sz="2800">
                <a:solidFill>
                  <a:srgbClr val="FF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endParaRPr lang="en-US" altLang="zh-CN" sz="2800" b="0">
              <a:solidFill>
                <a:srgbClr val="FF33CC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7362" name="Rectangle 17">
            <a:extLst>
              <a:ext uri="{FF2B5EF4-FFF2-40B4-BE49-F238E27FC236}">
                <a16:creationId xmlns:a16="http://schemas.microsoft.com/office/drawing/2014/main" id="{1BC4031B-571F-C443-B7AF-389EED580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33775"/>
            <a:ext cx="4878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Tag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域为</a:t>
            </a:r>
            <a:r>
              <a:rPr lang="en-US" altLang="zh-CN" sz="2800">
                <a:solidFill>
                  <a:srgbClr val="FF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表示</a:t>
            </a:r>
            <a:r>
              <a:rPr lang="zh-CN" altLang="en-US" sz="2800">
                <a:solidFill>
                  <a:srgbClr val="FF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正常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情况</a:t>
            </a:r>
            <a:r>
              <a:rPr lang="en-US" altLang="zh-CN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;</a:t>
            </a:r>
          </a:p>
        </p:txBody>
      </p:sp>
      <p:sp>
        <p:nvSpPr>
          <p:cNvPr id="57363" name="Rectangle 18">
            <a:extLst>
              <a:ext uri="{FF2B5EF4-FFF2-40B4-BE49-F238E27FC236}">
                <a16:creationId xmlns:a16="http://schemas.microsoft.com/office/drawing/2014/main" id="{922C618A-5C3E-B64D-9013-706EF53A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67175"/>
            <a:ext cx="4878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Tag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域为</a:t>
            </a:r>
            <a:r>
              <a:rPr lang="en-US" altLang="zh-CN" sz="2800">
                <a:solidFill>
                  <a:srgbClr val="FF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表示</a:t>
            </a:r>
            <a:r>
              <a:rPr lang="zh-CN" altLang="en-US" sz="2800">
                <a:solidFill>
                  <a:srgbClr val="FF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线索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情况</a:t>
            </a:r>
            <a:r>
              <a:rPr lang="en-US" altLang="zh-CN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</a:p>
        </p:txBody>
      </p:sp>
      <p:sp>
        <p:nvSpPr>
          <p:cNvPr id="57364" name="AutoShape 19">
            <a:extLst>
              <a:ext uri="{FF2B5EF4-FFF2-40B4-BE49-F238E27FC236}">
                <a16:creationId xmlns:a16="http://schemas.microsoft.com/office/drawing/2014/main" id="{4AC70C3D-8CF3-4F4F-8786-9B57720A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38575"/>
            <a:ext cx="1905000" cy="457200"/>
          </a:xfrm>
          <a:prstGeom prst="wedgeRoundRectCallout">
            <a:avLst>
              <a:gd name="adj1" fmla="val -82750"/>
              <a:gd name="adj2" fmla="val 5486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前驱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后继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</a:p>
        </p:txBody>
      </p:sp>
      <p:sp>
        <p:nvSpPr>
          <p:cNvPr id="57365" name="AutoShape 20">
            <a:extLst>
              <a:ext uri="{FF2B5EF4-FFF2-40B4-BE49-F238E27FC236}">
                <a16:creationId xmlns:a16="http://schemas.microsoft.com/office/drawing/2014/main" id="{27B0817A-FCB0-3A4D-A753-40438CF8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76575"/>
            <a:ext cx="1905000" cy="465138"/>
          </a:xfrm>
          <a:prstGeom prst="wedgeRoundRectCallout">
            <a:avLst>
              <a:gd name="adj1" fmla="val -85667"/>
              <a:gd name="adj2" fmla="val 10494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左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右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孩子</a:t>
            </a:r>
          </a:p>
        </p:txBody>
      </p:sp>
      <p:sp>
        <p:nvSpPr>
          <p:cNvPr id="57366" name="Rectangle 22">
            <a:extLst>
              <a:ext uri="{FF2B5EF4-FFF2-40B4-BE49-F238E27FC236}">
                <a16:creationId xmlns:a16="http://schemas.microsoft.com/office/drawing/2014/main" id="{DD673FCD-E40E-C04B-8D6C-DD1675DF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29175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问：</a:t>
            </a:r>
            <a:r>
              <a:rPr lang="zh-CN" altLang="en-US"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增加了前驱和后继等线索有什么好处？</a:t>
            </a:r>
          </a:p>
        </p:txBody>
      </p:sp>
      <p:sp>
        <p:nvSpPr>
          <p:cNvPr id="57367" name="Rectangle 23">
            <a:extLst>
              <a:ext uri="{FF2B5EF4-FFF2-40B4-BE49-F238E27FC236}">
                <a16:creationId xmlns:a16="http://schemas.microsoft.com/office/drawing/2014/main" id="{955426E8-0795-1340-8E45-10612F65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62575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zh-CN" altLang="en-US" sz="280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能方便找出当前结点的前驱和后继，不用堆栈（递归）也能遍历整个树。</a:t>
            </a:r>
          </a:p>
        </p:txBody>
      </p:sp>
      <p:grpSp>
        <p:nvGrpSpPr>
          <p:cNvPr id="57368" name="Group 24">
            <a:extLst>
              <a:ext uri="{FF2B5EF4-FFF2-40B4-BE49-F238E27FC236}">
                <a16:creationId xmlns:a16="http://schemas.microsoft.com/office/drawing/2014/main" id="{E37A041E-3874-1A4E-9797-5C755E4E9FE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314575"/>
            <a:ext cx="1905000" cy="1000125"/>
            <a:chOff x="2064" y="912"/>
            <a:chExt cx="1200" cy="630"/>
          </a:xfrm>
        </p:grpSpPr>
        <p:sp>
          <p:nvSpPr>
            <p:cNvPr id="57370" name="Rectangle 25">
              <a:extLst>
                <a:ext uri="{FF2B5EF4-FFF2-40B4-BE49-F238E27FC236}">
                  <a16:creationId xmlns:a16="http://schemas.microsoft.com/office/drawing/2014/main" id="{F1B14AB5-8CA0-534A-91D6-BF090A6A7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1248"/>
              <a:ext cx="698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FF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各</a:t>
              </a:r>
              <a:r>
                <a:rPr lang="en-US" altLang="zh-CN">
                  <a:solidFill>
                    <a:srgbClr val="0000FF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1bit</a:t>
              </a:r>
            </a:p>
          </p:txBody>
        </p:sp>
        <p:sp>
          <p:nvSpPr>
            <p:cNvPr id="57371" name="Line 26">
              <a:extLst>
                <a:ext uri="{FF2B5EF4-FFF2-40B4-BE49-F238E27FC236}">
                  <a16:creationId xmlns:a16="http://schemas.microsoft.com/office/drawing/2014/main" id="{5076735D-A136-0F4B-8DAD-47143E57D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912"/>
              <a:ext cx="384" cy="33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7372" name="Line 27">
              <a:extLst>
                <a:ext uri="{FF2B5EF4-FFF2-40B4-BE49-F238E27FC236}">
                  <a16:creationId xmlns:a16="http://schemas.microsoft.com/office/drawing/2014/main" id="{C8DF5CE1-EC41-F840-AFD9-24817CDD8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912"/>
              <a:ext cx="432" cy="33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sp>
        <p:nvSpPr>
          <p:cNvPr id="57369" name="AutoShape 28">
            <a:extLst>
              <a:ext uri="{FF2B5EF4-FFF2-40B4-BE49-F238E27FC236}">
                <a16:creationId xmlns:a16="http://schemas.microsoft.com/office/drawing/2014/main" id="{88B50176-2805-1C4F-BDE7-6FCE7A49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8064500" cy="576262"/>
          </a:xfrm>
          <a:prstGeom prst="wedgeRectCallout">
            <a:avLst>
              <a:gd name="adj1" fmla="val 7856"/>
              <a:gd name="adj2" fmla="val 45593"/>
            </a:avLst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疑问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：计算机如何识别是孩子指针还是线索指针？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CA5160B1-4B38-0B42-AC44-17770A35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9400"/>
            <a:ext cx="7467600" cy="519113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800000"/>
                </a:solidFill>
              </a:rPr>
              <a:t>1.  </a:t>
            </a:r>
            <a:r>
              <a:rPr lang="zh-CN" altLang="en-US" sz="2800" b="1">
                <a:solidFill>
                  <a:srgbClr val="800000"/>
                </a:solidFill>
              </a:rPr>
              <a:t>有关线索二叉树的几个术语：</a:t>
            </a:r>
          </a:p>
        </p:txBody>
      </p:sp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B80D9F2C-898B-EF45-84AF-D5FED312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D9B0A06-9F31-5641-8835-82E27FF471C3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CA2D4FB5-34EC-D842-8B63-5420D9273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2759075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5500" indent="-20955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  线索链表：</a:t>
            </a:r>
            <a:endParaRPr lang="zh-CN" altLang="en-US" sz="2800">
              <a:solidFill>
                <a:srgbClr val="0000FF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       线   索：</a:t>
            </a:r>
            <a:endParaRPr lang="zh-CN" altLang="en-US" sz="2800">
              <a:solidFill>
                <a:srgbClr val="0000FF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线索二叉树：</a:t>
            </a:r>
            <a:endParaRPr lang="zh-CN" altLang="en-US">
              <a:solidFill>
                <a:srgbClr val="0000FF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线    索   化：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3475D77D-75C4-FA47-8950-0E412BB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892175"/>
            <a:ext cx="6319838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用</a:t>
            </a:r>
            <a:r>
              <a:rPr lang="zh-CN" altLang="en-US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含</a:t>
            </a:r>
            <a:r>
              <a:rPr lang="en-US" altLang="zh-CN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Tag</a:t>
            </a:r>
            <a:r>
              <a:rPr lang="zh-CN" altLang="en-US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的结点样式所构成的二叉链表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指向结点前驱和后继的指针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加上线索的二叉树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对二叉树以</a:t>
            </a:r>
            <a:r>
              <a:rPr lang="zh-CN" altLang="en-US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某种次序遍历</a:t>
            </a:r>
            <a:r>
              <a:rPr lang="zh-CN" altLang="en-US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使其变为线索二叉树的过程</a:t>
            </a:r>
          </a:p>
        </p:txBody>
      </p:sp>
      <p:sp>
        <p:nvSpPr>
          <p:cNvPr id="58373" name="Rectangle 6">
            <a:extLst>
              <a:ext uri="{FF2B5EF4-FFF2-40B4-BE49-F238E27FC236}">
                <a16:creationId xmlns:a16="http://schemas.microsoft.com/office/drawing/2014/main" id="{C870CDC9-210B-6149-AEF9-14438B83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3800"/>
            <a:ext cx="7315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线索化过程就是在遍历过程中修改空指针的过程：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将空的</a:t>
            </a:r>
            <a:r>
              <a:rPr lang="en-US" altLang="zh-CN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lchild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改为结点的直接前驱；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将空的</a:t>
            </a:r>
            <a:r>
              <a:rPr lang="en-US" altLang="zh-CN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rchild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改为结点的直接后继。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非空指针呢？仍然指向孩子结点（称为“正常情况”）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51">
            <a:extLst>
              <a:ext uri="{FF2B5EF4-FFF2-40B4-BE49-F238E27FC236}">
                <a16:creationId xmlns:a16="http://schemas.microsoft.com/office/drawing/2014/main" id="{120A5549-91B6-FA41-B93D-E6AF6C2E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8640"/>
            <a:ext cx="8371656" cy="946150"/>
          </a:xfrm>
        </p:spPr>
        <p:txBody>
          <a:bodyPr/>
          <a:lstStyle/>
          <a:p>
            <a:pPr marL="952500" indent="-952500" eaLnBrk="1" hangingPunct="1"/>
            <a:r>
              <a:rPr lang="zh-CN" altLang="en-US" sz="2800" b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例：</a:t>
            </a:r>
            <a:r>
              <a:rPr lang="zh-CN" altLang="en-US" sz="2800" b="1">
                <a:latin typeface="SimHei" panose="02010609060101010101" pitchFamily="49" charset="-122"/>
                <a:ea typeface="SimHei" panose="02010609060101010101" pitchFamily="49" charset="-122"/>
              </a:rPr>
              <a:t>带了</a:t>
            </a:r>
            <a:r>
              <a:rPr lang="zh-CN" altLang="en-US" sz="2800" b="1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两个标志</a:t>
            </a:r>
            <a:r>
              <a:rPr lang="zh-CN" altLang="en-US" sz="2800" b="1">
                <a:latin typeface="SimHei" panose="02010609060101010101" pitchFamily="49" charset="-122"/>
                <a:ea typeface="SimHei" panose="02010609060101010101" pitchFamily="49" charset="-122"/>
              </a:rPr>
              <a:t>的某</a:t>
            </a:r>
            <a:r>
              <a:rPr lang="zh-CN" altLang="en-US" sz="2800" b="1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先序</a:t>
            </a:r>
            <a:r>
              <a:rPr lang="zh-CN" altLang="en-US" sz="2800" b="1">
                <a:latin typeface="SimHei" panose="02010609060101010101" pitchFamily="49" charset="-122"/>
                <a:ea typeface="SimHei" panose="02010609060101010101" pitchFamily="49" charset="-122"/>
              </a:rPr>
              <a:t>遍历结果如下表所示，请画出对应的二叉树。</a:t>
            </a:r>
          </a:p>
        </p:txBody>
      </p:sp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5930FEC-B39D-9547-A202-4FF1B517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2777647-7A92-4E45-8691-0D726397B3B7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0418" name="Group 2">
            <a:extLst>
              <a:ext uri="{FF2B5EF4-FFF2-40B4-BE49-F238E27FC236}">
                <a16:creationId xmlns:a16="http://schemas.microsoft.com/office/drawing/2014/main" id="{6926893E-21A6-A047-940E-83C3BF9758F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371600"/>
          <a:ext cx="7772400" cy="1554222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492" name="Group 76">
            <a:extLst>
              <a:ext uri="{FF2B5EF4-FFF2-40B4-BE49-F238E27FC236}">
                <a16:creationId xmlns:a16="http://schemas.microsoft.com/office/drawing/2014/main" id="{1D95A23A-DF52-AB43-8F58-FB7B0524391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371600"/>
          <a:ext cx="7772400" cy="517638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Ltag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18" name="Group 102">
            <a:extLst>
              <a:ext uri="{FF2B5EF4-FFF2-40B4-BE49-F238E27FC236}">
                <a16:creationId xmlns:a16="http://schemas.microsoft.com/office/drawing/2014/main" id="{86980286-0D8B-E145-86A5-AD0CF6951B93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438400"/>
          <a:ext cx="7772400" cy="517638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Rtag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544" name="Rectangle 128">
            <a:extLst>
              <a:ext uri="{FF2B5EF4-FFF2-40B4-BE49-F238E27FC236}">
                <a16:creationId xmlns:a16="http://schemas.microsoft.com/office/drawing/2014/main" id="{6FACC22B-A68D-EE4E-8A5F-9B438D325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31242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0545" name="Rectangle 129">
            <a:extLst>
              <a:ext uri="{FF2B5EF4-FFF2-40B4-BE49-F238E27FC236}">
                <a16:creationId xmlns:a16="http://schemas.microsoft.com/office/drawing/2014/main" id="{9EC3840A-6173-C04A-A490-BA213C269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</a:p>
        </p:txBody>
      </p:sp>
      <p:grpSp>
        <p:nvGrpSpPr>
          <p:cNvPr id="60546" name="Group 130">
            <a:extLst>
              <a:ext uri="{FF2B5EF4-FFF2-40B4-BE49-F238E27FC236}">
                <a16:creationId xmlns:a16="http://schemas.microsoft.com/office/drawing/2014/main" id="{7548F138-115B-9C45-8545-255C0138E4C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419600"/>
            <a:ext cx="762000" cy="381000"/>
            <a:chOff x="2304" y="2352"/>
            <a:chExt cx="480" cy="240"/>
          </a:xfrm>
        </p:grpSpPr>
        <p:sp>
          <p:nvSpPr>
            <p:cNvPr id="59517" name="Line 131">
              <a:extLst>
                <a:ext uri="{FF2B5EF4-FFF2-40B4-BE49-F238E27FC236}">
                  <a16:creationId xmlns:a16="http://schemas.microsoft.com/office/drawing/2014/main" id="{4373FD72-1C60-0147-88D3-E16522EFC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352"/>
              <a:ext cx="192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8" name="Line 132">
              <a:extLst>
                <a:ext uri="{FF2B5EF4-FFF2-40B4-BE49-F238E27FC236}">
                  <a16:creationId xmlns:a16="http://schemas.microsoft.com/office/drawing/2014/main" id="{9F80B6C7-8E1E-1847-B36B-C5662D4CD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44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549" name="Group 133">
            <a:extLst>
              <a:ext uri="{FF2B5EF4-FFF2-40B4-BE49-F238E27FC236}">
                <a16:creationId xmlns:a16="http://schemas.microsoft.com/office/drawing/2014/main" id="{213C1F02-EB3D-A441-AC98-90F68973CF3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33800"/>
            <a:ext cx="762000" cy="381000"/>
            <a:chOff x="2304" y="2352"/>
            <a:chExt cx="480" cy="240"/>
          </a:xfrm>
        </p:grpSpPr>
        <p:sp>
          <p:nvSpPr>
            <p:cNvPr id="59515" name="Line 134">
              <a:extLst>
                <a:ext uri="{FF2B5EF4-FFF2-40B4-BE49-F238E27FC236}">
                  <a16:creationId xmlns:a16="http://schemas.microsoft.com/office/drawing/2014/main" id="{97D3825D-1AF4-254C-94A1-5435F3BE9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352"/>
              <a:ext cx="192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6" name="Line 135">
              <a:extLst>
                <a:ext uri="{FF2B5EF4-FFF2-40B4-BE49-F238E27FC236}">
                  <a16:creationId xmlns:a16="http://schemas.microsoft.com/office/drawing/2014/main" id="{FF5F389E-22B8-6943-BF26-D2771C4F7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44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552" name="Rectangle 136">
            <a:extLst>
              <a:ext uri="{FF2B5EF4-FFF2-40B4-BE49-F238E27FC236}">
                <a16:creationId xmlns:a16="http://schemas.microsoft.com/office/drawing/2014/main" id="{271C5C16-514A-8344-A6A2-A0DA1B19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006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0553" name="Line 137">
            <a:extLst>
              <a:ext uri="{FF2B5EF4-FFF2-40B4-BE49-F238E27FC236}">
                <a16:creationId xmlns:a16="http://schemas.microsoft.com/office/drawing/2014/main" id="{CA6649B5-32E1-6E4B-9AC9-24C866F3E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334000"/>
            <a:ext cx="228600" cy="3810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54" name="Rectangle 138">
            <a:extLst>
              <a:ext uri="{FF2B5EF4-FFF2-40B4-BE49-F238E27FC236}">
                <a16:creationId xmlns:a16="http://schemas.microsoft.com/office/drawing/2014/main" id="{50F8F29B-1BD5-EF47-AA2A-F2FED742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15000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60555" name="Rectangle 139">
            <a:extLst>
              <a:ext uri="{FF2B5EF4-FFF2-40B4-BE49-F238E27FC236}">
                <a16:creationId xmlns:a16="http://schemas.microsoft.com/office/drawing/2014/main" id="{AFF819A0-C962-9047-B6F1-E315397E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8006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0556" name="Line 140">
            <a:extLst>
              <a:ext uri="{FF2B5EF4-FFF2-40B4-BE49-F238E27FC236}">
                <a16:creationId xmlns:a16="http://schemas.microsoft.com/office/drawing/2014/main" id="{6F038CF2-9088-E84F-A17B-1A801C400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228600" cy="3810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57" name="Rectangle 141">
            <a:extLst>
              <a:ext uri="{FF2B5EF4-FFF2-40B4-BE49-F238E27FC236}">
                <a16:creationId xmlns:a16="http://schemas.microsoft.com/office/drawing/2014/main" id="{2666576C-2C3C-6448-A61F-44F0D0BF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638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60558" name="Rectangle 142">
            <a:extLst>
              <a:ext uri="{FF2B5EF4-FFF2-40B4-BE49-F238E27FC236}">
                <a16:creationId xmlns:a16="http://schemas.microsoft.com/office/drawing/2014/main" id="{E055DD3A-6ADD-5742-B3BE-6B2D3918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114800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</a:p>
        </p:txBody>
      </p:sp>
      <p:grpSp>
        <p:nvGrpSpPr>
          <p:cNvPr id="60559" name="Group 143">
            <a:extLst>
              <a:ext uri="{FF2B5EF4-FFF2-40B4-BE49-F238E27FC236}">
                <a16:creationId xmlns:a16="http://schemas.microsoft.com/office/drawing/2014/main" id="{E2C8416B-CE20-2E40-BA6D-0F5B7F2B652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762000" cy="381000"/>
            <a:chOff x="2304" y="2352"/>
            <a:chExt cx="480" cy="240"/>
          </a:xfrm>
        </p:grpSpPr>
        <p:sp>
          <p:nvSpPr>
            <p:cNvPr id="59513" name="Line 144">
              <a:extLst>
                <a:ext uri="{FF2B5EF4-FFF2-40B4-BE49-F238E27FC236}">
                  <a16:creationId xmlns:a16="http://schemas.microsoft.com/office/drawing/2014/main" id="{DACFC36D-DE03-4843-B813-421D8CAB1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352"/>
              <a:ext cx="192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4" name="Line 145">
              <a:extLst>
                <a:ext uri="{FF2B5EF4-FFF2-40B4-BE49-F238E27FC236}">
                  <a16:creationId xmlns:a16="http://schemas.microsoft.com/office/drawing/2014/main" id="{1DAAFEF5-B13F-3B49-99A8-EA8B6151C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44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562" name="Rectangle 146">
            <a:extLst>
              <a:ext uri="{FF2B5EF4-FFF2-40B4-BE49-F238E27FC236}">
                <a16:creationId xmlns:a16="http://schemas.microsoft.com/office/drawing/2014/main" id="{05DB982E-FC6F-3B4E-83D3-8B22E4A0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0563" name="Rectangle 147">
            <a:extLst>
              <a:ext uri="{FF2B5EF4-FFF2-40B4-BE49-F238E27FC236}">
                <a16:creationId xmlns:a16="http://schemas.microsoft.com/office/drawing/2014/main" id="{ECAFA8CA-CE42-574E-A944-5FEFB79E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768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60564" name="Line 148">
            <a:extLst>
              <a:ext uri="{FF2B5EF4-FFF2-40B4-BE49-F238E27FC236}">
                <a16:creationId xmlns:a16="http://schemas.microsoft.com/office/drawing/2014/main" id="{5B961B9B-EC0C-6C4B-A3A3-CBBA02534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334000"/>
            <a:ext cx="152400" cy="3810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565" name="Rectangle 149">
            <a:extLst>
              <a:ext uri="{FF2B5EF4-FFF2-40B4-BE49-F238E27FC236}">
                <a16:creationId xmlns:a16="http://schemas.microsoft.com/office/drawing/2014/main" id="{A03231CF-3F86-9F48-860F-256D96A7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150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0568" name="Rectangle 152">
            <a:extLst>
              <a:ext uri="{FF2B5EF4-FFF2-40B4-BE49-F238E27FC236}">
                <a16:creationId xmlns:a16="http://schemas.microsoft.com/office/drawing/2014/main" id="{BAAF18FE-B209-0F4B-989A-998B554E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0569" name="Rectangle 153">
            <a:extLst>
              <a:ext uri="{FF2B5EF4-FFF2-40B4-BE49-F238E27FC236}">
                <a16:creationId xmlns:a16="http://schemas.microsoft.com/office/drawing/2014/main" id="{F208C622-D7C1-D546-BC3C-2F60C6A8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352800"/>
            <a:ext cx="3744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Ltag</a:t>
            </a:r>
            <a:r>
              <a:rPr lang="en-US" altLang="zh-CN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=1</a:t>
            </a:r>
            <a:r>
              <a:rPr lang="zh-CN" altLang="en-US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前驱线索</a:t>
            </a:r>
          </a:p>
          <a:p>
            <a:pPr eaLnBrk="1" hangingPunct="1"/>
            <a:r>
              <a:rPr lang="en-US" altLang="zh-CN" sz="28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Rtag</a:t>
            </a:r>
            <a:r>
              <a:rPr lang="en-US" altLang="zh-CN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=1</a:t>
            </a:r>
            <a:r>
              <a:rPr lang="zh-CN" altLang="en-US" sz="28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后继线索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44" grpId="0" autoUpdateAnimBg="0"/>
      <p:bldP spid="60545" grpId="0" autoUpdateAnimBg="0"/>
      <p:bldP spid="60552" grpId="0" autoUpdateAnimBg="0"/>
      <p:bldP spid="60554" grpId="0" autoUpdateAnimBg="0"/>
      <p:bldP spid="60555" grpId="0" autoUpdateAnimBg="0"/>
      <p:bldP spid="60557" grpId="0" autoUpdateAnimBg="0"/>
      <p:bldP spid="60558" grpId="0" autoUpdateAnimBg="0"/>
      <p:bldP spid="60562" grpId="0" autoUpdateAnimBg="0"/>
      <p:bldP spid="60563" grpId="0" autoUpdateAnimBg="0"/>
      <p:bldP spid="60565" grpId="0" autoUpdateAnimBg="0"/>
      <p:bldP spid="60568" grpId="0" autoUpdateAnimBg="0"/>
      <p:bldP spid="6056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5">
            <a:extLst>
              <a:ext uri="{FF2B5EF4-FFF2-40B4-BE49-F238E27FC236}">
                <a16:creationId xmlns:a16="http://schemas.microsoft.com/office/drawing/2014/main" id="{EF2B18B7-61DD-2041-894D-D1973D031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7772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例</a:t>
            </a:r>
            <a:r>
              <a:rPr lang="en-US" altLang="zh-CN" sz="2600" b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2600" b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zh-CN" altLang="en-US" sz="2600" b="1">
                <a:latin typeface="SimHei" panose="02010609060101010101" pitchFamily="49" charset="-122"/>
                <a:ea typeface="SimHei" panose="02010609060101010101" pitchFamily="49" charset="-122"/>
              </a:rPr>
              <a:t>画出以下二叉树对应的</a:t>
            </a:r>
            <a:r>
              <a:rPr lang="zh-CN" altLang="en-US" sz="2600" b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中序</a:t>
            </a:r>
            <a:r>
              <a:rPr lang="zh-CN" altLang="en-US" sz="2600" b="1">
                <a:latin typeface="SimHei" panose="02010609060101010101" pitchFamily="49" charset="-122"/>
                <a:ea typeface="SimHei" panose="02010609060101010101" pitchFamily="49" charset="-122"/>
              </a:rPr>
              <a:t>线索二叉树。</a:t>
            </a:r>
          </a:p>
        </p:txBody>
      </p:sp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306EB2A4-C9D8-DE47-822A-B8F80B3E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DB8A720-F926-2A4F-B6CD-EDAAE711C78E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42" name="Group 2">
            <a:extLst>
              <a:ext uri="{FF2B5EF4-FFF2-40B4-BE49-F238E27FC236}">
                <a16:creationId xmlns:a16="http://schemas.microsoft.com/office/drawing/2014/main" id="{70BD23F3-B7FB-E04C-8A60-79BBC86E2338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4003675"/>
            <a:ext cx="485775" cy="2058988"/>
            <a:chOff x="1895" y="2426"/>
            <a:chExt cx="306" cy="1297"/>
          </a:xfrm>
        </p:grpSpPr>
        <p:sp>
          <p:nvSpPr>
            <p:cNvPr id="60492" name="Line 3">
              <a:extLst>
                <a:ext uri="{FF2B5EF4-FFF2-40B4-BE49-F238E27FC236}">
                  <a16:creationId xmlns:a16="http://schemas.microsoft.com/office/drawing/2014/main" id="{2EB38DCE-6046-A747-BFC4-2F843F725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" y="3715"/>
              <a:ext cx="123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93" name="Line 4">
              <a:extLst>
                <a:ext uri="{FF2B5EF4-FFF2-40B4-BE49-F238E27FC236}">
                  <a16:creationId xmlns:a16="http://schemas.microsoft.com/office/drawing/2014/main" id="{5613A7C9-E586-3345-8C55-58E9EEEB3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5" y="2426"/>
              <a:ext cx="305" cy="129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1445" name="Group 5">
            <a:extLst>
              <a:ext uri="{FF2B5EF4-FFF2-40B4-BE49-F238E27FC236}">
                <a16:creationId xmlns:a16="http://schemas.microsoft.com/office/drawing/2014/main" id="{E6DA06DC-1228-0B43-A49E-84D9DEA1B015}"/>
              </a:ext>
            </a:extLst>
          </p:cNvPr>
          <p:cNvGrpSpPr>
            <a:grpSpLocks/>
          </p:cNvGrpSpPr>
          <p:nvPr/>
        </p:nvGrpSpPr>
        <p:grpSpPr bwMode="auto">
          <a:xfrm>
            <a:off x="3105150" y="3979863"/>
            <a:ext cx="762000" cy="904875"/>
            <a:chOff x="2004" y="2411"/>
            <a:chExt cx="480" cy="570"/>
          </a:xfrm>
        </p:grpSpPr>
        <p:sp>
          <p:nvSpPr>
            <p:cNvPr id="60490" name="Line 6">
              <a:extLst>
                <a:ext uri="{FF2B5EF4-FFF2-40B4-BE49-F238E27FC236}">
                  <a16:creationId xmlns:a16="http://schemas.microsoft.com/office/drawing/2014/main" id="{7214B0F8-9E2D-164C-AA6E-F1E1623AE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" y="2973"/>
              <a:ext cx="247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91" name="Line 7">
              <a:extLst>
                <a:ext uri="{FF2B5EF4-FFF2-40B4-BE49-F238E27FC236}">
                  <a16:creationId xmlns:a16="http://schemas.microsoft.com/office/drawing/2014/main" id="{CB1445CF-74F4-5049-BE50-D02697F4E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411"/>
              <a:ext cx="233" cy="5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1448" name="Group 8">
            <a:extLst>
              <a:ext uri="{FF2B5EF4-FFF2-40B4-BE49-F238E27FC236}">
                <a16:creationId xmlns:a16="http://schemas.microsoft.com/office/drawing/2014/main" id="{236E9FDB-8D57-7449-AE5E-37079CDA7C87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5181600"/>
            <a:ext cx="438150" cy="811213"/>
            <a:chOff x="1404" y="3168"/>
            <a:chExt cx="276" cy="511"/>
          </a:xfrm>
        </p:grpSpPr>
        <p:sp>
          <p:nvSpPr>
            <p:cNvPr id="60488" name="Line 9">
              <a:extLst>
                <a:ext uri="{FF2B5EF4-FFF2-40B4-BE49-F238E27FC236}">
                  <a16:creationId xmlns:a16="http://schemas.microsoft.com/office/drawing/2014/main" id="{CB319421-D65D-7C40-8905-7D122C6F7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" y="3678"/>
              <a:ext cx="270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89" name="Line 10">
              <a:extLst>
                <a:ext uri="{FF2B5EF4-FFF2-40B4-BE49-F238E27FC236}">
                  <a16:creationId xmlns:a16="http://schemas.microsoft.com/office/drawing/2014/main" id="{E30039B0-8C28-744A-A254-5CBEEA81A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4" y="3168"/>
              <a:ext cx="1" cy="51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1451" name="Group 11">
            <a:extLst>
              <a:ext uri="{FF2B5EF4-FFF2-40B4-BE49-F238E27FC236}">
                <a16:creationId xmlns:a16="http://schemas.microsoft.com/office/drawing/2014/main" id="{3847F687-17B0-7C4C-B35A-B86607A94F7A}"/>
              </a:ext>
            </a:extLst>
          </p:cNvPr>
          <p:cNvGrpSpPr>
            <a:grpSpLocks/>
          </p:cNvGrpSpPr>
          <p:nvPr/>
        </p:nvGrpSpPr>
        <p:grpSpPr bwMode="auto">
          <a:xfrm>
            <a:off x="1512888" y="5205413"/>
            <a:ext cx="392112" cy="835025"/>
            <a:chOff x="1001" y="3183"/>
            <a:chExt cx="247" cy="526"/>
          </a:xfrm>
        </p:grpSpPr>
        <p:sp>
          <p:nvSpPr>
            <p:cNvPr id="60486" name="Line 12">
              <a:extLst>
                <a:ext uri="{FF2B5EF4-FFF2-40B4-BE49-F238E27FC236}">
                  <a16:creationId xmlns:a16="http://schemas.microsoft.com/office/drawing/2014/main" id="{5B5B8B2F-96DC-1446-BF4A-18A4F5391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3708"/>
              <a:ext cx="239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87" name="Line 13">
              <a:extLst>
                <a:ext uri="{FF2B5EF4-FFF2-40B4-BE49-F238E27FC236}">
                  <a16:creationId xmlns:a16="http://schemas.microsoft.com/office/drawing/2014/main" id="{7EB73F82-306D-A542-A466-881E34E99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3183"/>
              <a:ext cx="1" cy="5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1454" name="Group 14">
            <a:extLst>
              <a:ext uri="{FF2B5EF4-FFF2-40B4-BE49-F238E27FC236}">
                <a16:creationId xmlns:a16="http://schemas.microsoft.com/office/drawing/2014/main" id="{2CDE5B48-56F8-F94B-8C02-302C41189810}"/>
              </a:ext>
            </a:extLst>
          </p:cNvPr>
          <p:cNvGrpSpPr>
            <a:grpSpLocks/>
          </p:cNvGrpSpPr>
          <p:nvPr/>
        </p:nvGrpSpPr>
        <p:grpSpPr bwMode="auto">
          <a:xfrm>
            <a:off x="5192713" y="2943225"/>
            <a:ext cx="679450" cy="1893888"/>
            <a:chOff x="3319" y="1758"/>
            <a:chExt cx="428" cy="1193"/>
          </a:xfrm>
        </p:grpSpPr>
        <p:sp>
          <p:nvSpPr>
            <p:cNvPr id="60484" name="Line 15">
              <a:extLst>
                <a:ext uri="{FF2B5EF4-FFF2-40B4-BE49-F238E27FC236}">
                  <a16:creationId xmlns:a16="http://schemas.microsoft.com/office/drawing/2014/main" id="{7C135A5A-2ED8-3A44-954F-B0E8D2EE1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2" y="2950"/>
              <a:ext cx="415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85" name="Line 16">
              <a:extLst>
                <a:ext uri="{FF2B5EF4-FFF2-40B4-BE49-F238E27FC236}">
                  <a16:creationId xmlns:a16="http://schemas.microsoft.com/office/drawing/2014/main" id="{36C4803F-FAA5-1443-A95A-D8AF79D0B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9" y="1758"/>
              <a:ext cx="6" cy="1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1457" name="Group 17">
            <a:extLst>
              <a:ext uri="{FF2B5EF4-FFF2-40B4-BE49-F238E27FC236}">
                <a16:creationId xmlns:a16="http://schemas.microsoft.com/office/drawing/2014/main" id="{5BF7848A-D1C7-D742-9667-4A1B1B69F941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3956050"/>
            <a:ext cx="557212" cy="892175"/>
            <a:chOff x="4625" y="2396"/>
            <a:chExt cx="351" cy="562"/>
          </a:xfrm>
        </p:grpSpPr>
        <p:sp>
          <p:nvSpPr>
            <p:cNvPr id="60482" name="Line 18">
              <a:extLst>
                <a:ext uri="{FF2B5EF4-FFF2-40B4-BE49-F238E27FC236}">
                  <a16:creationId xmlns:a16="http://schemas.microsoft.com/office/drawing/2014/main" id="{18827257-0C5A-E84D-869B-57A3B4168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32" y="2957"/>
              <a:ext cx="344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83" name="Line 19">
              <a:extLst>
                <a:ext uri="{FF2B5EF4-FFF2-40B4-BE49-F238E27FC236}">
                  <a16:creationId xmlns:a16="http://schemas.microsoft.com/office/drawing/2014/main" id="{CEA7AB73-686D-BD40-B687-73B1FDC6B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5" y="2396"/>
              <a:ext cx="2" cy="56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1460" name="Group 20">
            <a:extLst>
              <a:ext uri="{FF2B5EF4-FFF2-40B4-BE49-F238E27FC236}">
                <a16:creationId xmlns:a16="http://schemas.microsoft.com/office/drawing/2014/main" id="{FAA297E4-80D5-9A48-8F2A-82B2118B0C21}"/>
              </a:ext>
            </a:extLst>
          </p:cNvPr>
          <p:cNvGrpSpPr>
            <a:grpSpLocks/>
          </p:cNvGrpSpPr>
          <p:nvPr/>
        </p:nvGrpSpPr>
        <p:grpSpPr bwMode="auto">
          <a:xfrm>
            <a:off x="644525" y="5251450"/>
            <a:ext cx="292100" cy="811213"/>
            <a:chOff x="454" y="3212"/>
            <a:chExt cx="184" cy="511"/>
          </a:xfrm>
        </p:grpSpPr>
        <p:sp>
          <p:nvSpPr>
            <p:cNvPr id="60480" name="Line 21">
              <a:extLst>
                <a:ext uri="{FF2B5EF4-FFF2-40B4-BE49-F238E27FC236}">
                  <a16:creationId xmlns:a16="http://schemas.microsoft.com/office/drawing/2014/main" id="{2005E610-95E0-5A49-B6E2-5322FEF46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1" y="3722"/>
              <a:ext cx="17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81" name="Line 22">
              <a:extLst>
                <a:ext uri="{FF2B5EF4-FFF2-40B4-BE49-F238E27FC236}">
                  <a16:creationId xmlns:a16="http://schemas.microsoft.com/office/drawing/2014/main" id="{189D6C92-BB32-D54D-8FC8-715A0C066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" y="3212"/>
              <a:ext cx="1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1463" name="Group 23">
            <a:extLst>
              <a:ext uri="{FF2B5EF4-FFF2-40B4-BE49-F238E27FC236}">
                <a16:creationId xmlns:a16="http://schemas.microsoft.com/office/drawing/2014/main" id="{337C80C3-F76A-8742-A3C2-05EBA79FDDD4}"/>
              </a:ext>
            </a:extLst>
          </p:cNvPr>
          <p:cNvGrpSpPr>
            <a:grpSpLocks/>
          </p:cNvGrpSpPr>
          <p:nvPr/>
        </p:nvGrpSpPr>
        <p:grpSpPr bwMode="auto">
          <a:xfrm>
            <a:off x="4443413" y="2967038"/>
            <a:ext cx="495300" cy="1881187"/>
            <a:chOff x="2847" y="1773"/>
            <a:chExt cx="312" cy="1185"/>
          </a:xfrm>
        </p:grpSpPr>
        <p:sp>
          <p:nvSpPr>
            <p:cNvPr id="60478" name="Line 24">
              <a:extLst>
                <a:ext uri="{FF2B5EF4-FFF2-40B4-BE49-F238E27FC236}">
                  <a16:creationId xmlns:a16="http://schemas.microsoft.com/office/drawing/2014/main" id="{9FD80AED-EAD3-0F4F-A1E9-962DF9980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7" y="2949"/>
              <a:ext cx="303" cy="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79" name="Line 25">
              <a:extLst>
                <a:ext uri="{FF2B5EF4-FFF2-40B4-BE49-F238E27FC236}">
                  <a16:creationId xmlns:a16="http://schemas.microsoft.com/office/drawing/2014/main" id="{9C9E610A-6F48-604B-9AE7-EFA952B6E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7" y="1773"/>
              <a:ext cx="2" cy="1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1466" name="Group 26">
            <a:extLst>
              <a:ext uri="{FF2B5EF4-FFF2-40B4-BE49-F238E27FC236}">
                <a16:creationId xmlns:a16="http://schemas.microsoft.com/office/drawing/2014/main" id="{A801867B-DA7E-364E-A844-B45F1D4C1DC2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3967163"/>
            <a:ext cx="587375" cy="866775"/>
            <a:chOff x="4104" y="2403"/>
            <a:chExt cx="370" cy="546"/>
          </a:xfrm>
        </p:grpSpPr>
        <p:sp>
          <p:nvSpPr>
            <p:cNvPr id="60476" name="Line 27">
              <a:extLst>
                <a:ext uri="{FF2B5EF4-FFF2-40B4-BE49-F238E27FC236}">
                  <a16:creationId xmlns:a16="http://schemas.microsoft.com/office/drawing/2014/main" id="{D3A20CC3-F4E4-FC4B-9C84-C07FD1BE6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943"/>
              <a:ext cx="362" cy="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77" name="Line 28">
              <a:extLst>
                <a:ext uri="{FF2B5EF4-FFF2-40B4-BE49-F238E27FC236}">
                  <a16:creationId xmlns:a16="http://schemas.microsoft.com/office/drawing/2014/main" id="{940FE3D9-94D0-8347-9416-51F4FB36C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2403"/>
              <a:ext cx="2" cy="5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1469" name="Group 29">
            <a:extLst>
              <a:ext uri="{FF2B5EF4-FFF2-40B4-BE49-F238E27FC236}">
                <a16:creationId xmlns:a16="http://schemas.microsoft.com/office/drawing/2014/main" id="{30473197-6E2F-B04E-8472-199F544449AF}"/>
              </a:ext>
            </a:extLst>
          </p:cNvPr>
          <p:cNvGrpSpPr>
            <a:grpSpLocks/>
          </p:cNvGrpSpPr>
          <p:nvPr/>
        </p:nvGrpSpPr>
        <p:grpSpPr bwMode="auto">
          <a:xfrm>
            <a:off x="8399463" y="3514725"/>
            <a:ext cx="393700" cy="1320800"/>
            <a:chOff x="5339" y="2118"/>
            <a:chExt cx="248" cy="832"/>
          </a:xfrm>
        </p:grpSpPr>
        <p:sp>
          <p:nvSpPr>
            <p:cNvPr id="60474" name="Line 30">
              <a:extLst>
                <a:ext uri="{FF2B5EF4-FFF2-40B4-BE49-F238E27FC236}">
                  <a16:creationId xmlns:a16="http://schemas.microsoft.com/office/drawing/2014/main" id="{19B109B5-F911-CE49-A44B-C020F67E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2949"/>
              <a:ext cx="23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75" name="Line 31">
              <a:extLst>
                <a:ext uri="{FF2B5EF4-FFF2-40B4-BE49-F238E27FC236}">
                  <a16:creationId xmlns:a16="http://schemas.microsoft.com/office/drawing/2014/main" id="{9959FD9B-A316-8B42-B426-2194649F7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5" y="2118"/>
              <a:ext cx="2" cy="8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60429" name="Group 32">
            <a:extLst>
              <a:ext uri="{FF2B5EF4-FFF2-40B4-BE49-F238E27FC236}">
                <a16:creationId xmlns:a16="http://schemas.microsoft.com/office/drawing/2014/main" id="{385E1056-B829-8242-A40D-B35FAF4D7A0B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2212975"/>
            <a:ext cx="7434263" cy="4111625"/>
            <a:chOff x="642" y="1298"/>
            <a:chExt cx="4683" cy="2590"/>
          </a:xfrm>
        </p:grpSpPr>
        <p:grpSp>
          <p:nvGrpSpPr>
            <p:cNvPr id="60437" name="Group 33">
              <a:extLst>
                <a:ext uri="{FF2B5EF4-FFF2-40B4-BE49-F238E27FC236}">
                  <a16:creationId xmlns:a16="http://schemas.microsoft.com/office/drawing/2014/main" id="{0777D524-3E11-1E49-B8F7-9AA76A8754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321"/>
              <a:ext cx="349" cy="359"/>
              <a:chOff x="3089" y="1206"/>
              <a:chExt cx="360" cy="359"/>
            </a:xfrm>
          </p:grpSpPr>
          <p:sp>
            <p:nvSpPr>
              <p:cNvPr id="60472" name="Oval 34">
                <a:extLst>
                  <a:ext uri="{FF2B5EF4-FFF2-40B4-BE49-F238E27FC236}">
                    <a16:creationId xmlns:a16="http://schemas.microsoft.com/office/drawing/2014/main" id="{86CC809F-2D71-C849-AEF4-DA1D0013D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120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0473" name="Rectangle 35">
                <a:extLst>
                  <a:ext uri="{FF2B5EF4-FFF2-40B4-BE49-F238E27FC236}">
                    <a16:creationId xmlns:a16="http://schemas.microsoft.com/office/drawing/2014/main" id="{2DA1A506-128C-F642-86AD-BF150B8F7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259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A</a:t>
                </a:r>
              </a:p>
            </p:txBody>
          </p:sp>
        </p:grpSp>
        <p:grpSp>
          <p:nvGrpSpPr>
            <p:cNvPr id="60438" name="Group 36">
              <a:extLst>
                <a:ext uri="{FF2B5EF4-FFF2-40B4-BE49-F238E27FC236}">
                  <a16:creationId xmlns:a16="http://schemas.microsoft.com/office/drawing/2014/main" id="{35C215B8-ED13-9446-A47B-760A11755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4" y="2055"/>
              <a:ext cx="349" cy="359"/>
              <a:chOff x="1766" y="1940"/>
              <a:chExt cx="360" cy="359"/>
            </a:xfrm>
          </p:grpSpPr>
          <p:sp>
            <p:nvSpPr>
              <p:cNvPr id="60470" name="Oval 37">
                <a:extLst>
                  <a:ext uri="{FF2B5EF4-FFF2-40B4-BE49-F238E27FC236}">
                    <a16:creationId xmlns:a16="http://schemas.microsoft.com/office/drawing/2014/main" id="{6E04C096-3CB5-A54B-A4D0-BE9A0ABA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" y="194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0471" name="Rectangle 38">
                <a:extLst>
                  <a:ext uri="{FF2B5EF4-FFF2-40B4-BE49-F238E27FC236}">
                    <a16:creationId xmlns:a16="http://schemas.microsoft.com/office/drawing/2014/main" id="{178A2C60-9A1A-464A-ADC0-08DFE2513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" y="1993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B</a:t>
                </a:r>
              </a:p>
            </p:txBody>
          </p:sp>
        </p:grpSp>
        <p:sp>
          <p:nvSpPr>
            <p:cNvPr id="60439" name="Line 39">
              <a:extLst>
                <a:ext uri="{FF2B5EF4-FFF2-40B4-BE49-F238E27FC236}">
                  <a16:creationId xmlns:a16="http://schemas.microsoft.com/office/drawing/2014/main" id="{F7053067-CB29-944C-BD62-D1951B370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1630"/>
              <a:ext cx="118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60440" name="Group 40">
              <a:extLst>
                <a:ext uri="{FF2B5EF4-FFF2-40B4-BE49-F238E27FC236}">
                  <a16:creationId xmlns:a16="http://schemas.microsoft.com/office/drawing/2014/main" id="{CDE4E73B-3896-2945-B8BC-F53BFE090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2031"/>
              <a:ext cx="349" cy="359"/>
              <a:chOff x="4449" y="1916"/>
              <a:chExt cx="360" cy="359"/>
            </a:xfrm>
          </p:grpSpPr>
          <p:sp>
            <p:nvSpPr>
              <p:cNvPr id="60468" name="Oval 41">
                <a:extLst>
                  <a:ext uri="{FF2B5EF4-FFF2-40B4-BE49-F238E27FC236}">
                    <a16:creationId xmlns:a16="http://schemas.microsoft.com/office/drawing/2014/main" id="{1A5BCBCD-2FC9-B440-8B58-8A4CB1744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1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0469" name="Rectangle 42">
                <a:extLst>
                  <a:ext uri="{FF2B5EF4-FFF2-40B4-BE49-F238E27FC236}">
                    <a16:creationId xmlns:a16="http://schemas.microsoft.com/office/drawing/2014/main" id="{4AF7698D-94CB-3F46-9DA8-6D745B906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1969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C</a:t>
                </a:r>
              </a:p>
            </p:txBody>
          </p:sp>
        </p:grpSp>
        <p:grpSp>
          <p:nvGrpSpPr>
            <p:cNvPr id="60441" name="Group 43">
              <a:extLst>
                <a:ext uri="{FF2B5EF4-FFF2-40B4-BE49-F238E27FC236}">
                  <a16:creationId xmlns:a16="http://schemas.microsoft.com/office/drawing/2014/main" id="{B3F1AD3B-1B0A-8B42-ACF1-8A22C5D35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6" y="2729"/>
              <a:ext cx="349" cy="359"/>
              <a:chOff x="5070" y="2614"/>
              <a:chExt cx="360" cy="359"/>
            </a:xfrm>
          </p:grpSpPr>
          <p:sp>
            <p:nvSpPr>
              <p:cNvPr id="60466" name="Oval 44">
                <a:extLst>
                  <a:ext uri="{FF2B5EF4-FFF2-40B4-BE49-F238E27FC236}">
                    <a16:creationId xmlns:a16="http://schemas.microsoft.com/office/drawing/2014/main" id="{326E9AC0-AE3D-1747-88BF-5AE0A06A7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26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0467" name="Rectangle 45">
                <a:extLst>
                  <a:ext uri="{FF2B5EF4-FFF2-40B4-BE49-F238E27FC236}">
                    <a16:creationId xmlns:a16="http://schemas.microsoft.com/office/drawing/2014/main" id="{BCBE4620-C3DE-884A-9377-029F85799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" y="2667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rgbClr val="FF33CC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G</a:t>
                </a:r>
              </a:p>
            </p:txBody>
          </p:sp>
        </p:grpSp>
        <p:sp>
          <p:nvSpPr>
            <p:cNvPr id="60442" name="Line 46">
              <a:extLst>
                <a:ext uri="{FF2B5EF4-FFF2-40B4-BE49-F238E27FC236}">
                  <a16:creationId xmlns:a16="http://schemas.microsoft.com/office/drawing/2014/main" id="{4D7702CB-CFA5-CB40-994B-F4B7A4330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3" y="2353"/>
              <a:ext cx="43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60443" name="Group 47">
              <a:extLst>
                <a:ext uri="{FF2B5EF4-FFF2-40B4-BE49-F238E27FC236}">
                  <a16:creationId xmlns:a16="http://schemas.microsoft.com/office/drawing/2014/main" id="{1514771C-58DC-EE48-9A99-0872AFD8E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68"/>
              <a:ext cx="349" cy="359"/>
              <a:chOff x="2511" y="2653"/>
              <a:chExt cx="360" cy="359"/>
            </a:xfrm>
          </p:grpSpPr>
          <p:sp>
            <p:nvSpPr>
              <p:cNvPr id="60464" name="Oval 48">
                <a:extLst>
                  <a:ext uri="{FF2B5EF4-FFF2-40B4-BE49-F238E27FC236}">
                    <a16:creationId xmlns:a16="http://schemas.microsoft.com/office/drawing/2014/main" id="{2FE0B4E8-4A5B-E548-ABAB-2A1973299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265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0465" name="Rectangle 49">
                <a:extLst>
                  <a:ext uri="{FF2B5EF4-FFF2-40B4-BE49-F238E27FC236}">
                    <a16:creationId xmlns:a16="http://schemas.microsoft.com/office/drawing/2014/main" id="{B77A667C-41B2-BB45-816C-FF7485268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706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E</a:t>
                </a:r>
              </a:p>
            </p:txBody>
          </p:sp>
        </p:grpSp>
        <p:grpSp>
          <p:nvGrpSpPr>
            <p:cNvPr id="60444" name="Group 50">
              <a:extLst>
                <a:ext uri="{FF2B5EF4-FFF2-40B4-BE49-F238E27FC236}">
                  <a16:creationId xmlns:a16="http://schemas.microsoft.com/office/drawing/2014/main" id="{9E1720BF-D07B-F842-9AF0-02EF39759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8" y="3514"/>
              <a:ext cx="348" cy="359"/>
              <a:chOff x="1697" y="3399"/>
              <a:chExt cx="360" cy="359"/>
            </a:xfrm>
          </p:grpSpPr>
          <p:sp>
            <p:nvSpPr>
              <p:cNvPr id="60462" name="Oval 51">
                <a:extLst>
                  <a:ext uri="{FF2B5EF4-FFF2-40B4-BE49-F238E27FC236}">
                    <a16:creationId xmlns:a16="http://schemas.microsoft.com/office/drawing/2014/main" id="{ED6BD34E-9433-CC45-B9BC-14316909F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339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0463" name="Rectangle 52">
                <a:extLst>
                  <a:ext uri="{FF2B5EF4-FFF2-40B4-BE49-F238E27FC236}">
                    <a16:creationId xmlns:a16="http://schemas.microsoft.com/office/drawing/2014/main" id="{D8DF5B74-4FAF-AE4A-A168-12FA5DA9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" y="3452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I</a:t>
                </a:r>
              </a:p>
            </p:txBody>
          </p:sp>
        </p:grpSp>
        <p:sp>
          <p:nvSpPr>
            <p:cNvPr id="60445" name="Line 53">
              <a:extLst>
                <a:ext uri="{FF2B5EF4-FFF2-40B4-BE49-F238E27FC236}">
                  <a16:creationId xmlns:a16="http://schemas.microsoft.com/office/drawing/2014/main" id="{E58F7A6D-72E1-074D-9449-B99EA838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03"/>
              <a:ext cx="422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60446" name="Group 54">
              <a:extLst>
                <a:ext uri="{FF2B5EF4-FFF2-40B4-BE49-F238E27FC236}">
                  <a16:creationId xmlns:a16="http://schemas.microsoft.com/office/drawing/2014/main" id="{180C103C-57CA-9A4F-A2AB-62EB30914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" y="2772"/>
              <a:ext cx="349" cy="359"/>
              <a:chOff x="1153" y="2657"/>
              <a:chExt cx="360" cy="359"/>
            </a:xfrm>
          </p:grpSpPr>
          <p:sp>
            <p:nvSpPr>
              <p:cNvPr id="60460" name="Oval 55">
                <a:extLst>
                  <a:ext uri="{FF2B5EF4-FFF2-40B4-BE49-F238E27FC236}">
                    <a16:creationId xmlns:a16="http://schemas.microsoft.com/office/drawing/2014/main" id="{D414E1C8-FFAA-C540-80AC-46E1FE1A3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265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0461" name="Rectangle 56">
                <a:extLst>
                  <a:ext uri="{FF2B5EF4-FFF2-40B4-BE49-F238E27FC236}">
                    <a16:creationId xmlns:a16="http://schemas.microsoft.com/office/drawing/2014/main" id="{D2D2D128-86A1-D049-B56F-38AC2421B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2710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D</a:t>
                </a:r>
              </a:p>
            </p:txBody>
          </p:sp>
        </p:grpSp>
        <p:grpSp>
          <p:nvGrpSpPr>
            <p:cNvPr id="60447" name="Group 57">
              <a:extLst>
                <a:ext uri="{FF2B5EF4-FFF2-40B4-BE49-F238E27FC236}">
                  <a16:creationId xmlns:a16="http://schemas.microsoft.com/office/drawing/2014/main" id="{3B927BAF-C7C4-944D-A332-E6242934A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" y="3529"/>
              <a:ext cx="349" cy="359"/>
              <a:chOff x="598" y="3414"/>
              <a:chExt cx="360" cy="359"/>
            </a:xfrm>
          </p:grpSpPr>
          <p:sp>
            <p:nvSpPr>
              <p:cNvPr id="60458" name="Oval 58">
                <a:extLst>
                  <a:ext uri="{FF2B5EF4-FFF2-40B4-BE49-F238E27FC236}">
                    <a16:creationId xmlns:a16="http://schemas.microsoft.com/office/drawing/2014/main" id="{AA01EA20-27AD-7242-8AF3-48CF78D6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4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0459" name="Rectangle 59">
                <a:extLst>
                  <a:ext uri="{FF2B5EF4-FFF2-40B4-BE49-F238E27FC236}">
                    <a16:creationId xmlns:a16="http://schemas.microsoft.com/office/drawing/2014/main" id="{CB4198D6-BECE-A64F-89F6-FB7F7ED1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" y="3467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>
                    <a:solidFill>
                      <a:srgbClr val="FF33CC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H</a:t>
                </a:r>
              </a:p>
            </p:txBody>
          </p:sp>
        </p:grpSp>
        <p:grpSp>
          <p:nvGrpSpPr>
            <p:cNvPr id="60448" name="Group 60">
              <a:extLst>
                <a:ext uri="{FF2B5EF4-FFF2-40B4-BE49-F238E27FC236}">
                  <a16:creationId xmlns:a16="http://schemas.microsoft.com/office/drawing/2014/main" id="{C054F969-8269-FA41-8997-367363657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0" y="2736"/>
              <a:ext cx="349" cy="359"/>
              <a:chOff x="3805" y="2621"/>
              <a:chExt cx="360" cy="359"/>
            </a:xfrm>
          </p:grpSpPr>
          <p:sp>
            <p:nvSpPr>
              <p:cNvPr id="60456" name="Oval 61">
                <a:extLst>
                  <a:ext uri="{FF2B5EF4-FFF2-40B4-BE49-F238E27FC236}">
                    <a16:creationId xmlns:a16="http://schemas.microsoft.com/office/drawing/2014/main" id="{679418F9-2B37-B04A-ADA8-43D434924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262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0457" name="Rectangle 62">
                <a:extLst>
                  <a:ext uri="{FF2B5EF4-FFF2-40B4-BE49-F238E27FC236}">
                    <a16:creationId xmlns:a16="http://schemas.microsoft.com/office/drawing/2014/main" id="{2BE3E341-AC85-E749-95DA-7289AAB2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2674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b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F</a:t>
                </a:r>
              </a:p>
            </p:txBody>
          </p:sp>
        </p:grpSp>
        <p:sp>
          <p:nvSpPr>
            <p:cNvPr id="60449" name="Line 63">
              <a:extLst>
                <a:ext uri="{FF2B5EF4-FFF2-40B4-BE49-F238E27FC236}">
                  <a16:creationId xmlns:a16="http://schemas.microsoft.com/office/drawing/2014/main" id="{DBBA1117-665B-D443-B5C8-2DE60ECB1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2344"/>
              <a:ext cx="506" cy="3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50" name="Line 64">
              <a:extLst>
                <a:ext uri="{FF2B5EF4-FFF2-40B4-BE49-F238E27FC236}">
                  <a16:creationId xmlns:a16="http://schemas.microsoft.com/office/drawing/2014/main" id="{5A85F1AB-7F1A-1448-A258-154F7B625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2373"/>
              <a:ext cx="578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51" name="Line 65">
              <a:extLst>
                <a:ext uri="{FF2B5EF4-FFF2-40B4-BE49-F238E27FC236}">
                  <a16:creationId xmlns:a16="http://schemas.microsoft.com/office/drawing/2014/main" id="{726596E5-657C-884C-A8DA-E02DDF465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3" y="2369"/>
              <a:ext cx="466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52" name="Line 66">
              <a:extLst>
                <a:ext uri="{FF2B5EF4-FFF2-40B4-BE49-F238E27FC236}">
                  <a16:creationId xmlns:a16="http://schemas.microsoft.com/office/drawing/2014/main" id="{56AAE21E-644C-5147-B8F7-D0D9E0699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7" y="3106"/>
              <a:ext cx="392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53" name="Line 67">
              <a:extLst>
                <a:ext uri="{FF2B5EF4-FFF2-40B4-BE49-F238E27FC236}">
                  <a16:creationId xmlns:a16="http://schemas.microsoft.com/office/drawing/2014/main" id="{24F577AD-8561-5142-A05E-CC867FAAB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1641"/>
              <a:ext cx="1191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54" name="Line 68">
              <a:extLst>
                <a:ext uri="{FF2B5EF4-FFF2-40B4-BE49-F238E27FC236}">
                  <a16:creationId xmlns:a16="http://schemas.microsoft.com/office/drawing/2014/main" id="{D433A1DD-3E9B-7E40-928C-56D702EAA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1465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0455" name="Rectangle 69">
              <a:extLst>
                <a:ext uri="{FF2B5EF4-FFF2-40B4-BE49-F238E27FC236}">
                  <a16:creationId xmlns:a16="http://schemas.microsoft.com/office/drawing/2014/main" id="{7F94EE74-3BBE-9243-B15B-2AB556124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1298"/>
              <a:ext cx="5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root</a:t>
              </a:r>
            </a:p>
          </p:txBody>
        </p:sp>
      </p:grpSp>
      <p:sp>
        <p:nvSpPr>
          <p:cNvPr id="61510" name="Text Box 70">
            <a:extLst>
              <a:ext uri="{FF2B5EF4-FFF2-40B4-BE49-F238E27FC236}">
                <a16:creationId xmlns:a16="http://schemas.microsoft.com/office/drawing/2014/main" id="{F5F47715-7DBF-FF43-88BE-25216C174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495800"/>
            <a:ext cx="114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TW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悬空？ </a:t>
            </a:r>
          </a:p>
          <a:p>
            <a:pPr algn="ctr" eaLnBrk="1" hangingPunct="1"/>
            <a:r>
              <a:rPr lang="en-US" altLang="zh-CN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NULL</a:t>
            </a:r>
            <a:endParaRPr lang="zh-TW" altLang="en-US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1511" name="Rectangle 71">
            <a:extLst>
              <a:ext uri="{FF2B5EF4-FFF2-40B4-BE49-F238E27FC236}">
                <a16:creationId xmlns:a16="http://schemas.microsoft.com/office/drawing/2014/main" id="{41D556AA-D0DA-4A40-BAB8-AFF17C68D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2743200"/>
            <a:ext cx="1619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TW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悬空？ </a:t>
            </a:r>
          </a:p>
          <a:p>
            <a:pPr algn="ctr" eaLnBrk="1" hangingPunct="1"/>
            <a:r>
              <a:rPr lang="en-US" altLang="zh-CN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NULL</a:t>
            </a:r>
            <a:endParaRPr lang="zh-TW" altLang="en-US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1512" name="Text Box 72">
            <a:extLst>
              <a:ext uri="{FF2B5EF4-FFF2-40B4-BE49-F238E27FC236}">
                <a16:creationId xmlns:a16="http://schemas.microsoft.com/office/drawing/2014/main" id="{D4504A0A-4C12-8C42-8C4E-6A0939A2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解：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对该二叉树</a:t>
            </a:r>
            <a:r>
              <a:rPr lang="zh-CN" altLang="en-US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中序</a:t>
            </a:r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遍历的结果为</a:t>
            </a:r>
            <a:r>
              <a:rPr lang="zh-TW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r>
              <a:rPr lang="zh-TW" altLang="en-US" dirty="0">
                <a:solidFill>
                  <a:srgbClr val="66FF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en-US" altLang="zh-TW" dirty="0">
                <a:solidFill>
                  <a:srgbClr val="FF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</a:t>
            </a:r>
            <a:r>
              <a:rPr lang="en-US" altLang="zh-TW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 D, I, B, E, A, F, C,</a:t>
            </a:r>
            <a:r>
              <a:rPr lang="en-US" altLang="zh-TW" dirty="0">
                <a:solidFill>
                  <a:srgbClr val="FF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G</a:t>
            </a:r>
            <a:r>
              <a:rPr lang="zh-CN" altLang="en-US" dirty="0">
                <a:solidFill>
                  <a:srgbClr val="FF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r>
              <a:rPr lang="zh-TW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所以添加线索应当按如下路径进行：</a:t>
            </a:r>
          </a:p>
        </p:txBody>
      </p:sp>
      <p:sp>
        <p:nvSpPr>
          <p:cNvPr id="61513" name="AutoShape 73">
            <a:extLst>
              <a:ext uri="{FF2B5EF4-FFF2-40B4-BE49-F238E27FC236}">
                <a16:creationId xmlns:a16="http://schemas.microsoft.com/office/drawing/2014/main" id="{13825C4D-C868-8B44-995D-B3DC6D67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1" y="3083259"/>
            <a:ext cx="1600200" cy="990600"/>
          </a:xfrm>
          <a:prstGeom prst="wedgeRoundRectCallout">
            <a:avLst>
              <a:gd name="adj1" fmla="val -16069"/>
              <a:gd name="adj2" fmla="val 8798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为避免悬空态，应增设一个头结点</a:t>
            </a:r>
          </a:p>
        </p:txBody>
      </p:sp>
      <p:sp>
        <p:nvSpPr>
          <p:cNvPr id="60434" name="Rectangle 76">
            <a:extLst>
              <a:ext uri="{FF2B5EF4-FFF2-40B4-BE49-F238E27FC236}">
                <a16:creationId xmlns:a16="http://schemas.microsoft.com/office/drawing/2014/main" id="{7885F2CA-B4E7-A748-AE5E-A551E83E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线索二叉树的生成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线索化</a:t>
            </a:r>
          </a:p>
        </p:txBody>
      </p:sp>
      <p:sp>
        <p:nvSpPr>
          <p:cNvPr id="60435" name="AutoShape 77">
            <a:extLst>
              <a:ext uri="{FF2B5EF4-FFF2-40B4-BE49-F238E27FC236}">
                <a16:creationId xmlns:a16="http://schemas.microsoft.com/office/drawing/2014/main" id="{252641E8-B7D3-BB4D-B999-F26B0B483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0"/>
            <a:ext cx="3200400" cy="762000"/>
          </a:xfrm>
          <a:prstGeom prst="wedgeRectCallout">
            <a:avLst>
              <a:gd name="adj1" fmla="val -71676"/>
              <a:gd name="adj2" fmla="val 18333"/>
            </a:avLst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</a:rPr>
              <a:t>线索化过程就是在遍历过程中修改空指针的过程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2C3C76-DBC5-D64E-983C-E8361A3BDAE8}"/>
              </a:ext>
            </a:extLst>
          </p:cNvPr>
          <p:cNvSpPr txBox="1"/>
          <p:nvPr/>
        </p:nvSpPr>
        <p:spPr>
          <a:xfrm>
            <a:off x="4440238" y="5394326"/>
            <a:ext cx="4383087" cy="923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lang="zh-CN" altLang="en-US" sz="180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节点的后继是右子树的最左下的结点</a:t>
            </a:r>
            <a:endParaRPr lang="en-US" altLang="zh-CN" sz="1800">
              <a:solidFill>
                <a:srgbClr val="0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defRPr/>
            </a:pPr>
            <a:r>
              <a:rPr lang="zh-CN" altLang="en-US" sz="180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节点的前驱是左子树的最右下的结点</a:t>
            </a:r>
            <a:endParaRPr lang="en-US" altLang="zh-CN" sz="1800">
              <a:solidFill>
                <a:srgbClr val="0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P133</a:t>
            </a:r>
            <a:endParaRPr lang="zh-CN" altLang="en-US" sz="1800">
              <a:solidFill>
                <a:srgbClr val="0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0" grpId="0" autoUpdateAnimBg="0"/>
      <p:bldP spid="61511" grpId="0" autoUpdateAnimBg="0"/>
      <p:bldP spid="61512" grpId="0" build="p" autoUpdateAnimBg="0"/>
      <p:bldP spid="6151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47">
            <a:extLst>
              <a:ext uri="{FF2B5EF4-FFF2-40B4-BE49-F238E27FC236}">
                <a16:creationId xmlns:a16="http://schemas.microsoft.com/office/drawing/2014/main" id="{E79699BA-AF01-9C4A-A837-2650FB4F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SimHei" panose="02010609060101010101" pitchFamily="49" charset="-122"/>
                <a:ea typeface="SimHei" panose="02010609060101010101" pitchFamily="49" charset="-122"/>
              </a:rPr>
              <a:t>对应的中序线索二叉树存储结构如图所示：</a:t>
            </a:r>
          </a:p>
        </p:txBody>
      </p:sp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B336C71B-C947-224C-86C6-337D6612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679C059-C93D-AE40-8DA4-BDBFCE6CDE93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2466" name="Group 2">
            <a:extLst>
              <a:ext uri="{FF2B5EF4-FFF2-40B4-BE49-F238E27FC236}">
                <a16:creationId xmlns:a16="http://schemas.microsoft.com/office/drawing/2014/main" id="{AF08477A-4632-8E4C-82A2-EB2486ECCAE2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2124075"/>
            <a:ext cx="3700462" cy="3667125"/>
            <a:chOff x="115" y="1134"/>
            <a:chExt cx="2331" cy="2310"/>
          </a:xfrm>
        </p:grpSpPr>
        <p:sp>
          <p:nvSpPr>
            <p:cNvPr id="61583" name="Line 3">
              <a:extLst>
                <a:ext uri="{FF2B5EF4-FFF2-40B4-BE49-F238E27FC236}">
                  <a16:creationId xmlns:a16="http://schemas.microsoft.com/office/drawing/2014/main" id="{B654FC41-0861-2546-8C05-9E5964CD6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" y="3200"/>
              <a:ext cx="8" cy="218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4" name="Line 4">
              <a:extLst>
                <a:ext uri="{FF2B5EF4-FFF2-40B4-BE49-F238E27FC236}">
                  <a16:creationId xmlns:a16="http://schemas.microsoft.com/office/drawing/2014/main" id="{09C0658B-7120-B045-A0D9-A6D36A9B1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" y="3435"/>
              <a:ext cx="44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5" name="Line 5">
              <a:extLst>
                <a:ext uri="{FF2B5EF4-FFF2-40B4-BE49-F238E27FC236}">
                  <a16:creationId xmlns:a16="http://schemas.microsoft.com/office/drawing/2014/main" id="{5566188D-9549-644D-9756-BAD50395A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" y="1788"/>
              <a:ext cx="16" cy="165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6" name="Line 6">
              <a:extLst>
                <a:ext uri="{FF2B5EF4-FFF2-40B4-BE49-F238E27FC236}">
                  <a16:creationId xmlns:a16="http://schemas.microsoft.com/office/drawing/2014/main" id="{A11E8D60-EE47-FB4C-AD0F-C3371FCA0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" y="1134"/>
              <a:ext cx="2313" cy="64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AD889415-442D-1B45-913D-A37D730B27F7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828800"/>
            <a:ext cx="2630488" cy="2384425"/>
            <a:chOff x="3744" y="1152"/>
            <a:chExt cx="1657" cy="1502"/>
          </a:xfrm>
        </p:grpSpPr>
        <p:sp>
          <p:nvSpPr>
            <p:cNvPr id="61581" name="Line 8">
              <a:extLst>
                <a:ext uri="{FF2B5EF4-FFF2-40B4-BE49-F238E27FC236}">
                  <a16:creationId xmlns:a16="http://schemas.microsoft.com/office/drawing/2014/main" id="{0103C9F8-4336-D84D-B529-2AC8FA794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52"/>
              <a:ext cx="163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2" name="Line 9">
              <a:extLst>
                <a:ext uri="{FF2B5EF4-FFF2-40B4-BE49-F238E27FC236}">
                  <a16:creationId xmlns:a16="http://schemas.microsoft.com/office/drawing/2014/main" id="{1FEA4111-D731-474D-9327-2CADE4F8E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1" y="1164"/>
              <a:ext cx="0" cy="149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474" name="Group 10">
            <a:extLst>
              <a:ext uri="{FF2B5EF4-FFF2-40B4-BE49-F238E27FC236}">
                <a16:creationId xmlns:a16="http://schemas.microsoft.com/office/drawing/2014/main" id="{F8F95EB0-79C5-974D-95A7-47C745C4ACE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540000"/>
            <a:ext cx="8566150" cy="3049588"/>
            <a:chOff x="249" y="1600"/>
            <a:chExt cx="5396" cy="1921"/>
          </a:xfrm>
        </p:grpSpPr>
        <p:grpSp>
          <p:nvGrpSpPr>
            <p:cNvPr id="61492" name="Group 11">
              <a:extLst>
                <a:ext uri="{FF2B5EF4-FFF2-40B4-BE49-F238E27FC236}">
                  <a16:creationId xmlns:a16="http://schemas.microsoft.com/office/drawing/2014/main" id="{2AA22E26-6653-DB4F-8C7F-67C567F8A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1602"/>
              <a:ext cx="1274" cy="274"/>
              <a:chOff x="2530" y="1805"/>
              <a:chExt cx="1274" cy="274"/>
            </a:xfrm>
          </p:grpSpPr>
          <p:sp>
            <p:nvSpPr>
              <p:cNvPr id="61576" name="Rectangle 12">
                <a:extLst>
                  <a:ext uri="{FF2B5EF4-FFF2-40B4-BE49-F238E27FC236}">
                    <a16:creationId xmlns:a16="http://schemas.microsoft.com/office/drawing/2014/main" id="{F4238BCF-BDAD-AF4B-9496-4BFF34E32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180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577" name="Line 13">
                <a:extLst>
                  <a:ext uri="{FF2B5EF4-FFF2-40B4-BE49-F238E27FC236}">
                    <a16:creationId xmlns:a16="http://schemas.microsoft.com/office/drawing/2014/main" id="{8ABD9BC1-8AA7-5642-85C5-F2E4D8CBA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78" name="Line 14">
                <a:extLst>
                  <a:ext uri="{FF2B5EF4-FFF2-40B4-BE49-F238E27FC236}">
                    <a16:creationId xmlns:a16="http://schemas.microsoft.com/office/drawing/2014/main" id="{81F9C220-A944-C045-B04A-661C87274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79" name="Line 15">
                <a:extLst>
                  <a:ext uri="{FF2B5EF4-FFF2-40B4-BE49-F238E27FC236}">
                    <a16:creationId xmlns:a16="http://schemas.microsoft.com/office/drawing/2014/main" id="{C7A2EBEE-5095-7D47-A74D-299FF2F6A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180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80" name="Line 16">
                <a:extLst>
                  <a:ext uri="{FF2B5EF4-FFF2-40B4-BE49-F238E27FC236}">
                    <a16:creationId xmlns:a16="http://schemas.microsoft.com/office/drawing/2014/main" id="{C0AA5361-6B10-0D4E-9ED4-3DB8CB24D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180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93" name="Rectangle 17">
              <a:extLst>
                <a:ext uri="{FF2B5EF4-FFF2-40B4-BE49-F238E27FC236}">
                  <a16:creationId xmlns:a16="http://schemas.microsoft.com/office/drawing/2014/main" id="{F9C78690-8CD1-F84B-A2BC-78594629B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6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61494" name="Rectangle 18">
              <a:extLst>
                <a:ext uri="{FF2B5EF4-FFF2-40B4-BE49-F238E27FC236}">
                  <a16:creationId xmlns:a16="http://schemas.microsoft.com/office/drawing/2014/main" id="{B73D565A-6F0E-5448-B4E2-C55CC35A9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6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61495" name="Rectangle 19">
              <a:extLst>
                <a:ext uri="{FF2B5EF4-FFF2-40B4-BE49-F238E27FC236}">
                  <a16:creationId xmlns:a16="http://schemas.microsoft.com/office/drawing/2014/main" id="{4E59B76D-5BC5-0A48-AD77-D060E37E7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60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>
                  <a:solidFill>
                    <a:srgbClr val="0000FF"/>
                  </a:solidFill>
                  <a:ea typeface="PMingLiU" panose="02020500000000000000" pitchFamily="18" charset="-120"/>
                </a:rPr>
                <a:t>A</a:t>
              </a:r>
            </a:p>
          </p:txBody>
        </p:sp>
        <p:grpSp>
          <p:nvGrpSpPr>
            <p:cNvPr id="61496" name="Group 20">
              <a:extLst>
                <a:ext uri="{FF2B5EF4-FFF2-40B4-BE49-F238E27FC236}">
                  <a16:creationId xmlns:a16="http://schemas.microsoft.com/office/drawing/2014/main" id="{610DF4AB-FE1F-AB44-B180-F58955E25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2098"/>
              <a:ext cx="1274" cy="274"/>
              <a:chOff x="3954" y="2301"/>
              <a:chExt cx="1274" cy="274"/>
            </a:xfrm>
          </p:grpSpPr>
          <p:sp>
            <p:nvSpPr>
              <p:cNvPr id="61571" name="Rectangle 21">
                <a:extLst>
                  <a:ext uri="{FF2B5EF4-FFF2-40B4-BE49-F238E27FC236}">
                    <a16:creationId xmlns:a16="http://schemas.microsoft.com/office/drawing/2014/main" id="{79A7F0D7-A05D-6F49-BC6C-E9936108D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4" y="230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572" name="Line 22">
                <a:extLst>
                  <a:ext uri="{FF2B5EF4-FFF2-40B4-BE49-F238E27FC236}">
                    <a16:creationId xmlns:a16="http://schemas.microsoft.com/office/drawing/2014/main" id="{59F6A64C-9D3C-9742-B8B3-64AEC70EE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73" name="Line 23">
                <a:extLst>
                  <a:ext uri="{FF2B5EF4-FFF2-40B4-BE49-F238E27FC236}">
                    <a16:creationId xmlns:a16="http://schemas.microsoft.com/office/drawing/2014/main" id="{DCC60D0F-7A70-F34B-A219-CEDB427CD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74" name="Line 24">
                <a:extLst>
                  <a:ext uri="{FF2B5EF4-FFF2-40B4-BE49-F238E27FC236}">
                    <a16:creationId xmlns:a16="http://schemas.microsoft.com/office/drawing/2014/main" id="{8464FFFE-E074-974F-ABA7-6FFF52C8C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5" y="230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75" name="Line 25">
                <a:extLst>
                  <a:ext uri="{FF2B5EF4-FFF2-40B4-BE49-F238E27FC236}">
                    <a16:creationId xmlns:a16="http://schemas.microsoft.com/office/drawing/2014/main" id="{A96C5FEB-9064-8241-884F-2E26B12CA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230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97" name="Rectangle 26">
              <a:extLst>
                <a:ext uri="{FF2B5EF4-FFF2-40B4-BE49-F238E27FC236}">
                  <a16:creationId xmlns:a16="http://schemas.microsoft.com/office/drawing/2014/main" id="{7B8871A6-C8E6-FD4C-99B5-A69B1F275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211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61498" name="Rectangle 27">
              <a:extLst>
                <a:ext uri="{FF2B5EF4-FFF2-40B4-BE49-F238E27FC236}">
                  <a16:creationId xmlns:a16="http://schemas.microsoft.com/office/drawing/2014/main" id="{1DB2535A-78BF-074B-B7C6-9A8BE36F9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1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61499" name="Rectangle 28">
              <a:extLst>
                <a:ext uri="{FF2B5EF4-FFF2-40B4-BE49-F238E27FC236}">
                  <a16:creationId xmlns:a16="http://schemas.microsoft.com/office/drawing/2014/main" id="{DE26FFAE-5118-B147-89ED-E696CC63C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09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>
                  <a:solidFill>
                    <a:srgbClr val="0000FF"/>
                  </a:solidFill>
                  <a:ea typeface="PMingLiU" panose="02020500000000000000" pitchFamily="18" charset="-120"/>
                </a:rPr>
                <a:t>C</a:t>
              </a:r>
            </a:p>
          </p:txBody>
        </p:sp>
        <p:grpSp>
          <p:nvGrpSpPr>
            <p:cNvPr id="61500" name="Group 29">
              <a:extLst>
                <a:ext uri="{FF2B5EF4-FFF2-40B4-BE49-F238E27FC236}">
                  <a16:creationId xmlns:a16="http://schemas.microsoft.com/office/drawing/2014/main" id="{E1298480-F612-CE46-AC5B-562DC37EE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" y="2105"/>
              <a:ext cx="1274" cy="274"/>
              <a:chOff x="1052" y="2308"/>
              <a:chExt cx="1274" cy="274"/>
            </a:xfrm>
          </p:grpSpPr>
          <p:sp>
            <p:nvSpPr>
              <p:cNvPr id="61566" name="Rectangle 30">
                <a:extLst>
                  <a:ext uri="{FF2B5EF4-FFF2-40B4-BE49-F238E27FC236}">
                    <a16:creationId xmlns:a16="http://schemas.microsoft.com/office/drawing/2014/main" id="{B58EDE85-DF6E-C44A-B411-A126DBF7C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" y="2312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567" name="Line 31">
                <a:extLst>
                  <a:ext uri="{FF2B5EF4-FFF2-40B4-BE49-F238E27FC236}">
                    <a16:creationId xmlns:a16="http://schemas.microsoft.com/office/drawing/2014/main" id="{5F8FB6A9-18D9-4E4C-9CE6-7949D952E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68" name="Line 32">
                <a:extLst>
                  <a:ext uri="{FF2B5EF4-FFF2-40B4-BE49-F238E27FC236}">
                    <a16:creationId xmlns:a16="http://schemas.microsoft.com/office/drawing/2014/main" id="{EDD3D6B5-37B0-7D49-8299-D64151CAF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69" name="Line 33">
                <a:extLst>
                  <a:ext uri="{FF2B5EF4-FFF2-40B4-BE49-F238E27FC236}">
                    <a16:creationId xmlns:a16="http://schemas.microsoft.com/office/drawing/2014/main" id="{B59C9C1A-C8AF-3E4A-BC2B-4ED25627E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3" y="2308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70" name="Line 34">
                <a:extLst>
                  <a:ext uri="{FF2B5EF4-FFF2-40B4-BE49-F238E27FC236}">
                    <a16:creationId xmlns:a16="http://schemas.microsoft.com/office/drawing/2014/main" id="{589033BA-65CA-DD49-B0DA-3B7BC22D2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308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01" name="Rectangle 35">
              <a:extLst>
                <a:ext uri="{FF2B5EF4-FFF2-40B4-BE49-F238E27FC236}">
                  <a16:creationId xmlns:a16="http://schemas.microsoft.com/office/drawing/2014/main" id="{0BA69740-2B36-3D48-AC4A-C2783B67F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212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61502" name="Rectangle 36">
              <a:extLst>
                <a:ext uri="{FF2B5EF4-FFF2-40B4-BE49-F238E27FC236}">
                  <a16:creationId xmlns:a16="http://schemas.microsoft.com/office/drawing/2014/main" id="{2A35F4D6-1553-D345-A298-E2510477B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1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61503" name="Rectangle 37">
              <a:extLst>
                <a:ext uri="{FF2B5EF4-FFF2-40B4-BE49-F238E27FC236}">
                  <a16:creationId xmlns:a16="http://schemas.microsoft.com/office/drawing/2014/main" id="{047A6FE8-BF2A-1C41-9623-64C07719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10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>
                  <a:solidFill>
                    <a:srgbClr val="0000FF"/>
                  </a:solidFill>
                  <a:ea typeface="PMingLiU" panose="02020500000000000000" pitchFamily="18" charset="-120"/>
                </a:rPr>
                <a:t>B</a:t>
              </a:r>
            </a:p>
          </p:txBody>
        </p:sp>
        <p:grpSp>
          <p:nvGrpSpPr>
            <p:cNvPr id="61504" name="Group 38">
              <a:extLst>
                <a:ext uri="{FF2B5EF4-FFF2-40B4-BE49-F238E27FC236}">
                  <a16:creationId xmlns:a16="http://schemas.microsoft.com/office/drawing/2014/main" id="{3A2AC91B-9B80-C446-A5DF-FC22C93CE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1" y="2630"/>
              <a:ext cx="1274" cy="274"/>
              <a:chOff x="1758" y="2833"/>
              <a:chExt cx="1274" cy="274"/>
            </a:xfrm>
          </p:grpSpPr>
          <p:sp>
            <p:nvSpPr>
              <p:cNvPr id="61561" name="Rectangle 39">
                <a:extLst>
                  <a:ext uri="{FF2B5EF4-FFF2-40B4-BE49-F238E27FC236}">
                    <a16:creationId xmlns:a16="http://schemas.microsoft.com/office/drawing/2014/main" id="{0642FF8A-86C6-5E4B-A772-DC4657713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2837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562" name="Line 40">
                <a:extLst>
                  <a:ext uri="{FF2B5EF4-FFF2-40B4-BE49-F238E27FC236}">
                    <a16:creationId xmlns:a16="http://schemas.microsoft.com/office/drawing/2014/main" id="{537982D0-77D3-CB40-8E54-1C0AA76D1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63" name="Line 41">
                <a:extLst>
                  <a:ext uri="{FF2B5EF4-FFF2-40B4-BE49-F238E27FC236}">
                    <a16:creationId xmlns:a16="http://schemas.microsoft.com/office/drawing/2014/main" id="{6A4A3ADF-4AB8-3840-A3F0-8CF3A99BE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64" name="Line 42">
                <a:extLst>
                  <a:ext uri="{FF2B5EF4-FFF2-40B4-BE49-F238E27FC236}">
                    <a16:creationId xmlns:a16="http://schemas.microsoft.com/office/drawing/2014/main" id="{3AFB0CDE-B805-B847-9134-221953CC4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833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65" name="Line 43">
                <a:extLst>
                  <a:ext uri="{FF2B5EF4-FFF2-40B4-BE49-F238E27FC236}">
                    <a16:creationId xmlns:a16="http://schemas.microsoft.com/office/drawing/2014/main" id="{9A977140-6A43-4546-8DD8-B4F0A4A58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2833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05" name="Rectangle 44">
              <a:extLst>
                <a:ext uri="{FF2B5EF4-FFF2-40B4-BE49-F238E27FC236}">
                  <a16:creationId xmlns:a16="http://schemas.microsoft.com/office/drawing/2014/main" id="{877B5F04-923D-1948-910F-57ADADAC2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6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06" name="Rectangle 45">
              <a:extLst>
                <a:ext uri="{FF2B5EF4-FFF2-40B4-BE49-F238E27FC236}">
                  <a16:creationId xmlns:a16="http://schemas.microsoft.com/office/drawing/2014/main" id="{58F11558-AD7C-7446-85BD-8F5510165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6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07" name="Rectangle 46">
              <a:extLst>
                <a:ext uri="{FF2B5EF4-FFF2-40B4-BE49-F238E27FC236}">
                  <a16:creationId xmlns:a16="http://schemas.microsoft.com/office/drawing/2014/main" id="{56C0E075-319D-C14A-9CAD-D879FF4D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62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>
                  <a:solidFill>
                    <a:srgbClr val="0000FF"/>
                  </a:solidFill>
                  <a:ea typeface="PMingLiU" panose="02020500000000000000" pitchFamily="18" charset="-120"/>
                </a:rPr>
                <a:t>E</a:t>
              </a:r>
            </a:p>
          </p:txBody>
        </p:sp>
        <p:grpSp>
          <p:nvGrpSpPr>
            <p:cNvPr id="61508" name="Group 47">
              <a:extLst>
                <a:ext uri="{FF2B5EF4-FFF2-40B4-BE49-F238E27FC236}">
                  <a16:creationId xmlns:a16="http://schemas.microsoft.com/office/drawing/2014/main" id="{3661C59A-6AAF-C74D-8E9F-DC8ABB705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2623"/>
              <a:ext cx="1274" cy="274"/>
              <a:chOff x="3235" y="2826"/>
              <a:chExt cx="1274" cy="274"/>
            </a:xfrm>
          </p:grpSpPr>
          <p:sp>
            <p:nvSpPr>
              <p:cNvPr id="61556" name="Rectangle 48">
                <a:extLst>
                  <a:ext uri="{FF2B5EF4-FFF2-40B4-BE49-F238E27FC236}">
                    <a16:creationId xmlns:a16="http://schemas.microsoft.com/office/drawing/2014/main" id="{2C659477-F394-C743-8624-08BB26D82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2830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557" name="Line 49">
                <a:extLst>
                  <a:ext uri="{FF2B5EF4-FFF2-40B4-BE49-F238E27FC236}">
                    <a16:creationId xmlns:a16="http://schemas.microsoft.com/office/drawing/2014/main" id="{A550686A-8949-8C45-BCC8-8DFC132A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58" name="Line 50">
                <a:extLst>
                  <a:ext uri="{FF2B5EF4-FFF2-40B4-BE49-F238E27FC236}">
                    <a16:creationId xmlns:a16="http://schemas.microsoft.com/office/drawing/2014/main" id="{6AEE486B-5378-2D40-9EF9-97B4F15CD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59" name="Line 51">
                <a:extLst>
                  <a:ext uri="{FF2B5EF4-FFF2-40B4-BE49-F238E27FC236}">
                    <a16:creationId xmlns:a16="http://schemas.microsoft.com/office/drawing/2014/main" id="{14050134-84CA-6540-9DF9-05B47AF48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826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60" name="Line 52">
                <a:extLst>
                  <a:ext uri="{FF2B5EF4-FFF2-40B4-BE49-F238E27FC236}">
                    <a16:creationId xmlns:a16="http://schemas.microsoft.com/office/drawing/2014/main" id="{ED1923F8-64FC-814A-8121-1B1B40615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3" y="2826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09" name="Rectangle 53">
              <a:extLst>
                <a:ext uri="{FF2B5EF4-FFF2-40B4-BE49-F238E27FC236}">
                  <a16:creationId xmlns:a16="http://schemas.microsoft.com/office/drawing/2014/main" id="{3C54831F-514E-BD4D-AF42-0459FB47A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10" name="Rectangle 54">
              <a:extLst>
                <a:ext uri="{FF2B5EF4-FFF2-40B4-BE49-F238E27FC236}">
                  <a16:creationId xmlns:a16="http://schemas.microsoft.com/office/drawing/2014/main" id="{3DDA4510-57D3-1641-AE4F-E70E228D2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6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11" name="Rectangle 55">
              <a:extLst>
                <a:ext uri="{FF2B5EF4-FFF2-40B4-BE49-F238E27FC236}">
                  <a16:creationId xmlns:a16="http://schemas.microsoft.com/office/drawing/2014/main" id="{56037C31-F3C6-AD4C-B81E-72634D25A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6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>
                  <a:solidFill>
                    <a:srgbClr val="0000FF"/>
                  </a:solidFill>
                  <a:ea typeface="PMingLiU" panose="02020500000000000000" pitchFamily="18" charset="-120"/>
                </a:rPr>
                <a:t>F</a:t>
              </a:r>
            </a:p>
          </p:txBody>
        </p:sp>
        <p:grpSp>
          <p:nvGrpSpPr>
            <p:cNvPr id="61512" name="Group 56">
              <a:extLst>
                <a:ext uri="{FF2B5EF4-FFF2-40B4-BE49-F238E27FC236}">
                  <a16:creationId xmlns:a16="http://schemas.microsoft.com/office/drawing/2014/main" id="{86FF1683-954D-5D4F-AA48-5CC68D8F7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2608"/>
              <a:ext cx="992" cy="274"/>
              <a:chOff x="4690" y="2811"/>
              <a:chExt cx="1274" cy="274"/>
            </a:xfrm>
          </p:grpSpPr>
          <p:sp>
            <p:nvSpPr>
              <p:cNvPr id="61551" name="Rectangle 57">
                <a:extLst>
                  <a:ext uri="{FF2B5EF4-FFF2-40B4-BE49-F238E27FC236}">
                    <a16:creationId xmlns:a16="http://schemas.microsoft.com/office/drawing/2014/main" id="{57A69947-F49B-C24A-A8A2-FAD64022B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28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552" name="Line 58">
                <a:extLst>
                  <a:ext uri="{FF2B5EF4-FFF2-40B4-BE49-F238E27FC236}">
                    <a16:creationId xmlns:a16="http://schemas.microsoft.com/office/drawing/2014/main" id="{C25C3884-4752-C646-B4FB-2DFD621B5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6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53" name="Line 59">
                <a:extLst>
                  <a:ext uri="{FF2B5EF4-FFF2-40B4-BE49-F238E27FC236}">
                    <a16:creationId xmlns:a16="http://schemas.microsoft.com/office/drawing/2014/main" id="{284D7519-1CFA-2D4E-A7FD-832B8A9D2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6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54" name="Line 60">
                <a:extLst>
                  <a:ext uri="{FF2B5EF4-FFF2-40B4-BE49-F238E27FC236}">
                    <a16:creationId xmlns:a16="http://schemas.microsoft.com/office/drawing/2014/main" id="{AC32FA57-7853-8A4D-A7E3-BF27B7884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1" y="28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55" name="Line 61">
                <a:extLst>
                  <a:ext uri="{FF2B5EF4-FFF2-40B4-BE49-F238E27FC236}">
                    <a16:creationId xmlns:a16="http://schemas.microsoft.com/office/drawing/2014/main" id="{80E99D88-ED5B-8646-AC78-7EBCE7B39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8" y="28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13" name="Rectangle 62">
              <a:extLst>
                <a:ext uri="{FF2B5EF4-FFF2-40B4-BE49-F238E27FC236}">
                  <a16:creationId xmlns:a16="http://schemas.microsoft.com/office/drawing/2014/main" id="{83529837-97EB-A542-97F4-73C7C444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6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14" name="Rectangle 63">
              <a:extLst>
                <a:ext uri="{FF2B5EF4-FFF2-40B4-BE49-F238E27FC236}">
                  <a16:creationId xmlns:a16="http://schemas.microsoft.com/office/drawing/2014/main" id="{CE671FA2-3930-DC4F-A851-41FEB540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2605"/>
              <a:ext cx="1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15" name="Rectangle 64">
              <a:extLst>
                <a:ext uri="{FF2B5EF4-FFF2-40B4-BE49-F238E27FC236}">
                  <a16:creationId xmlns:a16="http://schemas.microsoft.com/office/drawing/2014/main" id="{AADA5957-AE01-864A-A521-3561FE8D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260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>
                  <a:solidFill>
                    <a:srgbClr val="FF00FF"/>
                  </a:solidFill>
                  <a:ea typeface="PMingLiU" panose="02020500000000000000" pitchFamily="18" charset="-120"/>
                </a:rPr>
                <a:t>G</a:t>
              </a:r>
            </a:p>
          </p:txBody>
        </p:sp>
        <p:grpSp>
          <p:nvGrpSpPr>
            <p:cNvPr id="61516" name="Group 65">
              <a:extLst>
                <a:ext uri="{FF2B5EF4-FFF2-40B4-BE49-F238E27FC236}">
                  <a16:creationId xmlns:a16="http://schemas.microsoft.com/office/drawing/2014/main" id="{11027415-523C-E74B-958C-469E2AEF1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" y="2631"/>
              <a:ext cx="1274" cy="274"/>
              <a:chOff x="318" y="2834"/>
              <a:chExt cx="1274" cy="274"/>
            </a:xfrm>
          </p:grpSpPr>
          <p:sp>
            <p:nvSpPr>
              <p:cNvPr id="61546" name="Rectangle 66">
                <a:extLst>
                  <a:ext uri="{FF2B5EF4-FFF2-40B4-BE49-F238E27FC236}">
                    <a16:creationId xmlns:a16="http://schemas.microsoft.com/office/drawing/2014/main" id="{74E6437E-78DB-0843-A9A0-7444BA0CB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" y="2838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547" name="Line 67">
                <a:extLst>
                  <a:ext uri="{FF2B5EF4-FFF2-40B4-BE49-F238E27FC236}">
                    <a16:creationId xmlns:a16="http://schemas.microsoft.com/office/drawing/2014/main" id="{BA913F4C-E134-F04A-B631-859108746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48" name="Line 68">
                <a:extLst>
                  <a:ext uri="{FF2B5EF4-FFF2-40B4-BE49-F238E27FC236}">
                    <a16:creationId xmlns:a16="http://schemas.microsoft.com/office/drawing/2014/main" id="{0B6EBD93-582B-244C-8C94-A45791FB0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49" name="Line 69">
                <a:extLst>
                  <a:ext uri="{FF2B5EF4-FFF2-40B4-BE49-F238E27FC236}">
                    <a16:creationId xmlns:a16="http://schemas.microsoft.com/office/drawing/2014/main" id="{1212C8F2-1620-F84E-907A-019BCC3C7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9" y="2834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50" name="Line 70">
                <a:extLst>
                  <a:ext uri="{FF2B5EF4-FFF2-40B4-BE49-F238E27FC236}">
                    <a16:creationId xmlns:a16="http://schemas.microsoft.com/office/drawing/2014/main" id="{8E87018D-EC51-604C-BAEC-2F61AEDBA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6" y="2834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17" name="Rectangle 71">
              <a:extLst>
                <a:ext uri="{FF2B5EF4-FFF2-40B4-BE49-F238E27FC236}">
                  <a16:creationId xmlns:a16="http://schemas.microsoft.com/office/drawing/2014/main" id="{70C8D93E-18E9-E44A-BF41-BC4240CD0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265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61518" name="Rectangle 72">
              <a:extLst>
                <a:ext uri="{FF2B5EF4-FFF2-40B4-BE49-F238E27FC236}">
                  <a16:creationId xmlns:a16="http://schemas.microsoft.com/office/drawing/2014/main" id="{D965E54B-168D-124B-AB98-A77D292BE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65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61519" name="Rectangle 73">
              <a:extLst>
                <a:ext uri="{FF2B5EF4-FFF2-40B4-BE49-F238E27FC236}">
                  <a16:creationId xmlns:a16="http://schemas.microsoft.com/office/drawing/2014/main" id="{0E605CAE-0BA9-7247-9D10-91486E04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262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>
                  <a:solidFill>
                    <a:srgbClr val="0000FF"/>
                  </a:solidFill>
                  <a:ea typeface="PMingLiU" panose="02020500000000000000" pitchFamily="18" charset="-120"/>
                </a:rPr>
                <a:t>D</a:t>
              </a:r>
            </a:p>
          </p:txBody>
        </p:sp>
        <p:grpSp>
          <p:nvGrpSpPr>
            <p:cNvPr id="61520" name="Group 74">
              <a:extLst>
                <a:ext uri="{FF2B5EF4-FFF2-40B4-BE49-F238E27FC236}">
                  <a16:creationId xmlns:a16="http://schemas.microsoft.com/office/drawing/2014/main" id="{CDFD3E41-13DC-504A-B76A-0BAC3D281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9" y="3207"/>
              <a:ext cx="1274" cy="274"/>
              <a:chOff x="1616" y="3410"/>
              <a:chExt cx="1274" cy="274"/>
            </a:xfrm>
          </p:grpSpPr>
          <p:sp>
            <p:nvSpPr>
              <p:cNvPr id="61541" name="Rectangle 75">
                <a:extLst>
                  <a:ext uri="{FF2B5EF4-FFF2-40B4-BE49-F238E27FC236}">
                    <a16:creationId xmlns:a16="http://schemas.microsoft.com/office/drawing/2014/main" id="{FCD8FFEF-311C-F247-9744-E64900247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414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542" name="Line 76">
                <a:extLst>
                  <a:ext uri="{FF2B5EF4-FFF2-40B4-BE49-F238E27FC236}">
                    <a16:creationId xmlns:a16="http://schemas.microsoft.com/office/drawing/2014/main" id="{DC37B8C5-3090-C846-96FB-6E4731C44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43" name="Line 77">
                <a:extLst>
                  <a:ext uri="{FF2B5EF4-FFF2-40B4-BE49-F238E27FC236}">
                    <a16:creationId xmlns:a16="http://schemas.microsoft.com/office/drawing/2014/main" id="{D2440AE4-18B8-6A4C-B54E-42CBD30F2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44" name="Line 78">
                <a:extLst>
                  <a:ext uri="{FF2B5EF4-FFF2-40B4-BE49-F238E27FC236}">
                    <a16:creationId xmlns:a16="http://schemas.microsoft.com/office/drawing/2014/main" id="{DA4EEB25-527A-6B47-9C48-8FF5A5CA8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3410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45" name="Line 79">
                <a:extLst>
                  <a:ext uri="{FF2B5EF4-FFF2-40B4-BE49-F238E27FC236}">
                    <a16:creationId xmlns:a16="http://schemas.microsoft.com/office/drawing/2014/main" id="{70E8BABA-4675-4947-8DFD-84E2C90E4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4" y="3410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21" name="Rectangle 80">
              <a:extLst>
                <a:ext uri="{FF2B5EF4-FFF2-40B4-BE49-F238E27FC236}">
                  <a16:creationId xmlns:a16="http://schemas.microsoft.com/office/drawing/2014/main" id="{6541476D-6689-7D47-AFB8-1220E923E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32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22" name="Rectangle 81">
              <a:extLst>
                <a:ext uri="{FF2B5EF4-FFF2-40B4-BE49-F238E27FC236}">
                  <a16:creationId xmlns:a16="http://schemas.microsoft.com/office/drawing/2014/main" id="{E74061B2-B716-D24D-90C0-6947D918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2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23" name="Rectangle 82">
              <a:extLst>
                <a:ext uri="{FF2B5EF4-FFF2-40B4-BE49-F238E27FC236}">
                  <a16:creationId xmlns:a16="http://schemas.microsoft.com/office/drawing/2014/main" id="{8409B4EA-D414-454F-8A43-194235583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320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>
                  <a:solidFill>
                    <a:srgbClr val="0000FF"/>
                  </a:solidFill>
                  <a:ea typeface="PMingLiU" panose="02020500000000000000" pitchFamily="18" charset="-120"/>
                </a:rPr>
                <a:t>I</a:t>
              </a:r>
            </a:p>
          </p:txBody>
        </p:sp>
        <p:grpSp>
          <p:nvGrpSpPr>
            <p:cNvPr id="61524" name="Group 83">
              <a:extLst>
                <a:ext uri="{FF2B5EF4-FFF2-40B4-BE49-F238E27FC236}">
                  <a16:creationId xmlns:a16="http://schemas.microsoft.com/office/drawing/2014/main" id="{D379D400-2C50-6549-A756-FCDE581FFC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3208"/>
              <a:ext cx="1111" cy="274"/>
              <a:chOff x="78" y="3411"/>
              <a:chExt cx="1274" cy="274"/>
            </a:xfrm>
          </p:grpSpPr>
          <p:sp>
            <p:nvSpPr>
              <p:cNvPr id="61536" name="Rectangle 84">
                <a:extLst>
                  <a:ext uri="{FF2B5EF4-FFF2-40B4-BE49-F238E27FC236}">
                    <a16:creationId xmlns:a16="http://schemas.microsoft.com/office/drawing/2014/main" id="{DBEFA559-F0B7-4D45-9FBE-A30072471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" y="34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537" name="Line 85">
                <a:extLst>
                  <a:ext uri="{FF2B5EF4-FFF2-40B4-BE49-F238E27FC236}">
                    <a16:creationId xmlns:a16="http://schemas.microsoft.com/office/drawing/2014/main" id="{4B92BCC0-7CCE-5D4E-A16A-D4042F55E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38" name="Line 86">
                <a:extLst>
                  <a:ext uri="{FF2B5EF4-FFF2-40B4-BE49-F238E27FC236}">
                    <a16:creationId xmlns:a16="http://schemas.microsoft.com/office/drawing/2014/main" id="{EA5303D6-5D06-BF48-948A-130CA0097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39" name="Line 87">
                <a:extLst>
                  <a:ext uri="{FF2B5EF4-FFF2-40B4-BE49-F238E27FC236}">
                    <a16:creationId xmlns:a16="http://schemas.microsoft.com/office/drawing/2014/main" id="{5B41CEBF-FA05-6C46-9E28-3EAE63A45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" y="34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40" name="Line 88">
                <a:extLst>
                  <a:ext uri="{FF2B5EF4-FFF2-40B4-BE49-F238E27FC236}">
                    <a16:creationId xmlns:a16="http://schemas.microsoft.com/office/drawing/2014/main" id="{FDC9F70D-3E0C-EB46-9B2A-3E3169747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" y="34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25" name="Rectangle 89">
              <a:extLst>
                <a:ext uri="{FF2B5EF4-FFF2-40B4-BE49-F238E27FC236}">
                  <a16:creationId xmlns:a16="http://schemas.microsoft.com/office/drawing/2014/main" id="{885D6B12-226A-2F4B-B2EE-9318CBF4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31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26" name="Rectangle 90">
              <a:extLst>
                <a:ext uri="{FF2B5EF4-FFF2-40B4-BE49-F238E27FC236}">
                  <a16:creationId xmlns:a16="http://schemas.microsoft.com/office/drawing/2014/main" id="{0C9FE2DA-D681-C747-BD71-69A694BB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31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61527" name="Rectangle 91">
              <a:extLst>
                <a:ext uri="{FF2B5EF4-FFF2-40B4-BE49-F238E27FC236}">
                  <a16:creationId xmlns:a16="http://schemas.microsoft.com/office/drawing/2014/main" id="{67F994D1-E003-3449-AE0A-0126A0943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8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>
                  <a:solidFill>
                    <a:srgbClr val="FF00FF"/>
                  </a:solidFill>
                  <a:ea typeface="PMingLiU" panose="02020500000000000000" pitchFamily="18" charset="-120"/>
                </a:rPr>
                <a:t>H</a:t>
              </a:r>
            </a:p>
          </p:txBody>
        </p:sp>
        <p:sp>
          <p:nvSpPr>
            <p:cNvPr id="61528" name="Line 92">
              <a:extLst>
                <a:ext uri="{FF2B5EF4-FFF2-40B4-BE49-F238E27FC236}">
                  <a16:creationId xmlns:a16="http://schemas.microsoft.com/office/drawing/2014/main" id="{6F3A4BC2-2E43-CB48-9CE5-EB4047D70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1" y="1747"/>
              <a:ext cx="787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9" name="Line 93">
              <a:extLst>
                <a:ext uri="{FF2B5EF4-FFF2-40B4-BE49-F238E27FC236}">
                  <a16:creationId xmlns:a16="http://schemas.microsoft.com/office/drawing/2014/main" id="{25D00BC3-7792-EC43-83C6-CB03E8D76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1754"/>
              <a:ext cx="833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0" name="Line 94">
              <a:extLst>
                <a:ext uri="{FF2B5EF4-FFF2-40B4-BE49-F238E27FC236}">
                  <a16:creationId xmlns:a16="http://schemas.microsoft.com/office/drawing/2014/main" id="{FF1D3DB9-9017-6149-8348-A91FF1D73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" y="2272"/>
              <a:ext cx="405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1" name="Line 95">
              <a:extLst>
                <a:ext uri="{FF2B5EF4-FFF2-40B4-BE49-F238E27FC236}">
                  <a16:creationId xmlns:a16="http://schemas.microsoft.com/office/drawing/2014/main" id="{CA0C64F2-E6B9-6D4D-AEA2-6C6BF3B0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" y="2272"/>
              <a:ext cx="39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2" name="Line 96">
              <a:extLst>
                <a:ext uri="{FF2B5EF4-FFF2-40B4-BE49-F238E27FC236}">
                  <a16:creationId xmlns:a16="http://schemas.microsoft.com/office/drawing/2014/main" id="{F7267017-4E58-CD41-ABCF-38462AA5D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2265"/>
              <a:ext cx="398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3" name="Line 97">
              <a:extLst>
                <a:ext uri="{FF2B5EF4-FFF2-40B4-BE49-F238E27FC236}">
                  <a16:creationId xmlns:a16="http://schemas.microsoft.com/office/drawing/2014/main" id="{B683DC2D-8CFF-834D-8D68-21F45FFAE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2280"/>
              <a:ext cx="413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4" name="Line 98">
              <a:extLst>
                <a:ext uri="{FF2B5EF4-FFF2-40B4-BE49-F238E27FC236}">
                  <a16:creationId xmlns:a16="http://schemas.microsoft.com/office/drawing/2014/main" id="{CC1A0748-20E9-FB48-877C-BA5BED992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" y="2820"/>
              <a:ext cx="114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5" name="Line 99">
              <a:extLst>
                <a:ext uri="{FF2B5EF4-FFF2-40B4-BE49-F238E27FC236}">
                  <a16:creationId xmlns:a16="http://schemas.microsoft.com/office/drawing/2014/main" id="{2ECEDC99-5B10-644D-B404-CFF532BB7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2812"/>
              <a:ext cx="652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564" name="Group 100">
            <a:extLst>
              <a:ext uri="{FF2B5EF4-FFF2-40B4-BE49-F238E27FC236}">
                <a16:creationId xmlns:a16="http://schemas.microsoft.com/office/drawing/2014/main" id="{BF7ED8F0-0352-9644-8313-028DB70047CF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3046413"/>
            <a:ext cx="6242050" cy="2668587"/>
            <a:chOff x="1006" y="1919"/>
            <a:chExt cx="3932" cy="1681"/>
          </a:xfrm>
        </p:grpSpPr>
        <p:sp>
          <p:nvSpPr>
            <p:cNvPr id="61465" name="Line 101">
              <a:extLst>
                <a:ext uri="{FF2B5EF4-FFF2-40B4-BE49-F238E27FC236}">
                  <a16:creationId xmlns:a16="http://schemas.microsoft.com/office/drawing/2014/main" id="{6DFB4C87-9A46-094A-872D-F0CBD2C42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9" y="3356"/>
              <a:ext cx="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6" name="Line 102">
              <a:extLst>
                <a:ext uri="{FF2B5EF4-FFF2-40B4-BE49-F238E27FC236}">
                  <a16:creationId xmlns:a16="http://schemas.microsoft.com/office/drawing/2014/main" id="{F5FF418E-4524-C744-9513-2E9BC2B5E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3599"/>
              <a:ext cx="303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Line 103">
              <a:extLst>
                <a:ext uri="{FF2B5EF4-FFF2-40B4-BE49-F238E27FC236}">
                  <a16:creationId xmlns:a16="http://schemas.microsoft.com/office/drawing/2014/main" id="{53821A37-82EA-D747-A3B5-793667F32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8" y="3157"/>
              <a:ext cx="1" cy="42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8" name="Line 104">
              <a:extLst>
                <a:ext uri="{FF2B5EF4-FFF2-40B4-BE49-F238E27FC236}">
                  <a16:creationId xmlns:a16="http://schemas.microsoft.com/office/drawing/2014/main" id="{5999B802-7611-714F-A819-0B5E82174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2940"/>
              <a:ext cx="382" cy="2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9" name="Line 105">
              <a:extLst>
                <a:ext uri="{FF2B5EF4-FFF2-40B4-BE49-F238E27FC236}">
                  <a16:creationId xmlns:a16="http://schemas.microsoft.com/office/drawing/2014/main" id="{28469E33-E38C-B446-8DD3-DB3E5E314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0" name="Line 106">
              <a:extLst>
                <a:ext uri="{FF2B5EF4-FFF2-40B4-BE49-F238E27FC236}">
                  <a16:creationId xmlns:a16="http://schemas.microsoft.com/office/drawing/2014/main" id="{8097A14E-D640-284D-BDBB-16F66AA89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3592"/>
              <a:ext cx="46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Line 107">
              <a:extLst>
                <a:ext uri="{FF2B5EF4-FFF2-40B4-BE49-F238E27FC236}">
                  <a16:creationId xmlns:a16="http://schemas.microsoft.com/office/drawing/2014/main" id="{48173BA6-8B6D-8A4E-88A6-6FB82E162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977"/>
              <a:ext cx="0" cy="61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2" name="Line 108">
              <a:extLst>
                <a:ext uri="{FF2B5EF4-FFF2-40B4-BE49-F238E27FC236}">
                  <a16:creationId xmlns:a16="http://schemas.microsoft.com/office/drawing/2014/main" id="{295DC93F-975B-9C48-943F-04E504939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2430"/>
              <a:ext cx="1" cy="67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3" name="Line 109">
              <a:extLst>
                <a:ext uri="{FF2B5EF4-FFF2-40B4-BE49-F238E27FC236}">
                  <a16:creationId xmlns:a16="http://schemas.microsoft.com/office/drawing/2014/main" id="{FAEE79A7-EB1A-814D-845A-7E4F8E894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3097"/>
              <a:ext cx="137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Line 110">
              <a:extLst>
                <a:ext uri="{FF2B5EF4-FFF2-40B4-BE49-F238E27FC236}">
                  <a16:creationId xmlns:a16="http://schemas.microsoft.com/office/drawing/2014/main" id="{B12AFF3C-D1CA-424E-8EB6-9CC5B2104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3105"/>
              <a:ext cx="0" cy="49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5" name="Line 111">
              <a:extLst>
                <a:ext uri="{FF2B5EF4-FFF2-40B4-BE49-F238E27FC236}">
                  <a16:creationId xmlns:a16="http://schemas.microsoft.com/office/drawing/2014/main" id="{698802AB-23F7-994F-A38D-03F27C399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3600"/>
              <a:ext cx="44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6" name="Line 112">
              <a:extLst>
                <a:ext uri="{FF2B5EF4-FFF2-40B4-BE49-F238E27FC236}">
                  <a16:creationId xmlns:a16="http://schemas.microsoft.com/office/drawing/2014/main" id="{277E9FA2-EA38-3641-8491-849956F43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7" name="Line 113">
              <a:extLst>
                <a:ext uri="{FF2B5EF4-FFF2-40B4-BE49-F238E27FC236}">
                  <a16:creationId xmlns:a16="http://schemas.microsoft.com/office/drawing/2014/main" id="{DE8B7AF1-5656-1E4C-80E7-4EA374DB7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797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8" name="Line 114">
              <a:extLst>
                <a:ext uri="{FF2B5EF4-FFF2-40B4-BE49-F238E27FC236}">
                  <a16:creationId xmlns:a16="http://schemas.microsoft.com/office/drawing/2014/main" id="{6F5CC8BC-8FD7-5546-8D4E-475A6CB33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3022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9" name="Line 115">
              <a:extLst>
                <a:ext uri="{FF2B5EF4-FFF2-40B4-BE49-F238E27FC236}">
                  <a16:creationId xmlns:a16="http://schemas.microsoft.com/office/drawing/2014/main" id="{1C9A4DC2-9EEA-4E4D-9B6F-E2FDB17EF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430"/>
              <a:ext cx="0" cy="5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0" name="Line 116">
              <a:extLst>
                <a:ext uri="{FF2B5EF4-FFF2-40B4-BE49-F238E27FC236}">
                  <a16:creationId xmlns:a16="http://schemas.microsoft.com/office/drawing/2014/main" id="{D21BE27C-F908-4F48-B278-8BFEF053F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2765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1" name="Line 117">
              <a:extLst>
                <a:ext uri="{FF2B5EF4-FFF2-40B4-BE49-F238E27FC236}">
                  <a16:creationId xmlns:a16="http://schemas.microsoft.com/office/drawing/2014/main" id="{D709641C-8FEB-6048-8742-0C59D5FD9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2990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2" name="Line 118">
              <a:extLst>
                <a:ext uri="{FF2B5EF4-FFF2-40B4-BE49-F238E27FC236}">
                  <a16:creationId xmlns:a16="http://schemas.microsoft.com/office/drawing/2014/main" id="{30542C8E-7D61-A04A-9ABD-4DBB78FB6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6" y="1919"/>
              <a:ext cx="3" cy="107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3" name="Line 119">
              <a:extLst>
                <a:ext uri="{FF2B5EF4-FFF2-40B4-BE49-F238E27FC236}">
                  <a16:creationId xmlns:a16="http://schemas.microsoft.com/office/drawing/2014/main" id="{FD2DD3DC-E99D-C94D-B652-35D724E7D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752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4" name="Line 120">
              <a:extLst>
                <a:ext uri="{FF2B5EF4-FFF2-40B4-BE49-F238E27FC236}">
                  <a16:creationId xmlns:a16="http://schemas.microsoft.com/office/drawing/2014/main" id="{FA21ACB4-EB71-A24D-8484-FDE93357B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6" y="2968"/>
              <a:ext cx="34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5" name="Line 121">
              <a:extLst>
                <a:ext uri="{FF2B5EF4-FFF2-40B4-BE49-F238E27FC236}">
                  <a16:creationId xmlns:a16="http://schemas.microsoft.com/office/drawing/2014/main" id="{17A48B5E-F803-B74A-B6A0-B52928152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9" y="2407"/>
              <a:ext cx="1" cy="56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6" name="Line 122">
              <a:extLst>
                <a:ext uri="{FF2B5EF4-FFF2-40B4-BE49-F238E27FC236}">
                  <a16:creationId xmlns:a16="http://schemas.microsoft.com/office/drawing/2014/main" id="{FAE1F66A-E375-324D-85EC-496B087AB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1927"/>
              <a:ext cx="5" cy="105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7" name="Line 123">
              <a:extLst>
                <a:ext uri="{FF2B5EF4-FFF2-40B4-BE49-F238E27FC236}">
                  <a16:creationId xmlns:a16="http://schemas.microsoft.com/office/drawing/2014/main" id="{1D748F8C-A8F1-BD4C-8569-865727579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2983"/>
              <a:ext cx="385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8" name="Line 124">
              <a:extLst>
                <a:ext uri="{FF2B5EF4-FFF2-40B4-BE49-F238E27FC236}">
                  <a16:creationId xmlns:a16="http://schemas.microsoft.com/office/drawing/2014/main" id="{2018F116-9CD3-5D4D-980E-A04D995D8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2758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9" name="Line 125">
              <a:extLst>
                <a:ext uri="{FF2B5EF4-FFF2-40B4-BE49-F238E27FC236}">
                  <a16:creationId xmlns:a16="http://schemas.microsoft.com/office/drawing/2014/main" id="{2DD57D52-817F-AD4F-86B5-0914B8F05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9" y="2407"/>
              <a:ext cx="1" cy="56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0" name="Line 126">
              <a:extLst>
                <a:ext uri="{FF2B5EF4-FFF2-40B4-BE49-F238E27FC236}">
                  <a16:creationId xmlns:a16="http://schemas.microsoft.com/office/drawing/2014/main" id="{B963FC50-A0C6-DB4B-8881-338D2942E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2975"/>
              <a:ext cx="391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1" name="Line 127">
              <a:extLst>
                <a:ext uri="{FF2B5EF4-FFF2-40B4-BE49-F238E27FC236}">
                  <a16:creationId xmlns:a16="http://schemas.microsoft.com/office/drawing/2014/main" id="{19567CF4-C7B7-004A-BCE0-7EBC7505E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2750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592" name="Text Box 128">
            <a:extLst>
              <a:ext uri="{FF2B5EF4-FFF2-40B4-BE49-F238E27FC236}">
                <a16:creationId xmlns:a16="http://schemas.microsoft.com/office/drawing/2014/main" id="{613FA49C-69DB-7947-A89E-087400FBE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注：此图中序遍历结果为</a:t>
            </a:r>
            <a:r>
              <a:rPr lang="zh-TW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r>
              <a:rPr lang="zh-TW" altLang="en-US" dirty="0">
                <a:solidFill>
                  <a:schemeClr val="accent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en-US" altLang="zh-TW" dirty="0">
                <a:solidFill>
                  <a:srgbClr val="FF00FF"/>
                </a:solidFill>
                <a:ea typeface="PMingLiU" panose="02020500000000000000" pitchFamily="18" charset="-120"/>
              </a:rPr>
              <a:t>H</a:t>
            </a:r>
            <a:r>
              <a:rPr lang="en-US" altLang="zh-TW" dirty="0">
                <a:solidFill>
                  <a:srgbClr val="0000FF"/>
                </a:solidFill>
                <a:ea typeface="PMingLiU" panose="02020500000000000000" pitchFamily="18" charset="-120"/>
              </a:rPr>
              <a:t>, D, I, B, E, A, F, C,</a:t>
            </a:r>
            <a:r>
              <a:rPr lang="en-US" altLang="zh-TW" dirty="0">
                <a:solidFill>
                  <a:schemeClr val="accent2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FF"/>
                </a:solidFill>
                <a:ea typeface="PMingLiU" panose="02020500000000000000" pitchFamily="18" charset="-120"/>
              </a:rPr>
              <a:t>G</a:t>
            </a:r>
          </a:p>
        </p:txBody>
      </p:sp>
      <p:grpSp>
        <p:nvGrpSpPr>
          <p:cNvPr id="62594" name="Group 130">
            <a:extLst>
              <a:ext uri="{FF2B5EF4-FFF2-40B4-BE49-F238E27FC236}">
                <a16:creationId xmlns:a16="http://schemas.microsoft.com/office/drawing/2014/main" id="{5AFA74BA-401D-3044-9CBE-D31EE2DB73D0}"/>
              </a:ext>
            </a:extLst>
          </p:cNvPr>
          <p:cNvGrpSpPr>
            <a:grpSpLocks/>
          </p:cNvGrpSpPr>
          <p:nvPr/>
        </p:nvGrpSpPr>
        <p:grpSpPr bwMode="auto">
          <a:xfrm>
            <a:off x="2397125" y="1530350"/>
            <a:ext cx="4003675" cy="981075"/>
            <a:chOff x="1510" y="964"/>
            <a:chExt cx="2522" cy="618"/>
          </a:xfrm>
        </p:grpSpPr>
        <p:grpSp>
          <p:nvGrpSpPr>
            <p:cNvPr id="61449" name="Group 131">
              <a:extLst>
                <a:ext uri="{FF2B5EF4-FFF2-40B4-BE49-F238E27FC236}">
                  <a16:creationId xmlns:a16="http://schemas.microsoft.com/office/drawing/2014/main" id="{67F95008-5E13-BC4D-887C-92903284B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7" y="1042"/>
              <a:ext cx="1274" cy="274"/>
              <a:chOff x="2524" y="1245"/>
              <a:chExt cx="1274" cy="274"/>
            </a:xfrm>
          </p:grpSpPr>
          <p:sp>
            <p:nvSpPr>
              <p:cNvPr id="61460" name="Rectangle 132">
                <a:extLst>
                  <a:ext uri="{FF2B5EF4-FFF2-40B4-BE49-F238E27FC236}">
                    <a16:creationId xmlns:a16="http://schemas.microsoft.com/office/drawing/2014/main" id="{1067A4E9-56F3-BA4B-90AA-2E5465F76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124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61461" name="Line 133">
                <a:extLst>
                  <a:ext uri="{FF2B5EF4-FFF2-40B4-BE49-F238E27FC236}">
                    <a16:creationId xmlns:a16="http://schemas.microsoft.com/office/drawing/2014/main" id="{BC99CDBD-68C7-5B4D-BE06-1C8C53AA3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2" name="Line 134">
                <a:extLst>
                  <a:ext uri="{FF2B5EF4-FFF2-40B4-BE49-F238E27FC236}">
                    <a16:creationId xmlns:a16="http://schemas.microsoft.com/office/drawing/2014/main" id="{C49996A2-4FBC-9F46-92F8-DCCF93BE3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3" name="Line 135">
                <a:extLst>
                  <a:ext uri="{FF2B5EF4-FFF2-40B4-BE49-F238E27FC236}">
                    <a16:creationId xmlns:a16="http://schemas.microsoft.com/office/drawing/2014/main" id="{F9958934-D572-974C-9D8A-774FD8661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5" y="124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4" name="Line 136">
                <a:extLst>
                  <a:ext uri="{FF2B5EF4-FFF2-40B4-BE49-F238E27FC236}">
                    <a16:creationId xmlns:a16="http://schemas.microsoft.com/office/drawing/2014/main" id="{B9DB0890-BC4D-DC4E-9A95-A4734291A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" y="124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0" name="Rectangle 137">
              <a:extLst>
                <a:ext uri="{FF2B5EF4-FFF2-40B4-BE49-F238E27FC236}">
                  <a16:creationId xmlns:a16="http://schemas.microsoft.com/office/drawing/2014/main" id="{C12A9932-4451-F14D-8BCC-C7EB4A401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050"/>
              <a:ext cx="17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61451" name="Rectangle 138">
              <a:extLst>
                <a:ext uri="{FF2B5EF4-FFF2-40B4-BE49-F238E27FC236}">
                  <a16:creationId xmlns:a16="http://schemas.microsoft.com/office/drawing/2014/main" id="{7091416F-7E6F-8648-9169-07CA0AF2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40"/>
              <a:ext cx="384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endParaRPr lang="zh-TW" altLang="en-US" b="0">
                <a:solidFill>
                  <a:srgbClr val="66FF33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1452" name="Line 139">
              <a:extLst>
                <a:ext uri="{FF2B5EF4-FFF2-40B4-BE49-F238E27FC236}">
                  <a16:creationId xmlns:a16="http://schemas.microsoft.com/office/drawing/2014/main" id="{41F46F9D-7F51-8E41-ADBD-8CB09F27C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6" y="1237"/>
              <a:ext cx="24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140">
              <a:extLst>
                <a:ext uri="{FF2B5EF4-FFF2-40B4-BE49-F238E27FC236}">
                  <a16:creationId xmlns:a16="http://schemas.microsoft.com/office/drawing/2014/main" id="{9306FC43-4B6E-B342-9E96-0FC2BD629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15"/>
              <a:ext cx="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141">
              <a:extLst>
                <a:ext uri="{FF2B5EF4-FFF2-40B4-BE49-F238E27FC236}">
                  <a16:creationId xmlns:a16="http://schemas.microsoft.com/office/drawing/2014/main" id="{2C1C1FDA-46B8-AA4A-8AA9-4DCB0CF7A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1440"/>
              <a:ext cx="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142">
              <a:extLst>
                <a:ext uri="{FF2B5EF4-FFF2-40B4-BE49-F238E27FC236}">
                  <a16:creationId xmlns:a16="http://schemas.microsoft.com/office/drawing/2014/main" id="{2B807478-EBAF-EC42-B74A-1FF3F71ED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143">
              <a:extLst>
                <a:ext uri="{FF2B5EF4-FFF2-40B4-BE49-F238E27FC236}">
                  <a16:creationId xmlns:a16="http://schemas.microsoft.com/office/drawing/2014/main" id="{E7C73B42-CBDB-A547-9235-6CB7B124E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Line 144">
              <a:extLst>
                <a:ext uri="{FF2B5EF4-FFF2-40B4-BE49-F238E27FC236}">
                  <a16:creationId xmlns:a16="http://schemas.microsoft.com/office/drawing/2014/main" id="{1C4FDD18-3F8B-0E48-BE8C-88B9E4A97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" y="1169"/>
              <a:ext cx="5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8" name="Rectangle 145">
              <a:extLst>
                <a:ext uri="{FF2B5EF4-FFF2-40B4-BE49-F238E27FC236}">
                  <a16:creationId xmlns:a16="http://schemas.microsoft.com/office/drawing/2014/main" id="{053433E2-F398-1E48-BEEB-DF160AA6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964"/>
              <a:ext cx="43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root</a:t>
              </a:r>
            </a:p>
          </p:txBody>
        </p:sp>
        <p:sp>
          <p:nvSpPr>
            <p:cNvPr id="61459" name="Rectangle 146">
              <a:extLst>
                <a:ext uri="{FF2B5EF4-FFF2-40B4-BE49-F238E27FC236}">
                  <a16:creationId xmlns:a16="http://schemas.microsoft.com/office/drawing/2014/main" id="{3D6516EE-5585-3D46-8DCB-1F12A559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056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tx1"/>
                  </a:solidFill>
                  <a:ea typeface="PMingLiU" panose="02020500000000000000" pitchFamily="18" charset="-120"/>
                </a:rPr>
                <a:t>0</a:t>
              </a:r>
              <a:endParaRPr lang="en-US" altLang="zh-CN" b="0">
                <a:solidFill>
                  <a:schemeClr val="tx1"/>
                </a:solidFill>
                <a:ea typeface="PMingLiU" panose="02020500000000000000" pitchFamily="18" charset="-12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9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E83E0B4-9E3B-E240-AE3F-AE8F706F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3225"/>
            <a:ext cx="7772400" cy="946150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给定如图所示二叉树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，请画出与其对应的中序线索二叉树。</a:t>
            </a:r>
            <a:r>
              <a:rPr lang="zh-CN" altLang="en-US" sz="2800" dirty="0"/>
              <a:t> </a:t>
            </a:r>
          </a:p>
        </p:txBody>
      </p:sp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149FC980-1033-7441-AEBC-E2B67C00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C41C231-5DF2-C94C-B01E-84963AF63A6C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3F39E06B-9F77-6F4B-BDDD-ADF77D7FAD82}"/>
              </a:ext>
            </a:extLst>
          </p:cNvPr>
          <p:cNvGrpSpPr>
            <a:grpSpLocks/>
          </p:cNvGrpSpPr>
          <p:nvPr/>
        </p:nvGrpSpPr>
        <p:grpSpPr bwMode="auto">
          <a:xfrm>
            <a:off x="2700437" y="1411783"/>
            <a:ext cx="3429000" cy="2881313"/>
            <a:chOff x="1174" y="864"/>
            <a:chExt cx="2160" cy="1815"/>
          </a:xfrm>
        </p:grpSpPr>
        <p:sp>
          <p:nvSpPr>
            <p:cNvPr id="63523" name="Rectangle 4">
              <a:extLst>
                <a:ext uri="{FF2B5EF4-FFF2-40B4-BE49-F238E27FC236}">
                  <a16:creationId xmlns:a16="http://schemas.microsoft.com/office/drawing/2014/main" id="{E608B74A-05DE-F944-BFDE-FDCC25F33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86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hlink"/>
                  </a:solidFill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63524" name="Rectangle 5">
              <a:extLst>
                <a:ext uri="{FF2B5EF4-FFF2-40B4-BE49-F238E27FC236}">
                  <a16:creationId xmlns:a16="http://schemas.microsoft.com/office/drawing/2014/main" id="{AF3EE4A0-75E8-0C47-9A2B-0F205EA5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39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1"/>
                  </a:solidFill>
                  <a:ea typeface="宋体" panose="02010600030101010101" pitchFamily="2" charset="-122"/>
                </a:rPr>
                <a:t>25</a:t>
              </a:r>
            </a:p>
          </p:txBody>
        </p:sp>
        <p:grpSp>
          <p:nvGrpSpPr>
            <p:cNvPr id="63525" name="Group 6">
              <a:extLst>
                <a:ext uri="{FF2B5EF4-FFF2-40B4-BE49-F238E27FC236}">
                  <a16:creationId xmlns:a16="http://schemas.microsoft.com/office/drawing/2014/main" id="{6B5E7353-96CE-6343-BE38-03C7850FE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680"/>
              <a:ext cx="480" cy="240"/>
              <a:chOff x="2304" y="2352"/>
              <a:chExt cx="480" cy="240"/>
            </a:xfrm>
          </p:grpSpPr>
          <p:sp>
            <p:nvSpPr>
              <p:cNvPr id="63539" name="Line 7">
                <a:extLst>
                  <a:ext uri="{FF2B5EF4-FFF2-40B4-BE49-F238E27FC236}">
                    <a16:creationId xmlns:a16="http://schemas.microsoft.com/office/drawing/2014/main" id="{770121AA-6C94-FF47-BDEB-77314010B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0" name="Line 8">
                <a:extLst>
                  <a:ext uri="{FF2B5EF4-FFF2-40B4-BE49-F238E27FC236}">
                    <a16:creationId xmlns:a16="http://schemas.microsoft.com/office/drawing/2014/main" id="{4533D991-8057-CE41-8A1B-4482444F3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26" name="Group 9">
              <a:extLst>
                <a:ext uri="{FF2B5EF4-FFF2-40B4-BE49-F238E27FC236}">
                  <a16:creationId xmlns:a16="http://schemas.microsoft.com/office/drawing/2014/main" id="{E41A2B7F-AC42-2F47-A6F9-3B531FD5FB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200"/>
              <a:ext cx="480" cy="240"/>
              <a:chOff x="2304" y="2352"/>
              <a:chExt cx="480" cy="240"/>
            </a:xfrm>
          </p:grpSpPr>
          <p:sp>
            <p:nvSpPr>
              <p:cNvPr id="63537" name="Line 10">
                <a:extLst>
                  <a:ext uri="{FF2B5EF4-FFF2-40B4-BE49-F238E27FC236}">
                    <a16:creationId xmlns:a16="http://schemas.microsoft.com/office/drawing/2014/main" id="{D3DFE8B5-142A-6443-8C41-D6332D36D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8" name="Line 11">
                <a:extLst>
                  <a:ext uri="{FF2B5EF4-FFF2-40B4-BE49-F238E27FC236}">
                    <a16:creationId xmlns:a16="http://schemas.microsoft.com/office/drawing/2014/main" id="{F92F34F9-F4C9-E244-A1B1-32649B5BF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27" name="Rectangle 12">
              <a:extLst>
                <a:ext uri="{FF2B5EF4-FFF2-40B4-BE49-F238E27FC236}">
                  <a16:creationId xmlns:a16="http://schemas.microsoft.com/office/drawing/2014/main" id="{0ED7EB8A-4B1C-4349-9390-D61B823E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87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1"/>
                  </a:solidFill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63528" name="Line 13">
              <a:extLst>
                <a:ext uri="{FF2B5EF4-FFF2-40B4-BE49-F238E27FC236}">
                  <a16:creationId xmlns:a16="http://schemas.microsoft.com/office/drawing/2014/main" id="{460505E1-A39D-1941-BCFD-10BA9A2AE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6" y="2160"/>
              <a:ext cx="192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9" name="Rectangle 14">
              <a:extLst>
                <a:ext uri="{FF2B5EF4-FFF2-40B4-BE49-F238E27FC236}">
                  <a16:creationId xmlns:a16="http://schemas.microsoft.com/office/drawing/2014/main" id="{34F74994-45CE-534E-B40A-7100AA815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35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00FF"/>
                  </a:solidFill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63530" name="Rectangle 15">
              <a:extLst>
                <a:ext uri="{FF2B5EF4-FFF2-40B4-BE49-F238E27FC236}">
                  <a16:creationId xmlns:a16="http://schemas.microsoft.com/office/drawing/2014/main" id="{87D56BD9-557C-CC42-B36A-223EC5243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187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1"/>
                  </a:solidFill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63531" name="Rectangle 16">
              <a:extLst>
                <a:ext uri="{FF2B5EF4-FFF2-40B4-BE49-F238E27FC236}">
                  <a16:creationId xmlns:a16="http://schemas.microsoft.com/office/drawing/2014/main" id="{16CB268A-D6AA-0D4D-9596-A29EF58C1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39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1"/>
                  </a:solidFill>
                  <a:ea typeface="宋体" panose="02010600030101010101" pitchFamily="2" charset="-122"/>
                </a:rPr>
                <a:t>33</a:t>
              </a:r>
            </a:p>
          </p:txBody>
        </p:sp>
        <p:grpSp>
          <p:nvGrpSpPr>
            <p:cNvPr id="63532" name="Group 17">
              <a:extLst>
                <a:ext uri="{FF2B5EF4-FFF2-40B4-BE49-F238E27FC236}">
                  <a16:creationId xmlns:a16="http://schemas.microsoft.com/office/drawing/2014/main" id="{DEB86641-A264-FA4B-89E3-8F5763181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0" y="1680"/>
              <a:ext cx="480" cy="240"/>
              <a:chOff x="2304" y="2352"/>
              <a:chExt cx="480" cy="240"/>
            </a:xfrm>
          </p:grpSpPr>
          <p:sp>
            <p:nvSpPr>
              <p:cNvPr id="63535" name="Line 18">
                <a:extLst>
                  <a:ext uri="{FF2B5EF4-FFF2-40B4-BE49-F238E27FC236}">
                    <a16:creationId xmlns:a16="http://schemas.microsoft.com/office/drawing/2014/main" id="{01AAE627-86E2-9C44-9C35-8F6427C94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6" name="Line 19">
                <a:extLst>
                  <a:ext uri="{FF2B5EF4-FFF2-40B4-BE49-F238E27FC236}">
                    <a16:creationId xmlns:a16="http://schemas.microsoft.com/office/drawing/2014/main" id="{B213E250-1F8D-1B4E-AC5F-48203CE6E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33" name="Rectangle 20">
              <a:extLst>
                <a:ext uri="{FF2B5EF4-FFF2-40B4-BE49-F238E27FC236}">
                  <a16:creationId xmlns:a16="http://schemas.microsoft.com/office/drawing/2014/main" id="{E623504E-A793-E747-8FA2-45E22FEBE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1"/>
                  </a:solidFill>
                  <a:ea typeface="宋体" panose="02010600030101010101" pitchFamily="2" charset="-122"/>
                </a:rPr>
                <a:t>08</a:t>
              </a:r>
            </a:p>
          </p:txBody>
        </p:sp>
        <p:sp>
          <p:nvSpPr>
            <p:cNvPr id="63534" name="Rectangle 21">
              <a:extLst>
                <a:ext uri="{FF2B5EF4-FFF2-40B4-BE49-F238E27FC236}">
                  <a16:creationId xmlns:a16="http://schemas.microsoft.com/office/drawing/2014/main" id="{15733E58-9F25-994F-8531-EA53DC62B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187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00FF"/>
                  </a:solidFill>
                  <a:ea typeface="宋体" panose="02010600030101010101" pitchFamily="2" charset="-122"/>
                </a:rPr>
                <a:t>54</a:t>
              </a:r>
            </a:p>
          </p:txBody>
        </p:sp>
      </p:grpSp>
      <p:sp>
        <p:nvSpPr>
          <p:cNvPr id="64534" name="Rectangle 22">
            <a:extLst>
              <a:ext uri="{FF2B5EF4-FFF2-40B4-BE49-F238E27FC236}">
                <a16:creationId xmlns:a16="http://schemas.microsoft.com/office/drawing/2014/main" id="{87858B50-B4AF-E740-8793-3DD3C4B0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9580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解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 因为中序遍历序列是：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 40 25 60 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</a:rPr>
              <a:t>28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  08 33 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</a:rPr>
              <a:t>54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对应线索树应当按此规律连线，即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在原二叉树中添加虚线。</a:t>
            </a:r>
          </a:p>
        </p:txBody>
      </p:sp>
      <p:grpSp>
        <p:nvGrpSpPr>
          <p:cNvPr id="64535" name="Group 23">
            <a:extLst>
              <a:ext uri="{FF2B5EF4-FFF2-40B4-BE49-F238E27FC236}">
                <a16:creationId xmlns:a16="http://schemas.microsoft.com/office/drawing/2014/main" id="{FDFF3747-6892-A04A-AE0C-9CA001BD7CB9}"/>
              </a:ext>
            </a:extLst>
          </p:cNvPr>
          <p:cNvGrpSpPr>
            <a:grpSpLocks/>
          </p:cNvGrpSpPr>
          <p:nvPr/>
        </p:nvGrpSpPr>
        <p:grpSpPr bwMode="auto">
          <a:xfrm>
            <a:off x="1979712" y="1868983"/>
            <a:ext cx="4651375" cy="2133600"/>
            <a:chOff x="720" y="1200"/>
            <a:chExt cx="2930" cy="1344"/>
          </a:xfrm>
        </p:grpSpPr>
        <p:grpSp>
          <p:nvGrpSpPr>
            <p:cNvPr id="63494" name="Group 24">
              <a:extLst>
                <a:ext uri="{FF2B5EF4-FFF2-40B4-BE49-F238E27FC236}">
                  <a16:creationId xmlns:a16="http://schemas.microsoft.com/office/drawing/2014/main" id="{7B6F7713-096D-A44E-9D3C-575998743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922"/>
              <a:ext cx="247" cy="622"/>
              <a:chOff x="192" y="2208"/>
              <a:chExt cx="247" cy="622"/>
            </a:xfrm>
          </p:grpSpPr>
          <p:sp>
            <p:nvSpPr>
              <p:cNvPr id="63521" name="Line 25">
                <a:extLst>
                  <a:ext uri="{FF2B5EF4-FFF2-40B4-BE49-F238E27FC236}">
                    <a16:creationId xmlns:a16="http://schemas.microsoft.com/office/drawing/2014/main" id="{89AF3F3F-93FE-3A4A-90FC-50E7C4266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" y="2829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2" name="Line 26">
                <a:extLst>
                  <a:ext uri="{FF2B5EF4-FFF2-40B4-BE49-F238E27FC236}">
                    <a16:creationId xmlns:a16="http://schemas.microsoft.com/office/drawing/2014/main" id="{A462265E-7700-B140-B2C5-E518BC550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2" y="2208"/>
                <a:ext cx="1" cy="62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495" name="Rectangle 27">
              <a:extLst>
                <a:ext uri="{FF2B5EF4-FFF2-40B4-BE49-F238E27FC236}">
                  <a16:creationId xmlns:a16="http://schemas.microsoft.com/office/drawing/2014/main" id="{62D17503-BE01-D941-A8D7-1A9CEEC7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36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latin typeface="楷体_GB2312" pitchFamily="49" charset="-122"/>
                </a:rPr>
                <a:t>NULL</a:t>
              </a:r>
            </a:p>
          </p:txBody>
        </p:sp>
        <p:grpSp>
          <p:nvGrpSpPr>
            <p:cNvPr id="63496" name="Group 28">
              <a:extLst>
                <a:ext uri="{FF2B5EF4-FFF2-40B4-BE49-F238E27FC236}">
                  <a16:creationId xmlns:a16="http://schemas.microsoft.com/office/drawing/2014/main" id="{A3AD25C7-DDE4-2244-83FD-B985E652B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2" y="2160"/>
              <a:ext cx="199" cy="384"/>
              <a:chOff x="1001" y="3183"/>
              <a:chExt cx="247" cy="526"/>
            </a:xfrm>
          </p:grpSpPr>
          <p:sp>
            <p:nvSpPr>
              <p:cNvPr id="63519" name="Line 29">
                <a:extLst>
                  <a:ext uri="{FF2B5EF4-FFF2-40B4-BE49-F238E27FC236}">
                    <a16:creationId xmlns:a16="http://schemas.microsoft.com/office/drawing/2014/main" id="{BBB9349B-16AB-DA4B-AA9D-CF67692D4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0" name="Line 30">
                <a:extLst>
                  <a:ext uri="{FF2B5EF4-FFF2-40B4-BE49-F238E27FC236}">
                    <a16:creationId xmlns:a16="http://schemas.microsoft.com/office/drawing/2014/main" id="{B22C93B8-5635-9245-ABA9-7E849925B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497" name="Group 31">
              <a:extLst>
                <a:ext uri="{FF2B5EF4-FFF2-40B4-BE49-F238E27FC236}">
                  <a16:creationId xmlns:a16="http://schemas.microsoft.com/office/drawing/2014/main" id="{98C28B7B-ED17-0344-950E-B5C4C6BD7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0" y="1680"/>
              <a:ext cx="96" cy="382"/>
              <a:chOff x="1001" y="3183"/>
              <a:chExt cx="247" cy="526"/>
            </a:xfrm>
          </p:grpSpPr>
          <p:sp>
            <p:nvSpPr>
              <p:cNvPr id="63517" name="Line 32">
                <a:extLst>
                  <a:ext uri="{FF2B5EF4-FFF2-40B4-BE49-F238E27FC236}">
                    <a16:creationId xmlns:a16="http://schemas.microsoft.com/office/drawing/2014/main" id="{4CCFBBBC-6E4D-A740-858B-0939178E8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8" name="Line 33">
                <a:extLst>
                  <a:ext uri="{FF2B5EF4-FFF2-40B4-BE49-F238E27FC236}">
                    <a16:creationId xmlns:a16="http://schemas.microsoft.com/office/drawing/2014/main" id="{11C09B5F-66E6-A24A-9FAB-848A82D93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498" name="Group 34">
              <a:extLst>
                <a:ext uri="{FF2B5EF4-FFF2-40B4-BE49-F238E27FC236}">
                  <a16:creationId xmlns:a16="http://schemas.microsoft.com/office/drawing/2014/main" id="{DFFF2656-1F79-B246-8B3B-80EFA5202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" y="1200"/>
              <a:ext cx="96" cy="864"/>
              <a:chOff x="1001" y="3183"/>
              <a:chExt cx="247" cy="526"/>
            </a:xfrm>
          </p:grpSpPr>
          <p:sp>
            <p:nvSpPr>
              <p:cNvPr id="63515" name="Line 35">
                <a:extLst>
                  <a:ext uri="{FF2B5EF4-FFF2-40B4-BE49-F238E27FC236}">
                    <a16:creationId xmlns:a16="http://schemas.microsoft.com/office/drawing/2014/main" id="{E32CF176-E6A7-9D45-A52A-4F373416E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6" name="Line 36">
                <a:extLst>
                  <a:ext uri="{FF2B5EF4-FFF2-40B4-BE49-F238E27FC236}">
                    <a16:creationId xmlns:a16="http://schemas.microsoft.com/office/drawing/2014/main" id="{C155A05F-E7F7-9244-91CE-5A87010EB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499" name="Group 37">
              <a:extLst>
                <a:ext uri="{FF2B5EF4-FFF2-40B4-BE49-F238E27FC236}">
                  <a16:creationId xmlns:a16="http://schemas.microsoft.com/office/drawing/2014/main" id="{13750645-10F4-FB4B-96AA-484FA85737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90" y="1680"/>
              <a:ext cx="48" cy="384"/>
              <a:chOff x="1001" y="3183"/>
              <a:chExt cx="247" cy="526"/>
            </a:xfrm>
          </p:grpSpPr>
          <p:sp>
            <p:nvSpPr>
              <p:cNvPr id="63513" name="Line 38">
                <a:extLst>
                  <a:ext uri="{FF2B5EF4-FFF2-40B4-BE49-F238E27FC236}">
                    <a16:creationId xmlns:a16="http://schemas.microsoft.com/office/drawing/2014/main" id="{3307E18A-A106-154A-B383-9ABB2B74C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4" name="Line 39">
                <a:extLst>
                  <a:ext uri="{FF2B5EF4-FFF2-40B4-BE49-F238E27FC236}">
                    <a16:creationId xmlns:a16="http://schemas.microsoft.com/office/drawing/2014/main" id="{AA629EAD-63CF-9147-9F51-10F4EA4F0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00" name="Group 40">
              <a:extLst>
                <a:ext uri="{FF2B5EF4-FFF2-40B4-BE49-F238E27FC236}">
                  <a16:creationId xmlns:a16="http://schemas.microsoft.com/office/drawing/2014/main" id="{C21AF274-C2B8-2F4A-BDF4-58E9CD4D513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06" y="1776"/>
              <a:ext cx="48" cy="384"/>
              <a:chOff x="1001" y="3183"/>
              <a:chExt cx="247" cy="526"/>
            </a:xfrm>
          </p:grpSpPr>
          <p:sp>
            <p:nvSpPr>
              <p:cNvPr id="63511" name="Line 41">
                <a:extLst>
                  <a:ext uri="{FF2B5EF4-FFF2-40B4-BE49-F238E27FC236}">
                    <a16:creationId xmlns:a16="http://schemas.microsoft.com/office/drawing/2014/main" id="{BFCD2C1D-AC66-F342-AFD1-BCE3B81E8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2" name="Line 42">
                <a:extLst>
                  <a:ext uri="{FF2B5EF4-FFF2-40B4-BE49-F238E27FC236}">
                    <a16:creationId xmlns:a16="http://schemas.microsoft.com/office/drawing/2014/main" id="{247741F2-AC85-7547-9CAC-5489DC73B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01" name="Group 43">
              <a:extLst>
                <a:ext uri="{FF2B5EF4-FFF2-40B4-BE49-F238E27FC236}">
                  <a16:creationId xmlns:a16="http://schemas.microsoft.com/office/drawing/2014/main" id="{E86722D2-6C57-6948-AC96-2EF656B0EA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74" y="1200"/>
              <a:ext cx="96" cy="960"/>
              <a:chOff x="1001" y="3183"/>
              <a:chExt cx="247" cy="526"/>
            </a:xfrm>
          </p:grpSpPr>
          <p:sp>
            <p:nvSpPr>
              <p:cNvPr id="63509" name="Line 44">
                <a:extLst>
                  <a:ext uri="{FF2B5EF4-FFF2-40B4-BE49-F238E27FC236}">
                    <a16:creationId xmlns:a16="http://schemas.microsoft.com/office/drawing/2014/main" id="{B9A426E7-2340-6545-8018-83855AB6B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0" name="Line 45">
                <a:extLst>
                  <a:ext uri="{FF2B5EF4-FFF2-40B4-BE49-F238E27FC236}">
                    <a16:creationId xmlns:a16="http://schemas.microsoft.com/office/drawing/2014/main" id="{E78F3665-2856-F648-A588-C9552DB7D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02" name="Group 46">
              <a:extLst>
                <a:ext uri="{FF2B5EF4-FFF2-40B4-BE49-F238E27FC236}">
                  <a16:creationId xmlns:a16="http://schemas.microsoft.com/office/drawing/2014/main" id="{10D2E16E-B86F-3544-8002-0610A68E2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4" y="1776"/>
              <a:ext cx="96" cy="382"/>
              <a:chOff x="1001" y="3183"/>
              <a:chExt cx="247" cy="526"/>
            </a:xfrm>
          </p:grpSpPr>
          <p:sp>
            <p:nvSpPr>
              <p:cNvPr id="63507" name="Line 47">
                <a:extLst>
                  <a:ext uri="{FF2B5EF4-FFF2-40B4-BE49-F238E27FC236}">
                    <a16:creationId xmlns:a16="http://schemas.microsoft.com/office/drawing/2014/main" id="{CEFA96ED-3279-D74C-BFE4-7E6BAFEF6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8" name="Line 48">
                <a:extLst>
                  <a:ext uri="{FF2B5EF4-FFF2-40B4-BE49-F238E27FC236}">
                    <a16:creationId xmlns:a16="http://schemas.microsoft.com/office/drawing/2014/main" id="{12D3751A-A639-4D4C-99CB-92AC59E30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03" name="Group 49">
              <a:extLst>
                <a:ext uri="{FF2B5EF4-FFF2-40B4-BE49-F238E27FC236}">
                  <a16:creationId xmlns:a16="http://schemas.microsoft.com/office/drawing/2014/main" id="{738FD822-911B-7E4B-9D51-C0D4C0EF3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1" y="1728"/>
              <a:ext cx="199" cy="432"/>
              <a:chOff x="1001" y="3183"/>
              <a:chExt cx="247" cy="526"/>
            </a:xfrm>
          </p:grpSpPr>
          <p:sp>
            <p:nvSpPr>
              <p:cNvPr id="63505" name="Line 50">
                <a:extLst>
                  <a:ext uri="{FF2B5EF4-FFF2-40B4-BE49-F238E27FC236}">
                    <a16:creationId xmlns:a16="http://schemas.microsoft.com/office/drawing/2014/main" id="{B114747B-1DD7-E649-B9E2-D909CA574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6" name="Line 51">
                <a:extLst>
                  <a:ext uri="{FF2B5EF4-FFF2-40B4-BE49-F238E27FC236}">
                    <a16:creationId xmlns:a16="http://schemas.microsoft.com/office/drawing/2014/main" id="{E3432526-A616-A24B-BDA1-8B3260DDF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04" name="Rectangle 52">
              <a:extLst>
                <a:ext uri="{FF2B5EF4-FFF2-40B4-BE49-F238E27FC236}">
                  <a16:creationId xmlns:a16="http://schemas.microsoft.com/office/drawing/2014/main" id="{C7EC55CA-15C6-2044-8265-0AFE595A0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440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latin typeface="楷体_GB2312" pitchFamily="49" charset="-122"/>
                </a:rPr>
                <a:t>NULL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4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3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97931486-AEC4-A049-90A8-2DE6DC60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4053"/>
            <a:ext cx="8154988" cy="519113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线索二叉树的</a:t>
            </a:r>
            <a:r>
              <a:rPr lang="zh-CN" altLang="en-US" sz="28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生成</a:t>
            </a:r>
            <a:r>
              <a:rPr lang="zh-CN" altLang="en-US" sz="2800" b="1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算法</a:t>
            </a:r>
            <a:endParaRPr lang="zh-CN" altLang="en-US" sz="2400" b="1" dirty="0">
              <a:solidFill>
                <a:srgbClr val="0099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3A4BDC42-F4E5-974F-8B40-99231444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2F9E44E-BEA6-C944-9DFE-730E4CEFBEB5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672ECFC-F728-A548-82CC-EF8DBED6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9203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目的：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在遍历二叉树的过程中修改空指针，添加前驱或后继的线索，使之成为线索二叉树。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D829D74-2AB7-B94C-86D4-2E63EF07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7403"/>
            <a:ext cx="89154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为了记下遍历过程中访问结点的先后次序，需要设置两个指针：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指针→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当前结点之指针；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pre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指针→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当前结点的前趋结点指针。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D414B91B-AEB3-0D4F-9FF0-1A3C04D21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8003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17663" indent="-1617663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设计技巧：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依某种顺序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遍历二叉树，对每个结点</a:t>
            </a:r>
            <a:r>
              <a:rPr lang="en-US" altLang="zh-CN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，判断其左指针是否为空，以及其</a:t>
            </a:r>
            <a:r>
              <a:rPr lang="zh-CN" altLang="en-US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前驱结点的</a:t>
            </a:r>
            <a:r>
              <a:rPr lang="zh-CN" altLang="en-US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右指针是否为空。</a:t>
            </a:r>
          </a:p>
        </p:txBody>
      </p:sp>
      <p:sp>
        <p:nvSpPr>
          <p:cNvPr id="65543" name="AutoShape 7">
            <a:extLst>
              <a:ext uri="{FF2B5EF4-FFF2-40B4-BE49-F238E27FC236}">
                <a16:creationId xmlns:a16="http://schemas.microsoft.com/office/drawing/2014/main" id="{19559B78-C8D6-D744-BB2E-035938678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8686800" cy="838200"/>
          </a:xfrm>
          <a:prstGeom prst="wedgeRectCallout">
            <a:avLst>
              <a:gd name="adj1" fmla="val -42417"/>
              <a:gd name="adj2" fmla="val -9962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每次只修改</a:t>
            </a:r>
            <a:r>
              <a:rPr lang="zh-CN" altLang="en-US">
                <a:solidFill>
                  <a:srgbClr val="FF0000"/>
                </a:solidFill>
              </a:rPr>
              <a:t>前驱结点的右指针</a:t>
            </a:r>
            <a:r>
              <a:rPr lang="zh-CN" altLang="en-US">
                <a:solidFill>
                  <a:srgbClr val="0000FF"/>
                </a:solidFill>
              </a:rPr>
              <a:t>（后继）和</a:t>
            </a:r>
            <a:r>
              <a:rPr lang="zh-CN" altLang="en-US">
                <a:solidFill>
                  <a:srgbClr val="FF0000"/>
                </a:solidFill>
              </a:rPr>
              <a:t>本结点的左指针</a:t>
            </a:r>
            <a:r>
              <a:rPr lang="zh-CN" altLang="en-US">
                <a:solidFill>
                  <a:srgbClr val="0000FF"/>
                </a:solidFill>
              </a:rPr>
              <a:t>（前驱）</a:t>
            </a:r>
            <a:r>
              <a:rPr lang="zh-CN" altLang="en-US">
                <a:solidFill>
                  <a:schemeClr val="accent2"/>
                </a:solidFill>
              </a:rPr>
              <a:t>，参见算法</a:t>
            </a:r>
            <a:r>
              <a:rPr lang="en-US" altLang="zh-CN">
                <a:solidFill>
                  <a:schemeClr val="accent2"/>
                </a:solidFill>
              </a:rPr>
              <a:t>6.6</a:t>
            </a:r>
            <a:r>
              <a:rPr lang="zh-CN" altLang="en-US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1219C13B-1965-C04F-8373-AD8DE223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2440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若</a:t>
            </a:r>
            <a:r>
              <a:rPr lang="en-US" altLang="zh-CN" dirty="0">
                <a:solidFill>
                  <a:srgbClr val="0000FF"/>
                </a:solidFill>
              </a:rPr>
              <a:t>p-&gt;</a:t>
            </a:r>
            <a:r>
              <a:rPr lang="en-US" altLang="zh-CN" dirty="0" err="1">
                <a:solidFill>
                  <a:schemeClr val="tx1"/>
                </a:solidFill>
              </a:rPr>
              <a:t>lchild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NULL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{p-&gt;</a:t>
            </a:r>
            <a:r>
              <a:rPr lang="en-US" altLang="zh-CN" dirty="0" err="1">
                <a:solidFill>
                  <a:schemeClr val="tx1"/>
                </a:solidFill>
                <a:latin typeface="楷体_GB2312" pitchFamily="49" charset="-122"/>
              </a:rPr>
              <a:t>Ltag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=1;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p-&gt;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</a:rPr>
              <a:t>lchild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pre;}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                   </a:t>
            </a:r>
            <a:r>
              <a:rPr lang="en-US" altLang="zh-CN" dirty="0">
                <a:solidFill>
                  <a:srgbClr val="009900"/>
                </a:solidFill>
                <a:latin typeface="楷体_GB2312" pitchFamily="49" charset="-122"/>
              </a:rPr>
              <a:t>//p</a:t>
            </a:r>
            <a:r>
              <a:rPr lang="zh-CN" altLang="en-US" dirty="0">
                <a:solidFill>
                  <a:srgbClr val="009900"/>
                </a:solidFill>
                <a:latin typeface="楷体_GB2312" pitchFamily="49" charset="-122"/>
              </a:rPr>
              <a:t>的前驱线索应存</a:t>
            </a:r>
            <a:r>
              <a:rPr lang="en-US" altLang="zh-CN" dirty="0">
                <a:solidFill>
                  <a:srgbClr val="009900"/>
                </a:solidFill>
                <a:latin typeface="楷体_GB2312" pitchFamily="49" charset="-122"/>
              </a:rPr>
              <a:t>p</a:t>
            </a:r>
            <a:r>
              <a:rPr lang="zh-CN" altLang="en-US" dirty="0">
                <a:solidFill>
                  <a:srgbClr val="009900"/>
                </a:solidFill>
                <a:latin typeface="楷体_GB2312" pitchFamily="49" charset="-122"/>
              </a:rPr>
              <a:t>结点的左边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若</a:t>
            </a:r>
            <a:r>
              <a:rPr lang="en-US" altLang="zh-CN" dirty="0">
                <a:solidFill>
                  <a:srgbClr val="0000FF"/>
                </a:solidFill>
              </a:rPr>
              <a:t>pre-&gt;</a:t>
            </a:r>
            <a:r>
              <a:rPr lang="en-US" altLang="zh-CN" dirty="0" err="1">
                <a:solidFill>
                  <a:schemeClr val="tx1"/>
                </a:solidFill>
              </a:rPr>
              <a:t>rchild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NULL,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{pre-&gt;</a:t>
            </a:r>
            <a:r>
              <a:rPr lang="en-US" altLang="zh-CN" dirty="0" err="1">
                <a:solidFill>
                  <a:schemeClr val="tx1"/>
                </a:solidFill>
                <a:latin typeface="楷体_GB2312" pitchFamily="49" charset="-122"/>
              </a:rPr>
              <a:t>Rtag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1;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pre-&gt;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</a:rPr>
              <a:t>rchild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=p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;}</a:t>
            </a: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楷体_GB2312" pitchFamily="49" charset="-122"/>
              </a:rPr>
              <a:t>                  </a:t>
            </a:r>
            <a:r>
              <a:rPr lang="en-US" altLang="zh-CN" dirty="0">
                <a:solidFill>
                  <a:srgbClr val="009900"/>
                </a:solidFill>
                <a:latin typeface="楷体_GB2312" pitchFamily="49" charset="-122"/>
              </a:rPr>
              <a:t>//pre</a:t>
            </a:r>
            <a:r>
              <a:rPr lang="zh-CN" altLang="en-US" dirty="0">
                <a:solidFill>
                  <a:srgbClr val="009900"/>
                </a:solidFill>
                <a:latin typeface="楷体_GB2312" pitchFamily="49" charset="-122"/>
              </a:rPr>
              <a:t>的后继线索应存</a:t>
            </a:r>
            <a:r>
              <a:rPr lang="en-US" altLang="zh-CN" dirty="0">
                <a:solidFill>
                  <a:srgbClr val="009900"/>
                </a:solidFill>
                <a:latin typeface="楷体_GB2312" pitchFamily="49" charset="-122"/>
              </a:rPr>
              <a:t>pre</a:t>
            </a:r>
            <a:r>
              <a:rPr lang="zh-CN" altLang="en-US" dirty="0">
                <a:solidFill>
                  <a:srgbClr val="009900"/>
                </a:solidFill>
                <a:latin typeface="楷体_GB2312" pitchFamily="49" charset="-122"/>
              </a:rPr>
              <a:t>结点的右边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539E3E-58ED-B849-8F64-246D497CF0B8}"/>
              </a:ext>
            </a:extLst>
          </p:cNvPr>
          <p:cNvSpPr txBox="1"/>
          <p:nvPr/>
        </p:nvSpPr>
        <p:spPr>
          <a:xfrm>
            <a:off x="5724128" y="183069"/>
            <a:ext cx="295465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非考核内容，请自学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nimBg="1" autoUpdateAnimBg="0"/>
      <p:bldP spid="6554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>
            <a:extLst>
              <a:ext uri="{FF2B5EF4-FFF2-40B4-BE49-F238E27FC236}">
                <a16:creationId xmlns:a16="http://schemas.microsoft.com/office/drawing/2014/main" id="{5298A49C-5CCF-024B-BD7C-1A3C0CE9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78672C9-C187-AB43-845E-C2D7F7BA6C73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0D830D0-FFAC-CE44-BBE4-460FC23E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16475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深度为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9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的二叉树中至少有</a:t>
            </a:r>
            <a:r>
              <a:rPr lang="zh-CN" altLang="en-US" u="sng">
                <a:solidFill>
                  <a:schemeClr val="tx1"/>
                </a:solidFill>
                <a:latin typeface="楷体_GB2312" pitchFamily="49" charset="-122"/>
              </a:rPr>
              <a:t>   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个结点。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   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Ａ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２</a:t>
            </a:r>
            <a:r>
              <a:rPr lang="en-US" altLang="zh-CN" sz="2000" baseline="30000">
                <a:solidFill>
                  <a:schemeClr val="tx1"/>
                </a:solidFill>
                <a:latin typeface="楷体_GB2312" pitchFamily="49" charset="-122"/>
              </a:rPr>
              <a:t>9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  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Ｂ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２</a:t>
            </a:r>
            <a:r>
              <a:rPr lang="en-US" altLang="zh-CN" sz="2000" baseline="30000">
                <a:solidFill>
                  <a:schemeClr val="tx1"/>
                </a:solidFill>
                <a:latin typeface="楷体_GB2312" pitchFamily="49" charset="-122"/>
              </a:rPr>
              <a:t>8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      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Ｃ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９       Ｄ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２</a:t>
            </a:r>
            <a:r>
              <a:rPr lang="en-US" altLang="zh-CN" sz="2000" baseline="30000">
                <a:solidFill>
                  <a:schemeClr val="tx1"/>
                </a:solidFill>
                <a:latin typeface="楷体_GB2312" pitchFamily="49" charset="-122"/>
              </a:rPr>
              <a:t>9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－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1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88C426B-3C7D-A546-8398-85BA4DD7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40075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2.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深度为Ｋ的二叉树的结点总数，最多为</a:t>
            </a:r>
            <a:r>
              <a:rPr lang="zh-CN" altLang="en-US" u="sng">
                <a:solidFill>
                  <a:schemeClr val="tx1"/>
                </a:solidFill>
                <a:latin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个。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   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Ａ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２</a:t>
            </a:r>
            <a:r>
              <a:rPr lang="en-US" altLang="zh-CN" sz="2000" baseline="30000">
                <a:solidFill>
                  <a:schemeClr val="tx1"/>
                </a:solidFill>
                <a:latin typeface="楷体_GB2312" pitchFamily="49" charset="-122"/>
              </a:rPr>
              <a:t>k-1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Ｂ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 log</a:t>
            </a:r>
            <a:r>
              <a:rPr lang="en-US" altLang="zh-CN" sz="2000" baseline="-30000">
                <a:solidFill>
                  <a:schemeClr val="tx1"/>
                </a:solidFill>
                <a:latin typeface="楷体_GB2312" pitchFamily="49" charset="-122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k   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Ｃ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２</a:t>
            </a:r>
            <a:r>
              <a:rPr lang="en-US" altLang="zh-CN" sz="2000" baseline="30000">
                <a:solidFill>
                  <a:schemeClr val="tx1"/>
                </a:solidFill>
                <a:latin typeface="楷体_GB2312" pitchFamily="49" charset="-122"/>
              </a:rPr>
              <a:t>k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－１     Ｄ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２</a:t>
            </a:r>
            <a:r>
              <a:rPr lang="en-US" altLang="zh-CN" sz="2000" baseline="30000">
                <a:solidFill>
                  <a:schemeClr val="tx1"/>
                </a:solidFill>
                <a:latin typeface="楷体_GB2312" pitchFamily="49" charset="-122"/>
              </a:rPr>
              <a:t>k</a:t>
            </a:r>
            <a:endParaRPr lang="en-US" altLang="zh-CN" sz="20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C8D4F44-17B0-6B43-B2FF-E646A2171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754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1.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树Ｔ中各结点的度的最大值称为树Ｔ的</a:t>
            </a:r>
            <a:r>
              <a:rPr lang="zh-CN" altLang="en-US" u="sng">
                <a:solidFill>
                  <a:schemeClr val="tx1"/>
                </a:solidFill>
                <a:latin typeface="楷体_GB2312" pitchFamily="49" charset="-122"/>
              </a:rPr>
              <a:t>   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zh-CN" altLang="en-US" u="sng">
              <a:solidFill>
                <a:schemeClr val="tx1"/>
              </a:solidFill>
              <a:latin typeface="楷体_GB2312" pitchFamily="49" charset="-122"/>
            </a:endParaRPr>
          </a:p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    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Ａ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高度    Ｂ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层次      Ｃ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深度       Ｄ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度</a:t>
            </a:r>
          </a:p>
        </p:txBody>
      </p:sp>
      <p:sp>
        <p:nvSpPr>
          <p:cNvPr id="453637" name="Text Box 5">
            <a:extLst>
              <a:ext uri="{FF2B5EF4-FFF2-40B4-BE49-F238E27FC236}">
                <a16:creationId xmlns:a16="http://schemas.microsoft.com/office/drawing/2014/main" id="{5F7DF1B8-C513-F840-B3C1-1434350F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462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53638" name="Text Box 6">
            <a:extLst>
              <a:ext uri="{FF2B5EF4-FFF2-40B4-BE49-F238E27FC236}">
                <a16:creationId xmlns:a16="http://schemas.microsoft.com/office/drawing/2014/main" id="{FF68CA52-F14B-DB43-BA51-4397BCE4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781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53639" name="Text Box 7">
            <a:extLst>
              <a:ext uri="{FF2B5EF4-FFF2-40B4-BE49-F238E27FC236}">
                <a16:creationId xmlns:a16="http://schemas.microsoft.com/office/drawing/2014/main" id="{9E95566A-12E2-F94D-89C1-D45DE34D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402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E967279A-8460-A749-A826-3D5D7EA0C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CC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7" grpId="0" autoUpdateAnimBg="0"/>
      <p:bldP spid="453638" grpId="0" autoUpdateAnimBg="0"/>
      <p:bldP spid="45363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67BB9765-A9E7-D741-A907-A4F1590B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9250"/>
            <a:ext cx="6477000" cy="519113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线索二叉树的遍历</a:t>
            </a: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（无需堆栈）</a:t>
            </a:r>
          </a:p>
        </p:txBody>
      </p:sp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322F3571-03A9-0649-99F3-AC24834A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6DFDB8A-3AAA-AF4C-A10C-1BC079A59EEE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5A139AB-A565-0246-9FBD-6B455FAF7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45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对于线索二叉树的遍历，只要找到序列中的</a:t>
            </a:r>
            <a:r>
              <a:rPr lang="zh-CN" altLang="en-US" dirty="0">
                <a:solidFill>
                  <a:srgbClr val="0000FF"/>
                </a:solidFill>
              </a:rPr>
              <a:t>第一个</a:t>
            </a:r>
            <a:r>
              <a:rPr lang="zh-CN" altLang="en-US" dirty="0">
                <a:solidFill>
                  <a:schemeClr val="tx1"/>
                </a:solidFill>
              </a:rPr>
              <a:t>结点，然后</a:t>
            </a:r>
            <a:r>
              <a:rPr lang="zh-CN" altLang="en-US" dirty="0">
                <a:solidFill>
                  <a:srgbClr val="0000FF"/>
                </a:solidFill>
              </a:rPr>
              <a:t>依次访问结点的后继</a:t>
            </a:r>
            <a:r>
              <a:rPr lang="zh-CN" altLang="en-US" dirty="0">
                <a:solidFill>
                  <a:schemeClr val="tx1"/>
                </a:solidFill>
              </a:rPr>
              <a:t>直到后继为空为止。</a:t>
            </a:r>
          </a:p>
          <a:p>
            <a:pPr eaLnBrk="1" hangingPunct="1"/>
            <a:r>
              <a:rPr lang="zh-CN" altLang="en-US" dirty="0">
                <a:solidFill>
                  <a:srgbClr val="009900"/>
                </a:solidFill>
              </a:rPr>
              <a:t>（因为建立线索时已遍历一次，相当于线性化了！）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3AF6A7CC-8027-F145-A875-4E29DADC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8400"/>
            <a:ext cx="8435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难点：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在线索化二叉树中，并不是每个结点都能直接找到其后继的，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当标志为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时，则需要通过一定运算才能找到它的后继。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F29C14A1-78B4-DF40-BA48-EC5919D30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33056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zh-CN" altLang="en-US" dirty="0">
                <a:solidFill>
                  <a:srgbClr val="FF00FF"/>
                </a:solidFill>
              </a:rPr>
              <a:t>中序线索二叉树</a:t>
            </a:r>
            <a:r>
              <a:rPr lang="zh-CN" altLang="en-US" dirty="0">
                <a:solidFill>
                  <a:schemeClr val="tx1"/>
                </a:solidFill>
              </a:rPr>
              <a:t>为例：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dirty="0" err="1">
                <a:solidFill>
                  <a:schemeClr val="tx1"/>
                </a:solidFill>
              </a:rPr>
              <a:t>RTag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zh-CN" altLang="en-US" dirty="0">
                <a:solidFill>
                  <a:schemeClr val="tx1"/>
                </a:solidFill>
              </a:rPr>
              <a:t>时，直接后继指针就在其</a:t>
            </a:r>
            <a:r>
              <a:rPr lang="en-US" altLang="zh-CN" dirty="0" err="1">
                <a:solidFill>
                  <a:schemeClr val="tx1"/>
                </a:solidFill>
              </a:rPr>
              <a:t>rchild</a:t>
            </a:r>
            <a:r>
              <a:rPr lang="zh-CN" altLang="en-US" dirty="0">
                <a:solidFill>
                  <a:schemeClr val="tx1"/>
                </a:solidFill>
              </a:rPr>
              <a:t>域内；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dirty="0" err="1">
                <a:solidFill>
                  <a:schemeClr val="tx1"/>
                </a:solidFill>
              </a:rPr>
              <a:t>RTag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时，直接后继是当前结点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右子树最左下方</a:t>
            </a:r>
            <a:r>
              <a:rPr lang="zh-CN" altLang="en-US" dirty="0">
                <a:solidFill>
                  <a:srgbClr val="0000FF"/>
                </a:solidFill>
              </a:rPr>
              <a:t>的结点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66567" name="AutoShape 7">
            <a:extLst>
              <a:ext uri="{FF2B5EF4-FFF2-40B4-BE49-F238E27FC236}">
                <a16:creationId xmlns:a16="http://schemas.microsoft.com/office/drawing/2014/main" id="{7E55C533-4BBC-E546-84EF-89D4864F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10200"/>
            <a:ext cx="6934200" cy="609600"/>
          </a:xfrm>
          <a:prstGeom prst="wedgeRoundRectCallout">
            <a:avLst>
              <a:gd name="adj1" fmla="val 5199"/>
              <a:gd name="adj2" fmla="val -114843"/>
              <a:gd name="adj3" fmla="val 16667"/>
            </a:avLst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>
                <a:solidFill>
                  <a:srgbClr val="0000FF"/>
                </a:solidFill>
              </a:rPr>
              <a:t>请注意中序遍历规则是</a:t>
            </a:r>
            <a:r>
              <a:rPr lang="en-US" altLang="zh-CN">
                <a:solidFill>
                  <a:srgbClr val="0000FF"/>
                </a:solidFill>
              </a:rPr>
              <a:t>LDR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先左再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根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再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6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3">
            <a:extLst>
              <a:ext uri="{FF2B5EF4-FFF2-40B4-BE49-F238E27FC236}">
                <a16:creationId xmlns:a16="http://schemas.microsoft.com/office/drawing/2014/main" id="{665A983A-4BA1-2542-A453-06C835FE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9E46C8A-3F44-EC41-89CF-830A7C66815E}" type="slidenum">
              <a:rPr kumimoji="0"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kumimoji="0" lang="en-US" altLang="zh-CN" sz="1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7586" name="图片 4">
            <a:extLst>
              <a:ext uri="{FF2B5EF4-FFF2-40B4-BE49-F238E27FC236}">
                <a16:creationId xmlns:a16="http://schemas.microsoft.com/office/drawing/2014/main" id="{68E905E8-DA04-3C42-8BB2-E32CFA63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830262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AD1BFCFF-6417-F847-913B-AE3C798F1EB1}"/>
              </a:ext>
            </a:extLst>
          </p:cNvPr>
          <p:cNvSpPr/>
          <p:nvPr/>
        </p:nvSpPr>
        <p:spPr bwMode="auto">
          <a:xfrm>
            <a:off x="611188" y="2881313"/>
            <a:ext cx="8064500" cy="90805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r" eaLnBrk="1" hangingPunct="1">
              <a:defRPr/>
            </a:pPr>
            <a:endParaRPr lang="en-US" altLang="zh-CN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algn="r" eaLnBrk="1" hangingPunct="1">
              <a:defRPr/>
            </a:pPr>
            <a:endParaRPr lang="en-US" altLang="zh-CN" sz="1600" b="0" dirty="0">
              <a:solidFill>
                <a:schemeClr val="accent2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algn="r" eaLnBrk="1" hangingPunct="1">
              <a:defRPr/>
            </a:pPr>
            <a:r>
              <a:rPr lang="en-US" altLang="zh-CN" sz="1600" b="0" dirty="0">
                <a:solidFill>
                  <a:schemeClr val="accent2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visit()</a:t>
            </a:r>
            <a:endParaRPr lang="zh-CN" altLang="en-US" sz="1600" b="0" dirty="0">
              <a:solidFill>
                <a:schemeClr val="accent2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3">
            <a:extLst>
              <a:ext uri="{FF2B5EF4-FFF2-40B4-BE49-F238E27FC236}">
                <a16:creationId xmlns:a16="http://schemas.microsoft.com/office/drawing/2014/main" id="{A986C63B-1DFB-694F-9BD2-82F4AF78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0D92C15-1DDD-214E-ABD7-1181BD48E260}" type="slidenum">
              <a:rPr kumimoji="0"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kumimoji="0" lang="en-US" altLang="zh-CN" sz="1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6562" name="图片 4">
            <a:extLst>
              <a:ext uri="{FF2B5EF4-FFF2-40B4-BE49-F238E27FC236}">
                <a16:creationId xmlns:a16="http://schemas.microsoft.com/office/drawing/2014/main" id="{013F0858-DB8B-504C-8FD5-4E3653B8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52513"/>
            <a:ext cx="86423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B04BB-CF3A-A041-B02A-FFEC6C52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679BF-7090-CC4B-A89B-BC53C3E9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B6695-0BCB-F241-86F5-1E4CC7C6246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616203-1FC0-F946-9CA0-157BF191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386"/>
            <a:ext cx="9144000" cy="46796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CC6220-95BF-504B-AEE1-DD541758D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71" y="3934792"/>
            <a:ext cx="3658704" cy="28785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73A0242-8058-7D40-B4D2-09710107DC6C}"/>
              </a:ext>
            </a:extLst>
          </p:cNvPr>
          <p:cNvSpPr/>
          <p:nvPr/>
        </p:nvSpPr>
        <p:spPr>
          <a:xfrm>
            <a:off x="323528" y="144441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中序</a:t>
            </a:r>
            <a:r>
              <a:rPr lang="zh-CN" altLang="en-US" dirty="0">
                <a:ea typeface="黑体" panose="02010609060101010101" pitchFamily="49" charset="-122"/>
              </a:rPr>
              <a:t>线索二叉树遍历步骤 </a:t>
            </a:r>
            <a:r>
              <a:rPr lang="zh-CN" altLang="en-US" sz="2000" dirty="0">
                <a:solidFill>
                  <a:srgbClr val="009900"/>
                </a:solidFill>
                <a:ea typeface="黑体" panose="02010609060101010101" pitchFamily="49" charset="-122"/>
              </a:rPr>
              <a:t>（算法</a:t>
            </a:r>
            <a:r>
              <a:rPr lang="en-US" altLang="zh-CN" sz="2000" dirty="0">
                <a:solidFill>
                  <a:srgbClr val="009900"/>
                </a:solidFill>
                <a:ea typeface="黑体" panose="02010609060101010101" pitchFamily="49" charset="-122"/>
              </a:rPr>
              <a:t>6.5</a:t>
            </a:r>
            <a:r>
              <a:rPr lang="zh-CN" altLang="en-US" sz="2000" dirty="0">
                <a:solidFill>
                  <a:srgbClr val="009900"/>
                </a:solidFill>
                <a:ea typeface="黑体" panose="02010609060101010101" pitchFamily="49" charset="-122"/>
              </a:rPr>
              <a:t>）</a:t>
            </a:r>
            <a:r>
              <a:rPr lang="zh-CN" altLang="en-US" dirty="0"/>
              <a:t>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A1B788-D0BD-0644-A8C0-DF029C4CDFEF}"/>
              </a:ext>
            </a:extLst>
          </p:cNvPr>
          <p:cNvSpPr/>
          <p:nvPr/>
        </p:nvSpPr>
        <p:spPr>
          <a:xfrm>
            <a:off x="284646" y="552535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rgbClr val="0000FF"/>
                </a:solidFill>
              </a:rPr>
              <a:t>有后继找后继，无后继找</a:t>
            </a:r>
            <a:r>
              <a:rPr lang="zh-CN" altLang="en-US" dirty="0">
                <a:solidFill>
                  <a:srgbClr val="FF0000"/>
                </a:solidFill>
              </a:rPr>
              <a:t>右子树的最左子孙</a:t>
            </a:r>
          </a:p>
        </p:txBody>
      </p:sp>
    </p:spTree>
    <p:extLst>
      <p:ext uri="{BB962C8B-B14F-4D97-AF65-F5344CB8AC3E}">
        <p14:creationId xmlns:p14="http://schemas.microsoft.com/office/powerpoint/2010/main" val="4188787458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6D51A-A5D1-FC41-B0BE-87FF6CB1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 与 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8651A-5790-7E44-BE80-AA44AF5B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二叉树的很多问题采用递归算法来解决是最方便的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2334A-1B42-E341-B4AE-19BBEC83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B6695-0BCB-F241-86F5-1E4CC7C6246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035877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Depth/Height of a binary tree</a:t>
            </a:r>
            <a:endParaRPr lang="zh-CN" altLang="en-US" sz="3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Huazhong University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7E70A-6D62-4FE7-85CD-78172D19D335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pic>
        <p:nvPicPr>
          <p:cNvPr id="8194" name="Picture 2" descr="Exampl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20" y="2238445"/>
            <a:ext cx="2466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7450" y="1623965"/>
            <a:ext cx="681562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maxDepth(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struct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node* node) 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(node==NULL) 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    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0;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else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    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/* compute the depth of each subtree */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    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lDepth = maxDepth(node-&gt;left);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    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rDepth = maxDepth(node-&gt;right);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    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/* use the larger one */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    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(lDepth &gt; rDepth) 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        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(lDepth+1);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    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else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(rDepth+1);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Arial"/>
                <a:ea typeface="宋体" pitchFamily="2" charset="-122"/>
                <a:cs typeface="Consolas" pitchFamily="49" charset="0"/>
              </a:rPr>
              <a:t>   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} 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7655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Big-Oh for Recursive Functions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5105"/>
            <a:ext cx="7886700" cy="4351338"/>
          </a:xfrm>
        </p:spPr>
        <p:txBody>
          <a:bodyPr/>
          <a:lstStyle/>
          <a:p>
            <a:endParaRPr lang="en-US" altLang="zh-C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a binary tree, is it a search tree?</a:t>
            </a:r>
            <a:endParaRPr lang="zh-CN" altLang="en-US" sz="2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435136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Huazhong University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7E70A-6D62-4FE7-85CD-78172D19D335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5B4A25-453E-C74E-A2F8-C06F3C20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36912"/>
            <a:ext cx="5181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25163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323232"/>
                </a:solidFill>
              </a:rPr>
              <a:t>Recursive solution of the </a:t>
            </a:r>
            <a:r>
              <a:rPr lang="en-US" altLang="zh-CN" sz="3600" b="1" dirty="0" err="1">
                <a:solidFill>
                  <a:srgbClr val="323232"/>
                </a:solidFill>
              </a:rPr>
              <a:t>isBST</a:t>
            </a:r>
            <a:r>
              <a:rPr lang="en-US" altLang="zh-CN" sz="3600" b="1" dirty="0">
                <a:solidFill>
                  <a:srgbClr val="323232"/>
                </a:solidFill>
              </a:rPr>
              <a:t> problem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42793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Huazhong University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7E70A-6D62-4FE7-85CD-78172D19D335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1"/>
          <a:stretch/>
        </p:blipFill>
        <p:spPr bwMode="auto">
          <a:xfrm>
            <a:off x="193830" y="1854395"/>
            <a:ext cx="8919459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880" y="1486885"/>
            <a:ext cx="118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9F2936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Step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3" y="3198570"/>
            <a:ext cx="8695326" cy="338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7880" y="2721650"/>
            <a:ext cx="2602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9F2936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Recurrent function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35553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E059-EE64-264F-9B6D-ED5D01BE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1342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 &amp; QA</a:t>
            </a:r>
            <a:endParaRPr kumimoji="1"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8B004-25DA-544E-BC80-4ADF116E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Huazhong University of Science and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1A0BEA-888F-6F44-BEDB-5F39E5BA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0A-6D62-4FE7-85CD-78172D19D335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75861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>
            <a:extLst>
              <a:ext uri="{FF2B5EF4-FFF2-40B4-BE49-F238E27FC236}">
                <a16:creationId xmlns:a16="http://schemas.microsoft.com/office/drawing/2014/main" id="{31AB0418-FA11-1240-854C-A9D0F4FA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F8C1C82-AFB9-664A-88EA-411DA45603F7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5580BA1-25F8-5D41-9602-5EC91CBC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58925"/>
            <a:ext cx="8686800" cy="955675"/>
          </a:xfrm>
          <a:prstGeom prst="rect">
            <a:avLst/>
          </a:prstGeom>
          <a:solidFill>
            <a:srgbClr val="CCFFFF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3: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对于任何一棵二叉树，若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度的结点数有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0000FF"/>
                </a:solidFill>
                <a:latin typeface="楷体_GB2312" pitchFamily="49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个，则叶子数（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）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必定为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0000FF"/>
                </a:solidFill>
                <a:latin typeface="楷体_GB2312" pitchFamily="49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</a:rPr>
              <a:t>1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（即</a:t>
            </a:r>
            <a:r>
              <a:rPr lang="en-US" altLang="zh-CN" sz="2800">
                <a:solidFill>
                  <a:srgbClr val="FF00FF"/>
                </a:solidFill>
              </a:rPr>
              <a:t>n</a:t>
            </a:r>
            <a:r>
              <a:rPr lang="en-US" altLang="zh-CN" sz="2800" baseline="-25000">
                <a:solidFill>
                  <a:srgbClr val="FF00FF"/>
                </a:solidFill>
              </a:rPr>
              <a:t>0</a:t>
            </a:r>
            <a:r>
              <a:rPr lang="en-US" altLang="zh-CN" sz="2800">
                <a:solidFill>
                  <a:srgbClr val="FF00FF"/>
                </a:solidFill>
              </a:rPr>
              <a:t>=n</a:t>
            </a:r>
            <a:r>
              <a:rPr lang="en-US" altLang="zh-CN" sz="2800" baseline="-25000">
                <a:solidFill>
                  <a:srgbClr val="FF00FF"/>
                </a:solidFill>
              </a:rPr>
              <a:t>2</a:t>
            </a:r>
            <a:r>
              <a:rPr lang="en-US" altLang="zh-CN" sz="2800">
                <a:solidFill>
                  <a:srgbClr val="FF00FF"/>
                </a:solidFill>
              </a:rPr>
              <a:t>+1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）</a:t>
            </a:r>
          </a:p>
        </p:txBody>
      </p:sp>
      <p:sp>
        <p:nvSpPr>
          <p:cNvPr id="31747" name="AutoShape 3">
            <a:extLst>
              <a:ext uri="{FF2B5EF4-FFF2-40B4-BE49-F238E27FC236}">
                <a16:creationId xmlns:a16="http://schemas.microsoft.com/office/drawing/2014/main" id="{A9E585B2-5077-CE40-B94A-38B0BF6CC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838200"/>
            <a:ext cx="9144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2613" name="Text Box 5">
            <a:extLst>
              <a:ext uri="{FF2B5EF4-FFF2-40B4-BE49-F238E27FC236}">
                <a16:creationId xmlns:a16="http://schemas.microsoft.com/office/drawing/2014/main" id="{42F77424-AC1C-934B-A5D5-31B252B7A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8763000" cy="2822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defRPr/>
            </a:pPr>
            <a:r>
              <a:rPr lang="zh-CN" altLang="en-US">
                <a:solidFill>
                  <a:srgbClr val="7F7F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证明：</a:t>
            </a:r>
          </a:p>
          <a:p>
            <a:pPr algn="just" eaLnBrk="1" hangingPunct="1">
              <a:spcBef>
                <a:spcPct val="30000"/>
              </a:spcBef>
              <a:defRPr/>
            </a:pPr>
            <a:r>
              <a:rPr lang="zh-CN" altLang="en-US">
                <a:solidFill>
                  <a:srgbClr val="7F7F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∵ </a:t>
            </a:r>
            <a:r>
              <a:rPr lang="zh-CN" altLang="en-US" sz="2200">
                <a:solidFill>
                  <a:srgbClr val="7F7F7F"/>
                </a:solidFill>
                <a:latin typeface="楷体_GB2312" pitchFamily="49" charset="-122"/>
              </a:rPr>
              <a:t>二叉树中全部结点数</a:t>
            </a:r>
            <a:r>
              <a:rPr lang="en-US" altLang="zh-CN" i="1">
                <a:solidFill>
                  <a:srgbClr val="7F7F7F"/>
                </a:solidFill>
              </a:rPr>
              <a:t>n</a:t>
            </a:r>
            <a:r>
              <a:rPr lang="zh-CN" altLang="en-US" i="1">
                <a:solidFill>
                  <a:srgbClr val="7F7F7F"/>
                </a:solidFill>
              </a:rPr>
              <a:t>＝</a:t>
            </a:r>
            <a:r>
              <a:rPr lang="en-US" altLang="zh-CN" i="1">
                <a:solidFill>
                  <a:srgbClr val="7F7F7F"/>
                </a:solidFill>
              </a:rPr>
              <a:t>n</a:t>
            </a:r>
            <a:r>
              <a:rPr lang="en-US" altLang="zh-CN" i="1" baseline="-25000">
                <a:solidFill>
                  <a:srgbClr val="7F7F7F"/>
                </a:solidFill>
              </a:rPr>
              <a:t>0</a:t>
            </a:r>
            <a:r>
              <a:rPr lang="en-US" altLang="zh-CN" i="1">
                <a:solidFill>
                  <a:srgbClr val="7F7F7F"/>
                </a:solidFill>
              </a:rPr>
              <a:t>+n</a:t>
            </a:r>
            <a:r>
              <a:rPr lang="en-US" altLang="zh-CN" i="1" baseline="-25000">
                <a:solidFill>
                  <a:srgbClr val="7F7F7F"/>
                </a:solidFill>
              </a:rPr>
              <a:t>1</a:t>
            </a:r>
            <a:r>
              <a:rPr lang="en-US" altLang="zh-CN" i="1">
                <a:solidFill>
                  <a:srgbClr val="7F7F7F"/>
                </a:solidFill>
              </a:rPr>
              <a:t>+n</a:t>
            </a:r>
            <a:r>
              <a:rPr lang="en-US" altLang="zh-CN" i="1" baseline="-25000">
                <a:solidFill>
                  <a:srgbClr val="7F7F7F"/>
                </a:solidFill>
              </a:rPr>
              <a:t>2</a:t>
            </a:r>
            <a:r>
              <a:rPr lang="en-US" altLang="zh-CN" sz="1800">
                <a:solidFill>
                  <a:srgbClr val="7F7F7F"/>
                </a:solidFill>
                <a:latin typeface="楷体_GB2312" pitchFamily="49" charset="-122"/>
              </a:rPr>
              <a:t>(</a:t>
            </a:r>
            <a:r>
              <a:rPr lang="zh-CN" altLang="en-US" sz="2000">
                <a:solidFill>
                  <a:srgbClr val="7F7F7F"/>
                </a:solidFill>
                <a:latin typeface="楷体_GB2312" pitchFamily="49" charset="-122"/>
              </a:rPr>
              <a:t>叶子数＋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7F7F7F"/>
                </a:solidFill>
                <a:latin typeface="楷体_GB2312" pitchFamily="49" charset="-122"/>
              </a:rPr>
              <a:t>度结点数＋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2</a:t>
            </a:r>
            <a:r>
              <a:rPr lang="zh-CN" altLang="en-US" sz="2000">
                <a:solidFill>
                  <a:srgbClr val="7F7F7F"/>
                </a:solidFill>
                <a:latin typeface="楷体_GB2312" pitchFamily="49" charset="-122"/>
              </a:rPr>
              <a:t>度结点数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)</a:t>
            </a:r>
          </a:p>
          <a:p>
            <a:pPr algn="just" eaLnBrk="1" hangingPunct="1">
              <a:spcBef>
                <a:spcPct val="30000"/>
              </a:spcBef>
              <a:defRPr/>
            </a:pPr>
            <a:r>
              <a:rPr lang="zh-CN" altLang="en-US">
                <a:solidFill>
                  <a:srgbClr val="7F7F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又∵</a:t>
            </a:r>
            <a:r>
              <a:rPr lang="zh-CN" altLang="en-US" sz="2200">
                <a:solidFill>
                  <a:srgbClr val="7F7F7F"/>
                </a:solidFill>
                <a:latin typeface="楷体_GB2312" pitchFamily="49" charset="-122"/>
              </a:rPr>
              <a:t>二叉树中全部结点数</a:t>
            </a:r>
            <a:r>
              <a:rPr lang="en-US" altLang="zh-CN" i="1">
                <a:solidFill>
                  <a:srgbClr val="7F7F7F"/>
                </a:solidFill>
              </a:rPr>
              <a:t>n</a:t>
            </a:r>
            <a:r>
              <a:rPr lang="zh-CN" altLang="en-US" i="1">
                <a:solidFill>
                  <a:srgbClr val="7F7F7F"/>
                </a:solidFill>
              </a:rPr>
              <a:t>＝</a:t>
            </a:r>
            <a:r>
              <a:rPr lang="en-US" altLang="zh-CN" i="1">
                <a:solidFill>
                  <a:srgbClr val="7F7F7F"/>
                </a:solidFill>
              </a:rPr>
              <a:t>B+1</a:t>
            </a:r>
            <a:r>
              <a:rPr lang="en-US" altLang="zh-CN" sz="1800">
                <a:solidFill>
                  <a:srgbClr val="7F7F7F"/>
                </a:solidFill>
                <a:latin typeface="楷体_GB2312" pitchFamily="49" charset="-122"/>
              </a:rPr>
              <a:t> 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( </a:t>
            </a:r>
            <a:r>
              <a:rPr lang="zh-CN" altLang="en-US" sz="2000">
                <a:solidFill>
                  <a:srgbClr val="7F7F7F"/>
                </a:solidFill>
                <a:latin typeface="楷体_GB2312" pitchFamily="49" charset="-122"/>
              </a:rPr>
              <a:t>总分支数＋根结点 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)</a:t>
            </a:r>
            <a:endParaRPr lang="en-US" altLang="zh-CN" sz="2000">
              <a:solidFill>
                <a:srgbClr val="7F7F7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  <a:p>
            <a:pPr algn="just" eaLnBrk="1" hangingPunct="1">
              <a:spcBef>
                <a:spcPct val="30000"/>
              </a:spcBef>
              <a:defRPr/>
            </a:pPr>
            <a:r>
              <a:rPr lang="en-US" altLang="zh-CN" sz="1800">
                <a:solidFill>
                  <a:srgbClr val="7F7F7F"/>
                </a:solidFill>
                <a:latin typeface="楷体_GB2312" pitchFamily="49" charset="-122"/>
              </a:rPr>
              <a:t>       </a:t>
            </a:r>
            <a:r>
              <a:rPr lang="zh-CN" altLang="en-US" sz="1800">
                <a:solidFill>
                  <a:srgbClr val="7F7F7F"/>
                </a:solidFill>
                <a:latin typeface="楷体_GB2312" pitchFamily="49" charset="-122"/>
              </a:rPr>
              <a:t>（除根结点外，每个结点必有一个直接前趋，即一个分支）</a:t>
            </a:r>
          </a:p>
          <a:p>
            <a:pPr algn="just" eaLnBrk="1" hangingPunct="1">
              <a:spcBef>
                <a:spcPct val="30000"/>
              </a:spcBef>
              <a:defRPr/>
            </a:pPr>
            <a:r>
              <a:rPr lang="zh-CN" altLang="en-US">
                <a:solidFill>
                  <a:srgbClr val="7F7F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而 </a:t>
            </a:r>
            <a:r>
              <a:rPr lang="zh-CN" altLang="en-US">
                <a:solidFill>
                  <a:srgbClr val="7F7F7F"/>
                </a:solidFill>
                <a:latin typeface="楷体_GB2312" pitchFamily="49" charset="-122"/>
              </a:rPr>
              <a:t>总分支数</a:t>
            </a:r>
            <a:r>
              <a:rPr lang="en-US" altLang="zh-CN" i="1">
                <a:solidFill>
                  <a:srgbClr val="7F7F7F"/>
                </a:solidFill>
              </a:rPr>
              <a:t>B= n</a:t>
            </a:r>
            <a:r>
              <a:rPr lang="en-US" altLang="zh-CN" i="1" baseline="-25000">
                <a:solidFill>
                  <a:srgbClr val="7F7F7F"/>
                </a:solidFill>
              </a:rPr>
              <a:t>1</a:t>
            </a:r>
            <a:r>
              <a:rPr lang="en-US" altLang="zh-CN" i="1">
                <a:solidFill>
                  <a:srgbClr val="7F7F7F"/>
                </a:solidFill>
              </a:rPr>
              <a:t>+2n</a:t>
            </a:r>
            <a:r>
              <a:rPr lang="en-US" altLang="zh-CN" i="1" baseline="-25000">
                <a:solidFill>
                  <a:srgbClr val="7F7F7F"/>
                </a:solidFill>
              </a:rPr>
              <a:t>2  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(1</a:t>
            </a:r>
            <a:r>
              <a:rPr lang="zh-CN" altLang="en-US" sz="2000">
                <a:solidFill>
                  <a:srgbClr val="7F7F7F"/>
                </a:solidFill>
                <a:latin typeface="楷体_GB2312" pitchFamily="49" charset="-122"/>
              </a:rPr>
              <a:t>度结点必有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1</a:t>
            </a:r>
            <a:r>
              <a:rPr lang="zh-CN" altLang="en-US" sz="2000">
                <a:solidFill>
                  <a:srgbClr val="7F7F7F"/>
                </a:solidFill>
                <a:latin typeface="楷体_GB2312" pitchFamily="49" charset="-122"/>
              </a:rPr>
              <a:t>个直接后继，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2</a:t>
            </a:r>
            <a:r>
              <a:rPr lang="zh-CN" altLang="en-US" sz="2000">
                <a:solidFill>
                  <a:srgbClr val="7F7F7F"/>
                </a:solidFill>
                <a:latin typeface="楷体_GB2312" pitchFamily="49" charset="-122"/>
              </a:rPr>
              <a:t>度结点必有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2</a:t>
            </a:r>
            <a:r>
              <a:rPr lang="zh-CN" altLang="en-US" sz="2000">
                <a:solidFill>
                  <a:srgbClr val="7F7F7F"/>
                </a:solidFill>
                <a:latin typeface="楷体_GB2312" pitchFamily="49" charset="-122"/>
              </a:rPr>
              <a:t>个</a:t>
            </a:r>
            <a:r>
              <a:rPr lang="en-US" altLang="zh-CN" sz="2000">
                <a:solidFill>
                  <a:srgbClr val="7F7F7F"/>
                </a:solidFill>
                <a:latin typeface="楷体_GB2312" pitchFamily="49" charset="-122"/>
              </a:rPr>
              <a:t>)</a:t>
            </a:r>
            <a:endParaRPr lang="en-US" altLang="zh-CN" sz="2000" i="1" baseline="-25000">
              <a:solidFill>
                <a:srgbClr val="7F7F7F"/>
              </a:solidFill>
            </a:endParaRPr>
          </a:p>
          <a:p>
            <a:pPr algn="just" eaLnBrk="1" hangingPunct="1">
              <a:spcBef>
                <a:spcPct val="30000"/>
              </a:spcBef>
              <a:defRPr/>
            </a:pPr>
            <a:r>
              <a:rPr lang="zh-CN" altLang="en-US">
                <a:solidFill>
                  <a:srgbClr val="7F7F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三式联立可得： </a:t>
            </a:r>
            <a:r>
              <a:rPr lang="en-US" altLang="zh-CN" i="1">
                <a:solidFill>
                  <a:srgbClr val="7F7F7F"/>
                </a:solidFill>
              </a:rPr>
              <a:t>n</a:t>
            </a:r>
            <a:r>
              <a:rPr lang="en-US" altLang="zh-CN" i="1" baseline="-25000">
                <a:solidFill>
                  <a:srgbClr val="7F7F7F"/>
                </a:solidFill>
              </a:rPr>
              <a:t>0</a:t>
            </a:r>
            <a:r>
              <a:rPr lang="en-US" altLang="zh-CN" i="1">
                <a:solidFill>
                  <a:srgbClr val="7F7F7F"/>
                </a:solidFill>
              </a:rPr>
              <a:t>+n</a:t>
            </a:r>
            <a:r>
              <a:rPr lang="en-US" altLang="zh-CN" i="1" baseline="-25000">
                <a:solidFill>
                  <a:srgbClr val="7F7F7F"/>
                </a:solidFill>
              </a:rPr>
              <a:t>1</a:t>
            </a:r>
            <a:r>
              <a:rPr lang="en-US" altLang="zh-CN" i="1">
                <a:solidFill>
                  <a:srgbClr val="7F7F7F"/>
                </a:solidFill>
              </a:rPr>
              <a:t>+n</a:t>
            </a:r>
            <a:r>
              <a:rPr lang="en-US" altLang="zh-CN" i="1" baseline="-25000">
                <a:solidFill>
                  <a:srgbClr val="7F7F7F"/>
                </a:solidFill>
              </a:rPr>
              <a:t>2</a:t>
            </a:r>
            <a:r>
              <a:rPr lang="en-US" altLang="zh-CN" i="1">
                <a:solidFill>
                  <a:srgbClr val="7F7F7F"/>
                </a:solidFill>
              </a:rPr>
              <a:t>=</a:t>
            </a:r>
            <a:r>
              <a:rPr lang="en-US" altLang="zh-CN" i="1" baseline="-25000">
                <a:solidFill>
                  <a:srgbClr val="7F7F7F"/>
                </a:solidFill>
              </a:rPr>
              <a:t> </a:t>
            </a:r>
            <a:r>
              <a:rPr lang="en-US" altLang="zh-CN" i="1">
                <a:solidFill>
                  <a:srgbClr val="7F7F7F"/>
                </a:solidFill>
              </a:rPr>
              <a:t>n</a:t>
            </a:r>
            <a:r>
              <a:rPr lang="en-US" altLang="zh-CN" i="1" baseline="-25000">
                <a:solidFill>
                  <a:srgbClr val="7F7F7F"/>
                </a:solidFill>
              </a:rPr>
              <a:t>1</a:t>
            </a:r>
            <a:r>
              <a:rPr lang="en-US" altLang="zh-CN" i="1">
                <a:solidFill>
                  <a:srgbClr val="7F7F7F"/>
                </a:solidFill>
              </a:rPr>
              <a:t>+2n</a:t>
            </a:r>
            <a:r>
              <a:rPr lang="en-US" altLang="zh-CN" i="1" baseline="-25000">
                <a:solidFill>
                  <a:srgbClr val="7F7F7F"/>
                </a:solidFill>
              </a:rPr>
              <a:t>2 </a:t>
            </a:r>
            <a:r>
              <a:rPr lang="en-US" altLang="zh-CN" i="1">
                <a:solidFill>
                  <a:srgbClr val="7F7F7F"/>
                </a:solidFill>
              </a:rPr>
              <a:t>+1,   </a:t>
            </a:r>
            <a:r>
              <a:rPr lang="zh-CN" altLang="en-US" sz="2800">
                <a:solidFill>
                  <a:srgbClr val="7F7F7F"/>
                </a:solidFill>
                <a:latin typeface="楷体_GB2312" pitchFamily="49" charset="-122"/>
              </a:rPr>
              <a:t>即</a:t>
            </a:r>
            <a:r>
              <a:rPr lang="en-US" altLang="zh-CN" sz="2800" i="1">
                <a:solidFill>
                  <a:srgbClr val="7F7F7F"/>
                </a:solidFill>
              </a:rPr>
              <a:t>n</a:t>
            </a:r>
            <a:r>
              <a:rPr lang="en-US" altLang="zh-CN" sz="2800" i="1" baseline="-25000">
                <a:solidFill>
                  <a:srgbClr val="7F7F7F"/>
                </a:solidFill>
              </a:rPr>
              <a:t>0</a:t>
            </a:r>
            <a:r>
              <a:rPr lang="en-US" altLang="zh-CN" sz="2800" i="1">
                <a:solidFill>
                  <a:srgbClr val="7F7F7F"/>
                </a:solidFill>
              </a:rPr>
              <a:t>=n</a:t>
            </a:r>
            <a:r>
              <a:rPr lang="en-US" altLang="zh-CN" sz="2800" i="1" baseline="-25000">
                <a:solidFill>
                  <a:srgbClr val="7F7F7F"/>
                </a:solidFill>
              </a:rPr>
              <a:t>2</a:t>
            </a:r>
            <a:r>
              <a:rPr lang="en-US" altLang="zh-CN" sz="2800" i="1">
                <a:solidFill>
                  <a:srgbClr val="7F7F7F"/>
                </a:solidFill>
              </a:rPr>
              <a:t>+1</a:t>
            </a:r>
            <a:endParaRPr lang="en-US" altLang="zh-CN" i="1">
              <a:solidFill>
                <a:srgbClr val="7F7F7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452614" name="AutoShape 6">
            <a:extLst>
              <a:ext uri="{FF2B5EF4-FFF2-40B4-BE49-F238E27FC236}">
                <a16:creationId xmlns:a16="http://schemas.microsoft.com/office/drawing/2014/main" id="{0E214749-D629-2048-B31E-F5E41082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43200"/>
            <a:ext cx="5334000" cy="533400"/>
          </a:xfrm>
          <a:prstGeom prst="wedgeRectCallout">
            <a:avLst>
              <a:gd name="adj1" fmla="val 51338"/>
              <a:gd name="adj2" fmla="val -94644"/>
            </a:avLst>
          </a:prstGeom>
          <a:solidFill>
            <a:srgbClr val="AAF8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物理意义：叶子数＝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度结点数＋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1</a:t>
            </a:r>
          </a:p>
        </p:txBody>
      </p:sp>
      <p:sp>
        <p:nvSpPr>
          <p:cNvPr id="31750" name="Rectangle 7">
            <a:extLst>
              <a:ext uri="{FF2B5EF4-FFF2-40B4-BE49-F238E27FC236}">
                <a16:creationId xmlns:a16="http://schemas.microsoft.com/office/drawing/2014/main" id="{708EFE0E-985E-4E49-8F8F-728FCC81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765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讨论：二叉树的叶子数和度为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的结点数之间有关系吗？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7D6C8BCD-8AA3-B34E-8D7C-F615754C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F67377C-E4A3-D34E-B637-1AADA27F481B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87A7F57-2E8C-044D-874E-BDAC9B91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1788"/>
            <a:ext cx="5410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完全二叉树：</a:t>
            </a:r>
            <a:r>
              <a:rPr lang="zh-CN" altLang="en-US">
                <a:solidFill>
                  <a:schemeClr val="tx1"/>
                </a:solidFill>
              </a:rPr>
              <a:t>深度为</a:t>
            </a:r>
            <a:r>
              <a:rPr lang="en-US" altLang="zh-CN" i="1">
                <a:solidFill>
                  <a:schemeClr val="tx1"/>
                </a:solidFill>
              </a:rPr>
              <a:t>k 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i="1">
                <a:solidFill>
                  <a:schemeClr val="tx1"/>
                </a:solidFill>
              </a:rPr>
              <a:t>、</a:t>
            </a:r>
            <a:r>
              <a:rPr lang="zh-CN" altLang="en-US">
                <a:solidFill>
                  <a:schemeClr val="tx1"/>
                </a:solidFill>
              </a:rPr>
              <a:t>有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个结点的二叉树，当且仅当其每一个结点都与深度为</a:t>
            </a:r>
            <a:r>
              <a:rPr lang="en-US" altLang="zh-CN" i="1">
                <a:solidFill>
                  <a:schemeClr val="tx1"/>
                </a:solidFill>
              </a:rPr>
              <a:t>k </a:t>
            </a:r>
            <a:r>
              <a:rPr lang="zh-CN" altLang="en-US">
                <a:solidFill>
                  <a:schemeClr val="tx1"/>
                </a:solidFill>
              </a:rPr>
              <a:t>的满二叉树中编号从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至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的结点一一对应。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216DE722-1D1C-E544-8552-B623FED6E20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114425"/>
            <a:ext cx="3048000" cy="2466975"/>
            <a:chOff x="1056" y="2371"/>
            <a:chExt cx="2342" cy="1829"/>
          </a:xfrm>
        </p:grpSpPr>
        <p:grpSp>
          <p:nvGrpSpPr>
            <p:cNvPr id="32809" name="Group 4">
              <a:extLst>
                <a:ext uri="{FF2B5EF4-FFF2-40B4-BE49-F238E27FC236}">
                  <a16:creationId xmlns:a16="http://schemas.microsoft.com/office/drawing/2014/main" id="{5035DCAA-9F2A-1042-80D5-0F010F4EF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371"/>
              <a:ext cx="2342" cy="1463"/>
              <a:chOff x="3102" y="2624"/>
              <a:chExt cx="2342" cy="1463"/>
            </a:xfrm>
          </p:grpSpPr>
          <p:sp>
            <p:nvSpPr>
              <p:cNvPr id="32811" name="Oval 5">
                <a:extLst>
                  <a:ext uri="{FF2B5EF4-FFF2-40B4-BE49-F238E27FC236}">
                    <a16:creationId xmlns:a16="http://schemas.microsoft.com/office/drawing/2014/main" id="{70882FA1-67C7-3742-8596-2113FB4CF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6" y="2671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12" name="Rectangle 6">
                <a:extLst>
                  <a:ext uri="{FF2B5EF4-FFF2-40B4-BE49-F238E27FC236}">
                    <a16:creationId xmlns:a16="http://schemas.microsoft.com/office/drawing/2014/main" id="{9DA051A2-2078-5544-A768-9F3FB2D1D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624"/>
                <a:ext cx="26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13" name="Oval 7">
                <a:extLst>
                  <a:ext uri="{FF2B5EF4-FFF2-40B4-BE49-F238E27FC236}">
                    <a16:creationId xmlns:a16="http://schemas.microsoft.com/office/drawing/2014/main" id="{5BECCF68-02A0-2441-B097-943E83DF0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5" y="3806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14" name="Rectangle 8">
                <a:extLst>
                  <a:ext uri="{FF2B5EF4-FFF2-40B4-BE49-F238E27FC236}">
                    <a16:creationId xmlns:a16="http://schemas.microsoft.com/office/drawing/2014/main" id="{FB5324DE-1864-004D-B9EF-5EA3CD81B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6" y="3780"/>
                <a:ext cx="27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O</a:t>
                </a:r>
              </a:p>
            </p:txBody>
          </p:sp>
          <p:sp>
            <p:nvSpPr>
              <p:cNvPr id="32815" name="Oval 9">
                <a:extLst>
                  <a:ext uri="{FF2B5EF4-FFF2-40B4-BE49-F238E27FC236}">
                    <a16:creationId xmlns:a16="http://schemas.microsoft.com/office/drawing/2014/main" id="{32EBBE24-2B9D-C543-A415-D572ADAC6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048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16" name="Rectangle 10">
                <a:extLst>
                  <a:ext uri="{FF2B5EF4-FFF2-40B4-BE49-F238E27FC236}">
                    <a16:creationId xmlns:a16="http://schemas.microsoft.com/office/drawing/2014/main" id="{626AB877-FFD4-AA43-9BF4-3DECB7780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3052"/>
                <a:ext cx="25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17" name="Line 11">
                <a:extLst>
                  <a:ext uri="{FF2B5EF4-FFF2-40B4-BE49-F238E27FC236}">
                    <a16:creationId xmlns:a16="http://schemas.microsoft.com/office/drawing/2014/main" id="{345B7E83-9771-A540-A546-64C2B9432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841"/>
                <a:ext cx="515" cy="2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8" name="Oval 12">
                <a:extLst>
                  <a:ext uri="{FF2B5EF4-FFF2-40B4-BE49-F238E27FC236}">
                    <a16:creationId xmlns:a16="http://schemas.microsoft.com/office/drawing/2014/main" id="{5DB6B677-1C62-BB4E-95E8-5BE267B0D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" y="3059"/>
                <a:ext cx="22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19" name="Rectangle 13">
                <a:extLst>
                  <a:ext uri="{FF2B5EF4-FFF2-40B4-BE49-F238E27FC236}">
                    <a16:creationId xmlns:a16="http://schemas.microsoft.com/office/drawing/2014/main" id="{E8ADDF81-85FD-3B43-8956-76C8C1FE2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3034"/>
                <a:ext cx="26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20" name="Oval 14">
                <a:extLst>
                  <a:ext uri="{FF2B5EF4-FFF2-40B4-BE49-F238E27FC236}">
                    <a16:creationId xmlns:a16="http://schemas.microsoft.com/office/drawing/2014/main" id="{EFB1A561-A984-784A-9D20-6B37EEE2D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3" y="3443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21" name="Rectangle 15">
                <a:extLst>
                  <a:ext uri="{FF2B5EF4-FFF2-40B4-BE49-F238E27FC236}">
                    <a16:creationId xmlns:a16="http://schemas.microsoft.com/office/drawing/2014/main" id="{B88993C6-FD68-A048-B2A2-4EF452928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3428"/>
                <a:ext cx="27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22" name="Line 16">
                <a:extLst>
                  <a:ext uri="{FF2B5EF4-FFF2-40B4-BE49-F238E27FC236}">
                    <a16:creationId xmlns:a16="http://schemas.microsoft.com/office/drawing/2014/main" id="{6444C2BA-74D6-5449-8552-980217802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7" y="3225"/>
                <a:ext cx="171" cy="2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3" name="Oval 17">
                <a:extLst>
                  <a:ext uri="{FF2B5EF4-FFF2-40B4-BE49-F238E27FC236}">
                    <a16:creationId xmlns:a16="http://schemas.microsoft.com/office/drawing/2014/main" id="{9489A29F-8964-174F-B8D0-4EE371A22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3438"/>
                <a:ext cx="22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24" name="Rectangle 18">
                <a:extLst>
                  <a:ext uri="{FF2B5EF4-FFF2-40B4-BE49-F238E27FC236}">
                    <a16:creationId xmlns:a16="http://schemas.microsoft.com/office/drawing/2014/main" id="{9CF9BE55-4A2F-484B-9A1A-23CC8E4A7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414"/>
                <a:ext cx="25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25" name="Oval 19">
                <a:extLst>
                  <a:ext uri="{FF2B5EF4-FFF2-40B4-BE49-F238E27FC236}">
                    <a16:creationId xmlns:a16="http://schemas.microsoft.com/office/drawing/2014/main" id="{E534FAE4-C982-E94A-9B12-51F8FBE07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822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26" name="Rectangle 20">
                <a:extLst>
                  <a:ext uri="{FF2B5EF4-FFF2-40B4-BE49-F238E27FC236}">
                    <a16:creationId xmlns:a16="http://schemas.microsoft.com/office/drawing/2014/main" id="{3D1CAF63-A58C-4A41-89E7-BBB70D4A0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3799"/>
                <a:ext cx="2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K</a:t>
                </a:r>
              </a:p>
            </p:txBody>
          </p:sp>
          <p:sp>
            <p:nvSpPr>
              <p:cNvPr id="32827" name="Line 21">
                <a:extLst>
                  <a:ext uri="{FF2B5EF4-FFF2-40B4-BE49-F238E27FC236}">
                    <a16:creationId xmlns:a16="http://schemas.microsoft.com/office/drawing/2014/main" id="{D0CF1D0C-E818-0F4C-B467-7D49D74FD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3623"/>
                <a:ext cx="103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8" name="Oval 22">
                <a:extLst>
                  <a:ext uri="{FF2B5EF4-FFF2-40B4-BE49-F238E27FC236}">
                    <a16:creationId xmlns:a16="http://schemas.microsoft.com/office/drawing/2014/main" id="{FCA2C230-5467-E345-A67D-87DA55536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3453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29" name="Rectangle 23">
                <a:extLst>
                  <a:ext uri="{FF2B5EF4-FFF2-40B4-BE49-F238E27FC236}">
                    <a16:creationId xmlns:a16="http://schemas.microsoft.com/office/drawing/2014/main" id="{670A5B9B-53F1-C642-B069-60876BEAC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3438"/>
                <a:ext cx="26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30" name="Oval 24">
                <a:extLst>
                  <a:ext uri="{FF2B5EF4-FFF2-40B4-BE49-F238E27FC236}">
                    <a16:creationId xmlns:a16="http://schemas.microsoft.com/office/drawing/2014/main" id="{65989D2F-DBC7-EF43-B0CB-375ACCC5E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3821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31" name="Rectangle 25">
                <a:extLst>
                  <a:ext uri="{FF2B5EF4-FFF2-40B4-BE49-F238E27FC236}">
                    <a16:creationId xmlns:a16="http://schemas.microsoft.com/office/drawing/2014/main" id="{079371D2-6AFD-5542-9602-79930D562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3815"/>
                <a:ext cx="22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J</a:t>
                </a:r>
              </a:p>
            </p:txBody>
          </p:sp>
          <p:sp>
            <p:nvSpPr>
              <p:cNvPr id="32832" name="Oval 26">
                <a:extLst>
                  <a:ext uri="{FF2B5EF4-FFF2-40B4-BE49-F238E27FC236}">
                    <a16:creationId xmlns:a16="http://schemas.microsoft.com/office/drawing/2014/main" id="{CF8D51AD-93B5-B248-8429-CA88B810B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3431"/>
                <a:ext cx="224" cy="1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33" name="Rectangle 27">
                <a:extLst>
                  <a:ext uri="{FF2B5EF4-FFF2-40B4-BE49-F238E27FC236}">
                    <a16:creationId xmlns:a16="http://schemas.microsoft.com/office/drawing/2014/main" id="{29A432BE-CDE7-394B-9366-82277DD7B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3407"/>
                <a:ext cx="24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34" name="Line 28">
                <a:extLst>
                  <a:ext uri="{FF2B5EF4-FFF2-40B4-BE49-F238E27FC236}">
                    <a16:creationId xmlns:a16="http://schemas.microsoft.com/office/drawing/2014/main" id="{03BDEE8F-9413-8F43-B85B-9A231D0AE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8" y="3224"/>
                <a:ext cx="247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5" name="Line 29">
                <a:extLst>
                  <a:ext uri="{FF2B5EF4-FFF2-40B4-BE49-F238E27FC236}">
                    <a16:creationId xmlns:a16="http://schemas.microsoft.com/office/drawing/2014/main" id="{471F5F1D-6A52-A94B-B7B3-DDEF58A03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6" y="3228"/>
                <a:ext cx="23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6" name="Line 30">
                <a:extLst>
                  <a:ext uri="{FF2B5EF4-FFF2-40B4-BE49-F238E27FC236}">
                    <a16:creationId xmlns:a16="http://schemas.microsoft.com/office/drawing/2014/main" id="{D5304FAD-8C2B-9748-839F-9BFEABFF0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7" y="3233"/>
                <a:ext cx="236" cy="2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7" name="Line 31">
                <a:extLst>
                  <a:ext uri="{FF2B5EF4-FFF2-40B4-BE49-F238E27FC236}">
                    <a16:creationId xmlns:a16="http://schemas.microsoft.com/office/drawing/2014/main" id="{1212D945-F481-8B48-B232-7946295C3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6" y="3617"/>
                <a:ext cx="103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8" name="Line 32">
                <a:extLst>
                  <a:ext uri="{FF2B5EF4-FFF2-40B4-BE49-F238E27FC236}">
                    <a16:creationId xmlns:a16="http://schemas.microsoft.com/office/drawing/2014/main" id="{FD2FF96C-7D2F-C244-BAC5-56D265C80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7" y="2851"/>
                <a:ext cx="50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9" name="Oval 33">
                <a:extLst>
                  <a:ext uri="{FF2B5EF4-FFF2-40B4-BE49-F238E27FC236}">
                    <a16:creationId xmlns:a16="http://schemas.microsoft.com/office/drawing/2014/main" id="{F5B2F11D-46CA-FC4D-BC23-1B8D6DC71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822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40" name="Rectangle 34">
                <a:extLst>
                  <a:ext uri="{FF2B5EF4-FFF2-40B4-BE49-F238E27FC236}">
                    <a16:creationId xmlns:a16="http://schemas.microsoft.com/office/drawing/2014/main" id="{43CC0718-9D07-854E-996E-A60E71473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3807"/>
                <a:ext cx="20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41" name="Oval 35">
                <a:extLst>
                  <a:ext uri="{FF2B5EF4-FFF2-40B4-BE49-F238E27FC236}">
                    <a16:creationId xmlns:a16="http://schemas.microsoft.com/office/drawing/2014/main" id="{28A1F93D-B476-0442-A907-478078400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3831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42" name="Rectangle 36">
                <a:extLst>
                  <a:ext uri="{FF2B5EF4-FFF2-40B4-BE49-F238E27FC236}">
                    <a16:creationId xmlns:a16="http://schemas.microsoft.com/office/drawing/2014/main" id="{018E7549-B67D-6944-B55C-7D4144453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3806"/>
                <a:ext cx="27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43" name="Line 37">
                <a:extLst>
                  <a:ext uri="{FF2B5EF4-FFF2-40B4-BE49-F238E27FC236}">
                    <a16:creationId xmlns:a16="http://schemas.microsoft.com/office/drawing/2014/main" id="{74177EAC-E6A9-6941-993F-4C2EDF60B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0" y="3644"/>
                <a:ext cx="107" cy="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4" name="Line 38">
                <a:extLst>
                  <a:ext uri="{FF2B5EF4-FFF2-40B4-BE49-F238E27FC236}">
                    <a16:creationId xmlns:a16="http://schemas.microsoft.com/office/drawing/2014/main" id="{F533CB6D-0FC6-D343-B834-3146A98DA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3644"/>
                <a:ext cx="107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5" name="Oval 39">
                <a:extLst>
                  <a:ext uri="{FF2B5EF4-FFF2-40B4-BE49-F238E27FC236}">
                    <a16:creationId xmlns:a16="http://schemas.microsoft.com/office/drawing/2014/main" id="{29A4334D-1AE2-8043-870C-25321B91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3810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46" name="Rectangle 40">
                <a:extLst>
                  <a:ext uri="{FF2B5EF4-FFF2-40B4-BE49-F238E27FC236}">
                    <a16:creationId xmlns:a16="http://schemas.microsoft.com/office/drawing/2014/main" id="{2F54202F-0E8E-A249-84AC-06E2B52E2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802"/>
                <a:ext cx="26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N</a:t>
                </a:r>
              </a:p>
            </p:txBody>
          </p:sp>
          <p:sp>
            <p:nvSpPr>
              <p:cNvPr id="32847" name="Oval 41">
                <a:extLst>
                  <a:ext uri="{FF2B5EF4-FFF2-40B4-BE49-F238E27FC236}">
                    <a16:creationId xmlns:a16="http://schemas.microsoft.com/office/drawing/2014/main" id="{F1A79929-6F9C-BE4C-AE7A-1F1FE2356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9" y="3811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48" name="Rectangle 42">
                <a:extLst>
                  <a:ext uri="{FF2B5EF4-FFF2-40B4-BE49-F238E27FC236}">
                    <a16:creationId xmlns:a16="http://schemas.microsoft.com/office/drawing/2014/main" id="{D2D50773-9330-0449-8268-8C44C3704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" y="3803"/>
                <a:ext cx="307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M</a:t>
                </a:r>
              </a:p>
            </p:txBody>
          </p:sp>
          <p:sp>
            <p:nvSpPr>
              <p:cNvPr id="32849" name="Oval 43">
                <a:extLst>
                  <a:ext uri="{FF2B5EF4-FFF2-40B4-BE49-F238E27FC236}">
                    <a16:creationId xmlns:a16="http://schemas.microsoft.com/office/drawing/2014/main" id="{BD0732C2-0275-D943-AFAE-BC3D601D4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820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50" name="Rectangle 44">
                <a:extLst>
                  <a:ext uri="{FF2B5EF4-FFF2-40B4-BE49-F238E27FC236}">
                    <a16:creationId xmlns:a16="http://schemas.microsoft.com/office/drawing/2014/main" id="{33FB5B50-27AA-D545-9432-CD85E3501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3813"/>
                <a:ext cx="25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L</a:t>
                </a:r>
              </a:p>
            </p:txBody>
          </p:sp>
          <p:sp>
            <p:nvSpPr>
              <p:cNvPr id="32851" name="Line 45">
                <a:extLst>
                  <a:ext uri="{FF2B5EF4-FFF2-40B4-BE49-F238E27FC236}">
                    <a16:creationId xmlns:a16="http://schemas.microsoft.com/office/drawing/2014/main" id="{954FE97E-7B2F-BB4D-BB8E-2EAE12CE7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4" y="3612"/>
                <a:ext cx="103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2" name="Line 46">
                <a:extLst>
                  <a:ext uri="{FF2B5EF4-FFF2-40B4-BE49-F238E27FC236}">
                    <a16:creationId xmlns:a16="http://schemas.microsoft.com/office/drawing/2014/main" id="{63247BB7-E2F6-E646-BD61-5305ECD90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66" y="3606"/>
                <a:ext cx="103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3" name="Line 47">
                <a:extLst>
                  <a:ext uri="{FF2B5EF4-FFF2-40B4-BE49-F238E27FC236}">
                    <a16:creationId xmlns:a16="http://schemas.microsoft.com/office/drawing/2014/main" id="{177880D0-C7F9-D44D-85B2-648EDEED6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0" y="3633"/>
                <a:ext cx="107" cy="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4" name="Line 48">
                <a:extLst>
                  <a:ext uri="{FF2B5EF4-FFF2-40B4-BE49-F238E27FC236}">
                    <a16:creationId xmlns:a16="http://schemas.microsoft.com/office/drawing/2014/main" id="{43BE0989-D57F-9C4E-BB7C-BE0724BD4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2" y="3633"/>
                <a:ext cx="107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10" name="Text Box 49">
              <a:extLst>
                <a:ext uri="{FF2B5EF4-FFF2-40B4-BE49-F238E27FC236}">
                  <a16:creationId xmlns:a16="http://schemas.microsoft.com/office/drawing/2014/main" id="{39222549-91BC-6142-AF3F-C2458FB9C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" y="3906"/>
              <a:ext cx="180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0000FF"/>
                  </a:solidFill>
                  <a:latin typeface="楷体_GB2312" pitchFamily="49" charset="-122"/>
                </a:rPr>
                <a:t>深度为</a:t>
              </a:r>
              <a:r>
                <a:rPr lang="en-US" altLang="zh-CN" sz="2000">
                  <a:solidFill>
                    <a:srgbClr val="0000FF"/>
                  </a:solidFill>
                  <a:latin typeface="楷体_GB2312" pitchFamily="49" charset="-122"/>
                </a:rPr>
                <a:t>4</a:t>
              </a:r>
              <a:r>
                <a:rPr lang="zh-CN" altLang="en-US" sz="2000">
                  <a:solidFill>
                    <a:srgbClr val="0000FF"/>
                  </a:solidFill>
                  <a:latin typeface="楷体_GB2312" pitchFamily="49" charset="-122"/>
                </a:rPr>
                <a:t>的满二叉树</a:t>
              </a:r>
              <a:endParaRPr lang="zh-TW" altLang="en-US" sz="200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</p:grpSp>
      <p:grpSp>
        <p:nvGrpSpPr>
          <p:cNvPr id="32772" name="Group 50">
            <a:extLst>
              <a:ext uri="{FF2B5EF4-FFF2-40B4-BE49-F238E27FC236}">
                <a16:creationId xmlns:a16="http://schemas.microsoft.com/office/drawing/2014/main" id="{9F8AA57A-9235-1A46-A915-9B087AFF0C1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659188"/>
            <a:ext cx="2362200" cy="2436812"/>
            <a:chOff x="4140" y="2016"/>
            <a:chExt cx="1488" cy="1535"/>
          </a:xfrm>
        </p:grpSpPr>
        <p:sp>
          <p:nvSpPr>
            <p:cNvPr id="32778" name="Text Box 51">
              <a:extLst>
                <a:ext uri="{FF2B5EF4-FFF2-40B4-BE49-F238E27FC236}">
                  <a16:creationId xmlns:a16="http://schemas.microsoft.com/office/drawing/2014/main" id="{DC872D3C-F4FB-9F48-BB63-93CE8EED2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3301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0000FF"/>
                  </a:solidFill>
                </a:rPr>
                <a:t>完全二叉树</a:t>
              </a:r>
              <a:endParaRPr lang="zh-TW" altLang="en-US" sz="2000">
                <a:solidFill>
                  <a:srgbClr val="0000FF"/>
                </a:solidFill>
              </a:endParaRPr>
            </a:p>
          </p:txBody>
        </p:sp>
        <p:grpSp>
          <p:nvGrpSpPr>
            <p:cNvPr id="32779" name="Group 52">
              <a:extLst>
                <a:ext uri="{FF2B5EF4-FFF2-40B4-BE49-F238E27FC236}">
                  <a16:creationId xmlns:a16="http://schemas.microsoft.com/office/drawing/2014/main" id="{4E2B9DF5-A4B5-8543-BA64-1AFCE2C48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2016"/>
              <a:ext cx="1488" cy="1239"/>
              <a:chOff x="4140" y="2016"/>
              <a:chExt cx="1488" cy="1239"/>
            </a:xfrm>
          </p:grpSpPr>
          <p:sp>
            <p:nvSpPr>
              <p:cNvPr id="32780" name="Oval 53">
                <a:extLst>
                  <a:ext uri="{FF2B5EF4-FFF2-40B4-BE49-F238E27FC236}">
                    <a16:creationId xmlns:a16="http://schemas.microsoft.com/office/drawing/2014/main" id="{D13507F4-D15A-A843-BE71-4A7A70399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" y="2045"/>
                <a:ext cx="190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781" name="Rectangle 54">
                <a:extLst>
                  <a:ext uri="{FF2B5EF4-FFF2-40B4-BE49-F238E27FC236}">
                    <a16:creationId xmlns:a16="http://schemas.microsoft.com/office/drawing/2014/main" id="{CD25DD65-A0D0-7D4A-B8E6-1ED84B721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2016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82" name="Oval 55">
                <a:extLst>
                  <a:ext uri="{FF2B5EF4-FFF2-40B4-BE49-F238E27FC236}">
                    <a16:creationId xmlns:a16="http://schemas.microsoft.com/office/drawing/2014/main" id="{1196580C-3655-3F40-A92E-E048D519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2" y="2379"/>
                <a:ext cx="190" cy="15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783" name="Rectangle 56">
                <a:extLst>
                  <a:ext uri="{FF2B5EF4-FFF2-40B4-BE49-F238E27FC236}">
                    <a16:creationId xmlns:a16="http://schemas.microsoft.com/office/drawing/2014/main" id="{5BB9F378-E9BA-0E47-9811-22EC1DB57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" y="2358"/>
                <a:ext cx="2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84" name="Line 57">
                <a:extLst>
                  <a:ext uri="{FF2B5EF4-FFF2-40B4-BE49-F238E27FC236}">
                    <a16:creationId xmlns:a16="http://schemas.microsoft.com/office/drawing/2014/main" id="{8A7AEBE1-B0AE-A848-8D09-AF4DED79A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1" y="2198"/>
                <a:ext cx="257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5" name="Oval 58">
                <a:extLst>
                  <a:ext uri="{FF2B5EF4-FFF2-40B4-BE49-F238E27FC236}">
                    <a16:creationId xmlns:a16="http://schemas.microsoft.com/office/drawing/2014/main" id="{F8E67BAE-EA78-F749-B915-16FC8D9D5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2388"/>
                <a:ext cx="189" cy="15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786" name="Rectangle 59">
                <a:extLst>
                  <a:ext uri="{FF2B5EF4-FFF2-40B4-BE49-F238E27FC236}">
                    <a16:creationId xmlns:a16="http://schemas.microsoft.com/office/drawing/2014/main" id="{4144C1CB-0B48-1742-910D-3E6EA2B23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376"/>
                <a:ext cx="22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7" name="Oval 60">
                <a:extLst>
                  <a:ext uri="{FF2B5EF4-FFF2-40B4-BE49-F238E27FC236}">
                    <a16:creationId xmlns:a16="http://schemas.microsoft.com/office/drawing/2014/main" id="{3A4015F6-B41F-534D-9C7B-C4212B5D1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8" y="2683"/>
                <a:ext cx="189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788" name="Rectangle 61">
                <a:extLst>
                  <a:ext uri="{FF2B5EF4-FFF2-40B4-BE49-F238E27FC236}">
                    <a16:creationId xmlns:a16="http://schemas.microsoft.com/office/drawing/2014/main" id="{0E52A969-8088-E04E-B4BD-BABB17D94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0" y="2671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89" name="Line 62">
                <a:extLst>
                  <a:ext uri="{FF2B5EF4-FFF2-40B4-BE49-F238E27FC236}">
                    <a16:creationId xmlns:a16="http://schemas.microsoft.com/office/drawing/2014/main" id="{2C4A98D7-A70D-2140-90F4-02012D9CC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7" y="2540"/>
                <a:ext cx="97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0" name="Oval 63">
                <a:extLst>
                  <a:ext uri="{FF2B5EF4-FFF2-40B4-BE49-F238E27FC236}">
                    <a16:creationId xmlns:a16="http://schemas.microsoft.com/office/drawing/2014/main" id="{FE6F8DAF-C5CC-3449-B13D-BDDD6651C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2697"/>
                <a:ext cx="189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791" name="Rectangle 64">
                <a:extLst>
                  <a:ext uri="{FF2B5EF4-FFF2-40B4-BE49-F238E27FC236}">
                    <a16:creationId xmlns:a16="http://schemas.microsoft.com/office/drawing/2014/main" id="{5798F605-29A0-C041-AF31-BCBDC11BE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3" y="267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2" name="Oval 65">
                <a:extLst>
                  <a:ext uri="{FF2B5EF4-FFF2-40B4-BE49-F238E27FC236}">
                    <a16:creationId xmlns:a16="http://schemas.microsoft.com/office/drawing/2014/main" id="{5B8D7B9E-88CB-EB4B-AE5D-521E55D0B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37"/>
                <a:ext cx="190" cy="15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793" name="Rectangle 66">
                <a:extLst>
                  <a:ext uri="{FF2B5EF4-FFF2-40B4-BE49-F238E27FC236}">
                    <a16:creationId xmlns:a16="http://schemas.microsoft.com/office/drawing/2014/main" id="{BA0C031B-BC74-6B42-A695-7D443533C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19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4" name="Line 67">
                <a:extLst>
                  <a:ext uri="{FF2B5EF4-FFF2-40B4-BE49-F238E27FC236}">
                    <a16:creationId xmlns:a16="http://schemas.microsoft.com/office/drawing/2014/main" id="{9C0AC911-1C97-2540-8C06-5DD107D83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832"/>
                <a:ext cx="123" cy="2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5" name="Oval 68">
                <a:extLst>
                  <a:ext uri="{FF2B5EF4-FFF2-40B4-BE49-F238E27FC236}">
                    <a16:creationId xmlns:a16="http://schemas.microsoft.com/office/drawing/2014/main" id="{15F02162-4C40-9543-BBE2-3059DF5B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91"/>
                <a:ext cx="190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796" name="Rectangle 69">
                <a:extLst>
                  <a:ext uri="{FF2B5EF4-FFF2-40B4-BE49-F238E27FC236}">
                    <a16:creationId xmlns:a16="http://schemas.microsoft.com/office/drawing/2014/main" id="{C63FD442-0826-7A48-9E46-3A6CABD6C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2671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97" name="Oval 70">
                <a:extLst>
                  <a:ext uri="{FF2B5EF4-FFF2-40B4-BE49-F238E27FC236}">
                    <a16:creationId xmlns:a16="http://schemas.microsoft.com/office/drawing/2014/main" id="{9DFA0EB2-12B0-B04A-AA1F-112250A8C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027"/>
                <a:ext cx="190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798" name="Rectangle 71">
                <a:extLst>
                  <a:ext uri="{FF2B5EF4-FFF2-40B4-BE49-F238E27FC236}">
                    <a16:creationId xmlns:a16="http://schemas.microsoft.com/office/drawing/2014/main" id="{F853EB1D-200D-DC4F-B10C-878C24251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985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99" name="Oval 72">
                <a:extLst>
                  <a:ext uri="{FF2B5EF4-FFF2-40B4-BE49-F238E27FC236}">
                    <a16:creationId xmlns:a16="http://schemas.microsoft.com/office/drawing/2014/main" id="{3CB2FFA5-2009-964B-ABDA-BD441F93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2" y="2682"/>
                <a:ext cx="189" cy="15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00" name="Rectangle 73">
                <a:extLst>
                  <a:ext uri="{FF2B5EF4-FFF2-40B4-BE49-F238E27FC236}">
                    <a16:creationId xmlns:a16="http://schemas.microsoft.com/office/drawing/2014/main" id="{8780E793-8BBD-BE4A-8E8B-22DA778F4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2671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01" name="Line 74">
                <a:extLst>
                  <a:ext uri="{FF2B5EF4-FFF2-40B4-BE49-F238E27FC236}">
                    <a16:creationId xmlns:a16="http://schemas.microsoft.com/office/drawing/2014/main" id="{473AF77C-E3DA-BA40-B592-FAD109759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0" y="2539"/>
                <a:ext cx="108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2" name="Line 75">
                <a:extLst>
                  <a:ext uri="{FF2B5EF4-FFF2-40B4-BE49-F238E27FC236}">
                    <a16:creationId xmlns:a16="http://schemas.microsoft.com/office/drawing/2014/main" id="{A69F0B5E-A166-0441-8EDE-63263C0D5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0" y="2526"/>
                <a:ext cx="125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Line 76">
                <a:extLst>
                  <a:ext uri="{FF2B5EF4-FFF2-40B4-BE49-F238E27FC236}">
                    <a16:creationId xmlns:a16="http://schemas.microsoft.com/office/drawing/2014/main" id="{E7E0719D-0A05-854B-B471-AD6976988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5" y="2521"/>
                <a:ext cx="109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Line 77">
                <a:extLst>
                  <a:ext uri="{FF2B5EF4-FFF2-40B4-BE49-F238E27FC236}">
                    <a16:creationId xmlns:a16="http://schemas.microsoft.com/office/drawing/2014/main" id="{C2AC406F-CCCF-2C4A-AB6A-0BB4B56FC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0" y="2832"/>
                <a:ext cx="194" cy="1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Line 78">
                <a:extLst>
                  <a:ext uri="{FF2B5EF4-FFF2-40B4-BE49-F238E27FC236}">
                    <a16:creationId xmlns:a16="http://schemas.microsoft.com/office/drawing/2014/main" id="{C55E67A0-EEE5-CA48-A46C-FFD5E7CA5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4" y="2203"/>
                <a:ext cx="239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Oval 79">
                <a:extLst>
                  <a:ext uri="{FF2B5EF4-FFF2-40B4-BE49-F238E27FC236}">
                    <a16:creationId xmlns:a16="http://schemas.microsoft.com/office/drawing/2014/main" id="{B8E53F5C-97EC-6F49-B323-BAF563E5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3047"/>
                <a:ext cx="190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807" name="Line 80">
                <a:extLst>
                  <a:ext uri="{FF2B5EF4-FFF2-40B4-BE49-F238E27FC236}">
                    <a16:creationId xmlns:a16="http://schemas.microsoft.com/office/drawing/2014/main" id="{8FBADA41-F5D9-9449-8DAB-C49A9AC64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0" y="2880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8" name="Rectangle 81">
                <a:extLst>
                  <a:ext uri="{FF2B5EF4-FFF2-40B4-BE49-F238E27FC236}">
                    <a16:creationId xmlns:a16="http://schemas.microsoft.com/office/drawing/2014/main" id="{2117AACE-249E-5B46-BA5E-38F1AC29F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302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TW" sz="180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J</a:t>
                </a:r>
              </a:p>
            </p:txBody>
          </p:sp>
        </p:grpSp>
      </p:grpSp>
      <p:sp>
        <p:nvSpPr>
          <p:cNvPr id="32773" name="Rectangle 82">
            <a:extLst>
              <a:ext uri="{FF2B5EF4-FFF2-40B4-BE49-F238E27FC236}">
                <a16:creationId xmlns:a16="http://schemas.microsoft.com/office/drawing/2014/main" id="{05C69827-237A-474A-8482-99ED84046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182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</a:rPr>
              <a:t>为何要研究这两种特殊形式？</a:t>
            </a:r>
          </a:p>
        </p:txBody>
      </p:sp>
      <p:sp>
        <p:nvSpPr>
          <p:cNvPr id="455764" name="AutoShape 84">
            <a:extLst>
              <a:ext uri="{FF2B5EF4-FFF2-40B4-BE49-F238E27FC236}">
                <a16:creationId xmlns:a16="http://schemas.microsoft.com/office/drawing/2014/main" id="{E3C57F3C-7102-A841-823F-D6932E9B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114800"/>
            <a:ext cx="4176713" cy="1295400"/>
          </a:xfrm>
          <a:prstGeom prst="wedgeEllipseCallout">
            <a:avLst>
              <a:gd name="adj1" fmla="val -22065"/>
              <a:gd name="adj2" fmla="val 241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因为它们在顺序存储方式下可以复原！</a:t>
            </a:r>
          </a:p>
        </p:txBody>
      </p:sp>
      <p:sp>
        <p:nvSpPr>
          <p:cNvPr id="32775" name="Rectangle 85">
            <a:extLst>
              <a:ext uri="{FF2B5EF4-FFF2-40B4-BE49-F238E27FC236}">
                <a16:creationId xmlns:a16="http://schemas.microsoft.com/office/drawing/2014/main" id="{E56E26FB-D263-FF4C-B98D-80BB0A7A2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49275"/>
            <a:ext cx="8007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黑体" panose="02010609060101010101" pitchFamily="49" charset="-122"/>
              </a:rPr>
              <a:t>讨论：满二叉树：</a:t>
            </a:r>
            <a:r>
              <a:rPr lang="zh-CN" altLang="en-US">
                <a:solidFill>
                  <a:schemeClr val="tx1"/>
                </a:solidFill>
              </a:rPr>
              <a:t>一棵深度为</a:t>
            </a:r>
            <a:r>
              <a:rPr lang="en-US" altLang="zh-TW" i="1">
                <a:solidFill>
                  <a:schemeClr val="tx1"/>
                </a:solidFill>
              </a:rPr>
              <a:t>k </a:t>
            </a:r>
            <a:r>
              <a:rPr lang="zh-CN" altLang="en-US">
                <a:solidFill>
                  <a:schemeClr val="tx1"/>
                </a:solidFill>
              </a:rPr>
              <a:t>且有</a:t>
            </a:r>
            <a:r>
              <a:rPr lang="zh-TW" altLang="en-US">
                <a:solidFill>
                  <a:schemeClr val="tx1"/>
                </a:solidFill>
              </a:rPr>
              <a:t>2</a:t>
            </a:r>
            <a:r>
              <a:rPr lang="en-US" altLang="zh-CN" i="1" baseline="30000">
                <a:solidFill>
                  <a:schemeClr val="tx1"/>
                </a:solidFill>
              </a:rPr>
              <a:t>k</a:t>
            </a:r>
            <a:r>
              <a:rPr lang="en-US" altLang="zh-TW">
                <a:solidFill>
                  <a:schemeClr val="tx1"/>
                </a:solidFill>
              </a:rPr>
              <a:t> -1</a:t>
            </a:r>
            <a:r>
              <a:rPr lang="zh-CN" altLang="en-US">
                <a:solidFill>
                  <a:schemeClr val="tx1"/>
                </a:solidFill>
              </a:rPr>
              <a:t>个结点的二叉树。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                  </a:t>
            </a:r>
            <a:r>
              <a:rPr lang="zh-CN" altLang="en-US">
                <a:solidFill>
                  <a:schemeClr val="tx2"/>
                </a:solidFill>
              </a:rPr>
              <a:t>（特点：每层都“充满”了结点）</a:t>
            </a:r>
          </a:p>
        </p:txBody>
      </p:sp>
      <p:sp>
        <p:nvSpPr>
          <p:cNvPr id="455766" name="Rectangle 86">
            <a:extLst>
              <a:ext uri="{FF2B5EF4-FFF2-40B4-BE49-F238E27FC236}">
                <a16:creationId xmlns:a16="http://schemas.microsoft.com/office/drawing/2014/main" id="{B06679F1-8DF9-D24B-9232-05BEA060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4813"/>
            <a:ext cx="81661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解释：完全二叉树的特点是只有最后一层叶子不满，且全部集中在左边。但这其实是</a:t>
            </a:r>
            <a:r>
              <a:rPr lang="zh-CN" altLang="en-US">
                <a:solidFill>
                  <a:srgbClr val="FF0000"/>
                </a:solidFill>
              </a:rPr>
              <a:t>顺序二叉树</a:t>
            </a:r>
            <a:r>
              <a:rPr lang="zh-CN" altLang="en-US"/>
              <a:t>的含义。而</a:t>
            </a:r>
            <a:r>
              <a:rPr lang="zh-CN" altLang="en-US">
                <a:solidFill>
                  <a:srgbClr val="FF0000"/>
                </a:solidFill>
              </a:rPr>
              <a:t>图论</a:t>
            </a:r>
            <a:r>
              <a:rPr lang="zh-CN" altLang="en-US"/>
              <a:t>中的“完全二叉树”是指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=0</a:t>
            </a:r>
            <a:r>
              <a:rPr lang="zh-CN" altLang="en-US"/>
              <a:t>的情况。</a:t>
            </a:r>
            <a:endParaRPr lang="zh-TW" altLang="en-US"/>
          </a:p>
        </p:txBody>
      </p:sp>
      <p:sp>
        <p:nvSpPr>
          <p:cNvPr id="455767" name="Rectangle 87">
            <a:extLst>
              <a:ext uri="{FF2B5EF4-FFF2-40B4-BE49-F238E27FC236}">
                <a16:creationId xmlns:a16="http://schemas.microsoft.com/office/drawing/2014/main" id="{FDF4AEB9-7165-FB42-B4FE-28AF3867F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919538"/>
            <a:ext cx="8458200" cy="21732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满二叉树和完全二叉树有什么区别？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答：满二叉树是叶子一个也不少的树，而完全二叉树虽然前</a:t>
            </a:r>
            <a:r>
              <a:rPr lang="en-US" altLang="zh-CN">
                <a:latin typeface="楷体_GB2312" pitchFamily="49" charset="-122"/>
              </a:rPr>
              <a:t>k-1</a:t>
            </a:r>
            <a:r>
              <a:rPr lang="zh-CN" altLang="en-US">
                <a:latin typeface="楷体_GB2312" pitchFamily="49" charset="-122"/>
              </a:rPr>
              <a:t>层是满的，但最底层却允许在右边缺少连续若干个结点。满二叉树是完全二叉树的一个特例。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66" grpId="0" animBg="1"/>
      <p:bldP spid="4557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>
            <a:extLst>
              <a:ext uri="{FF2B5EF4-FFF2-40B4-BE49-F238E27FC236}">
                <a16:creationId xmlns:a16="http://schemas.microsoft.com/office/drawing/2014/main" id="{6CA5D684-FE85-E54B-8F3E-5BBFB162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E8039E9-3DCF-4E4E-841E-4017C0485EC0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4658" name="Rectangle 2">
            <a:extLst>
              <a:ext uri="{FF2B5EF4-FFF2-40B4-BE49-F238E27FC236}">
                <a16:creationId xmlns:a16="http://schemas.microsoft.com/office/drawing/2014/main" id="{85FC80A8-1CB6-3E4E-BE40-F122C87A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6363"/>
            <a:ext cx="81534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4: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具有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n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个结点的完全二叉树的深度必为</a:t>
            </a:r>
            <a:r>
              <a: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sym typeface="Symbol" pitchFamily="2" charset="2"/>
              </a:rPr>
              <a:t>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sym typeface="Symbol" pitchFamily="2" charset="2"/>
              </a:rPr>
              <a:t>log</a:t>
            </a:r>
            <a:r>
              <a:rPr lang="en-US" altLang="zh-CN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sym typeface="Symbol" pitchFamily="2" charset="2"/>
              </a:rPr>
              <a:t>2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sym typeface="Symbol" pitchFamily="2" charset="2"/>
              </a:rPr>
              <a:t>n</a:t>
            </a:r>
            <a:r>
              <a: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sym typeface="Symbol" pitchFamily="2" charset="2"/>
              </a:rPr>
              <a:t>＋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sym typeface="Symbol" pitchFamily="2" charset="2"/>
              </a:rPr>
              <a:t>1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1BC991CC-0C28-A249-9659-B20AE7035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8382000" cy="1219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5: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对完全二叉树，若从上至下、从左至右编号，则编号为</a:t>
            </a:r>
            <a:r>
              <a:rPr lang="en-US" altLang="zh-CN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</a:t>
            </a:r>
            <a:r>
              <a: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的结点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，其左孩子编号必为</a:t>
            </a:r>
            <a:r>
              <a:rPr lang="en-US" altLang="zh-CN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2i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，其右孩子编号为</a:t>
            </a:r>
            <a:r>
              <a:rPr lang="en-US" altLang="zh-CN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2i</a:t>
            </a:r>
            <a:r>
              <a:rPr lang="zh-CN" altLang="en-US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；其双亲的编号必为</a:t>
            </a:r>
            <a:r>
              <a:rPr lang="en-US" altLang="zh-CN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i/2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（</a:t>
            </a:r>
            <a:r>
              <a:rPr lang="en-US" altLang="zh-CN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时为根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除外）。 </a:t>
            </a:r>
            <a:endParaRPr lang="en-US" altLang="zh-TW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454660" name="Text Box 4">
            <a:extLst>
              <a:ext uri="{FF2B5EF4-FFF2-40B4-BE49-F238E27FC236}">
                <a16:creationId xmlns:a16="http://schemas.microsoft.com/office/drawing/2014/main" id="{7A4D4E51-6379-7945-B4A5-19A490725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8458200" cy="2282825"/>
          </a:xfrm>
          <a:prstGeom prst="rect">
            <a:avLst/>
          </a:prstGeom>
          <a:solidFill>
            <a:schemeClr val="bg2"/>
          </a:solidFill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根据性质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深度为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的二叉树最多只有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2</a:t>
            </a:r>
            <a:r>
              <a:rPr lang="en-US" altLang="zh-CN" baseline="30000">
                <a:solidFill>
                  <a:schemeClr val="tx1"/>
                </a:solidFill>
                <a:latin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-1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个结点，且完全二叉树的定义是与同深度的满二叉树前面编号相同，即它的总结点数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位于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层和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k-1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层满二叉树容量之间，</a:t>
            </a:r>
          </a:p>
          <a:p>
            <a:pPr algn="just" eaLnBrk="1" hangingPunct="1">
              <a:defRPr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即  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lang="en-US" altLang="zh-CN" baseline="30000">
                <a:solidFill>
                  <a:schemeClr val="tx2"/>
                </a:solidFill>
                <a:latin typeface="楷体_GB2312" pitchFamily="49" charset="-122"/>
              </a:rPr>
              <a:t>k-1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-1&lt;n≤2</a:t>
            </a:r>
            <a:r>
              <a:rPr lang="en-US" altLang="zh-CN" baseline="30000">
                <a:solidFill>
                  <a:schemeClr val="tx2"/>
                </a:solidFill>
                <a:latin typeface="楷体_GB2312" pitchFamily="49" charset="-122"/>
              </a:rPr>
              <a:t>k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-1  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或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lang="en-US" altLang="zh-CN" baseline="30000">
                <a:solidFill>
                  <a:schemeClr val="tx2"/>
                </a:solidFill>
                <a:latin typeface="楷体_GB2312" pitchFamily="49" charset="-122"/>
              </a:rPr>
              <a:t>k-1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≤n&lt;2</a:t>
            </a:r>
            <a:r>
              <a:rPr lang="en-US" altLang="zh-CN" baseline="30000">
                <a:solidFill>
                  <a:schemeClr val="tx2"/>
                </a:solidFill>
                <a:latin typeface="楷体_GB2312" pitchFamily="49" charset="-122"/>
              </a:rPr>
              <a:t>k</a:t>
            </a:r>
            <a:endParaRPr lang="en-US" altLang="zh-CN">
              <a:solidFill>
                <a:schemeClr val="tx2"/>
              </a:solidFill>
              <a:latin typeface="楷体_GB2312" pitchFamily="49" charset="-122"/>
            </a:endParaRPr>
          </a:p>
          <a:p>
            <a:pPr algn="just" eaLnBrk="1" hangingPunct="1">
              <a:defRPr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三边同时取对数，于是有：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k-1≤log</a:t>
            </a:r>
            <a:r>
              <a:rPr lang="en-US" altLang="zh-CN" baseline="-30000">
                <a:solidFill>
                  <a:schemeClr val="tx1"/>
                </a:solidFill>
                <a:latin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n&lt;k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因为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是整数，所以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k=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sym typeface="Symbol" pitchFamily="2" charset="2"/>
              </a:rPr>
              <a:t>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log</a:t>
            </a:r>
            <a:r>
              <a:rPr lang="en-US" altLang="zh-CN" baseline="-30000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n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sym typeface="Symbol" pitchFamily="2" charset="2"/>
              </a:rPr>
              <a:t>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 +1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DB04CDBC-B99D-EC4E-A4C5-E7146D49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91200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可根据归纳法证明。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68D49A04-3E7E-0749-9B2B-DC535BA91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对于两种特殊形式的二叉树（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hlinkClick r:id="" action="ppaction://hlinkshowjump?jump=nextslide"/>
              </a:rPr>
              <a:t>满二叉树和完全二叉树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），还特别具备以下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个性质：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138F7-B177-1045-835C-AC194FCE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38" y="1343819"/>
            <a:ext cx="7886700" cy="2805261"/>
          </a:xfrm>
        </p:spPr>
        <p:txBody>
          <a:bodyPr/>
          <a:lstStyle/>
          <a:p>
            <a:r>
              <a:rPr lang="zh-CN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设一棵二叉树中有</a:t>
            </a: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个结点，则当用二叉链表作为其存储结构时，该二叉链表中共有</a:t>
            </a:r>
            <a:r>
              <a:rPr lang="en-US" altLang="zh-CN" sz="3600" u="sng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个指针域，</a:t>
            </a:r>
            <a:r>
              <a:rPr lang="en-US" altLang="zh-CN" sz="3600" u="sng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个空指针域。</a:t>
            </a:r>
            <a:br>
              <a:rPr lang="zh-CN" altLang="en-US" sz="3600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9AB72-A466-3B47-9076-0DE09F49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1399"/>
            <a:ext cx="7886700" cy="1325563"/>
          </a:xfrm>
        </p:spPr>
        <p:txBody>
          <a:bodyPr/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2n; </a:t>
            </a:r>
          </a:p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endParaRPr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7AEC7-41F8-A74B-B7C6-470ED1B2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B6695-0BCB-F241-86F5-1E4CC7C6246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9680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18D16E19-CA76-D141-BBF8-3DEA8DBF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88913"/>
            <a:ext cx="1223962" cy="51911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例：</a:t>
            </a:r>
          </a:p>
        </p:txBody>
      </p:sp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A82B26B6-E006-2D46-8FD7-804FD28C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2B3E241-9AF6-B345-A8E9-F75449B963FF}" type="slidenum">
              <a:rPr kumimoji="0"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kumimoji="0"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0BB5960F-27A7-B74A-9A52-D0C5105A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9600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一棵完全二叉树有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1000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个结点，则它必有</a:t>
            </a:r>
            <a:r>
              <a:rPr lang="zh-CN" altLang="en-US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个叶子结点，有</a:t>
            </a:r>
            <a:r>
              <a:rPr lang="zh-CN" altLang="en-US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个度为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的结点，有</a:t>
            </a:r>
            <a:r>
              <a:rPr lang="zh-CN" altLang="en-US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个结点只有非空左子树，有</a:t>
            </a:r>
            <a:r>
              <a:rPr lang="zh-CN" altLang="en-US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个结点只有非空右子树。</a:t>
            </a:r>
          </a:p>
        </p:txBody>
      </p:sp>
      <p:sp>
        <p:nvSpPr>
          <p:cNvPr id="456708" name="Rectangle 4">
            <a:extLst>
              <a:ext uri="{FF2B5EF4-FFF2-40B4-BE49-F238E27FC236}">
                <a16:creationId xmlns:a16="http://schemas.microsoft.com/office/drawing/2014/main" id="{F43E4DA1-38B7-F947-A231-60FCB592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096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489</a:t>
            </a:r>
          </a:p>
        </p:txBody>
      </p:sp>
      <p:sp>
        <p:nvSpPr>
          <p:cNvPr id="456709" name="Rectangle 5">
            <a:extLst>
              <a:ext uri="{FF2B5EF4-FFF2-40B4-BE49-F238E27FC236}">
                <a16:creationId xmlns:a16="http://schemas.microsoft.com/office/drawing/2014/main" id="{8709B17D-1C23-2847-AD0A-601C8861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0668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488</a:t>
            </a:r>
          </a:p>
        </p:txBody>
      </p:sp>
      <p:sp>
        <p:nvSpPr>
          <p:cNvPr id="456710" name="Rectangle 6">
            <a:extLst>
              <a:ext uri="{FF2B5EF4-FFF2-40B4-BE49-F238E27FC236}">
                <a16:creationId xmlns:a16="http://schemas.microsoft.com/office/drawing/2014/main" id="{7391718C-329C-E24E-8F1F-37ECB91B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014413"/>
            <a:ext cx="36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</a:p>
        </p:txBody>
      </p:sp>
      <p:sp>
        <p:nvSpPr>
          <p:cNvPr id="456711" name="Rectangle 7">
            <a:extLst>
              <a:ext uri="{FF2B5EF4-FFF2-40B4-BE49-F238E27FC236}">
                <a16:creationId xmlns:a16="http://schemas.microsoft.com/office/drawing/2014/main" id="{56CB5272-F33D-AA44-9D46-DC318CA9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447800"/>
            <a:ext cx="365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</a:rPr>
              <a:t>0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2641F52-0D16-844F-86E9-F2029FA3332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066800"/>
            <a:ext cx="381000" cy="457200"/>
            <a:chOff x="4704" y="336"/>
            <a:chExt cx="240" cy="288"/>
          </a:xfrm>
        </p:grpSpPr>
        <p:sp>
          <p:nvSpPr>
            <p:cNvPr id="34831" name="Line 9">
              <a:extLst>
                <a:ext uri="{FF2B5EF4-FFF2-40B4-BE49-F238E27FC236}">
                  <a16:creationId xmlns:a16="http://schemas.microsoft.com/office/drawing/2014/main" id="{B3F4FFBC-4047-CC4A-9590-1AE6E27FC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6"/>
              <a:ext cx="240" cy="28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0">
              <a:extLst>
                <a:ext uri="{FF2B5EF4-FFF2-40B4-BE49-F238E27FC236}">
                  <a16:creationId xmlns:a16="http://schemas.microsoft.com/office/drawing/2014/main" id="{519F3CAF-E6F8-8443-B0DB-F08388284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28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8A83D3D0-1977-2140-8F47-1BF6E364AD7C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609600"/>
            <a:ext cx="381000" cy="457200"/>
            <a:chOff x="4704" y="336"/>
            <a:chExt cx="240" cy="288"/>
          </a:xfrm>
        </p:grpSpPr>
        <p:sp>
          <p:nvSpPr>
            <p:cNvPr id="34829" name="Line 12">
              <a:extLst>
                <a:ext uri="{FF2B5EF4-FFF2-40B4-BE49-F238E27FC236}">
                  <a16:creationId xmlns:a16="http://schemas.microsoft.com/office/drawing/2014/main" id="{626A9965-D473-334B-A639-4D982A0AB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6"/>
              <a:ext cx="240" cy="28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3">
              <a:extLst>
                <a:ext uri="{FF2B5EF4-FFF2-40B4-BE49-F238E27FC236}">
                  <a16:creationId xmlns:a16="http://schemas.microsoft.com/office/drawing/2014/main" id="{15501385-A703-E74F-A087-6389C4349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28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6718" name="AutoShape 14">
            <a:extLst>
              <a:ext uri="{FF2B5EF4-FFF2-40B4-BE49-F238E27FC236}">
                <a16:creationId xmlns:a16="http://schemas.microsoft.com/office/drawing/2014/main" id="{AB81C482-8D12-0D4E-8489-92F0646D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7924800" cy="914400"/>
          </a:xfrm>
          <a:prstGeom prst="wedgeRectCallout">
            <a:avLst>
              <a:gd name="adj1" fmla="val -32810"/>
              <a:gd name="adj2" fmla="val -3229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524000" indent="-15240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分析题意：已知</a:t>
            </a:r>
            <a:r>
              <a:rPr lang="en-US" altLang="zh-CN">
                <a:latin typeface="楷体_GB2312" pitchFamily="49" charset="-122"/>
              </a:rPr>
              <a:t>n=1000,</a:t>
            </a:r>
            <a:r>
              <a:rPr lang="zh-CN" altLang="en-US">
                <a:latin typeface="楷体_GB2312" pitchFamily="49" charset="-122"/>
              </a:rPr>
              <a:t>求</a:t>
            </a:r>
            <a:r>
              <a:rPr lang="en-US" altLang="zh-CN">
                <a:latin typeface="楷体_GB2312" pitchFamily="49" charset="-122"/>
              </a:rPr>
              <a:t>n</a:t>
            </a:r>
            <a:r>
              <a:rPr lang="en-US" altLang="zh-CN" baseline="-25000">
                <a:latin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</a:rPr>
              <a:t>n</a:t>
            </a:r>
            <a:r>
              <a:rPr lang="en-US" altLang="zh-CN" baseline="-25000">
                <a:latin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还要判断末叶子是挂在左边还是右边？</a:t>
            </a:r>
          </a:p>
        </p:txBody>
      </p:sp>
      <p:sp>
        <p:nvSpPr>
          <p:cNvPr id="456719" name="Rectangle 15">
            <a:extLst>
              <a:ext uri="{FF2B5EF4-FFF2-40B4-BE49-F238E27FC236}">
                <a16:creationId xmlns:a16="http://schemas.microsoft.com/office/drawing/2014/main" id="{74919920-D83A-E44C-B8BB-D5DE9F405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78486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正确答案：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全部叶子数＝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2" charset="2"/>
              </a:rPr>
              <a:t>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1000/2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2" charset="2"/>
              </a:rPr>
              <a:t></a:t>
            </a:r>
            <a:r>
              <a:rPr lang="en-US" altLang="zh-CN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500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个。   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度为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的结点＝</a:t>
            </a:r>
            <a:r>
              <a:rPr lang="zh-CN" altLang="en-US">
                <a:solidFill>
                  <a:srgbClr val="0A0AFF"/>
                </a:solidFill>
                <a:latin typeface="仿宋_GB2312" pitchFamily="49" charset="-122"/>
                <a:ea typeface="仿宋_GB2312" pitchFamily="49" charset="-122"/>
              </a:rPr>
              <a:t>叶子总数－</a:t>
            </a:r>
            <a:r>
              <a:rPr lang="en-US" altLang="zh-CN">
                <a:solidFill>
                  <a:srgbClr val="0A0AFF"/>
                </a:solidFill>
                <a:latin typeface="仿宋_GB2312" pitchFamily="49" charset="-122"/>
                <a:ea typeface="仿宋_GB2312" pitchFamily="49" charset="-122"/>
              </a:rPr>
              <a:t>1=</a:t>
            </a:r>
            <a:r>
              <a:rPr lang="en-US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499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个。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因为最后一个结点坐标是偶数，所以必为左子树。</a:t>
            </a:r>
          </a:p>
        </p:txBody>
      </p:sp>
      <p:sp>
        <p:nvSpPr>
          <p:cNvPr id="456720" name="AutoShape 16">
            <a:extLst>
              <a:ext uri="{FF2B5EF4-FFF2-40B4-BE49-F238E27FC236}">
                <a16:creationId xmlns:a16="http://schemas.microsoft.com/office/drawing/2014/main" id="{D8184177-9209-CC49-8975-36EF3E9DD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7620000" cy="533400"/>
          </a:xfrm>
          <a:prstGeom prst="wedgeRoundRectCallout">
            <a:avLst>
              <a:gd name="adj1" fmla="val -15403"/>
              <a:gd name="adj2" fmla="val 49218"/>
              <a:gd name="adj3" fmla="val 16667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8497B0"/>
                </a:solidFill>
                <a:latin typeface="楷体_GB2312" pitchFamily="49" charset="-122"/>
              </a:rPr>
              <a:t>请注意：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叶子结点总数</a:t>
            </a:r>
            <a:r>
              <a:rPr lang="zh-CN" altLang="en-US" sz="2800">
                <a:solidFill>
                  <a:srgbClr val="8497B0"/>
                </a:solidFill>
                <a:latin typeface="楷体_GB2312" pitchFamily="49" charset="-122"/>
              </a:rPr>
              <a:t>≠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末层叶子数！！！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/>
      <p:bldP spid="456709" grpId="0"/>
      <p:bldP spid="456710" grpId="0"/>
      <p:bldP spid="456711" grpId="0"/>
      <p:bldP spid="456718" grpId="0" animBg="1"/>
      <p:bldP spid="456719" grpId="0"/>
      <p:bldP spid="456720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切片</Template>
  <TotalTime>7885</TotalTime>
  <Words>4999</Words>
  <Application>Microsoft Macintosh PowerPoint</Application>
  <PresentationFormat>全屏显示(4:3)</PresentationFormat>
  <Paragraphs>655</Paragraphs>
  <Slides>48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7" baseType="lpstr">
      <vt:lpstr>等线</vt:lpstr>
      <vt:lpstr>等线 Light</vt:lpstr>
      <vt:lpstr>仿宋_GB2312</vt:lpstr>
      <vt:lpstr>SimHei</vt:lpstr>
      <vt:lpstr>SimHei</vt:lpstr>
      <vt:lpstr>楷体_GB2312</vt:lpstr>
      <vt:lpstr>宋体</vt:lpstr>
      <vt:lpstr>Arial</vt:lpstr>
      <vt:lpstr>Arial Black</vt:lpstr>
      <vt:lpstr>Calibri</vt:lpstr>
      <vt:lpstr>Calibri Light</vt:lpstr>
      <vt:lpstr>Consolas</vt:lpstr>
      <vt:lpstr>Courier New</vt:lpstr>
      <vt:lpstr>Times New Roman</vt:lpstr>
      <vt:lpstr>Verdana</vt:lpstr>
      <vt:lpstr>Wingdings</vt:lpstr>
      <vt:lpstr>Wingdings 2</vt:lpstr>
      <vt:lpstr>HDOfficeLightV0</vt:lpstr>
      <vt:lpstr>Office 主题​​</vt:lpstr>
      <vt:lpstr>第6章   树和二叉树 （Tree &amp; Binary Tree）</vt:lpstr>
      <vt:lpstr>6.2   二叉树</vt:lpstr>
      <vt:lpstr>6.2.2　二叉树的性质    (3+2)</vt:lpstr>
      <vt:lpstr>PowerPoint 演示文稿</vt:lpstr>
      <vt:lpstr>PowerPoint 演示文稿</vt:lpstr>
      <vt:lpstr>PowerPoint 演示文稿</vt:lpstr>
      <vt:lpstr>PowerPoint 演示文稿</vt:lpstr>
      <vt:lpstr>设一棵二叉树中有n个结点，则当用二叉链表作为其存储结构时，该二叉链表中共有     个指针域，       个空指针域。 </vt:lpstr>
      <vt:lpstr>例：</vt:lpstr>
      <vt:lpstr>6.2.3 二叉树的存储结构</vt:lpstr>
      <vt:lpstr>讨论：不是完全二叉树怎么办？</vt:lpstr>
      <vt:lpstr>二、链式存储结构 用二叉链表即可方便表示</vt:lpstr>
      <vt:lpstr>二叉树链式存储举例： </vt:lpstr>
      <vt:lpstr>6.3  遍历二叉树和线索二叉树</vt:lpstr>
      <vt:lpstr>PowerPoint 演示文稿</vt:lpstr>
      <vt:lpstr>例1：</vt:lpstr>
      <vt:lpstr>例2：用二叉树表示算术表达式</vt:lpstr>
      <vt:lpstr>PowerPoint 演示文稿</vt:lpstr>
      <vt:lpstr>PowerPoint 演示文稿</vt:lpstr>
      <vt:lpstr>对遍历的分析：</vt:lpstr>
      <vt:lpstr>例：【严题集6.42③】编写递归算法，计算二叉树中叶子结点的数目。 </vt:lpstr>
      <vt:lpstr>如何把二叉树存入电脑内？</vt:lpstr>
      <vt:lpstr>PowerPoint 演示文稿</vt:lpstr>
      <vt:lpstr>特别讨论：若已知先序（或后序）遍历结果和中序遍历结果，能否“恢复”出二叉树？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</vt:lpstr>
      <vt:lpstr>6.3.2  线索二叉树</vt:lpstr>
      <vt:lpstr>PowerPoint 演示文稿</vt:lpstr>
      <vt:lpstr>为识别复用的两种不同信息，特增加两个标志域：</vt:lpstr>
      <vt:lpstr>1.  有关线索二叉树的几个术语：</vt:lpstr>
      <vt:lpstr>例：带了两个标志的某先序遍历结果如下表所示，请画出对应的二叉树。</vt:lpstr>
      <vt:lpstr>例1：画出以下二叉树对应的中序线索二叉树。</vt:lpstr>
      <vt:lpstr>对应的中序线索二叉树存储结构如图所示：</vt:lpstr>
      <vt:lpstr>例2：给定如图所示二叉树T，请画出与其对应的中序线索二叉树。 </vt:lpstr>
      <vt:lpstr>线索二叉树的生成算法</vt:lpstr>
      <vt:lpstr>3. 线索二叉树的遍历（无需堆栈）</vt:lpstr>
      <vt:lpstr>PowerPoint 演示文稿</vt:lpstr>
      <vt:lpstr>PowerPoint 演示文稿</vt:lpstr>
      <vt:lpstr>PowerPoint 演示文稿</vt:lpstr>
      <vt:lpstr>二叉树 与 递归</vt:lpstr>
      <vt:lpstr>Depth/Height of a binary tree</vt:lpstr>
      <vt:lpstr>Big-Oh for Recursive Functions</vt:lpstr>
      <vt:lpstr>Recursive solution of the isBST problem</vt:lpstr>
      <vt:lpstr>Thanks &amp; QA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 数组和广义表（Arrays &amp; Lists）</dc:title>
  <dc:creator>liuyu</dc:creator>
  <cp:lastModifiedBy>Xinggang WANG</cp:lastModifiedBy>
  <cp:revision>381</cp:revision>
  <dcterms:created xsi:type="dcterms:W3CDTF">2002-10-11T06:23:44Z</dcterms:created>
  <dcterms:modified xsi:type="dcterms:W3CDTF">2022-04-14T10:37:25Z</dcterms:modified>
</cp:coreProperties>
</file>