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1" r:id="rId1"/>
  </p:sldMasterIdLst>
  <p:notesMasterIdLst>
    <p:notesMasterId r:id="rId39"/>
  </p:notesMasterIdLst>
  <p:handoutMasterIdLst>
    <p:handoutMasterId r:id="rId40"/>
  </p:handoutMasterIdLst>
  <p:sldIdLst>
    <p:sldId id="672" r:id="rId2"/>
    <p:sldId id="678" r:id="rId3"/>
    <p:sldId id="656" r:id="rId4"/>
    <p:sldId id="658" r:id="rId5"/>
    <p:sldId id="659" r:id="rId6"/>
    <p:sldId id="660" r:id="rId7"/>
    <p:sldId id="661" r:id="rId8"/>
    <p:sldId id="662" r:id="rId9"/>
    <p:sldId id="685" r:id="rId10"/>
    <p:sldId id="686" r:id="rId11"/>
    <p:sldId id="663" r:id="rId12"/>
    <p:sldId id="664" r:id="rId13"/>
    <p:sldId id="665" r:id="rId14"/>
    <p:sldId id="666" r:id="rId15"/>
    <p:sldId id="667" r:id="rId16"/>
    <p:sldId id="668" r:id="rId17"/>
    <p:sldId id="597" r:id="rId18"/>
    <p:sldId id="598" r:id="rId19"/>
    <p:sldId id="599" r:id="rId20"/>
    <p:sldId id="600" r:id="rId21"/>
    <p:sldId id="621" r:id="rId22"/>
    <p:sldId id="601" r:id="rId23"/>
    <p:sldId id="602" r:id="rId24"/>
    <p:sldId id="604" r:id="rId25"/>
    <p:sldId id="603" r:id="rId26"/>
    <p:sldId id="605" r:id="rId27"/>
    <p:sldId id="606" r:id="rId28"/>
    <p:sldId id="607" r:id="rId29"/>
    <p:sldId id="608" r:id="rId30"/>
    <p:sldId id="679" r:id="rId31"/>
    <p:sldId id="680" r:id="rId32"/>
    <p:sldId id="681" r:id="rId33"/>
    <p:sldId id="682" r:id="rId34"/>
    <p:sldId id="683" r:id="rId35"/>
    <p:sldId id="677" r:id="rId36"/>
    <p:sldId id="673" r:id="rId37"/>
    <p:sldId id="684" r:id="rId38"/>
  </p:sldIdLst>
  <p:sldSz cx="9144000" cy="6858000" type="screen4x3"/>
  <p:notesSz cx="6858000" cy="9144000"/>
  <p:embeddedFontLst>
    <p:embeddedFont>
      <p:font typeface="黑体" panose="02010609060101010101" pitchFamily="49" charset="-122"/>
      <p:regular r:id="rId41"/>
    </p:embeddedFont>
    <p:embeddedFont>
      <p:font typeface="微软雅黑 Light" panose="020B0502040204020203" pitchFamily="34" charset="-122"/>
      <p:regular r:id="rId42"/>
    </p:embeddedFont>
    <p:embeddedFont>
      <p:font typeface="Arial Black" panose="020B0604020202020204" pitchFamily="34" charset="0"/>
      <p:bold r:id="rId43"/>
    </p:embeddedFont>
    <p:embeddedFont>
      <p:font typeface="Calibri" panose="020F0502020204030204" pitchFamily="34" charset="0"/>
      <p:regular r:id="rId44"/>
      <p:bold r:id="rId45"/>
      <p:italic r:id="rId46"/>
      <p:boldItalic r:id="rId47"/>
    </p:embeddedFont>
    <p:embeddedFont>
      <p:font typeface="Verdana" panose="020B0604030504040204" pitchFamily="34" charset="0"/>
      <p:regular r:id="rId48"/>
      <p:bold r:id="rId49"/>
      <p:italic r:id="rId50"/>
      <p:boldItalic r:id="rId51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57" autoAdjust="0"/>
    <p:restoredTop sz="93687" autoAdjust="0"/>
  </p:normalViewPr>
  <p:slideViewPr>
    <p:cSldViewPr showGuides="1">
      <p:cViewPr varScale="1">
        <p:scale>
          <a:sx n="91" d="100"/>
          <a:sy n="91" d="100"/>
        </p:scale>
        <p:origin x="76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6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font" Target="fonts/font5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font" Target="fonts/font1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>
            <a:extLst>
              <a:ext uri="{FF2B5EF4-FFF2-40B4-BE49-F238E27FC236}">
                <a16:creationId xmlns:a16="http://schemas.microsoft.com/office/drawing/2014/main" id="{4374F1F9-9781-2D45-8C4D-EB891E15621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accent1"/>
                </a:solidFill>
                <a:ea typeface="微软雅黑 Light" panose="020B0502040204020203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2035" name="Rectangle 3">
            <a:extLst>
              <a:ext uri="{FF2B5EF4-FFF2-40B4-BE49-F238E27FC236}">
                <a16:creationId xmlns:a16="http://schemas.microsoft.com/office/drawing/2014/main" id="{52D57D3E-F1B4-8B46-8F55-526EE2C52E8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accent1"/>
                </a:solidFill>
                <a:ea typeface="微软雅黑 Light" panose="020B0502040204020203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2036" name="Rectangle 4">
            <a:extLst>
              <a:ext uri="{FF2B5EF4-FFF2-40B4-BE49-F238E27FC236}">
                <a16:creationId xmlns:a16="http://schemas.microsoft.com/office/drawing/2014/main" id="{C5FF2768-F868-7847-907C-8BDAC1E6488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accent1"/>
                </a:solidFill>
                <a:ea typeface="微软雅黑 Light" panose="020B0502040204020203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2037" name="Rectangle 5">
            <a:extLst>
              <a:ext uri="{FF2B5EF4-FFF2-40B4-BE49-F238E27FC236}">
                <a16:creationId xmlns:a16="http://schemas.microsoft.com/office/drawing/2014/main" id="{A7300E2B-0E64-A243-A8DA-E418F46DB36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accent1"/>
                </a:solidFill>
                <a:ea typeface="微软雅黑 Light" panose="020B0502040204020203" pitchFamily="34" charset="-122"/>
              </a:defRPr>
            </a:lvl1pPr>
          </a:lstStyle>
          <a:p>
            <a:pPr>
              <a:defRPr/>
            </a:pPr>
            <a:fld id="{FD0DB79E-7522-634D-9D0A-D468913ACC8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D8962B45-2FB2-1D45-BEE8-53EE15B1411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  <a:ea typeface="微软雅黑 Light" panose="020B0502040204020203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E6FA1F30-E5FA-9542-9376-3D96E9E46D3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ea typeface="微软雅黑 Light" panose="020B0502040204020203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6D9B37E6-A373-194C-9988-47C606DB494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0D6B91D7-A240-E84D-AFAE-4BC340E98B0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9462" name="Rectangle 6">
            <a:extLst>
              <a:ext uri="{FF2B5EF4-FFF2-40B4-BE49-F238E27FC236}">
                <a16:creationId xmlns:a16="http://schemas.microsoft.com/office/drawing/2014/main" id="{2C9DD80D-94D0-C243-B7A8-D13479F4D2D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  <a:ea typeface="微软雅黑 Light" panose="020B0502040204020203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3" name="Rectangle 7">
            <a:extLst>
              <a:ext uri="{FF2B5EF4-FFF2-40B4-BE49-F238E27FC236}">
                <a16:creationId xmlns:a16="http://schemas.microsoft.com/office/drawing/2014/main" id="{B95F25CD-ACBE-2947-B71F-67B45C4F20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ea typeface="微软雅黑 Light" panose="020B0502040204020203" pitchFamily="34" charset="-122"/>
              </a:defRPr>
            </a:lvl1pPr>
          </a:lstStyle>
          <a:p>
            <a:pPr>
              <a:defRPr/>
            </a:pPr>
            <a:fld id="{0FA13152-E9FD-8642-9A42-FF48861B546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微软雅黑 Light" panose="020B0502040204020203" pitchFamily="34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微软雅黑 Light" panose="020B0502040204020203" pitchFamily="34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微软雅黑 Light" panose="020B0502040204020203" pitchFamily="34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微软雅黑 Light" panose="020B0502040204020203" pitchFamily="34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微软雅黑 Light" panose="020B0502040204020203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>
            <a:extLst>
              <a:ext uri="{FF2B5EF4-FFF2-40B4-BE49-F238E27FC236}">
                <a16:creationId xmlns:a16="http://schemas.microsoft.com/office/drawing/2014/main" id="{2A5B9FF4-6EDD-9F44-BCBA-D61977F839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4" name="备注占位符 2">
            <a:extLst>
              <a:ext uri="{FF2B5EF4-FFF2-40B4-BE49-F238E27FC236}">
                <a16:creationId xmlns:a16="http://schemas.microsoft.com/office/drawing/2014/main" id="{66B34DE7-573B-3249-95A0-C5A4F3467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a typeface="微软雅黑 Light" panose="020B0503020204020204" pitchFamily="34" charset="-122"/>
              </a:rPr>
              <a:t>根之间没有先后</a:t>
            </a:r>
          </a:p>
        </p:txBody>
      </p:sp>
      <p:sp>
        <p:nvSpPr>
          <p:cNvPr id="28675" name="灯片编号占位符 3">
            <a:extLst>
              <a:ext uri="{FF2B5EF4-FFF2-40B4-BE49-F238E27FC236}">
                <a16:creationId xmlns:a16="http://schemas.microsoft.com/office/drawing/2014/main" id="{CF3E4664-EE37-8540-B55B-063A9BAEC2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29A5AEE5-9D52-1241-AD61-265AA29FE588}" type="slidenum">
              <a:rPr lang="en-US" altLang="zh-CN" sz="1200" b="0" smtClean="0">
                <a:solidFill>
                  <a:schemeClr val="tx1"/>
                </a:solidFill>
                <a:ea typeface="微软雅黑 Light" panose="020B0503020204020204" pitchFamily="34" charset="-122"/>
              </a:rPr>
              <a:pPr/>
              <a:t>15</a:t>
            </a:fld>
            <a:endParaRPr lang="en-US" altLang="zh-CN" sz="1200" b="0">
              <a:solidFill>
                <a:schemeClr val="tx1"/>
              </a:solidFill>
              <a:ea typeface="微软雅黑 Light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A13152-E9FD-8642-9A42-FF48861B546A}" type="slidenum">
              <a:rPr lang="en-US" altLang="zh-CN" smtClean="0"/>
              <a:pPr>
                <a:defRPr/>
              </a:pPr>
              <a:t>37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7638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B49A6A-D00C-A644-A334-1B9EE2D03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7907C0-7C4E-EC44-8F2F-22F15BBC3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909FA8-0457-6647-AADF-C6E8B01DD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DE2214-2314-0C45-AB7A-8425F087416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64309151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F135DA-C75B-7E40-AF9A-15FADF714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F4F7D8-50AE-F243-833F-F2EB7A441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8B5044-60A9-6F4C-8D6A-710BE525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12A7F4-3E48-444A-972E-AE5023B80C0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03954503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95E2EF-28A5-0144-AEB3-26758EBDB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410A80-BA0A-1540-9606-A7B267924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BEA867-B7F7-144E-B910-3E4459B90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7FAB8-9A3A-424A-A054-ECF05505B67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95814597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75D465-21EA-644B-B267-358DC0460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AC6286-EB8D-D543-995A-C87E0A291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2C6307-A45C-F64E-AB6A-28184DE30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DCEF87-ABFC-5741-B1FB-C6E585F8003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12678410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C2ACBE-AF36-314B-B1A7-4627E20BA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01CD86-2CBD-AE47-BF22-EECD3D49C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4BED17-5486-2148-8A86-744D152AA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3B049D-B147-B741-8028-7D9E098F322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2814035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1ED8F700-B9F9-6148-8C60-902F2E85D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248C0EF3-30DA-B443-A3F3-CA7AEB8BE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CD572F2B-33D0-AB41-87CC-BA8551B1B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D9E8C-5C61-DB40-B7BC-42AA3E5D676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2910169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034B14F8-79C6-D646-9CC3-F4952569E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1C81476C-AC15-CC47-97BB-021FDDFE4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69D360E8-DC6D-4F47-9859-C6C19C9D9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724A81-40AD-7D4D-91F5-610D92E8DAC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67755654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F7DF1931-6974-A64D-A39A-9E4C2E333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00962FD2-F1F6-B64F-BD58-DC332C7EF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9F89EEE9-F0C4-4343-8B1F-64B39A3B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4E71FF-0519-F945-AB55-C1A892580B9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01422448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725EDC24-D548-5247-A7B2-85BA996C7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1F2A85BB-78DA-8243-8D6F-8D80A9712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5F4FFE5-690B-BE40-9248-2DB4A36A1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9DF767-8812-A64E-9870-BEAF4B029D6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76303102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142387F4-391E-7647-9C12-0EF7B3B48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1EE29456-79FE-ED41-A678-79D67EF41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FDB18656-05DD-A749-BCF9-B9929E9D2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39517C-1E3B-5143-B7CC-172E7FC41A3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42486995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1B4E1A0C-C370-E140-AB9B-B222A28B1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31C8F8DD-4BFC-0945-AAD2-EA0258DF3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ED0E2338-295B-1D4B-9081-4D88D0C60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15D966-F220-6344-953E-A91FC529018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37551432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498F4C7F-1DC1-1B47-BF9C-8540BE18910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72B369E2-8815-FA49-B0D7-95BEFDFE2C2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FD6E87-763E-074F-BE60-7FF2978BE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ea typeface="微软雅黑 Light" panose="020B0502040204020203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3C5276-9BA2-F94A-B34B-CD62ABA814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ea typeface="微软雅黑 Light" panose="020B0502040204020203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CCFFC1-BE89-BC4B-9568-150A02235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ea typeface="微软雅黑 Light" panose="020B0502040204020203" pitchFamily="34" charset="-122"/>
              </a:defRPr>
            </a:lvl1pPr>
          </a:lstStyle>
          <a:p>
            <a:pPr>
              <a:defRPr/>
            </a:pPr>
            <a:fld id="{5C876E0F-97B7-EF4E-BA0A-4E0550133FF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>
    <p:random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微软雅黑 Light" panose="020B0502040204020203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微软雅黑 Light" panose="020B0502040204020203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微软雅黑 Light" panose="020B0502040204020203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微软雅黑 Light" panose="020B0502040204020203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微软雅黑 Light" panose="020B0502040204020203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微软雅黑 Light" panose="020B0502040204020203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微软雅黑 Light" panose="020B0502040204020203" pitchFamily="34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 Light" panose="020B0502040204020203" pitchFamily="34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微软雅黑 Light" panose="020B0502040204020203" pitchFamily="34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oleObject" Target="../embeddings/oleObject4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灯片编号占位符 5">
            <a:extLst>
              <a:ext uri="{FF2B5EF4-FFF2-40B4-BE49-F238E27FC236}">
                <a16:creationId xmlns:a16="http://schemas.microsoft.com/office/drawing/2014/main" id="{ABAE9ECC-5F9F-3B46-A51F-1D458FDF9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62CDB6-CA49-EF40-90D1-C48AC1B4B543}" type="slidenum">
              <a:rPr lang="en-US" altLang="zh-CN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7141" name="Text Box 5">
            <a:extLst>
              <a:ext uri="{FF2B5EF4-FFF2-40B4-BE49-F238E27FC236}">
                <a16:creationId xmlns:a16="http://schemas.microsoft.com/office/drawing/2014/main" id="{22858AC6-E3CF-694A-A1EB-13F9506BC5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989138"/>
            <a:ext cx="7632700" cy="1357312"/>
          </a:xfrm>
          <a:prstGeom prst="rect">
            <a:avLst/>
          </a:prstGeom>
          <a:solidFill>
            <a:srgbClr val="CCFFFF"/>
          </a:solidFill>
          <a:ln w="34925">
            <a:solidFill>
              <a:srgbClr val="CC99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zh-CN" alt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第</a:t>
            </a:r>
            <a:r>
              <a:rPr lang="en-US" altLang="zh-CN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6</a:t>
            </a:r>
            <a:r>
              <a:rPr lang="zh-CN" alt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章</a:t>
            </a:r>
            <a:r>
              <a:rPr lang="zh-CN" alt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 </a:t>
            </a:r>
            <a:r>
              <a:rPr lang="zh-CN" alt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树和二叉树 作业（共</a:t>
            </a:r>
            <a:r>
              <a:rPr lang="en-US" altLang="zh-CN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11</a:t>
            </a:r>
            <a:r>
              <a:rPr lang="zh-CN" alt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题）</a:t>
            </a:r>
          </a:p>
          <a:p>
            <a:pPr algn="just" eaLnBrk="1" hangingPunct="1">
              <a:buFontTx/>
              <a:buNone/>
              <a:defRPr/>
            </a:pPr>
            <a:r>
              <a:rPr lang="en-US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6.5  6.8    6.17   6.25  6.26   6.29  6.42  6.43   6.47  6.49  6.65</a:t>
            </a:r>
            <a:endParaRPr lang="zh-CN" altLang="en-US" sz="240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47D2B531-AE28-3E4E-B59B-ACF1F46A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90488"/>
            <a:ext cx="6324600" cy="579437"/>
          </a:xfrm>
        </p:spPr>
        <p:txBody>
          <a:bodyPr/>
          <a:lstStyle/>
          <a:p>
            <a:pPr algn="l" eaLnBrk="1" hangingPunct="1"/>
            <a:r>
              <a:rPr lang="en-US" altLang="zh-CN" sz="3200" b="1">
                <a:latin typeface="黑体" panose="02010609060101010101" pitchFamily="49" charset="-122"/>
                <a:ea typeface="黑体" panose="02010609060101010101" pitchFamily="49" charset="-122"/>
              </a:rPr>
              <a:t>6.4.2 </a:t>
            </a:r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树和森林的存储方式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9495783A-3879-3542-9372-8C99D4204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762000"/>
            <a:ext cx="8534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chemeClr val="accent1"/>
                </a:solidFill>
                <a:latin typeface="Times New Roman" panose="02020603050405020304" pitchFamily="18" charset="0"/>
              </a:rPr>
              <a:t>树有三种常用存储方式：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①双亲表示法     </a:t>
            </a:r>
            <a:r>
              <a:rPr lang="zh-CN" altLang="en-US" sz="2800" dirty="0">
                <a:solidFill>
                  <a:schemeClr val="accent5"/>
                </a:solidFill>
                <a:latin typeface="Times New Roman" panose="02020603050405020304" pitchFamily="18" charset="0"/>
              </a:rPr>
              <a:t>②孩子表示法    </a:t>
            </a:r>
            <a:r>
              <a:rPr lang="zh-CN" altLang="en-US" sz="2800" dirty="0">
                <a:latin typeface="Times New Roman" panose="02020603050405020304" pitchFamily="18" charset="0"/>
              </a:rPr>
              <a:t>③孩子</a:t>
            </a:r>
            <a:r>
              <a:rPr lang="en-US" altLang="zh-CN" sz="2800" dirty="0">
                <a:latin typeface="Times New Roman" panose="02020603050405020304" pitchFamily="18" charset="0"/>
              </a:rPr>
              <a:t>—</a:t>
            </a:r>
            <a:r>
              <a:rPr lang="zh-CN" altLang="en-US" sz="2800" dirty="0">
                <a:latin typeface="Times New Roman" panose="02020603050405020304" pitchFamily="18" charset="0"/>
              </a:rPr>
              <a:t>兄弟表示法    </a:t>
            </a:r>
          </a:p>
        </p:txBody>
      </p:sp>
      <p:sp>
        <p:nvSpPr>
          <p:cNvPr id="23560" name="灯片编号占位符 18">
            <a:extLst>
              <a:ext uri="{FF2B5EF4-FFF2-40B4-BE49-F238E27FC236}">
                <a16:creationId xmlns:a16="http://schemas.microsoft.com/office/drawing/2014/main" id="{FBB77212-80C1-524F-B9B5-2188195A2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EE9780-B711-4C40-BB3F-D1BED84DD58D}" type="slidenum">
              <a:rPr lang="en-US" altLang="zh-CN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41B69BE-EC03-0E49-97FF-30FF50789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21" y="2132856"/>
            <a:ext cx="8901675" cy="398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26309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47D2B531-AE28-3E4E-B59B-ACF1F46A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90488"/>
            <a:ext cx="6324600" cy="579437"/>
          </a:xfrm>
        </p:spPr>
        <p:txBody>
          <a:bodyPr/>
          <a:lstStyle/>
          <a:p>
            <a:pPr algn="l" eaLnBrk="1" hangingPunct="1"/>
            <a:r>
              <a:rPr lang="en-US" altLang="zh-CN" sz="3200" b="1">
                <a:latin typeface="黑体" panose="02010609060101010101" pitchFamily="49" charset="-122"/>
                <a:ea typeface="黑体" panose="02010609060101010101" pitchFamily="49" charset="-122"/>
              </a:rPr>
              <a:t>6.4.2 </a:t>
            </a:r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树和森林的存储方式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9495783A-3879-3542-9372-8C99D4204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762000"/>
            <a:ext cx="8534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accent1"/>
                </a:solidFill>
                <a:latin typeface="Times New Roman" panose="02020603050405020304" pitchFamily="18" charset="0"/>
              </a:rPr>
              <a:t>树有三种常用存储方式：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①双亲表示法     ②孩子表示法   </a:t>
            </a:r>
            <a:r>
              <a:rPr lang="zh-CN" altLang="en-US" sz="2800">
                <a:solidFill>
                  <a:schemeClr val="hlink"/>
                </a:solidFill>
                <a:latin typeface="Times New Roman" panose="02020603050405020304" pitchFamily="18" charset="0"/>
              </a:rPr>
              <a:t> ③孩子</a:t>
            </a:r>
            <a:r>
              <a:rPr lang="en-US" altLang="zh-CN" sz="2800">
                <a:solidFill>
                  <a:schemeClr val="hlink"/>
                </a:solidFill>
                <a:latin typeface="Times New Roman" panose="02020603050405020304" pitchFamily="18" charset="0"/>
              </a:rPr>
              <a:t>—</a:t>
            </a:r>
            <a:r>
              <a:rPr lang="zh-CN" altLang="en-US" sz="2800">
                <a:solidFill>
                  <a:schemeClr val="hlink"/>
                </a:solidFill>
                <a:latin typeface="Times New Roman" panose="02020603050405020304" pitchFamily="18" charset="0"/>
              </a:rPr>
              <a:t>兄弟表示法</a:t>
            </a:r>
            <a:r>
              <a:rPr lang="zh-CN" altLang="en-US" sz="2800">
                <a:latin typeface="Times New Roman" panose="02020603050405020304" pitchFamily="18" charset="0"/>
              </a:rPr>
              <a:t>    </a:t>
            </a:r>
          </a:p>
        </p:txBody>
      </p:sp>
      <p:grpSp>
        <p:nvGrpSpPr>
          <p:cNvPr id="12292" name="Group 4">
            <a:extLst>
              <a:ext uri="{FF2B5EF4-FFF2-40B4-BE49-F238E27FC236}">
                <a16:creationId xmlns:a16="http://schemas.microsoft.com/office/drawing/2014/main" id="{1A070477-B735-F849-A16D-C5BC3FD0E8BD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4100513"/>
            <a:ext cx="5105400" cy="762000"/>
            <a:chOff x="1104" y="2160"/>
            <a:chExt cx="3216" cy="480"/>
          </a:xfrm>
        </p:grpSpPr>
        <p:sp>
          <p:nvSpPr>
            <p:cNvPr id="23561" name="Rectangle 5">
              <a:extLst>
                <a:ext uri="{FF2B5EF4-FFF2-40B4-BE49-F238E27FC236}">
                  <a16:creationId xmlns:a16="http://schemas.microsoft.com/office/drawing/2014/main" id="{6C7151FB-6941-8541-82FE-1C75D5744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256"/>
              <a:ext cx="124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buSzPct val="85000"/>
                <a:buFontTx/>
                <a:buNone/>
              </a:pPr>
              <a:r>
                <a:rPr lang="en-US" altLang="zh-CN" sz="2800" b="0">
                  <a:solidFill>
                    <a:srgbClr val="C00000"/>
                  </a:solidFill>
                  <a:latin typeface="Arial" panose="020B0604020202020204" pitchFamily="34" charset="0"/>
                </a:rPr>
                <a:t>nextsibling</a:t>
              </a:r>
            </a:p>
          </p:txBody>
        </p:sp>
        <p:sp>
          <p:nvSpPr>
            <p:cNvPr id="23562" name="Rectangle 6">
              <a:extLst>
                <a:ext uri="{FF2B5EF4-FFF2-40B4-BE49-F238E27FC236}">
                  <a16:creationId xmlns:a16="http://schemas.microsoft.com/office/drawing/2014/main" id="{724E2C5F-CEB4-EB4B-B608-A0B3968DA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256"/>
              <a:ext cx="768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buSzPct val="85000"/>
                <a:buFontTx/>
                <a:buNone/>
              </a:pPr>
              <a:r>
                <a:rPr lang="en-US" altLang="zh-CN" sz="2800" b="0">
                  <a:latin typeface="Arial" panose="020B0604020202020204" pitchFamily="34" charset="0"/>
                </a:rPr>
                <a:t>data</a:t>
              </a:r>
            </a:p>
          </p:txBody>
        </p:sp>
        <p:sp>
          <p:nvSpPr>
            <p:cNvPr id="23563" name="Rectangle 7">
              <a:extLst>
                <a:ext uri="{FF2B5EF4-FFF2-40B4-BE49-F238E27FC236}">
                  <a16:creationId xmlns:a16="http://schemas.microsoft.com/office/drawing/2014/main" id="{21833F19-D1D4-D44C-8C3E-56F39ACDC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256"/>
              <a:ext cx="96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buSzPct val="85000"/>
                <a:buFontTx/>
                <a:buNone/>
              </a:pPr>
              <a:r>
                <a:rPr lang="en-US" altLang="zh-CN" sz="2800" b="0">
                  <a:solidFill>
                    <a:srgbClr val="C00000"/>
                  </a:solidFill>
                  <a:latin typeface="Arial" panose="020B0604020202020204" pitchFamily="34" charset="0"/>
                </a:rPr>
                <a:t>firstchild</a:t>
              </a:r>
            </a:p>
          </p:txBody>
        </p:sp>
        <p:sp>
          <p:nvSpPr>
            <p:cNvPr id="23564" name="Line 8">
              <a:extLst>
                <a:ext uri="{FF2B5EF4-FFF2-40B4-BE49-F238E27FC236}">
                  <a16:creationId xmlns:a16="http://schemas.microsoft.com/office/drawing/2014/main" id="{E7A1A0D6-C6DB-1A4F-8701-FF2F5E14BF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160"/>
              <a:ext cx="321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65" name="Line 9">
              <a:extLst>
                <a:ext uri="{FF2B5EF4-FFF2-40B4-BE49-F238E27FC236}">
                  <a16:creationId xmlns:a16="http://schemas.microsoft.com/office/drawing/2014/main" id="{F682437D-B8EC-E74B-85CC-C5A09ED73B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640"/>
              <a:ext cx="321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66" name="Line 10">
              <a:extLst>
                <a:ext uri="{FF2B5EF4-FFF2-40B4-BE49-F238E27FC236}">
                  <a16:creationId xmlns:a16="http://schemas.microsoft.com/office/drawing/2014/main" id="{6B9F3D1A-952B-834F-9DB6-1891831C21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160"/>
              <a:ext cx="0" cy="48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67" name="Line 11">
              <a:extLst>
                <a:ext uri="{FF2B5EF4-FFF2-40B4-BE49-F238E27FC236}">
                  <a16:creationId xmlns:a16="http://schemas.microsoft.com/office/drawing/2014/main" id="{1328C1F9-6CEA-EE49-B959-FACECC3869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160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68" name="Line 12">
              <a:extLst>
                <a:ext uri="{FF2B5EF4-FFF2-40B4-BE49-F238E27FC236}">
                  <a16:creationId xmlns:a16="http://schemas.microsoft.com/office/drawing/2014/main" id="{1B7B90A0-34F0-2541-ACA4-3D6B19050D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160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69" name="Line 13">
              <a:extLst>
                <a:ext uri="{FF2B5EF4-FFF2-40B4-BE49-F238E27FC236}">
                  <a16:creationId xmlns:a16="http://schemas.microsoft.com/office/drawing/2014/main" id="{92D2FCE4-F1A7-5C45-BEF2-61C2CAF65F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2160"/>
              <a:ext cx="0" cy="48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2293" name="AutoShape 15">
            <a:extLst>
              <a:ext uri="{FF2B5EF4-FFF2-40B4-BE49-F238E27FC236}">
                <a16:creationId xmlns:a16="http://schemas.microsoft.com/office/drawing/2014/main" id="{94B4749A-F4AE-3D44-8D26-234780FB0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319713"/>
            <a:ext cx="2362200" cy="609600"/>
          </a:xfrm>
          <a:prstGeom prst="wedgeRectCallout">
            <a:avLst>
              <a:gd name="adj1" fmla="val 34810"/>
              <a:gd name="adj2" fmla="val -145051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>
                <a:solidFill>
                  <a:srgbClr val="C00000"/>
                </a:solidFill>
                <a:latin typeface="微软雅黑 Light" panose="020B0503020204020204" pitchFamily="34" charset="-122"/>
              </a:rPr>
              <a:t>指向左孩子</a:t>
            </a:r>
          </a:p>
        </p:txBody>
      </p:sp>
      <p:sp>
        <p:nvSpPr>
          <p:cNvPr id="12294" name="AutoShape 16">
            <a:extLst>
              <a:ext uri="{FF2B5EF4-FFF2-40B4-BE49-F238E27FC236}">
                <a16:creationId xmlns:a16="http://schemas.microsoft.com/office/drawing/2014/main" id="{4958EAE7-5132-2D48-A15E-1B319708A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319713"/>
            <a:ext cx="2362200" cy="609600"/>
          </a:xfrm>
          <a:prstGeom prst="wedgeRectCallout">
            <a:avLst>
              <a:gd name="adj1" fmla="val -45028"/>
              <a:gd name="adj2" fmla="val -141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>
                <a:solidFill>
                  <a:srgbClr val="C00000"/>
                </a:solidFill>
                <a:latin typeface="微软雅黑 Light" panose="020B0503020204020204" pitchFamily="34" charset="-122"/>
              </a:rPr>
              <a:t>指向右兄弟</a:t>
            </a:r>
          </a:p>
        </p:txBody>
      </p:sp>
      <p:sp>
        <p:nvSpPr>
          <p:cNvPr id="545809" name="Rectangle 17">
            <a:extLst>
              <a:ext uri="{FF2B5EF4-FFF2-40B4-BE49-F238E27FC236}">
                <a16:creationId xmlns:a16="http://schemas.microsoft.com/office/drawing/2014/main" id="{24FDEADB-CB43-034B-BA1C-D1B275C3B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8" y="1828800"/>
            <a:ext cx="916305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857250" indent="-8572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>
                <a:solidFill>
                  <a:srgbClr val="C00000"/>
                </a:solidFill>
                <a:latin typeface="微软雅黑 Light" panose="020B0503020204020204" pitchFamily="34" charset="-122"/>
                <a:ea typeface="微软雅黑 Light" panose="020B0503020204020204" pitchFamily="34" charset="-122"/>
              </a:rPr>
              <a:t>问：</a:t>
            </a:r>
            <a:r>
              <a:rPr lang="zh-CN" altLang="en-US">
                <a:solidFill>
                  <a:srgbClr val="FF0000"/>
                </a:solidFill>
                <a:latin typeface="微软雅黑 Light" panose="020B0503020204020204" pitchFamily="34" charset="-122"/>
                <a:ea typeface="微软雅黑 Light" panose="020B0503020204020204" pitchFamily="34" charset="-122"/>
              </a:rPr>
              <a:t>树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3020204020204" pitchFamily="34" charset="-122"/>
                <a:ea typeface="微软雅黑 Light" panose="020B0503020204020204" pitchFamily="34" charset="-122"/>
              </a:rPr>
              <a:t>→</a:t>
            </a:r>
            <a:r>
              <a:rPr lang="zh-CN" altLang="en-US">
                <a:solidFill>
                  <a:srgbClr val="FF0000"/>
                </a:solidFill>
                <a:latin typeface="微软雅黑 Light" panose="020B0503020204020204" pitchFamily="34" charset="-122"/>
                <a:ea typeface="微软雅黑 Light" panose="020B0503020204020204" pitchFamily="34" charset="-122"/>
              </a:rPr>
              <a:t>二叉树的</a:t>
            </a:r>
            <a:r>
              <a:rPr lang="zh-CN" altLang="en-US">
                <a:solidFill>
                  <a:srgbClr val="FF0000"/>
                </a:solidFill>
                <a:ea typeface="微软雅黑 Light" panose="020B0503020204020204" pitchFamily="34" charset="-122"/>
              </a:rPr>
              <a:t>“</a:t>
            </a:r>
            <a:r>
              <a:rPr lang="zh-CN" altLang="en-US">
                <a:solidFill>
                  <a:srgbClr val="FF0000"/>
                </a:solidFill>
                <a:latin typeface="微软雅黑 Light" panose="020B0503020204020204" pitchFamily="34" charset="-122"/>
                <a:ea typeface="微软雅黑 Light" panose="020B0503020204020204" pitchFamily="34" charset="-122"/>
              </a:rPr>
              <a:t>连线</a:t>
            </a:r>
            <a:r>
              <a:rPr lang="en-US" altLang="zh-CN">
                <a:solidFill>
                  <a:srgbClr val="FF0000"/>
                </a:solidFill>
                <a:ea typeface="微软雅黑 Light" panose="020B0503020204020204" pitchFamily="34" charset="-122"/>
              </a:rPr>
              <a:t>—</a:t>
            </a:r>
            <a:r>
              <a:rPr lang="zh-CN" altLang="en-US">
                <a:solidFill>
                  <a:srgbClr val="FF0000"/>
                </a:solidFill>
                <a:latin typeface="微软雅黑 Light" panose="020B0503020204020204" pitchFamily="34" charset="-122"/>
                <a:ea typeface="微软雅黑 Light" panose="020B0503020204020204" pitchFamily="34" charset="-122"/>
              </a:rPr>
              <a:t>抹线</a:t>
            </a:r>
            <a:r>
              <a:rPr lang="en-US" altLang="zh-CN">
                <a:solidFill>
                  <a:srgbClr val="FF0000"/>
                </a:solidFill>
                <a:ea typeface="微软雅黑 Light" panose="020B0503020204020204" pitchFamily="34" charset="-122"/>
              </a:rPr>
              <a:t>—</a:t>
            </a:r>
            <a:r>
              <a:rPr lang="zh-CN" altLang="en-US">
                <a:solidFill>
                  <a:srgbClr val="FF0000"/>
                </a:solidFill>
                <a:latin typeface="微软雅黑 Light" panose="020B0503020204020204" pitchFamily="34" charset="-122"/>
                <a:ea typeface="微软雅黑 Light" panose="020B0503020204020204" pitchFamily="34" charset="-122"/>
              </a:rPr>
              <a:t>旋转</a:t>
            </a:r>
            <a:r>
              <a:rPr lang="zh-CN" altLang="en-US">
                <a:solidFill>
                  <a:srgbClr val="FF0000"/>
                </a:solidFill>
                <a:ea typeface="微软雅黑 Light" panose="020B0503020204020204" pitchFamily="34" charset="-122"/>
              </a:rPr>
              <a:t>”</a:t>
            </a:r>
            <a:r>
              <a:rPr lang="zh-CN" altLang="en-US">
                <a:solidFill>
                  <a:srgbClr val="FF0000"/>
                </a:solidFill>
                <a:latin typeface="微软雅黑 Light" panose="020B0503020204020204" pitchFamily="34" charset="-122"/>
                <a:ea typeface="微软雅黑 Light" panose="020B0503020204020204" pitchFamily="34" charset="-122"/>
              </a:rPr>
              <a:t> 如何由计算机自动实现</a:t>
            </a:r>
            <a:r>
              <a:rPr lang="zh-CN" altLang="en-US">
                <a:solidFill>
                  <a:schemeClr val="tx1"/>
                </a:solidFill>
                <a:latin typeface="微软雅黑 Light" panose="020B0503020204020204" pitchFamily="34" charset="-122"/>
                <a:ea typeface="微软雅黑 Light" panose="020B0503020204020204" pitchFamily="34" charset="-122"/>
              </a:rPr>
              <a:t>？</a:t>
            </a:r>
          </a:p>
          <a:p>
            <a:pPr eaLnBrk="1" hangingPunct="1">
              <a:defRPr/>
            </a:pPr>
            <a:r>
              <a:rPr lang="zh-CN" altLang="en-US">
                <a:solidFill>
                  <a:srgbClr val="C00000"/>
                </a:solidFill>
                <a:latin typeface="微软雅黑 Light" panose="020B0503020204020204" pitchFamily="34" charset="-122"/>
                <a:ea typeface="微软雅黑 Light" panose="020B0503020204020204" pitchFamily="34" charset="-122"/>
              </a:rPr>
              <a:t>答：</a:t>
            </a:r>
            <a:r>
              <a:rPr lang="zh-CN" altLang="en-US">
                <a:solidFill>
                  <a:schemeClr val="tx1"/>
                </a:solidFill>
                <a:latin typeface="微软雅黑 Light" panose="020B0503020204020204" pitchFamily="34" charset="-122"/>
                <a:ea typeface="微软雅黑 Light" panose="020B0503020204020204" pitchFamily="34" charset="-122"/>
              </a:rPr>
              <a:t>用</a:t>
            </a:r>
            <a:r>
              <a:rPr lang="zh-CN" altLang="en-US">
                <a:solidFill>
                  <a:schemeClr val="tx1"/>
                </a:solidFill>
                <a:ea typeface="微软雅黑 Light" panose="020B0503020204020204" pitchFamily="34" charset="-122"/>
              </a:rPr>
              <a:t>“</a:t>
            </a:r>
            <a:r>
              <a:rPr lang="zh-CN" altLang="en-US">
                <a:solidFill>
                  <a:schemeClr val="hlink"/>
                </a:solidFill>
                <a:latin typeface="微软雅黑 Light" panose="020B0503020204020204" pitchFamily="34" charset="-122"/>
                <a:ea typeface="微软雅黑 Light" panose="020B0503020204020204" pitchFamily="34" charset="-122"/>
              </a:rPr>
              <a:t>左孩子右兄弟</a:t>
            </a:r>
            <a:r>
              <a:rPr lang="zh-CN" altLang="en-US">
                <a:solidFill>
                  <a:schemeClr val="tx1"/>
                </a:solidFill>
                <a:ea typeface="微软雅黑 Light" panose="020B0503020204020204" pitchFamily="34" charset="-122"/>
              </a:rPr>
              <a:t>”</a:t>
            </a:r>
            <a:r>
              <a:rPr lang="zh-CN" altLang="en-US">
                <a:solidFill>
                  <a:schemeClr val="tx1"/>
                </a:solidFill>
                <a:latin typeface="微软雅黑 Light" panose="020B0503020204020204" pitchFamily="34" charset="-122"/>
                <a:ea typeface="微软雅黑 Light" panose="020B0503020204020204" pitchFamily="34" charset="-122"/>
              </a:rPr>
              <a:t>表示法来存储即可。</a:t>
            </a:r>
            <a:endParaRPr lang="zh-CN" altLang="en-US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 Light" panose="020B0503020204020204" pitchFamily="34" charset="-122"/>
              <a:ea typeface="微软雅黑 Light" panose="020B0503020204020204" pitchFamily="34" charset="-122"/>
            </a:endParaRPr>
          </a:p>
        </p:txBody>
      </p:sp>
      <p:sp>
        <p:nvSpPr>
          <p:cNvPr id="545810" name="AutoShape 18">
            <a:extLst>
              <a:ext uri="{FF2B5EF4-FFF2-40B4-BE49-F238E27FC236}">
                <a16:creationId xmlns:a16="http://schemas.microsoft.com/office/drawing/2014/main" id="{EE2AAF6C-4255-0247-BFF7-C22D7BC73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43200"/>
            <a:ext cx="8686800" cy="990600"/>
          </a:xfrm>
          <a:prstGeom prst="wedgeEllipseCallout">
            <a:avLst>
              <a:gd name="adj1" fmla="val 5228"/>
              <a:gd name="adj2" fmla="val -61184"/>
            </a:avLst>
          </a:prstGeom>
          <a:solidFill>
            <a:srgbClr val="CC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anchor="ctr"/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>
                <a:solidFill>
                  <a:srgbClr val="FF0000"/>
                </a:solidFill>
                <a:latin typeface="微软雅黑 Light" panose="020B0503020204020204" pitchFamily="34" charset="-122"/>
                <a:ea typeface="微软雅黑 Light" panose="020B0503020204020204" pitchFamily="34" charset="-122"/>
              </a:rPr>
              <a:t> 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 Light" panose="020B0503020204020204" pitchFamily="34" charset="-122"/>
                <a:ea typeface="微软雅黑 Light" panose="020B0503020204020204" pitchFamily="34" charset="-122"/>
              </a:rPr>
              <a:t>存储的过程就是树转换为二叉树的过程！</a:t>
            </a:r>
          </a:p>
        </p:txBody>
      </p:sp>
      <p:sp>
        <p:nvSpPr>
          <p:cNvPr id="23560" name="灯片编号占位符 18">
            <a:extLst>
              <a:ext uri="{FF2B5EF4-FFF2-40B4-BE49-F238E27FC236}">
                <a16:creationId xmlns:a16="http://schemas.microsoft.com/office/drawing/2014/main" id="{FBB77212-80C1-524F-B9B5-2188195A2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EE9780-B711-4C40-BB3F-D1BED84DD58D}" type="slidenum">
              <a:rPr lang="en-US" altLang="zh-CN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58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5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animBg="1"/>
      <p:bldP spid="12294" grpId="0" animBg="1"/>
      <p:bldP spid="5458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7" name="Group 2">
            <a:extLst>
              <a:ext uri="{FF2B5EF4-FFF2-40B4-BE49-F238E27FC236}">
                <a16:creationId xmlns:a16="http://schemas.microsoft.com/office/drawing/2014/main" id="{BD11A669-9D9F-D84C-A213-B486619FAF58}"/>
              </a:ext>
            </a:extLst>
          </p:cNvPr>
          <p:cNvGrpSpPr>
            <a:grpSpLocks/>
          </p:cNvGrpSpPr>
          <p:nvPr/>
        </p:nvGrpSpPr>
        <p:grpSpPr bwMode="auto">
          <a:xfrm>
            <a:off x="241300" y="1116013"/>
            <a:ext cx="2895600" cy="3124200"/>
            <a:chOff x="1088" y="2328"/>
            <a:chExt cx="880" cy="1296"/>
          </a:xfrm>
        </p:grpSpPr>
        <p:sp>
          <p:nvSpPr>
            <p:cNvPr id="24691" name="Oval 3">
              <a:extLst>
                <a:ext uri="{FF2B5EF4-FFF2-40B4-BE49-F238E27FC236}">
                  <a16:creationId xmlns:a16="http://schemas.microsoft.com/office/drawing/2014/main" id="{894C1061-D681-9047-BB7E-C05B30B8F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4" y="2328"/>
              <a:ext cx="160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4692" name="Oval 4">
              <a:extLst>
                <a:ext uri="{FF2B5EF4-FFF2-40B4-BE49-F238E27FC236}">
                  <a16:creationId xmlns:a16="http://schemas.microsoft.com/office/drawing/2014/main" id="{35F7B308-8879-AE40-A7AE-DE17CF6502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" y="2680"/>
              <a:ext cx="160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4693" name="Oval 5">
              <a:extLst>
                <a:ext uri="{FF2B5EF4-FFF2-40B4-BE49-F238E27FC236}">
                  <a16:creationId xmlns:a16="http://schemas.microsoft.com/office/drawing/2014/main" id="{E81579DA-E8F6-6E47-A8BA-C2F928BF75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0" y="3064"/>
              <a:ext cx="160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24694" name="Oval 6">
              <a:extLst>
                <a:ext uri="{FF2B5EF4-FFF2-40B4-BE49-F238E27FC236}">
                  <a16:creationId xmlns:a16="http://schemas.microsoft.com/office/drawing/2014/main" id="{FE560EF9-245D-C542-BC66-5E9283C78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696"/>
              <a:ext cx="160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4695" name="Oval 7">
              <a:extLst>
                <a:ext uri="{FF2B5EF4-FFF2-40B4-BE49-F238E27FC236}">
                  <a16:creationId xmlns:a16="http://schemas.microsoft.com/office/drawing/2014/main" id="{5851BE79-E0AE-1D40-82AA-4841FCC28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8" y="3056"/>
              <a:ext cx="160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24696" name="Oval 8">
              <a:extLst>
                <a:ext uri="{FF2B5EF4-FFF2-40B4-BE49-F238E27FC236}">
                  <a16:creationId xmlns:a16="http://schemas.microsoft.com/office/drawing/2014/main" id="{2DB3964D-FEB8-A645-8281-44426A4ED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6" y="3448"/>
              <a:ext cx="160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4697" name="Line 9">
              <a:extLst>
                <a:ext uri="{FF2B5EF4-FFF2-40B4-BE49-F238E27FC236}">
                  <a16:creationId xmlns:a16="http://schemas.microsoft.com/office/drawing/2014/main" id="{70A4940B-51D1-5040-9049-AEF74EB81A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24" y="2496"/>
              <a:ext cx="152" cy="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98" name="Line 10">
              <a:extLst>
                <a:ext uri="{FF2B5EF4-FFF2-40B4-BE49-F238E27FC236}">
                  <a16:creationId xmlns:a16="http://schemas.microsoft.com/office/drawing/2014/main" id="{0A6CE934-3E73-FE44-A662-9F889D7905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08" y="2856"/>
              <a:ext cx="120" cy="2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99" name="Line 11">
              <a:extLst>
                <a:ext uri="{FF2B5EF4-FFF2-40B4-BE49-F238E27FC236}">
                  <a16:creationId xmlns:a16="http://schemas.microsoft.com/office/drawing/2014/main" id="{E3E47EC8-A5A4-734E-B71A-D12CD4AD05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8" y="2480"/>
              <a:ext cx="136" cy="2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700" name="Line 12">
              <a:extLst>
                <a:ext uri="{FF2B5EF4-FFF2-40B4-BE49-F238E27FC236}">
                  <a16:creationId xmlns:a16="http://schemas.microsoft.com/office/drawing/2014/main" id="{BEADE245-B416-4447-8872-48022E6304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6" y="2832"/>
              <a:ext cx="176" cy="2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701" name="Line 13">
              <a:extLst>
                <a:ext uri="{FF2B5EF4-FFF2-40B4-BE49-F238E27FC236}">
                  <a16:creationId xmlns:a16="http://schemas.microsoft.com/office/drawing/2014/main" id="{20C3D96B-8481-AC4A-A17A-757F232A3B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0" y="3224"/>
              <a:ext cx="160" cy="2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702" name="Oval 14">
              <a:extLst>
                <a:ext uri="{FF2B5EF4-FFF2-40B4-BE49-F238E27FC236}">
                  <a16:creationId xmlns:a16="http://schemas.microsoft.com/office/drawing/2014/main" id="{10094EC5-FD2F-5044-A251-ED9519B13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8" y="3424"/>
              <a:ext cx="160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24703" name="Line 15">
              <a:extLst>
                <a:ext uri="{FF2B5EF4-FFF2-40B4-BE49-F238E27FC236}">
                  <a16:creationId xmlns:a16="http://schemas.microsoft.com/office/drawing/2014/main" id="{B216BC36-2DC9-9340-8956-5299FB21D2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8" y="3216"/>
              <a:ext cx="184" cy="2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704" name="Oval 16">
              <a:extLst>
                <a:ext uri="{FF2B5EF4-FFF2-40B4-BE49-F238E27FC236}">
                  <a16:creationId xmlns:a16="http://schemas.microsoft.com/office/drawing/2014/main" id="{0D6801C3-E0C2-224C-BB90-BD1838C776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6" y="3440"/>
              <a:ext cx="160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4705" name="Line 17">
              <a:extLst>
                <a:ext uri="{FF2B5EF4-FFF2-40B4-BE49-F238E27FC236}">
                  <a16:creationId xmlns:a16="http://schemas.microsoft.com/office/drawing/2014/main" id="{5E05ADD0-CE87-0649-BB4F-C52C804897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8" y="3232"/>
              <a:ext cx="0" cy="2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4578" name="Group 18">
            <a:extLst>
              <a:ext uri="{FF2B5EF4-FFF2-40B4-BE49-F238E27FC236}">
                <a16:creationId xmlns:a16="http://schemas.microsoft.com/office/drawing/2014/main" id="{F9464D3A-C6CA-2C4C-8D36-1777F9D5A740}"/>
              </a:ext>
            </a:extLst>
          </p:cNvPr>
          <p:cNvGrpSpPr>
            <a:grpSpLocks/>
          </p:cNvGrpSpPr>
          <p:nvPr/>
        </p:nvGrpSpPr>
        <p:grpSpPr bwMode="auto">
          <a:xfrm>
            <a:off x="4381500" y="1916113"/>
            <a:ext cx="1460500" cy="928687"/>
            <a:chOff x="1936" y="2208"/>
            <a:chExt cx="920" cy="585"/>
          </a:xfrm>
        </p:grpSpPr>
        <p:sp>
          <p:nvSpPr>
            <p:cNvPr id="24681" name="Rectangle 19">
              <a:extLst>
                <a:ext uri="{FF2B5EF4-FFF2-40B4-BE49-F238E27FC236}">
                  <a16:creationId xmlns:a16="http://schemas.microsoft.com/office/drawing/2014/main" id="{ED734071-CAB6-E846-BCF4-36B338C27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0" y="2544"/>
              <a:ext cx="30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buSzPct val="85000"/>
                <a:buFontTx/>
                <a:buNone/>
              </a:pPr>
              <a:endParaRPr lang="zh-CN" altLang="zh-CN" sz="2000" b="0">
                <a:latin typeface="Arial" panose="020B0604020202020204" pitchFamily="34" charset="0"/>
              </a:endParaRPr>
            </a:p>
          </p:txBody>
        </p:sp>
        <p:sp>
          <p:nvSpPr>
            <p:cNvPr id="24682" name="Rectangle 20">
              <a:extLst>
                <a:ext uri="{FF2B5EF4-FFF2-40B4-BE49-F238E27FC236}">
                  <a16:creationId xmlns:a16="http://schemas.microsoft.com/office/drawing/2014/main" id="{F89DA890-532B-9F4B-881C-A72FF3F28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2" y="2544"/>
              <a:ext cx="308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buSzPct val="85000"/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24683" name="Rectangle 21">
              <a:extLst>
                <a:ext uri="{FF2B5EF4-FFF2-40B4-BE49-F238E27FC236}">
                  <a16:creationId xmlns:a16="http://schemas.microsoft.com/office/drawing/2014/main" id="{1FB0C88D-D322-AC42-BFC7-91886510B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6" y="2544"/>
              <a:ext cx="30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buSzPct val="85000"/>
                <a:buFontTx/>
                <a:buNone/>
              </a:pPr>
              <a:endParaRPr lang="zh-CN" altLang="zh-CN" sz="2000" b="0">
                <a:latin typeface="Arial" panose="020B0604020202020204" pitchFamily="34" charset="0"/>
              </a:endParaRPr>
            </a:p>
          </p:txBody>
        </p:sp>
        <p:sp>
          <p:nvSpPr>
            <p:cNvPr id="24684" name="Line 22">
              <a:extLst>
                <a:ext uri="{FF2B5EF4-FFF2-40B4-BE49-F238E27FC236}">
                  <a16:creationId xmlns:a16="http://schemas.microsoft.com/office/drawing/2014/main" id="{E41BA235-9159-7247-AFAF-8CD2E12C99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" y="2544"/>
              <a:ext cx="9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85" name="Line 23">
              <a:extLst>
                <a:ext uri="{FF2B5EF4-FFF2-40B4-BE49-F238E27FC236}">
                  <a16:creationId xmlns:a16="http://schemas.microsoft.com/office/drawing/2014/main" id="{CE1633C0-3083-8141-880F-097A8DBD83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" y="2793"/>
              <a:ext cx="9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86" name="Line 24">
              <a:extLst>
                <a:ext uri="{FF2B5EF4-FFF2-40B4-BE49-F238E27FC236}">
                  <a16:creationId xmlns:a16="http://schemas.microsoft.com/office/drawing/2014/main" id="{E860AE01-6B88-2A4E-8048-9E51BA78F6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" y="2544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87" name="Line 25">
              <a:extLst>
                <a:ext uri="{FF2B5EF4-FFF2-40B4-BE49-F238E27FC236}">
                  <a16:creationId xmlns:a16="http://schemas.microsoft.com/office/drawing/2014/main" id="{101721C8-C059-CA40-AE32-81C072D23B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2" y="2544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88" name="Line 26">
              <a:extLst>
                <a:ext uri="{FF2B5EF4-FFF2-40B4-BE49-F238E27FC236}">
                  <a16:creationId xmlns:a16="http://schemas.microsoft.com/office/drawing/2014/main" id="{2EEC9523-7B60-AD42-9834-DD992FCA93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0" y="2544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89" name="Line 27">
              <a:extLst>
                <a:ext uri="{FF2B5EF4-FFF2-40B4-BE49-F238E27FC236}">
                  <a16:creationId xmlns:a16="http://schemas.microsoft.com/office/drawing/2014/main" id="{6EB33FAD-4108-3E42-AA25-508C886034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6" y="2544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90" name="Line 28">
              <a:extLst>
                <a:ext uri="{FF2B5EF4-FFF2-40B4-BE49-F238E27FC236}">
                  <a16:creationId xmlns:a16="http://schemas.microsoft.com/office/drawing/2014/main" id="{13029F5A-A962-3B43-ABAA-E9DCE14062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0" y="2208"/>
              <a:ext cx="232" cy="344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4579" name="Group 29">
            <a:extLst>
              <a:ext uri="{FF2B5EF4-FFF2-40B4-BE49-F238E27FC236}">
                <a16:creationId xmlns:a16="http://schemas.microsoft.com/office/drawing/2014/main" id="{5CCBA929-29F0-2942-99CB-D3F8C2C439B4}"/>
              </a:ext>
            </a:extLst>
          </p:cNvPr>
          <p:cNvGrpSpPr>
            <a:grpSpLocks/>
          </p:cNvGrpSpPr>
          <p:nvPr/>
        </p:nvGrpSpPr>
        <p:grpSpPr bwMode="auto">
          <a:xfrm>
            <a:off x="5270500" y="1725613"/>
            <a:ext cx="1460500" cy="395287"/>
            <a:chOff x="3464" y="336"/>
            <a:chExt cx="920" cy="249"/>
          </a:xfrm>
        </p:grpSpPr>
        <p:sp>
          <p:nvSpPr>
            <p:cNvPr id="24672" name="Rectangle 30">
              <a:extLst>
                <a:ext uri="{FF2B5EF4-FFF2-40B4-BE49-F238E27FC236}">
                  <a16:creationId xmlns:a16="http://schemas.microsoft.com/office/drawing/2014/main" id="{24B66C97-2E56-0C49-859D-89BE0C5FB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8" y="336"/>
              <a:ext cx="30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buSzPct val="85000"/>
                <a:buFontTx/>
                <a:buNone/>
              </a:pPr>
              <a:endParaRPr lang="zh-CN" altLang="zh-CN" sz="2000" b="0">
                <a:latin typeface="Arial" panose="020B0604020202020204" pitchFamily="34" charset="0"/>
              </a:endParaRPr>
            </a:p>
          </p:txBody>
        </p:sp>
        <p:sp>
          <p:nvSpPr>
            <p:cNvPr id="24673" name="Rectangle 31">
              <a:extLst>
                <a:ext uri="{FF2B5EF4-FFF2-40B4-BE49-F238E27FC236}">
                  <a16:creationId xmlns:a16="http://schemas.microsoft.com/office/drawing/2014/main" id="{726A792B-2681-C643-B8C7-99970FC6B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0" y="336"/>
              <a:ext cx="308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buSzPct val="85000"/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24674" name="Rectangle 32">
              <a:extLst>
                <a:ext uri="{FF2B5EF4-FFF2-40B4-BE49-F238E27FC236}">
                  <a16:creationId xmlns:a16="http://schemas.microsoft.com/office/drawing/2014/main" id="{D66BBEF8-4653-834A-8D6A-1A5B865E63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4" y="336"/>
              <a:ext cx="30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buSzPct val="85000"/>
                <a:buFontTx/>
                <a:buNone/>
              </a:pPr>
              <a:endParaRPr lang="zh-CN" altLang="zh-CN" sz="2000" b="0">
                <a:latin typeface="Arial" panose="020B0604020202020204" pitchFamily="34" charset="0"/>
              </a:endParaRPr>
            </a:p>
          </p:txBody>
        </p:sp>
        <p:sp>
          <p:nvSpPr>
            <p:cNvPr id="24675" name="Line 33">
              <a:extLst>
                <a:ext uri="{FF2B5EF4-FFF2-40B4-BE49-F238E27FC236}">
                  <a16:creationId xmlns:a16="http://schemas.microsoft.com/office/drawing/2014/main" id="{3CC436E9-131A-A045-83A9-C9BA9375E6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4" y="336"/>
              <a:ext cx="9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76" name="Line 34">
              <a:extLst>
                <a:ext uri="{FF2B5EF4-FFF2-40B4-BE49-F238E27FC236}">
                  <a16:creationId xmlns:a16="http://schemas.microsoft.com/office/drawing/2014/main" id="{3C3CCBBC-88AF-A244-A355-2D5F9A7CA0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4" y="585"/>
              <a:ext cx="9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77" name="Line 35">
              <a:extLst>
                <a:ext uri="{FF2B5EF4-FFF2-40B4-BE49-F238E27FC236}">
                  <a16:creationId xmlns:a16="http://schemas.microsoft.com/office/drawing/2014/main" id="{75E427C7-83A7-7A4F-BA17-5BBDE574D3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4" y="336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78" name="Line 36">
              <a:extLst>
                <a:ext uri="{FF2B5EF4-FFF2-40B4-BE49-F238E27FC236}">
                  <a16:creationId xmlns:a16="http://schemas.microsoft.com/office/drawing/2014/main" id="{2E7EFD2F-BEFA-224B-A67F-467ADD116A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0" y="336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79" name="Line 37">
              <a:extLst>
                <a:ext uri="{FF2B5EF4-FFF2-40B4-BE49-F238E27FC236}">
                  <a16:creationId xmlns:a16="http://schemas.microsoft.com/office/drawing/2014/main" id="{F62DF383-A7F1-CA41-94FC-98E2265113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8" y="336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80" name="Line 38">
              <a:extLst>
                <a:ext uri="{FF2B5EF4-FFF2-40B4-BE49-F238E27FC236}">
                  <a16:creationId xmlns:a16="http://schemas.microsoft.com/office/drawing/2014/main" id="{A11771F9-E7D0-E044-AD19-3C5C50FF3E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4" y="336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4580" name="Group 39">
            <a:extLst>
              <a:ext uri="{FF2B5EF4-FFF2-40B4-BE49-F238E27FC236}">
                <a16:creationId xmlns:a16="http://schemas.microsoft.com/office/drawing/2014/main" id="{E6BD5EF3-6D6C-794B-8B86-29CC0BBC72E7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1865313"/>
            <a:ext cx="165100" cy="139700"/>
            <a:chOff x="4152" y="424"/>
            <a:chExt cx="104" cy="88"/>
          </a:xfrm>
        </p:grpSpPr>
        <p:sp>
          <p:nvSpPr>
            <p:cNvPr id="24670" name="Line 40">
              <a:extLst>
                <a:ext uri="{FF2B5EF4-FFF2-40B4-BE49-F238E27FC236}">
                  <a16:creationId xmlns:a16="http://schemas.microsoft.com/office/drawing/2014/main" id="{9A923002-3569-C849-B86C-A3E2C0D938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52" y="424"/>
              <a:ext cx="56" cy="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71" name="Line 41">
              <a:extLst>
                <a:ext uri="{FF2B5EF4-FFF2-40B4-BE49-F238E27FC236}">
                  <a16:creationId xmlns:a16="http://schemas.microsoft.com/office/drawing/2014/main" id="{1E372848-EB49-A74E-B328-572F51BEBE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8" y="432"/>
              <a:ext cx="48" cy="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4581" name="Group 42">
            <a:extLst>
              <a:ext uri="{FF2B5EF4-FFF2-40B4-BE49-F238E27FC236}">
                <a16:creationId xmlns:a16="http://schemas.microsoft.com/office/drawing/2014/main" id="{B49EEEF7-B01C-CD48-9361-AFA9887AFD4F}"/>
              </a:ext>
            </a:extLst>
          </p:cNvPr>
          <p:cNvGrpSpPr>
            <a:grpSpLocks/>
          </p:cNvGrpSpPr>
          <p:nvPr/>
        </p:nvGrpSpPr>
        <p:grpSpPr bwMode="auto">
          <a:xfrm>
            <a:off x="5575300" y="2449513"/>
            <a:ext cx="2184400" cy="406400"/>
            <a:chOff x="2688" y="2544"/>
            <a:chExt cx="1376" cy="256"/>
          </a:xfrm>
        </p:grpSpPr>
        <p:sp>
          <p:nvSpPr>
            <p:cNvPr id="24660" name="Rectangle 43">
              <a:extLst>
                <a:ext uri="{FF2B5EF4-FFF2-40B4-BE49-F238E27FC236}">
                  <a16:creationId xmlns:a16="http://schemas.microsoft.com/office/drawing/2014/main" id="{889D52D1-D134-854A-815B-11468FA45B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8" y="2544"/>
              <a:ext cx="306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buSzPct val="85000"/>
                <a:buFontTx/>
                <a:buNone/>
              </a:pPr>
              <a:endParaRPr lang="zh-CN" altLang="zh-CN" sz="2000" b="0">
                <a:latin typeface="Arial" panose="020B0604020202020204" pitchFamily="34" charset="0"/>
              </a:endParaRPr>
            </a:p>
          </p:txBody>
        </p:sp>
        <p:sp>
          <p:nvSpPr>
            <p:cNvPr id="24661" name="Rectangle 44">
              <a:extLst>
                <a:ext uri="{FF2B5EF4-FFF2-40B4-BE49-F238E27FC236}">
                  <a16:creationId xmlns:a16="http://schemas.microsoft.com/office/drawing/2014/main" id="{EF58F1BF-B187-C74C-A322-339221633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0" y="2544"/>
              <a:ext cx="308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buSzPct val="85000"/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24662" name="Rectangle 45">
              <a:extLst>
                <a:ext uri="{FF2B5EF4-FFF2-40B4-BE49-F238E27FC236}">
                  <a16:creationId xmlns:a16="http://schemas.microsoft.com/office/drawing/2014/main" id="{D4F36B99-C01D-134E-9C77-A3959AE44F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4" y="2544"/>
              <a:ext cx="306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buSzPct val="85000"/>
                <a:buFontTx/>
                <a:buNone/>
              </a:pPr>
              <a:endParaRPr lang="zh-CN" altLang="zh-CN" sz="2000" b="0">
                <a:latin typeface="Arial" panose="020B0604020202020204" pitchFamily="34" charset="0"/>
              </a:endParaRPr>
            </a:p>
          </p:txBody>
        </p:sp>
        <p:sp>
          <p:nvSpPr>
            <p:cNvPr id="24663" name="Line 46">
              <a:extLst>
                <a:ext uri="{FF2B5EF4-FFF2-40B4-BE49-F238E27FC236}">
                  <a16:creationId xmlns:a16="http://schemas.microsoft.com/office/drawing/2014/main" id="{B8456A0F-CC48-904E-9CC7-6B077F14EB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4" y="2544"/>
              <a:ext cx="9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64" name="Line 47">
              <a:extLst>
                <a:ext uri="{FF2B5EF4-FFF2-40B4-BE49-F238E27FC236}">
                  <a16:creationId xmlns:a16="http://schemas.microsoft.com/office/drawing/2014/main" id="{B9775866-4DB4-564C-8099-3783BCE0F1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4" y="2800"/>
              <a:ext cx="9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65" name="Line 48">
              <a:extLst>
                <a:ext uri="{FF2B5EF4-FFF2-40B4-BE49-F238E27FC236}">
                  <a16:creationId xmlns:a16="http://schemas.microsoft.com/office/drawing/2014/main" id="{AB12BC0F-ECA5-3149-8F73-6A973B4082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4" y="2544"/>
              <a:ext cx="0" cy="25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66" name="Line 49">
              <a:extLst>
                <a:ext uri="{FF2B5EF4-FFF2-40B4-BE49-F238E27FC236}">
                  <a16:creationId xmlns:a16="http://schemas.microsoft.com/office/drawing/2014/main" id="{645ED770-9B28-AE45-B228-3109369528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0" y="2544"/>
              <a:ext cx="0" cy="2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67" name="Line 50">
              <a:extLst>
                <a:ext uri="{FF2B5EF4-FFF2-40B4-BE49-F238E27FC236}">
                  <a16:creationId xmlns:a16="http://schemas.microsoft.com/office/drawing/2014/main" id="{2497661B-618F-C64B-8E4A-A1014D388C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8" y="2544"/>
              <a:ext cx="0" cy="2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68" name="Line 51">
              <a:extLst>
                <a:ext uri="{FF2B5EF4-FFF2-40B4-BE49-F238E27FC236}">
                  <a16:creationId xmlns:a16="http://schemas.microsoft.com/office/drawing/2014/main" id="{BE24C348-9B18-8742-AEF1-1CEC67320F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4" y="2544"/>
              <a:ext cx="0" cy="25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69" name="Line 52">
              <a:extLst>
                <a:ext uri="{FF2B5EF4-FFF2-40B4-BE49-F238E27FC236}">
                  <a16:creationId xmlns:a16="http://schemas.microsoft.com/office/drawing/2014/main" id="{8F6CE6EF-CC8C-6D47-AE5C-5D4F48F578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656"/>
              <a:ext cx="448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4582" name="Group 53">
            <a:extLst>
              <a:ext uri="{FF2B5EF4-FFF2-40B4-BE49-F238E27FC236}">
                <a16:creationId xmlns:a16="http://schemas.microsoft.com/office/drawing/2014/main" id="{FDDB97C3-C58A-7442-B97C-1B112C5CFDA0}"/>
              </a:ext>
            </a:extLst>
          </p:cNvPr>
          <p:cNvGrpSpPr>
            <a:grpSpLocks/>
          </p:cNvGrpSpPr>
          <p:nvPr/>
        </p:nvGrpSpPr>
        <p:grpSpPr bwMode="auto">
          <a:xfrm>
            <a:off x="6489700" y="2551113"/>
            <a:ext cx="1054100" cy="165100"/>
            <a:chOff x="4248" y="856"/>
            <a:chExt cx="664" cy="104"/>
          </a:xfrm>
        </p:grpSpPr>
        <p:sp>
          <p:nvSpPr>
            <p:cNvPr id="24656" name="Line 54">
              <a:extLst>
                <a:ext uri="{FF2B5EF4-FFF2-40B4-BE49-F238E27FC236}">
                  <a16:creationId xmlns:a16="http://schemas.microsoft.com/office/drawing/2014/main" id="{8630D97B-0D82-6C4B-B7FB-917D8BD0A5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48" y="872"/>
              <a:ext cx="56" cy="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57" name="Line 55">
              <a:extLst>
                <a:ext uri="{FF2B5EF4-FFF2-40B4-BE49-F238E27FC236}">
                  <a16:creationId xmlns:a16="http://schemas.microsoft.com/office/drawing/2014/main" id="{F64C9A26-11FB-5245-B8A8-CBAC99E6CF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4" y="880"/>
              <a:ext cx="48" cy="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58" name="Line 56">
              <a:extLst>
                <a:ext uri="{FF2B5EF4-FFF2-40B4-BE49-F238E27FC236}">
                  <a16:creationId xmlns:a16="http://schemas.microsoft.com/office/drawing/2014/main" id="{3B4B7586-8863-7A4D-A90C-6BEDB203B2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8" y="856"/>
              <a:ext cx="56" cy="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59" name="Line 57">
              <a:extLst>
                <a:ext uri="{FF2B5EF4-FFF2-40B4-BE49-F238E27FC236}">
                  <a16:creationId xmlns:a16="http://schemas.microsoft.com/office/drawing/2014/main" id="{BC7B79AA-B142-2C48-8774-9354A89BFA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64" y="864"/>
              <a:ext cx="48" cy="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4583" name="Group 58">
            <a:extLst>
              <a:ext uri="{FF2B5EF4-FFF2-40B4-BE49-F238E27FC236}">
                <a16:creationId xmlns:a16="http://schemas.microsoft.com/office/drawing/2014/main" id="{DAF9BDBF-442B-594F-AA5E-0BA25EA7F4FE}"/>
              </a:ext>
            </a:extLst>
          </p:cNvPr>
          <p:cNvGrpSpPr>
            <a:grpSpLocks/>
          </p:cNvGrpSpPr>
          <p:nvPr/>
        </p:nvGrpSpPr>
        <p:grpSpPr bwMode="auto">
          <a:xfrm>
            <a:off x="4737100" y="3275013"/>
            <a:ext cx="1968500" cy="395287"/>
            <a:chOff x="2160" y="3064"/>
            <a:chExt cx="1240" cy="249"/>
          </a:xfrm>
        </p:grpSpPr>
        <p:sp>
          <p:nvSpPr>
            <p:cNvPr id="24644" name="Rectangle 59">
              <a:extLst>
                <a:ext uri="{FF2B5EF4-FFF2-40B4-BE49-F238E27FC236}">
                  <a16:creationId xmlns:a16="http://schemas.microsoft.com/office/drawing/2014/main" id="{32071A8B-799B-9B46-98EF-5B3933530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4" y="3064"/>
              <a:ext cx="30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buSzPct val="85000"/>
                <a:buFontTx/>
                <a:buNone/>
              </a:pPr>
              <a:endParaRPr lang="zh-CN" altLang="zh-CN" sz="2000" b="0">
                <a:latin typeface="Arial" panose="020B0604020202020204" pitchFamily="34" charset="0"/>
              </a:endParaRPr>
            </a:p>
          </p:txBody>
        </p:sp>
        <p:sp>
          <p:nvSpPr>
            <p:cNvPr id="24645" name="Rectangle 60">
              <a:extLst>
                <a:ext uri="{FF2B5EF4-FFF2-40B4-BE49-F238E27FC236}">
                  <a16:creationId xmlns:a16="http://schemas.microsoft.com/office/drawing/2014/main" id="{25527B91-DABC-C848-961C-603D94BB5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6" y="3064"/>
              <a:ext cx="318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buSzPct val="85000"/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24646" name="Rectangle 61">
              <a:extLst>
                <a:ext uri="{FF2B5EF4-FFF2-40B4-BE49-F238E27FC236}">
                  <a16:creationId xmlns:a16="http://schemas.microsoft.com/office/drawing/2014/main" id="{5ED75FAC-C371-454B-9C32-D7A36FD9EF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0" y="3064"/>
              <a:ext cx="29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buSzPct val="85000"/>
                <a:buFontTx/>
                <a:buNone/>
              </a:pPr>
              <a:endParaRPr lang="zh-CN" altLang="zh-CN" sz="2000" b="0">
                <a:latin typeface="Arial" panose="020B0604020202020204" pitchFamily="34" charset="0"/>
              </a:endParaRPr>
            </a:p>
          </p:txBody>
        </p:sp>
        <p:sp>
          <p:nvSpPr>
            <p:cNvPr id="24647" name="Line 62">
              <a:extLst>
                <a:ext uri="{FF2B5EF4-FFF2-40B4-BE49-F238E27FC236}">
                  <a16:creationId xmlns:a16="http://schemas.microsoft.com/office/drawing/2014/main" id="{0E130360-FE45-F44A-B68B-1DB5A55AA3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0" y="3064"/>
              <a:ext cx="9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48" name="Line 63">
              <a:extLst>
                <a:ext uri="{FF2B5EF4-FFF2-40B4-BE49-F238E27FC236}">
                  <a16:creationId xmlns:a16="http://schemas.microsoft.com/office/drawing/2014/main" id="{DE6D2D25-C4E1-0B4E-BCAC-A1859C6F4D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0" y="3313"/>
              <a:ext cx="9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49" name="Line 64">
              <a:extLst>
                <a:ext uri="{FF2B5EF4-FFF2-40B4-BE49-F238E27FC236}">
                  <a16:creationId xmlns:a16="http://schemas.microsoft.com/office/drawing/2014/main" id="{D585FAA6-316C-B14B-88D7-F35F02D4A5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0" y="3064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50" name="Line 65">
              <a:extLst>
                <a:ext uri="{FF2B5EF4-FFF2-40B4-BE49-F238E27FC236}">
                  <a16:creationId xmlns:a16="http://schemas.microsoft.com/office/drawing/2014/main" id="{9AB60ACD-16A7-3149-A34C-060CDC0A31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6" y="3064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51" name="Line 66">
              <a:extLst>
                <a:ext uri="{FF2B5EF4-FFF2-40B4-BE49-F238E27FC236}">
                  <a16:creationId xmlns:a16="http://schemas.microsoft.com/office/drawing/2014/main" id="{ED01706C-644D-F648-9365-E0C0E96A79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4" y="3064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52" name="Line 67">
              <a:extLst>
                <a:ext uri="{FF2B5EF4-FFF2-40B4-BE49-F238E27FC236}">
                  <a16:creationId xmlns:a16="http://schemas.microsoft.com/office/drawing/2014/main" id="{EA8AA800-E643-ED44-AB28-EB7F2A5B46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0" y="3064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53" name="Line 68">
              <a:extLst>
                <a:ext uri="{FF2B5EF4-FFF2-40B4-BE49-F238E27FC236}">
                  <a16:creationId xmlns:a16="http://schemas.microsoft.com/office/drawing/2014/main" id="{AD2B5539-C8D8-834D-BC09-A1D7B8A5D8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3208"/>
              <a:ext cx="304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54" name="Line 69">
              <a:extLst>
                <a:ext uri="{FF2B5EF4-FFF2-40B4-BE49-F238E27FC236}">
                  <a16:creationId xmlns:a16="http://schemas.microsoft.com/office/drawing/2014/main" id="{FC5B41A2-A865-394B-9909-8C83950A4D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76" y="3136"/>
              <a:ext cx="56" cy="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55" name="Line 70">
              <a:extLst>
                <a:ext uri="{FF2B5EF4-FFF2-40B4-BE49-F238E27FC236}">
                  <a16:creationId xmlns:a16="http://schemas.microsoft.com/office/drawing/2014/main" id="{8156CA14-C021-AE4F-9212-E1C1066A67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2" y="3144"/>
              <a:ext cx="48" cy="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4584" name="Group 71">
            <a:extLst>
              <a:ext uri="{FF2B5EF4-FFF2-40B4-BE49-F238E27FC236}">
                <a16:creationId xmlns:a16="http://schemas.microsoft.com/office/drawing/2014/main" id="{7D4293E7-64CC-004F-BD4C-7F7EE9B7757C}"/>
              </a:ext>
            </a:extLst>
          </p:cNvPr>
          <p:cNvGrpSpPr>
            <a:grpSpLocks/>
          </p:cNvGrpSpPr>
          <p:nvPr/>
        </p:nvGrpSpPr>
        <p:grpSpPr bwMode="auto">
          <a:xfrm>
            <a:off x="3517900" y="2665413"/>
            <a:ext cx="1460500" cy="1004887"/>
            <a:chOff x="2360" y="928"/>
            <a:chExt cx="920" cy="633"/>
          </a:xfrm>
        </p:grpSpPr>
        <p:sp>
          <p:nvSpPr>
            <p:cNvPr id="24634" name="Rectangle 72">
              <a:extLst>
                <a:ext uri="{FF2B5EF4-FFF2-40B4-BE49-F238E27FC236}">
                  <a16:creationId xmlns:a16="http://schemas.microsoft.com/office/drawing/2014/main" id="{F5213196-A773-CB42-BFB4-BE8E26C5EA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4" y="1312"/>
              <a:ext cx="30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buSzPct val="85000"/>
                <a:buFontTx/>
                <a:buNone/>
              </a:pPr>
              <a:endParaRPr lang="zh-CN" altLang="zh-CN" sz="2000" b="0">
                <a:latin typeface="Arial" panose="020B0604020202020204" pitchFamily="34" charset="0"/>
              </a:endParaRPr>
            </a:p>
          </p:txBody>
        </p:sp>
        <p:sp>
          <p:nvSpPr>
            <p:cNvPr id="24635" name="Rectangle 73">
              <a:extLst>
                <a:ext uri="{FF2B5EF4-FFF2-40B4-BE49-F238E27FC236}">
                  <a16:creationId xmlns:a16="http://schemas.microsoft.com/office/drawing/2014/main" id="{A00358E3-B10C-3245-BAC5-FF0A826B6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6" y="1312"/>
              <a:ext cx="308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buSzPct val="85000"/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24636" name="Rectangle 74">
              <a:extLst>
                <a:ext uri="{FF2B5EF4-FFF2-40B4-BE49-F238E27FC236}">
                  <a16:creationId xmlns:a16="http://schemas.microsoft.com/office/drawing/2014/main" id="{5B3AE19D-EE29-A547-892C-47A5FF4FE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" y="1312"/>
              <a:ext cx="30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buSzPct val="85000"/>
                <a:buFontTx/>
                <a:buNone/>
              </a:pPr>
              <a:endParaRPr lang="zh-CN" altLang="zh-CN" sz="2000" b="0">
                <a:latin typeface="Arial" panose="020B0604020202020204" pitchFamily="34" charset="0"/>
              </a:endParaRPr>
            </a:p>
          </p:txBody>
        </p:sp>
        <p:sp>
          <p:nvSpPr>
            <p:cNvPr id="24637" name="Line 75">
              <a:extLst>
                <a:ext uri="{FF2B5EF4-FFF2-40B4-BE49-F238E27FC236}">
                  <a16:creationId xmlns:a16="http://schemas.microsoft.com/office/drawing/2014/main" id="{52BE13CC-EC20-9940-A8A4-45B140D680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0" y="1312"/>
              <a:ext cx="9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38" name="Line 76">
              <a:extLst>
                <a:ext uri="{FF2B5EF4-FFF2-40B4-BE49-F238E27FC236}">
                  <a16:creationId xmlns:a16="http://schemas.microsoft.com/office/drawing/2014/main" id="{112E61B9-8C56-E24B-96EE-8548D9AAC0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0" y="1561"/>
              <a:ext cx="9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39" name="Line 77">
              <a:extLst>
                <a:ext uri="{FF2B5EF4-FFF2-40B4-BE49-F238E27FC236}">
                  <a16:creationId xmlns:a16="http://schemas.microsoft.com/office/drawing/2014/main" id="{C2507B42-0651-DB46-B1FE-3AB604F7B9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0" y="1312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40" name="Line 78">
              <a:extLst>
                <a:ext uri="{FF2B5EF4-FFF2-40B4-BE49-F238E27FC236}">
                  <a16:creationId xmlns:a16="http://schemas.microsoft.com/office/drawing/2014/main" id="{69CFEDF8-BF4A-6B40-84B7-D2CC91D279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6" y="1312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41" name="Line 79">
              <a:extLst>
                <a:ext uri="{FF2B5EF4-FFF2-40B4-BE49-F238E27FC236}">
                  <a16:creationId xmlns:a16="http://schemas.microsoft.com/office/drawing/2014/main" id="{41EB87AB-CF11-7845-886C-4CDB57932E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4" y="1312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42" name="Line 80">
              <a:extLst>
                <a:ext uri="{FF2B5EF4-FFF2-40B4-BE49-F238E27FC236}">
                  <a16:creationId xmlns:a16="http://schemas.microsoft.com/office/drawing/2014/main" id="{E1D53C6E-22A9-0C4D-A96C-E152178C18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0" y="1312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43" name="Line 81">
              <a:extLst>
                <a:ext uri="{FF2B5EF4-FFF2-40B4-BE49-F238E27FC236}">
                  <a16:creationId xmlns:a16="http://schemas.microsoft.com/office/drawing/2014/main" id="{85B85F2A-15EA-3548-BB73-5A5CF5B6EE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16" y="928"/>
              <a:ext cx="256" cy="368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4585" name="Group 82">
            <a:extLst>
              <a:ext uri="{FF2B5EF4-FFF2-40B4-BE49-F238E27FC236}">
                <a16:creationId xmlns:a16="http://schemas.microsoft.com/office/drawing/2014/main" id="{A4F648AD-09B1-3D4F-9608-A4BF0184398F}"/>
              </a:ext>
            </a:extLst>
          </p:cNvPr>
          <p:cNvGrpSpPr>
            <a:grpSpLocks/>
          </p:cNvGrpSpPr>
          <p:nvPr/>
        </p:nvGrpSpPr>
        <p:grpSpPr bwMode="auto">
          <a:xfrm>
            <a:off x="3644900" y="3389313"/>
            <a:ext cx="165100" cy="139700"/>
            <a:chOff x="2456" y="1384"/>
            <a:chExt cx="104" cy="88"/>
          </a:xfrm>
        </p:grpSpPr>
        <p:sp>
          <p:nvSpPr>
            <p:cNvPr id="24632" name="Line 83">
              <a:extLst>
                <a:ext uri="{FF2B5EF4-FFF2-40B4-BE49-F238E27FC236}">
                  <a16:creationId xmlns:a16="http://schemas.microsoft.com/office/drawing/2014/main" id="{4BD7C8F4-13E0-0246-A185-6B80091B03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56" y="1384"/>
              <a:ext cx="56" cy="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33" name="Line 84">
              <a:extLst>
                <a:ext uri="{FF2B5EF4-FFF2-40B4-BE49-F238E27FC236}">
                  <a16:creationId xmlns:a16="http://schemas.microsoft.com/office/drawing/2014/main" id="{9759DB37-D753-D04E-9F5E-773F8D05FC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2" y="1392"/>
              <a:ext cx="48" cy="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4586" name="Group 85">
            <a:extLst>
              <a:ext uri="{FF2B5EF4-FFF2-40B4-BE49-F238E27FC236}">
                <a16:creationId xmlns:a16="http://schemas.microsoft.com/office/drawing/2014/main" id="{3AFD4DE0-BD30-9A44-BFDF-2001A7EF24A7}"/>
              </a:ext>
            </a:extLst>
          </p:cNvPr>
          <p:cNvGrpSpPr>
            <a:grpSpLocks/>
          </p:cNvGrpSpPr>
          <p:nvPr/>
        </p:nvGrpSpPr>
        <p:grpSpPr bwMode="auto">
          <a:xfrm>
            <a:off x="3848100" y="3490913"/>
            <a:ext cx="1701800" cy="1004887"/>
            <a:chOff x="1600" y="3200"/>
            <a:chExt cx="1072" cy="633"/>
          </a:xfrm>
        </p:grpSpPr>
        <p:sp>
          <p:nvSpPr>
            <p:cNvPr id="24620" name="Rectangle 86">
              <a:extLst>
                <a:ext uri="{FF2B5EF4-FFF2-40B4-BE49-F238E27FC236}">
                  <a16:creationId xmlns:a16="http://schemas.microsoft.com/office/drawing/2014/main" id="{48E89284-BB8D-154B-9DAE-818EE4D53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4" y="3584"/>
              <a:ext cx="30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buSzPct val="85000"/>
                <a:buFontTx/>
                <a:buNone/>
              </a:pPr>
              <a:endParaRPr lang="zh-CN" altLang="zh-CN" sz="2000" b="0">
                <a:latin typeface="Arial" panose="020B0604020202020204" pitchFamily="34" charset="0"/>
              </a:endParaRPr>
            </a:p>
          </p:txBody>
        </p:sp>
        <p:sp>
          <p:nvSpPr>
            <p:cNvPr id="24621" name="Rectangle 87">
              <a:extLst>
                <a:ext uri="{FF2B5EF4-FFF2-40B4-BE49-F238E27FC236}">
                  <a16:creationId xmlns:a16="http://schemas.microsoft.com/office/drawing/2014/main" id="{1F10801E-8DCE-4E42-9C83-CAD47809E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6" y="3584"/>
              <a:ext cx="308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buSzPct val="85000"/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24622" name="Rectangle 88">
              <a:extLst>
                <a:ext uri="{FF2B5EF4-FFF2-40B4-BE49-F238E27FC236}">
                  <a16:creationId xmlns:a16="http://schemas.microsoft.com/office/drawing/2014/main" id="{AA0CD6CF-D696-8B4F-9873-9B9BBC5A8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" y="3584"/>
              <a:ext cx="30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buSzPct val="85000"/>
                <a:buFontTx/>
                <a:buNone/>
              </a:pPr>
              <a:endParaRPr lang="zh-CN" altLang="zh-CN" sz="2000" b="0">
                <a:latin typeface="Arial" panose="020B0604020202020204" pitchFamily="34" charset="0"/>
              </a:endParaRPr>
            </a:p>
          </p:txBody>
        </p:sp>
        <p:sp>
          <p:nvSpPr>
            <p:cNvPr id="24623" name="Line 89">
              <a:extLst>
                <a:ext uri="{FF2B5EF4-FFF2-40B4-BE49-F238E27FC236}">
                  <a16:creationId xmlns:a16="http://schemas.microsoft.com/office/drawing/2014/main" id="{8BF4F35B-2267-0444-BCC2-79054488BB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0" y="3584"/>
              <a:ext cx="9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24" name="Line 90">
              <a:extLst>
                <a:ext uri="{FF2B5EF4-FFF2-40B4-BE49-F238E27FC236}">
                  <a16:creationId xmlns:a16="http://schemas.microsoft.com/office/drawing/2014/main" id="{268678C0-57C6-574C-8758-07A1CEC51C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0" y="3833"/>
              <a:ext cx="9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25" name="Line 91">
              <a:extLst>
                <a:ext uri="{FF2B5EF4-FFF2-40B4-BE49-F238E27FC236}">
                  <a16:creationId xmlns:a16="http://schemas.microsoft.com/office/drawing/2014/main" id="{D56EE99C-2FE6-5B48-AF0D-9FA7AD5B32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0" y="3584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26" name="Line 92">
              <a:extLst>
                <a:ext uri="{FF2B5EF4-FFF2-40B4-BE49-F238E27FC236}">
                  <a16:creationId xmlns:a16="http://schemas.microsoft.com/office/drawing/2014/main" id="{6242AD4C-BAB8-C642-AA0E-63A259E478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6" y="3584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27" name="Line 93">
              <a:extLst>
                <a:ext uri="{FF2B5EF4-FFF2-40B4-BE49-F238E27FC236}">
                  <a16:creationId xmlns:a16="http://schemas.microsoft.com/office/drawing/2014/main" id="{8D16307F-7DA3-2E44-B2AE-323A3B865D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4" y="3584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28" name="Line 94">
              <a:extLst>
                <a:ext uri="{FF2B5EF4-FFF2-40B4-BE49-F238E27FC236}">
                  <a16:creationId xmlns:a16="http://schemas.microsoft.com/office/drawing/2014/main" id="{86D63DC7-66C2-C849-9DEE-5C33232197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0" y="3584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29" name="Line 95">
              <a:extLst>
                <a:ext uri="{FF2B5EF4-FFF2-40B4-BE49-F238E27FC236}">
                  <a16:creationId xmlns:a16="http://schemas.microsoft.com/office/drawing/2014/main" id="{73A724E3-221A-2943-BA95-1C182E4F48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88" y="3200"/>
              <a:ext cx="584" cy="36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30" name="Line 96">
              <a:extLst>
                <a:ext uri="{FF2B5EF4-FFF2-40B4-BE49-F238E27FC236}">
                  <a16:creationId xmlns:a16="http://schemas.microsoft.com/office/drawing/2014/main" id="{209907DD-3C6C-6544-BDEC-B7F97E260F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72" y="3648"/>
              <a:ext cx="56" cy="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31" name="Line 97">
              <a:extLst>
                <a:ext uri="{FF2B5EF4-FFF2-40B4-BE49-F238E27FC236}">
                  <a16:creationId xmlns:a16="http://schemas.microsoft.com/office/drawing/2014/main" id="{8F2F6671-FEDD-CC44-94DA-2244B48433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3656"/>
              <a:ext cx="48" cy="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4587" name="Group 98">
            <a:extLst>
              <a:ext uri="{FF2B5EF4-FFF2-40B4-BE49-F238E27FC236}">
                <a16:creationId xmlns:a16="http://schemas.microsoft.com/office/drawing/2014/main" id="{B144887D-EE6F-AA42-8018-70045E03AC9B}"/>
              </a:ext>
            </a:extLst>
          </p:cNvPr>
          <p:cNvGrpSpPr>
            <a:grpSpLocks/>
          </p:cNvGrpSpPr>
          <p:nvPr/>
        </p:nvGrpSpPr>
        <p:grpSpPr bwMode="auto">
          <a:xfrm>
            <a:off x="4991100" y="4100513"/>
            <a:ext cx="2044700" cy="395287"/>
            <a:chOff x="2320" y="3584"/>
            <a:chExt cx="1288" cy="249"/>
          </a:xfrm>
        </p:grpSpPr>
        <p:sp>
          <p:nvSpPr>
            <p:cNvPr id="24608" name="Rectangle 99">
              <a:extLst>
                <a:ext uri="{FF2B5EF4-FFF2-40B4-BE49-F238E27FC236}">
                  <a16:creationId xmlns:a16="http://schemas.microsoft.com/office/drawing/2014/main" id="{912AF5A7-133B-6A47-8AAB-72DBEC571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" y="3584"/>
              <a:ext cx="30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buSzPct val="85000"/>
                <a:buFontTx/>
                <a:buNone/>
              </a:pPr>
              <a:endParaRPr lang="zh-CN" altLang="zh-CN" sz="2000" b="0">
                <a:latin typeface="Arial" panose="020B0604020202020204" pitchFamily="34" charset="0"/>
              </a:endParaRPr>
            </a:p>
          </p:txBody>
        </p:sp>
        <p:sp>
          <p:nvSpPr>
            <p:cNvPr id="24609" name="Rectangle 100">
              <a:extLst>
                <a:ext uri="{FF2B5EF4-FFF2-40B4-BE49-F238E27FC236}">
                  <a16:creationId xmlns:a16="http://schemas.microsoft.com/office/drawing/2014/main" id="{B8C4E831-6BD2-254E-8B69-DD67E9897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" y="3584"/>
              <a:ext cx="308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buSzPct val="85000"/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g</a:t>
              </a:r>
            </a:p>
          </p:txBody>
        </p:sp>
        <p:sp>
          <p:nvSpPr>
            <p:cNvPr id="24610" name="Rectangle 101">
              <a:extLst>
                <a:ext uri="{FF2B5EF4-FFF2-40B4-BE49-F238E27FC236}">
                  <a16:creationId xmlns:a16="http://schemas.microsoft.com/office/drawing/2014/main" id="{C787601A-8F64-ED45-9769-4B1BD07C9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584"/>
              <a:ext cx="30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buSzPct val="85000"/>
                <a:buFontTx/>
                <a:buNone/>
              </a:pPr>
              <a:endParaRPr lang="zh-CN" altLang="zh-CN" sz="2000" b="0">
                <a:latin typeface="Arial" panose="020B0604020202020204" pitchFamily="34" charset="0"/>
              </a:endParaRPr>
            </a:p>
          </p:txBody>
        </p:sp>
        <p:sp>
          <p:nvSpPr>
            <p:cNvPr id="24611" name="Line 102">
              <a:extLst>
                <a:ext uri="{FF2B5EF4-FFF2-40B4-BE49-F238E27FC236}">
                  <a16:creationId xmlns:a16="http://schemas.microsoft.com/office/drawing/2014/main" id="{94734609-C15B-2A4D-884B-6AA6A301C9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3584"/>
              <a:ext cx="9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12" name="Line 103">
              <a:extLst>
                <a:ext uri="{FF2B5EF4-FFF2-40B4-BE49-F238E27FC236}">
                  <a16:creationId xmlns:a16="http://schemas.microsoft.com/office/drawing/2014/main" id="{1B7945DF-7655-5641-BC52-D4FCE380A5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3833"/>
              <a:ext cx="9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13" name="Line 104">
              <a:extLst>
                <a:ext uri="{FF2B5EF4-FFF2-40B4-BE49-F238E27FC236}">
                  <a16:creationId xmlns:a16="http://schemas.microsoft.com/office/drawing/2014/main" id="{7CC9CCFC-71EC-5443-AB9A-25320A11B3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3584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14" name="Line 105">
              <a:extLst>
                <a:ext uri="{FF2B5EF4-FFF2-40B4-BE49-F238E27FC236}">
                  <a16:creationId xmlns:a16="http://schemas.microsoft.com/office/drawing/2014/main" id="{F1DCB774-F636-584C-B3EC-BAFDEE63E1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4" y="3584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15" name="Line 106">
              <a:extLst>
                <a:ext uri="{FF2B5EF4-FFF2-40B4-BE49-F238E27FC236}">
                  <a16:creationId xmlns:a16="http://schemas.microsoft.com/office/drawing/2014/main" id="{686C006F-EE84-6940-ABC0-11E09D0EB5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2" y="3584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16" name="Line 107">
              <a:extLst>
                <a:ext uri="{FF2B5EF4-FFF2-40B4-BE49-F238E27FC236}">
                  <a16:creationId xmlns:a16="http://schemas.microsoft.com/office/drawing/2014/main" id="{B227EB50-B2DB-6247-905A-DB8E214842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8" y="3584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17" name="Line 108">
              <a:extLst>
                <a:ext uri="{FF2B5EF4-FFF2-40B4-BE49-F238E27FC236}">
                  <a16:creationId xmlns:a16="http://schemas.microsoft.com/office/drawing/2014/main" id="{E2EF70D6-8CF0-EA46-B4AC-5392762BBF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0" y="3704"/>
              <a:ext cx="36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18" name="Line 109">
              <a:extLst>
                <a:ext uri="{FF2B5EF4-FFF2-40B4-BE49-F238E27FC236}">
                  <a16:creationId xmlns:a16="http://schemas.microsoft.com/office/drawing/2014/main" id="{203DD13D-12F1-6C4E-9F5D-F284716509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84" y="3656"/>
              <a:ext cx="56" cy="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19" name="Line 110">
              <a:extLst>
                <a:ext uri="{FF2B5EF4-FFF2-40B4-BE49-F238E27FC236}">
                  <a16:creationId xmlns:a16="http://schemas.microsoft.com/office/drawing/2014/main" id="{2A4CF55A-C3DC-6B49-9396-E58A79326C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0" y="3664"/>
              <a:ext cx="48" cy="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4588" name="Group 111">
            <a:extLst>
              <a:ext uri="{FF2B5EF4-FFF2-40B4-BE49-F238E27FC236}">
                <a16:creationId xmlns:a16="http://schemas.microsoft.com/office/drawing/2014/main" id="{614AE0C2-B2E8-2847-AC5E-CC8617A5E7EB}"/>
              </a:ext>
            </a:extLst>
          </p:cNvPr>
          <p:cNvGrpSpPr>
            <a:grpSpLocks/>
          </p:cNvGrpSpPr>
          <p:nvPr/>
        </p:nvGrpSpPr>
        <p:grpSpPr bwMode="auto">
          <a:xfrm>
            <a:off x="6743700" y="4100513"/>
            <a:ext cx="2019300" cy="395287"/>
            <a:chOff x="3424" y="3584"/>
            <a:chExt cx="1272" cy="249"/>
          </a:xfrm>
        </p:grpSpPr>
        <p:grpSp>
          <p:nvGrpSpPr>
            <p:cNvPr id="24592" name="Group 112">
              <a:extLst>
                <a:ext uri="{FF2B5EF4-FFF2-40B4-BE49-F238E27FC236}">
                  <a16:creationId xmlns:a16="http://schemas.microsoft.com/office/drawing/2014/main" id="{D10447FF-1696-9140-B7D5-B7A2A5E3D2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4" y="3584"/>
              <a:ext cx="1272" cy="249"/>
              <a:chOff x="3424" y="3584"/>
              <a:chExt cx="1272" cy="249"/>
            </a:xfrm>
          </p:grpSpPr>
          <p:grpSp>
            <p:nvGrpSpPr>
              <p:cNvPr id="24597" name="Group 113">
                <a:extLst>
                  <a:ext uri="{FF2B5EF4-FFF2-40B4-BE49-F238E27FC236}">
                    <a16:creationId xmlns:a16="http://schemas.microsoft.com/office/drawing/2014/main" id="{159D277A-075C-9146-8063-0F13D72906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76" y="3584"/>
                <a:ext cx="920" cy="249"/>
                <a:chOff x="3776" y="3584"/>
                <a:chExt cx="920" cy="249"/>
              </a:xfrm>
            </p:grpSpPr>
            <p:sp>
              <p:nvSpPr>
                <p:cNvPr id="24599" name="Rectangle 114">
                  <a:extLst>
                    <a:ext uri="{FF2B5EF4-FFF2-40B4-BE49-F238E27FC236}">
                      <a16:creationId xmlns:a16="http://schemas.microsoft.com/office/drawing/2014/main" id="{1AC827F9-793F-EF44-83EC-74176E9A1B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90" y="3584"/>
                  <a:ext cx="306" cy="2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 Light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 Light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 Light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 Light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 Light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 Light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 Light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 Light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 Light" panose="020B0503020204020204" pitchFamily="34" charset="-122"/>
                    </a:defRPr>
                  </a:lvl9pPr>
                </a:lstStyle>
                <a:p>
                  <a:pPr algn="ctr" eaLnBrk="1" hangingPunct="1">
                    <a:buSzPct val="85000"/>
                    <a:buFontTx/>
                    <a:buNone/>
                  </a:pPr>
                  <a:endParaRPr lang="zh-CN" altLang="zh-CN" sz="2000" b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4600" name="Rectangle 115">
                  <a:extLst>
                    <a:ext uri="{FF2B5EF4-FFF2-40B4-BE49-F238E27FC236}">
                      <a16:creationId xmlns:a16="http://schemas.microsoft.com/office/drawing/2014/main" id="{CE923220-A9F1-2846-A771-8C0BE6C0F1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2" y="3584"/>
                  <a:ext cx="308" cy="2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 Light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 Light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 Light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 Light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 Light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 Light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 Light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 Light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 Light" panose="020B0503020204020204" pitchFamily="34" charset="-122"/>
                    </a:defRPr>
                  </a:lvl9pPr>
                </a:lstStyle>
                <a:p>
                  <a:pPr algn="ctr" eaLnBrk="1" hangingPunct="1">
                    <a:buSzPct val="85000"/>
                    <a:buFontTx/>
                    <a:buNone/>
                  </a:pPr>
                  <a:r>
                    <a:rPr lang="en-US" altLang="zh-CN" sz="2000" b="0">
                      <a:latin typeface="Arial" panose="020B0604020202020204" pitchFamily="34" charset="0"/>
                    </a:rPr>
                    <a:t>h</a:t>
                  </a:r>
                </a:p>
              </p:txBody>
            </p:sp>
            <p:sp>
              <p:nvSpPr>
                <p:cNvPr id="24601" name="Rectangle 116">
                  <a:extLst>
                    <a:ext uri="{FF2B5EF4-FFF2-40B4-BE49-F238E27FC236}">
                      <a16:creationId xmlns:a16="http://schemas.microsoft.com/office/drawing/2014/main" id="{9AF7C35E-392B-7C4A-89F1-3076D5BBF9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76" y="3584"/>
                  <a:ext cx="306" cy="2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 Light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 Light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 Light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 Light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 Light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 Light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 Light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 Light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 Light" panose="020B0503020204020204" pitchFamily="34" charset="-122"/>
                    </a:defRPr>
                  </a:lvl9pPr>
                </a:lstStyle>
                <a:p>
                  <a:pPr algn="ctr" eaLnBrk="1" hangingPunct="1">
                    <a:buSzPct val="85000"/>
                    <a:buFontTx/>
                    <a:buNone/>
                  </a:pPr>
                  <a:endParaRPr lang="zh-CN" altLang="zh-CN" sz="2000" b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4602" name="Line 117">
                  <a:extLst>
                    <a:ext uri="{FF2B5EF4-FFF2-40B4-BE49-F238E27FC236}">
                      <a16:creationId xmlns:a16="http://schemas.microsoft.com/office/drawing/2014/main" id="{B0BA0ED7-3498-5245-BB3A-6E528D2EB5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76" y="3584"/>
                  <a:ext cx="920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4603" name="Line 118">
                  <a:extLst>
                    <a:ext uri="{FF2B5EF4-FFF2-40B4-BE49-F238E27FC236}">
                      <a16:creationId xmlns:a16="http://schemas.microsoft.com/office/drawing/2014/main" id="{7BCC7BCF-66C8-2D49-A4C1-1C41557A77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76" y="3833"/>
                  <a:ext cx="920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4604" name="Line 119">
                  <a:extLst>
                    <a:ext uri="{FF2B5EF4-FFF2-40B4-BE49-F238E27FC236}">
                      <a16:creationId xmlns:a16="http://schemas.microsoft.com/office/drawing/2014/main" id="{E25E8D54-B364-9049-B169-2CA20752A4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76" y="3584"/>
                  <a:ext cx="0" cy="249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4605" name="Line 120">
                  <a:extLst>
                    <a:ext uri="{FF2B5EF4-FFF2-40B4-BE49-F238E27FC236}">
                      <a16:creationId xmlns:a16="http://schemas.microsoft.com/office/drawing/2014/main" id="{0617CBA8-CA5A-8D41-8845-CF60D0CC10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82" y="3584"/>
                  <a:ext cx="0" cy="24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4606" name="Line 121">
                  <a:extLst>
                    <a:ext uri="{FF2B5EF4-FFF2-40B4-BE49-F238E27FC236}">
                      <a16:creationId xmlns:a16="http://schemas.microsoft.com/office/drawing/2014/main" id="{FD0E4CE1-B460-044C-94C8-DAE1DF3830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90" y="3584"/>
                  <a:ext cx="0" cy="24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4607" name="Line 122">
                  <a:extLst>
                    <a:ext uri="{FF2B5EF4-FFF2-40B4-BE49-F238E27FC236}">
                      <a16:creationId xmlns:a16="http://schemas.microsoft.com/office/drawing/2014/main" id="{72C4E2FE-6977-844C-9962-368D346BD8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96" y="3584"/>
                  <a:ext cx="0" cy="249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4598" name="Line 123">
                <a:extLst>
                  <a:ext uri="{FF2B5EF4-FFF2-40B4-BE49-F238E27FC236}">
                    <a16:creationId xmlns:a16="http://schemas.microsoft.com/office/drawing/2014/main" id="{678D1B81-C4B6-2349-829B-8C286757A9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4" y="3704"/>
                <a:ext cx="352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4593" name="Line 124">
              <a:extLst>
                <a:ext uri="{FF2B5EF4-FFF2-40B4-BE49-F238E27FC236}">
                  <a16:creationId xmlns:a16="http://schemas.microsoft.com/office/drawing/2014/main" id="{974E27D1-7668-8F44-A906-4E82B86594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64" y="3648"/>
              <a:ext cx="56" cy="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94" name="Line 125">
              <a:extLst>
                <a:ext uri="{FF2B5EF4-FFF2-40B4-BE49-F238E27FC236}">
                  <a16:creationId xmlns:a16="http://schemas.microsoft.com/office/drawing/2014/main" id="{F3E1FF1A-526D-9743-9389-BF86AD1B02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0" y="3656"/>
              <a:ext cx="48" cy="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95" name="Line 126">
              <a:extLst>
                <a:ext uri="{FF2B5EF4-FFF2-40B4-BE49-F238E27FC236}">
                  <a16:creationId xmlns:a16="http://schemas.microsoft.com/office/drawing/2014/main" id="{02CAB5A5-3B8D-4F43-B2FE-9AC5281C2D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80" y="3640"/>
              <a:ext cx="56" cy="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96" name="Line 127">
              <a:extLst>
                <a:ext uri="{FF2B5EF4-FFF2-40B4-BE49-F238E27FC236}">
                  <a16:creationId xmlns:a16="http://schemas.microsoft.com/office/drawing/2014/main" id="{5BCDD82A-E78D-ED44-8A17-7AC154EBDD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6" y="3648"/>
              <a:ext cx="48" cy="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4589" name="Rectangle 129">
            <a:extLst>
              <a:ext uri="{FF2B5EF4-FFF2-40B4-BE49-F238E27FC236}">
                <a16:creationId xmlns:a16="http://schemas.microsoft.com/office/drawing/2014/main" id="{BD6F187A-5798-8242-8C53-C67A8B4A7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57200"/>
            <a:ext cx="1295400" cy="519113"/>
          </a:xfrm>
        </p:spPr>
        <p:txBody>
          <a:bodyPr/>
          <a:lstStyle/>
          <a:p>
            <a:pPr algn="l" eaLnBrk="1" hangingPunct="1"/>
            <a:r>
              <a:rPr lang="zh-CN" altLang="en-US" sz="2800" b="1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例如</a:t>
            </a:r>
            <a:r>
              <a:rPr lang="zh-CN" altLang="en-US" sz="2800" b="1">
                <a:solidFill>
                  <a:schemeClr val="accent1"/>
                </a:solidFill>
                <a:latin typeface="微软雅黑 Light" panose="020B0503020204020204" pitchFamily="34" charset="-122"/>
                <a:ea typeface="微软雅黑 Light" panose="020B0503020204020204" pitchFamily="34" charset="-122"/>
              </a:rPr>
              <a:t>：</a:t>
            </a:r>
          </a:p>
        </p:txBody>
      </p:sp>
      <p:sp>
        <p:nvSpPr>
          <p:cNvPr id="24590" name="AutoShape 130">
            <a:extLst>
              <a:ext uri="{FF2B5EF4-FFF2-40B4-BE49-F238E27FC236}">
                <a16:creationId xmlns:a16="http://schemas.microsoft.com/office/drawing/2014/main" id="{800C449F-CFC0-7D4E-B870-5863F780F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3100" y="1573213"/>
            <a:ext cx="1219200" cy="457200"/>
          </a:xfrm>
          <a:prstGeom prst="leftRightArrow">
            <a:avLst>
              <a:gd name="adj1" fmla="val 50000"/>
              <a:gd name="adj2" fmla="val 5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91" name="灯片编号占位符 130">
            <a:extLst>
              <a:ext uri="{FF2B5EF4-FFF2-40B4-BE49-F238E27FC236}">
                <a16:creationId xmlns:a16="http://schemas.microsoft.com/office/drawing/2014/main" id="{9BF383C8-84A5-2440-BA16-50A3A42E4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E3C944-A57A-2B45-9117-783A2C2A35D2}" type="slidenum">
              <a:rPr lang="en-US" altLang="zh-CN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4C58623E-F476-CA43-9AE3-A3F4DAC00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0"/>
            <a:ext cx="4953000" cy="609600"/>
          </a:xfrm>
          <a:noFill/>
        </p:spPr>
        <p:txBody>
          <a:bodyPr/>
          <a:lstStyle/>
          <a:p>
            <a:pPr algn="l" eaLnBrk="1" hangingPunct="1"/>
            <a:r>
              <a:rPr lang="en-US" altLang="zh-CN" sz="3200" b="1">
                <a:latin typeface="黑体" panose="02010609060101010101" pitchFamily="49" charset="-122"/>
                <a:ea typeface="黑体" panose="02010609060101010101" pitchFamily="49" charset="-122"/>
              </a:rPr>
              <a:t>6.4.3 </a:t>
            </a:r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树和森林的遍历</a:t>
            </a:r>
          </a:p>
        </p:txBody>
      </p:sp>
      <p:sp>
        <p:nvSpPr>
          <p:cNvPr id="547843" name="Rectangle 3">
            <a:extLst>
              <a:ext uri="{FF2B5EF4-FFF2-40B4-BE49-F238E27FC236}">
                <a16:creationId xmlns:a16="http://schemas.microsoft.com/office/drawing/2014/main" id="{33B20D3A-F4DF-6249-A03A-5883DB3B4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" y="762000"/>
            <a:ext cx="15875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sz="2800">
                <a:solidFill>
                  <a:srgbClr val="66FF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树的遍历</a:t>
            </a:r>
          </a:p>
        </p:txBody>
      </p:sp>
      <p:sp>
        <p:nvSpPr>
          <p:cNvPr id="25603" name="Rectangle 4">
            <a:extLst>
              <a:ext uri="{FF2B5EF4-FFF2-40B4-BE49-F238E27FC236}">
                <a16:creationId xmlns:a16="http://schemas.microsoft.com/office/drawing/2014/main" id="{05CFF847-CDE1-7048-90B8-BFBDDCA34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" y="3657600"/>
            <a:ext cx="1260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例如：</a:t>
            </a:r>
          </a:p>
        </p:txBody>
      </p:sp>
      <p:grpSp>
        <p:nvGrpSpPr>
          <p:cNvPr id="25604" name="Group 5">
            <a:extLst>
              <a:ext uri="{FF2B5EF4-FFF2-40B4-BE49-F238E27FC236}">
                <a16:creationId xmlns:a16="http://schemas.microsoft.com/office/drawing/2014/main" id="{B605EDDB-2153-0044-852E-A54B05388B72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948113"/>
            <a:ext cx="2133600" cy="2362200"/>
            <a:chOff x="1736" y="2752"/>
            <a:chExt cx="704" cy="968"/>
          </a:xfrm>
        </p:grpSpPr>
        <p:sp>
          <p:nvSpPr>
            <p:cNvPr id="25617" name="Oval 6">
              <a:extLst>
                <a:ext uri="{FF2B5EF4-FFF2-40B4-BE49-F238E27FC236}">
                  <a16:creationId xmlns:a16="http://schemas.microsoft.com/office/drawing/2014/main" id="{ED77935A-9D06-5C49-9015-38AEDB1DAE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752"/>
              <a:ext cx="160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5618" name="Oval 7">
              <a:extLst>
                <a:ext uri="{FF2B5EF4-FFF2-40B4-BE49-F238E27FC236}">
                  <a16:creationId xmlns:a16="http://schemas.microsoft.com/office/drawing/2014/main" id="{6B7E80F3-5BCA-694A-9544-C091CD5EFE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3152"/>
              <a:ext cx="160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5619" name="Oval 8">
              <a:extLst>
                <a:ext uri="{FF2B5EF4-FFF2-40B4-BE49-F238E27FC236}">
                  <a16:creationId xmlns:a16="http://schemas.microsoft.com/office/drawing/2014/main" id="{B27E6770-E308-4149-B7C3-35EA1F9FAB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4" y="3544"/>
              <a:ext cx="160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25620" name="Oval 9">
              <a:extLst>
                <a:ext uri="{FF2B5EF4-FFF2-40B4-BE49-F238E27FC236}">
                  <a16:creationId xmlns:a16="http://schemas.microsoft.com/office/drawing/2014/main" id="{DC512A38-4117-484A-9035-10C1C432C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0" y="3152"/>
              <a:ext cx="160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25621" name="Line 10">
              <a:extLst>
                <a:ext uri="{FF2B5EF4-FFF2-40B4-BE49-F238E27FC236}">
                  <a16:creationId xmlns:a16="http://schemas.microsoft.com/office/drawing/2014/main" id="{D497A0EE-FF98-FD46-B460-279FDF70C2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56" y="2920"/>
              <a:ext cx="192" cy="2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22" name="Line 11">
              <a:extLst>
                <a:ext uri="{FF2B5EF4-FFF2-40B4-BE49-F238E27FC236}">
                  <a16:creationId xmlns:a16="http://schemas.microsoft.com/office/drawing/2014/main" id="{E955ACC1-1A9D-C142-92D6-D6BF967312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904"/>
              <a:ext cx="176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23" name="Oval 12">
              <a:extLst>
                <a:ext uri="{FF2B5EF4-FFF2-40B4-BE49-F238E27FC236}">
                  <a16:creationId xmlns:a16="http://schemas.microsoft.com/office/drawing/2014/main" id="{B6F69DFE-DA87-404E-8A2E-D076FD37D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4" y="3152"/>
              <a:ext cx="160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5624" name="Line 13">
              <a:extLst>
                <a:ext uri="{FF2B5EF4-FFF2-40B4-BE49-F238E27FC236}">
                  <a16:creationId xmlns:a16="http://schemas.microsoft.com/office/drawing/2014/main" id="{1E73B2D8-248E-214B-A695-2657AFED7F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6" y="2944"/>
              <a:ext cx="0" cy="2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25" name="Line 14">
              <a:extLst>
                <a:ext uri="{FF2B5EF4-FFF2-40B4-BE49-F238E27FC236}">
                  <a16:creationId xmlns:a16="http://schemas.microsoft.com/office/drawing/2014/main" id="{3A7CA3EC-072B-0241-B3EA-87CDA5D523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6" y="3344"/>
              <a:ext cx="0" cy="2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5605" name="AutoShape 15">
            <a:extLst>
              <a:ext uri="{FF2B5EF4-FFF2-40B4-BE49-F238E27FC236}">
                <a16:creationId xmlns:a16="http://schemas.microsoft.com/office/drawing/2014/main" id="{6F6370CD-D1E9-2344-955F-00C12BC3D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405313"/>
            <a:ext cx="609600" cy="6350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6" name="Rectangle 16">
            <a:extLst>
              <a:ext uri="{FF2B5EF4-FFF2-40B4-BE49-F238E27FC236}">
                <a16:creationId xmlns:a16="http://schemas.microsoft.com/office/drawing/2014/main" id="{74058FD8-D53D-A94B-815F-EE5A62252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343400"/>
            <a:ext cx="1978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Arial" panose="020B0604020202020204" pitchFamily="34" charset="0"/>
              </a:rPr>
              <a:t>先根序列：</a:t>
            </a:r>
          </a:p>
        </p:txBody>
      </p:sp>
      <p:sp>
        <p:nvSpPr>
          <p:cNvPr id="25607" name="Rectangle 17">
            <a:extLst>
              <a:ext uri="{FF2B5EF4-FFF2-40B4-BE49-F238E27FC236}">
                <a16:creationId xmlns:a16="http://schemas.microsoft.com/office/drawing/2014/main" id="{3F9801C5-0A92-544E-8175-0394E5776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862513"/>
            <a:ext cx="19780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C00000"/>
                </a:solidFill>
                <a:latin typeface="Arial" panose="020B0604020202020204" pitchFamily="34" charset="0"/>
              </a:rPr>
              <a:t>后根序列：</a:t>
            </a:r>
          </a:p>
        </p:txBody>
      </p:sp>
      <p:sp>
        <p:nvSpPr>
          <p:cNvPr id="25608" name="Rectangle 18">
            <a:extLst>
              <a:ext uri="{FF2B5EF4-FFF2-40B4-BE49-F238E27FC236}">
                <a16:creationId xmlns:a16="http://schemas.microsoft.com/office/drawing/2014/main" id="{E6827C1A-9657-5C4C-8E71-DD7DA2FAB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343400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tx2"/>
                </a:solidFill>
                <a:latin typeface="Arial" panose="020B0604020202020204" pitchFamily="34" charset="0"/>
              </a:rPr>
              <a:t>a b c d e</a:t>
            </a:r>
          </a:p>
        </p:txBody>
      </p:sp>
      <p:sp>
        <p:nvSpPr>
          <p:cNvPr id="25609" name="Rectangle 19">
            <a:extLst>
              <a:ext uri="{FF2B5EF4-FFF2-40B4-BE49-F238E27FC236}">
                <a16:creationId xmlns:a16="http://schemas.microsoft.com/office/drawing/2014/main" id="{4F5CBA4F-BFD8-094C-854A-862C104D0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862513"/>
            <a:ext cx="190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C00000"/>
                </a:solidFill>
                <a:latin typeface="Arial" panose="020B0604020202020204" pitchFamily="34" charset="0"/>
              </a:rPr>
              <a:t>b d c e a</a:t>
            </a:r>
          </a:p>
        </p:txBody>
      </p:sp>
      <p:sp>
        <p:nvSpPr>
          <p:cNvPr id="25610" name="AutoShape 21">
            <a:extLst>
              <a:ext uri="{FF2B5EF4-FFF2-40B4-BE49-F238E27FC236}">
                <a16:creationId xmlns:a16="http://schemas.microsoft.com/office/drawing/2014/main" id="{60DD443F-1777-624D-BC77-C899D33B2D1A}"/>
              </a:ext>
            </a:extLst>
          </p:cNvPr>
          <p:cNvSpPr>
            <a:spLocks/>
          </p:cNvSpPr>
          <p:nvPr/>
        </p:nvSpPr>
        <p:spPr bwMode="auto">
          <a:xfrm>
            <a:off x="1981200" y="685800"/>
            <a:ext cx="76200" cy="838200"/>
          </a:xfrm>
          <a:prstGeom prst="leftBrace">
            <a:avLst>
              <a:gd name="adj1" fmla="val 91667"/>
              <a:gd name="adj2" fmla="val 50000"/>
            </a:avLst>
          </a:prstGeom>
          <a:noFill/>
          <a:ln w="349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11" name="Rectangle 22">
            <a:extLst>
              <a:ext uri="{FF2B5EF4-FFF2-40B4-BE49-F238E27FC236}">
                <a16:creationId xmlns:a16="http://schemas.microsoft.com/office/drawing/2014/main" id="{B128C4AD-A765-BD4F-BDA6-322FEACE5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33400"/>
            <a:ext cx="434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深度优先遍历</a:t>
            </a:r>
            <a:r>
              <a:rPr lang="zh-CN" altLang="en-US" sz="2400">
                <a:solidFill>
                  <a:srgbClr val="C00000"/>
                </a:solidFill>
                <a:latin typeface="Times New Roman" panose="02020603050405020304" pitchFamily="18" charset="0"/>
              </a:rPr>
              <a:t>（先根、后根）</a:t>
            </a:r>
          </a:p>
        </p:txBody>
      </p:sp>
      <p:sp>
        <p:nvSpPr>
          <p:cNvPr id="25612" name="Rectangle 23">
            <a:extLst>
              <a:ext uri="{FF2B5EF4-FFF2-40B4-BE49-F238E27FC236}">
                <a16:creationId xmlns:a16="http://schemas.microsoft.com/office/drawing/2014/main" id="{6A234FCF-C7B0-8A48-8BF8-CE24D7AC1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066800"/>
            <a:ext cx="342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广度优先遍历</a:t>
            </a:r>
            <a:r>
              <a:rPr lang="zh-CN" altLang="en-US" sz="2400">
                <a:solidFill>
                  <a:srgbClr val="C00000"/>
                </a:solidFill>
                <a:latin typeface="Times New Roman" panose="02020603050405020304" pitchFamily="18" charset="0"/>
              </a:rPr>
              <a:t>（层次）</a:t>
            </a:r>
          </a:p>
        </p:txBody>
      </p:sp>
      <p:sp>
        <p:nvSpPr>
          <p:cNvPr id="25613" name="Rectangle 24">
            <a:extLst>
              <a:ext uri="{FF2B5EF4-FFF2-40B4-BE49-F238E27FC236}">
                <a16:creationId xmlns:a16="http://schemas.microsoft.com/office/drawing/2014/main" id="{C02DFE06-6915-B54E-8EB6-4509D745B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828800"/>
            <a:ext cx="3581400" cy="1600200"/>
          </a:xfrm>
          <a:prstGeom prst="rect">
            <a:avLst/>
          </a:prstGeom>
          <a:noFill/>
          <a:ln w="222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 marL="476250" indent="-4762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SzPct val="85000"/>
              <a:buFontTx/>
              <a:buBlip>
                <a:blip r:embed="rId2"/>
              </a:buBlip>
            </a:pPr>
            <a:r>
              <a:rPr lang="zh-CN" altLang="en-US" sz="2400">
                <a:solidFill>
                  <a:schemeClr val="tx2"/>
                </a:solidFill>
                <a:latin typeface="Arial" panose="020B0604020202020204" pitchFamily="34" charset="0"/>
              </a:rPr>
              <a:t>先根遍历</a:t>
            </a:r>
          </a:p>
          <a:p>
            <a:pPr eaLnBrk="1" hangingPunct="1">
              <a:spcBef>
                <a:spcPct val="0"/>
              </a:spcBef>
              <a:buClr>
                <a:srgbClr val="FF00FF"/>
              </a:buClr>
              <a:buSzPct val="85000"/>
              <a:buFont typeface="Wingdings" pitchFamily="2" charset="2"/>
              <a:buChar char="Ø"/>
            </a:pPr>
            <a:r>
              <a:rPr lang="zh-CN" altLang="en-US" sz="2400">
                <a:latin typeface="Arial" panose="020B0604020202020204" pitchFamily="34" charset="0"/>
              </a:rPr>
              <a:t>访问根结点；</a:t>
            </a:r>
          </a:p>
          <a:p>
            <a:pPr eaLnBrk="1" hangingPunct="1">
              <a:spcBef>
                <a:spcPct val="0"/>
              </a:spcBef>
              <a:buClr>
                <a:srgbClr val="FF00FF"/>
              </a:buClr>
              <a:buSzPct val="85000"/>
              <a:buFont typeface="Wingdings" pitchFamily="2" charset="2"/>
              <a:buChar char="Ø"/>
            </a:pPr>
            <a:r>
              <a:rPr lang="zh-CN" altLang="en-US" sz="2400">
                <a:latin typeface="Arial" panose="020B0604020202020204" pitchFamily="34" charset="0"/>
              </a:rPr>
              <a:t>依次先根遍历根结点的每棵子树。</a:t>
            </a:r>
            <a:endParaRPr lang="zh-TW" altLang="en-US" sz="2400">
              <a:latin typeface="Arial" panose="020B0604020202020204" pitchFamily="34" charset="0"/>
            </a:endParaRPr>
          </a:p>
        </p:txBody>
      </p:sp>
      <p:sp>
        <p:nvSpPr>
          <p:cNvPr id="25614" name="Rectangle 25">
            <a:extLst>
              <a:ext uri="{FF2B5EF4-FFF2-40B4-BE49-F238E27FC236}">
                <a16:creationId xmlns:a16="http://schemas.microsoft.com/office/drawing/2014/main" id="{D45D2CB7-8A45-B34F-8EE9-4EA6BFA69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828800"/>
            <a:ext cx="4114800" cy="1574800"/>
          </a:xfrm>
          <a:prstGeom prst="rect">
            <a:avLst/>
          </a:prstGeom>
          <a:noFill/>
          <a:ln w="222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81000" indent="-3810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zh-CN" altLang="en-US" sz="2400">
                <a:solidFill>
                  <a:schemeClr val="accent1"/>
                </a:solidFill>
                <a:latin typeface="Times New Roman" panose="02020603050405020304" pitchFamily="18" charset="0"/>
              </a:rPr>
              <a:t>后根遍历</a:t>
            </a:r>
          </a:p>
          <a:p>
            <a:pPr eaLnBrk="1" hangingPunct="1">
              <a:spcBef>
                <a:spcPct val="0"/>
              </a:spcBef>
              <a:buClr>
                <a:srgbClr val="FF00FF"/>
              </a:buClr>
              <a:buFont typeface="Wingdings" pitchFamily="2" charset="2"/>
              <a:buChar char="Ø"/>
            </a:pPr>
            <a:r>
              <a:rPr lang="zh-CN" altLang="en-US" sz="2400">
                <a:latin typeface="Times New Roman" panose="02020603050405020304" pitchFamily="18" charset="0"/>
              </a:rPr>
              <a:t>依次后根遍历根结点的每棵子树；</a:t>
            </a:r>
          </a:p>
          <a:p>
            <a:pPr eaLnBrk="1" hangingPunct="1">
              <a:spcBef>
                <a:spcPct val="0"/>
              </a:spcBef>
              <a:buClr>
                <a:srgbClr val="FF00FF"/>
              </a:buClr>
              <a:buFont typeface="Wingdings" pitchFamily="2" charset="2"/>
              <a:buChar char="Ø"/>
            </a:pPr>
            <a:r>
              <a:rPr lang="zh-CN" altLang="en-US" sz="2400">
                <a:latin typeface="Times New Roman" panose="02020603050405020304" pitchFamily="18" charset="0"/>
              </a:rPr>
              <a:t>访问根结点。</a:t>
            </a:r>
          </a:p>
        </p:txBody>
      </p:sp>
      <p:sp>
        <p:nvSpPr>
          <p:cNvPr id="25615" name="AutoShape 26">
            <a:extLst>
              <a:ext uri="{FF2B5EF4-FFF2-40B4-BE49-F238E27FC236}">
                <a16:creationId xmlns:a16="http://schemas.microsoft.com/office/drawing/2014/main" id="{E246926F-DF2D-2B4F-9A5A-27FAD227E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04800"/>
            <a:ext cx="2514600" cy="914400"/>
          </a:xfrm>
          <a:prstGeom prst="wedgeRectCallout">
            <a:avLst>
              <a:gd name="adj1" fmla="val -66542"/>
              <a:gd name="adj2" fmla="val 22051"/>
            </a:avLst>
          </a:prstGeom>
          <a:solidFill>
            <a:srgbClr val="CCFF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树没有中序遍历（因子树不分左右）</a:t>
            </a:r>
            <a:endParaRPr lang="zh-CN" altLang="en-US" sz="2000" b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16" name="灯片编号占位符 26">
            <a:extLst>
              <a:ext uri="{FF2B5EF4-FFF2-40B4-BE49-F238E27FC236}">
                <a16:creationId xmlns:a16="http://schemas.microsoft.com/office/drawing/2014/main" id="{4F7D66BE-A34E-5A4C-9371-A0773DC3B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D9FBB1-DD12-F247-ADD6-8DFD4E4C4349}" type="slidenum">
              <a:rPr lang="en-US" altLang="zh-CN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4C8C0CB-6A2F-0441-AD5D-0D6D447F74F4}"/>
              </a:ext>
            </a:extLst>
          </p:cNvPr>
          <p:cNvSpPr txBox="1"/>
          <p:nvPr/>
        </p:nvSpPr>
        <p:spPr>
          <a:xfrm>
            <a:off x="-1195754" y="3995225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52A618A1-9521-1E4E-8C55-8DFACDB17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1438" y="152400"/>
            <a:ext cx="9144001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accent1"/>
                </a:solidFill>
                <a:latin typeface="Arial" panose="020B0604020202020204" pitchFamily="34" charset="0"/>
              </a:rPr>
              <a:t>讨论：树若采用</a:t>
            </a:r>
            <a:r>
              <a:rPr lang="zh-CN" altLang="en-US" sz="2800">
                <a:solidFill>
                  <a:schemeClr val="accent1"/>
                </a:solidFill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solidFill>
                  <a:schemeClr val="accent1"/>
                </a:solidFill>
                <a:latin typeface="Arial" panose="020B0604020202020204" pitchFamily="34" charset="0"/>
              </a:rPr>
              <a:t>先转换，后遍历</a:t>
            </a:r>
            <a:r>
              <a:rPr lang="zh-CN" altLang="en-US" sz="2800">
                <a:solidFill>
                  <a:schemeClr val="accent1"/>
                </a:solidFill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solidFill>
                  <a:schemeClr val="accent1"/>
                </a:solidFill>
                <a:latin typeface="Arial" panose="020B0604020202020204" pitchFamily="34" charset="0"/>
              </a:rPr>
              <a:t>方式，结果是否一样？</a:t>
            </a:r>
          </a:p>
        </p:txBody>
      </p:sp>
      <p:grpSp>
        <p:nvGrpSpPr>
          <p:cNvPr id="26626" name="Group 3">
            <a:extLst>
              <a:ext uri="{FF2B5EF4-FFF2-40B4-BE49-F238E27FC236}">
                <a16:creationId xmlns:a16="http://schemas.microsoft.com/office/drawing/2014/main" id="{D4730F45-9E8E-7541-97C9-AC7B34FD0914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838200"/>
            <a:ext cx="1905000" cy="2438400"/>
            <a:chOff x="1128" y="648"/>
            <a:chExt cx="704" cy="1264"/>
          </a:xfrm>
        </p:grpSpPr>
        <p:sp>
          <p:nvSpPr>
            <p:cNvPr id="26651" name="Oval 4">
              <a:extLst>
                <a:ext uri="{FF2B5EF4-FFF2-40B4-BE49-F238E27FC236}">
                  <a16:creationId xmlns:a16="http://schemas.microsoft.com/office/drawing/2014/main" id="{2526FFFA-1738-784A-87BE-3218BC071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" y="648"/>
              <a:ext cx="160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6652" name="Oval 5">
              <a:extLst>
                <a:ext uri="{FF2B5EF4-FFF2-40B4-BE49-F238E27FC236}">
                  <a16:creationId xmlns:a16="http://schemas.microsoft.com/office/drawing/2014/main" id="{2ED9E9C1-54FC-4947-9DC6-E37A74D97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" y="1048"/>
              <a:ext cx="160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6653" name="Oval 6">
              <a:extLst>
                <a:ext uri="{FF2B5EF4-FFF2-40B4-BE49-F238E27FC236}">
                  <a16:creationId xmlns:a16="http://schemas.microsoft.com/office/drawing/2014/main" id="{3DB7B71F-A01B-064A-92EA-A6BD1F9DA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4" y="1736"/>
              <a:ext cx="160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26654" name="Oval 7">
              <a:extLst>
                <a:ext uri="{FF2B5EF4-FFF2-40B4-BE49-F238E27FC236}">
                  <a16:creationId xmlns:a16="http://schemas.microsoft.com/office/drawing/2014/main" id="{3EF40A23-0EEE-374B-B418-FA51F82FA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2" y="1736"/>
              <a:ext cx="160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26655" name="Line 8">
              <a:extLst>
                <a:ext uri="{FF2B5EF4-FFF2-40B4-BE49-F238E27FC236}">
                  <a16:creationId xmlns:a16="http://schemas.microsoft.com/office/drawing/2014/main" id="{EF111C77-F86A-934A-AD3C-726C1A4DCA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48" y="816"/>
              <a:ext cx="192" cy="2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56" name="Line 9">
              <a:extLst>
                <a:ext uri="{FF2B5EF4-FFF2-40B4-BE49-F238E27FC236}">
                  <a16:creationId xmlns:a16="http://schemas.microsoft.com/office/drawing/2014/main" id="{CADFD304-7357-DC46-BC70-9F40D2F5DF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2" y="1488"/>
              <a:ext cx="176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57" name="Oval 10">
              <a:extLst>
                <a:ext uri="{FF2B5EF4-FFF2-40B4-BE49-F238E27FC236}">
                  <a16:creationId xmlns:a16="http://schemas.microsoft.com/office/drawing/2014/main" id="{7C151163-8DBE-AF43-9C72-968B81477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" y="1352"/>
              <a:ext cx="160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6658" name="Line 11">
              <a:extLst>
                <a:ext uri="{FF2B5EF4-FFF2-40B4-BE49-F238E27FC236}">
                  <a16:creationId xmlns:a16="http://schemas.microsoft.com/office/drawing/2014/main" id="{8BD988C0-394C-2B47-B2A6-173340E7D5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4" y="1200"/>
              <a:ext cx="160" cy="1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59" name="Line 12">
              <a:extLst>
                <a:ext uri="{FF2B5EF4-FFF2-40B4-BE49-F238E27FC236}">
                  <a16:creationId xmlns:a16="http://schemas.microsoft.com/office/drawing/2014/main" id="{205169D8-DCDB-1140-8158-0DAC12B6C3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56" y="1504"/>
              <a:ext cx="176" cy="2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6627" name="AutoShape 13">
            <a:extLst>
              <a:ext uri="{FF2B5EF4-FFF2-40B4-BE49-F238E27FC236}">
                <a16:creationId xmlns:a16="http://schemas.microsoft.com/office/drawing/2014/main" id="{FDC7F884-A57A-4F4E-B7A1-5623A27DE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524000"/>
            <a:ext cx="381000" cy="3810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6628" name="Group 14">
            <a:extLst>
              <a:ext uri="{FF2B5EF4-FFF2-40B4-BE49-F238E27FC236}">
                <a16:creationId xmlns:a16="http://schemas.microsoft.com/office/drawing/2014/main" id="{89D51D24-5966-AD4D-A6A8-893032AAF5AB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1166813"/>
            <a:ext cx="2189163" cy="1789112"/>
            <a:chOff x="2704" y="1039"/>
            <a:chExt cx="1379" cy="1127"/>
          </a:xfrm>
        </p:grpSpPr>
        <p:sp>
          <p:nvSpPr>
            <p:cNvPr id="26647" name="AutoShape 15">
              <a:extLst>
                <a:ext uri="{FF2B5EF4-FFF2-40B4-BE49-F238E27FC236}">
                  <a16:creationId xmlns:a16="http://schemas.microsoft.com/office/drawing/2014/main" id="{0AC6A842-2BD4-3343-A1B1-816313C64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" y="1192"/>
              <a:ext cx="152" cy="888"/>
            </a:xfrm>
            <a:prstGeom prst="leftBrace">
              <a:avLst>
                <a:gd name="adj1" fmla="val 48684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48" name="Rectangle 16">
              <a:extLst>
                <a:ext uri="{FF2B5EF4-FFF2-40B4-BE49-F238E27FC236}">
                  <a16:creationId xmlns:a16="http://schemas.microsoft.com/office/drawing/2014/main" id="{3C5F05FC-BBEF-874A-8FA5-280EC3F01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9" y="1039"/>
              <a:ext cx="124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latin typeface="Arial" panose="020B0604020202020204" pitchFamily="34" charset="0"/>
                </a:rPr>
                <a:t>先序遍历：</a:t>
              </a:r>
            </a:p>
          </p:txBody>
        </p:sp>
        <p:sp>
          <p:nvSpPr>
            <p:cNvPr id="26649" name="Rectangle 17">
              <a:extLst>
                <a:ext uri="{FF2B5EF4-FFF2-40B4-BE49-F238E27FC236}">
                  <a16:creationId xmlns:a16="http://schemas.microsoft.com/office/drawing/2014/main" id="{2394D75A-7515-6D49-83FF-8116B9C7D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7" y="1839"/>
              <a:ext cx="124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latin typeface="Arial" panose="020B0604020202020204" pitchFamily="34" charset="0"/>
                </a:rPr>
                <a:t>后序遍历：</a:t>
              </a:r>
            </a:p>
          </p:txBody>
        </p:sp>
        <p:sp>
          <p:nvSpPr>
            <p:cNvPr id="26650" name="Rectangle 18">
              <a:extLst>
                <a:ext uri="{FF2B5EF4-FFF2-40B4-BE49-F238E27FC236}">
                  <a16:creationId xmlns:a16="http://schemas.microsoft.com/office/drawing/2014/main" id="{88055F9A-E522-4D4A-B29F-680326E40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7" y="1455"/>
              <a:ext cx="124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latin typeface="Arial" panose="020B0604020202020204" pitchFamily="34" charset="0"/>
                </a:rPr>
                <a:t>中序遍历：</a:t>
              </a:r>
            </a:p>
          </p:txBody>
        </p:sp>
      </p:grpSp>
      <p:sp>
        <p:nvSpPr>
          <p:cNvPr id="26629" name="Rectangle 19">
            <a:extLst>
              <a:ext uri="{FF2B5EF4-FFF2-40B4-BE49-F238E27FC236}">
                <a16:creationId xmlns:a16="http://schemas.microsoft.com/office/drawing/2014/main" id="{D43E963A-38D4-3E45-AC45-F7A1F1B33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438400"/>
            <a:ext cx="16081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Arial" panose="020B0604020202020204" pitchFamily="34" charset="0"/>
              </a:rPr>
              <a:t>d e c b a</a:t>
            </a:r>
          </a:p>
        </p:txBody>
      </p:sp>
      <p:grpSp>
        <p:nvGrpSpPr>
          <p:cNvPr id="26630" name="Group 21">
            <a:extLst>
              <a:ext uri="{FF2B5EF4-FFF2-40B4-BE49-F238E27FC236}">
                <a16:creationId xmlns:a16="http://schemas.microsoft.com/office/drawing/2014/main" id="{A960C60D-A812-AA49-A47F-787EE5683046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762000"/>
            <a:ext cx="2133600" cy="2514600"/>
            <a:chOff x="1736" y="2752"/>
            <a:chExt cx="704" cy="968"/>
          </a:xfrm>
        </p:grpSpPr>
        <p:sp>
          <p:nvSpPr>
            <p:cNvPr id="26638" name="Oval 22">
              <a:extLst>
                <a:ext uri="{FF2B5EF4-FFF2-40B4-BE49-F238E27FC236}">
                  <a16:creationId xmlns:a16="http://schemas.microsoft.com/office/drawing/2014/main" id="{07E13357-6C25-9A40-8FFA-BC6C045AF6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752"/>
              <a:ext cx="160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6639" name="Oval 23">
              <a:extLst>
                <a:ext uri="{FF2B5EF4-FFF2-40B4-BE49-F238E27FC236}">
                  <a16:creationId xmlns:a16="http://schemas.microsoft.com/office/drawing/2014/main" id="{ADAA5038-3659-954F-8277-8A11B0D10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3152"/>
              <a:ext cx="160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6640" name="Oval 24">
              <a:extLst>
                <a:ext uri="{FF2B5EF4-FFF2-40B4-BE49-F238E27FC236}">
                  <a16:creationId xmlns:a16="http://schemas.microsoft.com/office/drawing/2014/main" id="{DF8CDD9B-F9B2-894C-A9EF-5A0FAC3B8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4" y="3544"/>
              <a:ext cx="160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26641" name="Oval 25">
              <a:extLst>
                <a:ext uri="{FF2B5EF4-FFF2-40B4-BE49-F238E27FC236}">
                  <a16:creationId xmlns:a16="http://schemas.microsoft.com/office/drawing/2014/main" id="{3DC3459E-1292-744C-AFFB-9310F8B0D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0" y="3152"/>
              <a:ext cx="160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26642" name="Line 26">
              <a:extLst>
                <a:ext uri="{FF2B5EF4-FFF2-40B4-BE49-F238E27FC236}">
                  <a16:creationId xmlns:a16="http://schemas.microsoft.com/office/drawing/2014/main" id="{714E4930-E8AB-9E45-B626-F9B21179E8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56" y="2920"/>
              <a:ext cx="192" cy="2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43" name="Line 27">
              <a:extLst>
                <a:ext uri="{FF2B5EF4-FFF2-40B4-BE49-F238E27FC236}">
                  <a16:creationId xmlns:a16="http://schemas.microsoft.com/office/drawing/2014/main" id="{60C4DB9A-C692-244A-BF3F-ABAE1D3F04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904"/>
              <a:ext cx="176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44" name="Oval 28">
              <a:extLst>
                <a:ext uri="{FF2B5EF4-FFF2-40B4-BE49-F238E27FC236}">
                  <a16:creationId xmlns:a16="http://schemas.microsoft.com/office/drawing/2014/main" id="{266527A4-2EFC-5C48-9481-8505CEEB2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4" y="3152"/>
              <a:ext cx="160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6645" name="Line 29">
              <a:extLst>
                <a:ext uri="{FF2B5EF4-FFF2-40B4-BE49-F238E27FC236}">
                  <a16:creationId xmlns:a16="http://schemas.microsoft.com/office/drawing/2014/main" id="{FA3CCDDA-E922-7242-A4DB-F3E6B35A2D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6" y="2944"/>
              <a:ext cx="0" cy="2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46" name="Line 30">
              <a:extLst>
                <a:ext uri="{FF2B5EF4-FFF2-40B4-BE49-F238E27FC236}">
                  <a16:creationId xmlns:a16="http://schemas.microsoft.com/office/drawing/2014/main" id="{E9F28DF7-E85E-DC4B-AE57-73A3FCB2E2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6" y="3344"/>
              <a:ext cx="0" cy="2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6631" name="Rectangle 31">
            <a:extLst>
              <a:ext uri="{FF2B5EF4-FFF2-40B4-BE49-F238E27FC236}">
                <a16:creationId xmlns:a16="http://schemas.microsoft.com/office/drawing/2014/main" id="{D658C98A-8683-B343-A4F2-0D1930264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114300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tx2"/>
                </a:solidFill>
                <a:latin typeface="Arial" panose="020B0604020202020204" pitchFamily="34" charset="0"/>
              </a:rPr>
              <a:t>a b c d e</a:t>
            </a:r>
          </a:p>
        </p:txBody>
      </p:sp>
      <p:sp>
        <p:nvSpPr>
          <p:cNvPr id="26632" name="Rectangle 32">
            <a:extLst>
              <a:ext uri="{FF2B5EF4-FFF2-40B4-BE49-F238E27FC236}">
                <a16:creationId xmlns:a16="http://schemas.microsoft.com/office/drawing/2014/main" id="{D01630BC-2116-9348-B6FC-A450B0D9F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1828800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C00000"/>
                </a:solidFill>
                <a:latin typeface="Arial" panose="020B0604020202020204" pitchFamily="34" charset="0"/>
              </a:rPr>
              <a:t>b d c e a</a:t>
            </a:r>
          </a:p>
        </p:txBody>
      </p:sp>
      <p:sp>
        <p:nvSpPr>
          <p:cNvPr id="26633" name="Rectangle 33">
            <a:extLst>
              <a:ext uri="{FF2B5EF4-FFF2-40B4-BE49-F238E27FC236}">
                <a16:creationId xmlns:a16="http://schemas.microsoft.com/office/drawing/2014/main" id="{9D1A8118-831B-4643-90D7-8DAB2AD7E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114800"/>
            <a:ext cx="77724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accent1"/>
                </a:solidFill>
                <a:latin typeface="Arial" panose="020B0604020202020204" pitchFamily="34" charset="0"/>
              </a:rPr>
              <a:t>1.</a:t>
            </a:r>
            <a:r>
              <a:rPr lang="en-US" altLang="zh-CN" sz="2800">
                <a:latin typeface="Arial" panose="020B0604020202020204" pitchFamily="34" charset="0"/>
              </a:rPr>
              <a:t>  </a:t>
            </a:r>
            <a:r>
              <a:rPr lang="zh-CN" altLang="en-US" sz="2800">
                <a:latin typeface="Arial" panose="020B0604020202020204" pitchFamily="34" charset="0"/>
              </a:rPr>
              <a:t>树的先根遍历与二叉树的</a:t>
            </a:r>
            <a:r>
              <a:rPr lang="zh-CN" altLang="en-US" sz="2800">
                <a:solidFill>
                  <a:srgbClr val="C00000"/>
                </a:solidFill>
                <a:latin typeface="Arial" panose="020B0604020202020204" pitchFamily="34" charset="0"/>
              </a:rPr>
              <a:t>先序</a:t>
            </a:r>
            <a:r>
              <a:rPr lang="zh-CN" altLang="en-US" sz="2800">
                <a:latin typeface="Arial" panose="020B0604020202020204" pitchFamily="34" charset="0"/>
              </a:rPr>
              <a:t>遍历相同；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accent1"/>
                </a:solidFill>
                <a:latin typeface="Arial" panose="020B0604020202020204" pitchFamily="34" charset="0"/>
              </a:rPr>
              <a:t>2. </a:t>
            </a:r>
            <a:r>
              <a:rPr lang="zh-CN" altLang="en-US" sz="2800">
                <a:latin typeface="Arial" panose="020B0604020202020204" pitchFamily="34" charset="0"/>
              </a:rPr>
              <a:t>树的</a:t>
            </a:r>
            <a:r>
              <a:rPr lang="zh-CN" altLang="en-US" sz="2800">
                <a:solidFill>
                  <a:srgbClr val="C00000"/>
                </a:solidFill>
                <a:latin typeface="Arial" panose="020B0604020202020204" pitchFamily="34" charset="0"/>
              </a:rPr>
              <a:t>后根</a:t>
            </a:r>
            <a:r>
              <a:rPr lang="zh-CN" altLang="en-US" sz="2800">
                <a:latin typeface="Arial" panose="020B0604020202020204" pitchFamily="34" charset="0"/>
              </a:rPr>
              <a:t>遍历相当于二叉树的</a:t>
            </a:r>
            <a:r>
              <a:rPr lang="zh-CN" altLang="en-US" sz="2800">
                <a:solidFill>
                  <a:srgbClr val="C00000"/>
                </a:solidFill>
                <a:latin typeface="Arial" panose="020B0604020202020204" pitchFamily="34" charset="0"/>
              </a:rPr>
              <a:t>中序</a:t>
            </a:r>
            <a:r>
              <a:rPr lang="zh-CN" altLang="en-US" sz="2800">
                <a:latin typeface="Arial" panose="020B0604020202020204" pitchFamily="34" charset="0"/>
              </a:rPr>
              <a:t>遍历；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accent1"/>
                </a:solidFill>
                <a:latin typeface="Arial" panose="020B0604020202020204" pitchFamily="34" charset="0"/>
              </a:rPr>
              <a:t>3. </a:t>
            </a:r>
            <a:r>
              <a:rPr lang="zh-CN" altLang="en-US" sz="2800">
                <a:latin typeface="Arial" panose="020B0604020202020204" pitchFamily="34" charset="0"/>
              </a:rPr>
              <a:t>树没有中序遍历，因为子树无左右之分。</a:t>
            </a:r>
          </a:p>
        </p:txBody>
      </p:sp>
      <p:sp>
        <p:nvSpPr>
          <p:cNvPr id="26634" name="AutoShape 34">
            <a:extLst>
              <a:ext uri="{FF2B5EF4-FFF2-40B4-BE49-F238E27FC236}">
                <a16:creationId xmlns:a16="http://schemas.microsoft.com/office/drawing/2014/main" id="{107FC04C-D5D3-B94A-A188-4E94E71E5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1981200"/>
            <a:ext cx="381000" cy="3810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35" name="Rectangle 35">
            <a:extLst>
              <a:ext uri="{FF2B5EF4-FFF2-40B4-BE49-F238E27FC236}">
                <a16:creationId xmlns:a16="http://schemas.microsoft.com/office/drawing/2014/main" id="{659F9DEC-EA42-464B-9EEE-1589BA02A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581400"/>
            <a:ext cx="1260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C00000"/>
                </a:solidFill>
                <a:latin typeface="Arial" panose="020B0604020202020204" pitchFamily="34" charset="0"/>
              </a:rPr>
              <a:t>结论：</a:t>
            </a:r>
          </a:p>
        </p:txBody>
      </p:sp>
      <p:sp>
        <p:nvSpPr>
          <p:cNvPr id="26636" name="Rectangle 36">
            <a:extLst>
              <a:ext uri="{FF2B5EF4-FFF2-40B4-BE49-F238E27FC236}">
                <a16:creationId xmlns:a16="http://schemas.microsoft.com/office/drawing/2014/main" id="{42FEFF28-A4F6-6749-BF38-C343D987E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200400"/>
            <a:ext cx="3810000" cy="83026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Arial" panose="020B0604020202020204" pitchFamily="34" charset="0"/>
              </a:rPr>
              <a:t>树的先根序列：</a:t>
            </a:r>
            <a:r>
              <a:rPr lang="en-US" altLang="zh-CN" sz="2400">
                <a:solidFill>
                  <a:schemeClr val="tx2"/>
                </a:solidFill>
                <a:latin typeface="Arial" panose="020B0604020202020204" pitchFamily="34" charset="0"/>
              </a:rPr>
              <a:t>a b c d 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C00000"/>
                </a:solidFill>
                <a:latin typeface="Arial" panose="020B0604020202020204" pitchFamily="34" charset="0"/>
              </a:rPr>
              <a:t>树的后根序列：</a:t>
            </a:r>
            <a:r>
              <a:rPr lang="en-US" altLang="zh-CN" sz="2400">
                <a:solidFill>
                  <a:srgbClr val="C00000"/>
                </a:solidFill>
                <a:latin typeface="Arial" panose="020B0604020202020204" pitchFamily="34" charset="0"/>
              </a:rPr>
              <a:t>b d c e a</a:t>
            </a:r>
          </a:p>
        </p:txBody>
      </p:sp>
      <p:sp>
        <p:nvSpPr>
          <p:cNvPr id="26637" name="灯片编号占位符 36">
            <a:extLst>
              <a:ext uri="{FF2B5EF4-FFF2-40B4-BE49-F238E27FC236}">
                <a16:creationId xmlns:a16="http://schemas.microsoft.com/office/drawing/2014/main" id="{EFC2C026-C47A-D24A-B80F-3B6A13AD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034B77-3915-CE43-93BD-966E87A5003F}" type="slidenum">
              <a:rPr lang="en-US" altLang="zh-CN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CF04997F-F1A5-6945-A82B-C3F188072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125538"/>
            <a:ext cx="74676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eaLnBrk="1" hangingPunct="1">
              <a:buSzPct val="85000"/>
              <a:buFontTx/>
              <a:buBlip>
                <a:blip r:embed="rId3"/>
              </a:buBlip>
            </a:pPr>
            <a:r>
              <a:rPr lang="zh-CN" altLang="en-US" sz="2400">
                <a:solidFill>
                  <a:schemeClr val="accent1"/>
                </a:solidFill>
                <a:latin typeface="Arial" panose="020B0604020202020204" pitchFamily="34" charset="0"/>
              </a:rPr>
              <a:t>先序遍历</a:t>
            </a:r>
          </a:p>
          <a:p>
            <a:pPr eaLnBrk="1" hangingPunct="1">
              <a:buClr>
                <a:schemeClr val="accent2"/>
              </a:buClr>
              <a:buSzPct val="85000"/>
              <a:buFont typeface="Wingdings" pitchFamily="2" charset="2"/>
              <a:buChar char="Ø"/>
            </a:pPr>
            <a:r>
              <a:rPr lang="zh-CN" altLang="en-US" sz="2400">
                <a:latin typeface="Arial" panose="020B0604020202020204" pitchFamily="34" charset="0"/>
              </a:rPr>
              <a:t>若森林为空，返回；</a:t>
            </a:r>
          </a:p>
          <a:p>
            <a:pPr eaLnBrk="1" hangingPunct="1">
              <a:buClr>
                <a:schemeClr val="accent2"/>
              </a:buClr>
              <a:buSzPct val="85000"/>
              <a:buFont typeface="Wingdings" pitchFamily="2" charset="2"/>
              <a:buChar char="Ø"/>
            </a:pPr>
            <a:r>
              <a:rPr lang="zh-CN" altLang="en-US" sz="2400">
                <a:latin typeface="Arial" panose="020B0604020202020204" pitchFamily="34" charset="0"/>
              </a:rPr>
              <a:t>访问森林中第一棵树的根结点；</a:t>
            </a:r>
          </a:p>
          <a:p>
            <a:pPr eaLnBrk="1" hangingPunct="1">
              <a:buClr>
                <a:schemeClr val="accent2"/>
              </a:buClr>
              <a:buSzPct val="85000"/>
              <a:buFont typeface="Wingdings" pitchFamily="2" charset="2"/>
              <a:buChar char="Ø"/>
            </a:pPr>
            <a:r>
              <a:rPr lang="zh-CN" altLang="en-US" sz="2400">
                <a:latin typeface="Arial" panose="020B0604020202020204" pitchFamily="34" charset="0"/>
              </a:rPr>
              <a:t>先根遍历第一棵树的根结点的子树森林；</a:t>
            </a:r>
          </a:p>
          <a:p>
            <a:pPr eaLnBrk="1" hangingPunct="1">
              <a:buClr>
                <a:schemeClr val="accent2"/>
              </a:buClr>
              <a:buSzPct val="85000"/>
              <a:buFont typeface="Wingdings" pitchFamily="2" charset="2"/>
              <a:buChar char="Ø"/>
            </a:pPr>
            <a:r>
              <a:rPr lang="zh-CN" altLang="en-US" sz="2400">
                <a:latin typeface="Arial" panose="020B0604020202020204" pitchFamily="34" charset="0"/>
              </a:rPr>
              <a:t>先根遍历除去第一棵树之后剩余的树构成的森林。</a:t>
            </a:r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F31A9278-7BF6-BE4D-A06B-A6223C038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228600"/>
            <a:ext cx="2057400" cy="457200"/>
          </a:xfrm>
        </p:spPr>
        <p:txBody>
          <a:bodyPr/>
          <a:lstStyle/>
          <a:p>
            <a:pPr algn="l" eaLnBrk="1" hangingPunct="1"/>
            <a:r>
              <a:rPr lang="zh-CN" altLang="en-US" sz="25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森林的遍历</a:t>
            </a:r>
          </a:p>
        </p:txBody>
      </p:sp>
      <p:grpSp>
        <p:nvGrpSpPr>
          <p:cNvPr id="27651" name="Group 4">
            <a:extLst>
              <a:ext uri="{FF2B5EF4-FFF2-40B4-BE49-F238E27FC236}">
                <a16:creationId xmlns:a16="http://schemas.microsoft.com/office/drawing/2014/main" id="{729F63E8-7076-0A49-AAC4-C34F2DF7A95C}"/>
              </a:ext>
            </a:extLst>
          </p:cNvPr>
          <p:cNvGrpSpPr>
            <a:grpSpLocks/>
          </p:cNvGrpSpPr>
          <p:nvPr/>
        </p:nvGrpSpPr>
        <p:grpSpPr bwMode="auto">
          <a:xfrm>
            <a:off x="5816600" y="1104900"/>
            <a:ext cx="3175000" cy="1638300"/>
            <a:chOff x="728" y="768"/>
            <a:chExt cx="2000" cy="1032"/>
          </a:xfrm>
        </p:grpSpPr>
        <p:grpSp>
          <p:nvGrpSpPr>
            <p:cNvPr id="27658" name="Group 5">
              <a:extLst>
                <a:ext uri="{FF2B5EF4-FFF2-40B4-BE49-F238E27FC236}">
                  <a16:creationId xmlns:a16="http://schemas.microsoft.com/office/drawing/2014/main" id="{22D9089D-A069-0D48-B5BB-1C26855589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8" y="768"/>
              <a:ext cx="880" cy="624"/>
              <a:chOff x="536" y="2184"/>
              <a:chExt cx="880" cy="624"/>
            </a:xfrm>
          </p:grpSpPr>
          <p:sp>
            <p:nvSpPr>
              <p:cNvPr id="27671" name="Oval 6">
                <a:extLst>
                  <a:ext uri="{FF2B5EF4-FFF2-40B4-BE49-F238E27FC236}">
                    <a16:creationId xmlns:a16="http://schemas.microsoft.com/office/drawing/2014/main" id="{4F162FD2-3A0D-C34A-A357-C647AF10E1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0" y="2184"/>
                <a:ext cx="208" cy="20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27672" name="Oval 7">
                <a:extLst>
                  <a:ext uri="{FF2B5EF4-FFF2-40B4-BE49-F238E27FC236}">
                    <a16:creationId xmlns:a16="http://schemas.microsoft.com/office/drawing/2014/main" id="{9AC470FA-61E8-C34E-9015-EAF12C95AC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6" y="2584"/>
                <a:ext cx="208" cy="20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27673" name="Oval 8">
                <a:extLst>
                  <a:ext uri="{FF2B5EF4-FFF2-40B4-BE49-F238E27FC236}">
                    <a16:creationId xmlns:a16="http://schemas.microsoft.com/office/drawing/2014/main" id="{438B9C54-0490-4445-BD15-1CAE834514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0" y="2592"/>
                <a:ext cx="208" cy="20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27674" name="Oval 9">
                <a:extLst>
                  <a:ext uri="{FF2B5EF4-FFF2-40B4-BE49-F238E27FC236}">
                    <a16:creationId xmlns:a16="http://schemas.microsoft.com/office/drawing/2014/main" id="{3F3B74B6-136D-DE44-B9B9-1E10CAB8F7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8" y="2600"/>
                <a:ext cx="208" cy="20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27675" name="Line 10">
                <a:extLst>
                  <a:ext uri="{FF2B5EF4-FFF2-40B4-BE49-F238E27FC236}">
                    <a16:creationId xmlns:a16="http://schemas.microsoft.com/office/drawing/2014/main" id="{A5E537C3-2925-6D4C-BFB1-593A0E1C4C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84" y="2392"/>
                <a:ext cx="0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676" name="Line 11">
                <a:extLst>
                  <a:ext uri="{FF2B5EF4-FFF2-40B4-BE49-F238E27FC236}">
                    <a16:creationId xmlns:a16="http://schemas.microsoft.com/office/drawing/2014/main" id="{A9581572-E0B5-EB46-8641-CA80AD56EE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12" y="2360"/>
                <a:ext cx="20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677" name="Line 12">
                <a:extLst>
                  <a:ext uri="{FF2B5EF4-FFF2-40B4-BE49-F238E27FC236}">
                    <a16:creationId xmlns:a16="http://schemas.microsoft.com/office/drawing/2014/main" id="{C1C71C38-DD94-E942-BAE8-172BB3FB73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64" y="2352"/>
                <a:ext cx="20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7659" name="Group 13">
              <a:extLst>
                <a:ext uri="{FF2B5EF4-FFF2-40B4-BE49-F238E27FC236}">
                  <a16:creationId xmlns:a16="http://schemas.microsoft.com/office/drawing/2014/main" id="{9912BAC7-E2FC-EA43-B943-58026D920C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0" y="784"/>
              <a:ext cx="208" cy="616"/>
              <a:chOff x="1528" y="2200"/>
              <a:chExt cx="208" cy="616"/>
            </a:xfrm>
          </p:grpSpPr>
          <p:sp>
            <p:nvSpPr>
              <p:cNvPr id="27668" name="Oval 14">
                <a:extLst>
                  <a:ext uri="{FF2B5EF4-FFF2-40B4-BE49-F238E27FC236}">
                    <a16:creationId xmlns:a16="http://schemas.microsoft.com/office/drawing/2014/main" id="{9AB948CD-281A-0F4D-B3FF-08C50AB3F9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8" y="2200"/>
                <a:ext cx="208" cy="20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E</a:t>
                </a:r>
              </a:p>
            </p:txBody>
          </p:sp>
          <p:sp>
            <p:nvSpPr>
              <p:cNvPr id="27669" name="Oval 15">
                <a:extLst>
                  <a:ext uri="{FF2B5EF4-FFF2-40B4-BE49-F238E27FC236}">
                    <a16:creationId xmlns:a16="http://schemas.microsoft.com/office/drawing/2014/main" id="{DD945BF0-C43F-9948-A56A-36D0571762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8" y="2608"/>
                <a:ext cx="208" cy="20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27670" name="Line 16">
                <a:extLst>
                  <a:ext uri="{FF2B5EF4-FFF2-40B4-BE49-F238E27FC236}">
                    <a16:creationId xmlns:a16="http://schemas.microsoft.com/office/drawing/2014/main" id="{D5416849-60D1-AD43-AA8E-753C9130FA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2408"/>
                <a:ext cx="0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7660" name="Group 17">
              <a:extLst>
                <a:ext uri="{FF2B5EF4-FFF2-40B4-BE49-F238E27FC236}">
                  <a16:creationId xmlns:a16="http://schemas.microsoft.com/office/drawing/2014/main" id="{914D3B48-87C0-9A4C-9243-28413D5C67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40" y="768"/>
              <a:ext cx="688" cy="1032"/>
              <a:chOff x="1848" y="2184"/>
              <a:chExt cx="688" cy="1032"/>
            </a:xfrm>
          </p:grpSpPr>
          <p:sp>
            <p:nvSpPr>
              <p:cNvPr id="27661" name="Oval 18">
                <a:extLst>
                  <a:ext uri="{FF2B5EF4-FFF2-40B4-BE49-F238E27FC236}">
                    <a16:creationId xmlns:a16="http://schemas.microsoft.com/office/drawing/2014/main" id="{5C482362-DA63-074D-B73C-C02DCA2ED8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8" y="2184"/>
                <a:ext cx="208" cy="20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G</a:t>
                </a:r>
              </a:p>
            </p:txBody>
          </p:sp>
          <p:sp>
            <p:nvSpPr>
              <p:cNvPr id="27662" name="Oval 19">
                <a:extLst>
                  <a:ext uri="{FF2B5EF4-FFF2-40B4-BE49-F238E27FC236}">
                    <a16:creationId xmlns:a16="http://schemas.microsoft.com/office/drawing/2014/main" id="{D4482EA3-66FC-E141-ADE7-47D658ED58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8" y="2584"/>
                <a:ext cx="208" cy="20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H</a:t>
                </a:r>
              </a:p>
            </p:txBody>
          </p:sp>
          <p:sp>
            <p:nvSpPr>
              <p:cNvPr id="27663" name="Oval 20">
                <a:extLst>
                  <a:ext uri="{FF2B5EF4-FFF2-40B4-BE49-F238E27FC236}">
                    <a16:creationId xmlns:a16="http://schemas.microsoft.com/office/drawing/2014/main" id="{69554797-BF02-B24B-8E98-AFD104A91E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8" y="3008"/>
                <a:ext cx="208" cy="20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J</a:t>
                </a:r>
              </a:p>
            </p:txBody>
          </p:sp>
          <p:sp>
            <p:nvSpPr>
              <p:cNvPr id="27664" name="Oval 21">
                <a:extLst>
                  <a:ext uri="{FF2B5EF4-FFF2-40B4-BE49-F238E27FC236}">
                    <a16:creationId xmlns:a16="http://schemas.microsoft.com/office/drawing/2014/main" id="{1D36C2A0-8795-1341-9C33-6A3688205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0" y="2600"/>
                <a:ext cx="208" cy="20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I</a:t>
                </a:r>
              </a:p>
            </p:txBody>
          </p:sp>
          <p:sp>
            <p:nvSpPr>
              <p:cNvPr id="27665" name="Line 22">
                <a:extLst>
                  <a:ext uri="{FF2B5EF4-FFF2-40B4-BE49-F238E27FC236}">
                    <a16:creationId xmlns:a16="http://schemas.microsoft.com/office/drawing/2014/main" id="{C1DCF17A-2AD1-8541-BDC2-E89F5DD5D3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2" y="2808"/>
                <a:ext cx="0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666" name="Line 23">
                <a:extLst>
                  <a:ext uri="{FF2B5EF4-FFF2-40B4-BE49-F238E27FC236}">
                    <a16:creationId xmlns:a16="http://schemas.microsoft.com/office/drawing/2014/main" id="{251F9A1E-E4FB-A145-94C4-A240090797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92" y="2360"/>
                <a:ext cx="128" cy="2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667" name="Line 24">
                <a:extLst>
                  <a:ext uri="{FF2B5EF4-FFF2-40B4-BE49-F238E27FC236}">
                    <a16:creationId xmlns:a16="http://schemas.microsoft.com/office/drawing/2014/main" id="{CE553991-DFE2-E041-805B-D28978ECB5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72" y="2352"/>
                <a:ext cx="128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16389" name="AutoShape 26">
            <a:extLst>
              <a:ext uri="{FF2B5EF4-FFF2-40B4-BE49-F238E27FC236}">
                <a16:creationId xmlns:a16="http://schemas.microsoft.com/office/drawing/2014/main" id="{1CDAB4FB-EBFE-2B49-8D6D-1864ED2C6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6075" y="350838"/>
            <a:ext cx="2447925" cy="609600"/>
          </a:xfrm>
          <a:prstGeom prst="wedgeEllipseCallout">
            <a:avLst>
              <a:gd name="adj1" fmla="val -82556"/>
              <a:gd name="adj2" fmla="val -44792"/>
            </a:avLst>
          </a:prstGeom>
          <a:solidFill>
            <a:srgbClr val="CCFF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为何有中序？</a:t>
            </a:r>
          </a:p>
        </p:txBody>
      </p:sp>
      <p:sp>
        <p:nvSpPr>
          <p:cNvPr id="27653" name="AutoShape 27">
            <a:extLst>
              <a:ext uri="{FF2B5EF4-FFF2-40B4-BE49-F238E27FC236}">
                <a16:creationId xmlns:a16="http://schemas.microsoft.com/office/drawing/2014/main" id="{AF89D035-35C6-0E47-885F-A6A1D2677C51}"/>
              </a:ext>
            </a:extLst>
          </p:cNvPr>
          <p:cNvSpPr>
            <a:spLocks/>
          </p:cNvSpPr>
          <p:nvPr/>
        </p:nvSpPr>
        <p:spPr bwMode="auto">
          <a:xfrm>
            <a:off x="1981200" y="152400"/>
            <a:ext cx="76200" cy="838200"/>
          </a:xfrm>
          <a:prstGeom prst="leftBrace">
            <a:avLst>
              <a:gd name="adj1" fmla="val 91667"/>
              <a:gd name="adj2" fmla="val 50000"/>
            </a:avLst>
          </a:prstGeom>
          <a:noFill/>
          <a:ln w="349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4" name="Rectangle 28">
            <a:extLst>
              <a:ext uri="{FF2B5EF4-FFF2-40B4-BE49-F238E27FC236}">
                <a16:creationId xmlns:a16="http://schemas.microsoft.com/office/drawing/2014/main" id="{B5E541C5-EA51-AA4B-AF96-44918CF87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0"/>
            <a:ext cx="518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00FF"/>
                </a:solidFill>
                <a:latin typeface="Times New Roman" panose="02020603050405020304" pitchFamily="18" charset="0"/>
              </a:rPr>
              <a:t>深度优先遍历</a:t>
            </a:r>
            <a:r>
              <a:rPr lang="zh-CN" altLang="en-US" sz="2400">
                <a:solidFill>
                  <a:srgbClr val="C00000"/>
                </a:solidFill>
                <a:latin typeface="Times New Roman" panose="02020603050405020304" pitchFamily="18" charset="0"/>
              </a:rPr>
              <a:t>（先序、中序）</a:t>
            </a:r>
          </a:p>
        </p:txBody>
      </p:sp>
      <p:sp>
        <p:nvSpPr>
          <p:cNvPr id="27655" name="Rectangle 29">
            <a:extLst>
              <a:ext uri="{FF2B5EF4-FFF2-40B4-BE49-F238E27FC236}">
                <a16:creationId xmlns:a16="http://schemas.microsoft.com/office/drawing/2014/main" id="{3023E2B8-651D-9147-8EF3-1DBF2197B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33400"/>
            <a:ext cx="342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00FF"/>
                </a:solidFill>
                <a:latin typeface="Times New Roman" panose="02020603050405020304" pitchFamily="18" charset="0"/>
              </a:rPr>
              <a:t>广度优先遍历</a:t>
            </a:r>
            <a:r>
              <a:rPr lang="zh-CN" altLang="en-US" sz="2400">
                <a:solidFill>
                  <a:srgbClr val="C00000"/>
                </a:solidFill>
                <a:latin typeface="Times New Roman" panose="02020603050405020304" pitchFamily="18" charset="0"/>
              </a:rPr>
              <a:t>（层次）</a:t>
            </a:r>
          </a:p>
        </p:txBody>
      </p:sp>
      <p:sp>
        <p:nvSpPr>
          <p:cNvPr id="16393" name="Rectangle 30">
            <a:extLst>
              <a:ext uri="{FF2B5EF4-FFF2-40B4-BE49-F238E27FC236}">
                <a16:creationId xmlns:a16="http://schemas.microsoft.com/office/drawing/2014/main" id="{F0119211-C2EC-F74F-9D4E-22800C6FC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767138"/>
            <a:ext cx="7391400" cy="234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400">
                <a:solidFill>
                  <a:schemeClr val="accent1"/>
                </a:solidFill>
                <a:latin typeface="Times New Roman" panose="02020603050405020304" pitchFamily="18" charset="0"/>
              </a:rPr>
              <a:t>中序遍历</a:t>
            </a:r>
          </a:p>
          <a:p>
            <a:pPr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400">
                <a:latin typeface="Times New Roman" panose="02020603050405020304" pitchFamily="18" charset="0"/>
              </a:rPr>
              <a:t>若森林为空，返回；</a:t>
            </a:r>
          </a:p>
          <a:p>
            <a:pPr eaLnBrk="1" hangingPunct="1"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400">
                <a:latin typeface="Times New Roman" panose="02020603050405020304" pitchFamily="18" charset="0"/>
              </a:rPr>
              <a:t>中根遍历森林中第一棵树的根结点的子树森林；</a:t>
            </a:r>
          </a:p>
          <a:p>
            <a:pPr eaLnBrk="1" hangingPunct="1"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400">
                <a:latin typeface="Times New Roman" panose="02020603050405020304" pitchFamily="18" charset="0"/>
              </a:rPr>
              <a:t>访问第一棵树的根结点；</a:t>
            </a:r>
            <a:endParaRPr lang="zh-TW" altLang="en-US" sz="2400">
              <a:latin typeface="Times New Roman" panose="02020603050405020304" pitchFamily="18" charset="0"/>
            </a:endParaRPr>
          </a:p>
          <a:p>
            <a:pPr eaLnBrk="1" hangingPunct="1"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400">
                <a:latin typeface="Times New Roman" panose="02020603050405020304" pitchFamily="18" charset="0"/>
              </a:rPr>
              <a:t>中根遍历除去第一棵树之后剩余的树构成的森林。</a:t>
            </a:r>
          </a:p>
        </p:txBody>
      </p:sp>
      <p:sp>
        <p:nvSpPr>
          <p:cNvPr id="27657" name="灯片编号占位符 30">
            <a:extLst>
              <a:ext uri="{FF2B5EF4-FFF2-40B4-BE49-F238E27FC236}">
                <a16:creationId xmlns:a16="http://schemas.microsoft.com/office/drawing/2014/main" id="{5C87E32B-B073-A340-8F47-3C9792269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3D278F-80B7-1847-B98B-201A97955BB3}" type="slidenum">
              <a:rPr lang="en-US" altLang="zh-CN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3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3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3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C7E51E1-2DCB-7943-AA5A-E8FD59A73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90800"/>
            <a:ext cx="876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FF0000"/>
                </a:solidFill>
                <a:latin typeface="Arial" panose="020B0604020202020204" pitchFamily="34" charset="0"/>
              </a:rPr>
              <a:t>讨论：</a:t>
            </a:r>
            <a:r>
              <a:rPr lang="zh-CN" altLang="en-US" sz="2800">
                <a:latin typeface="Arial" panose="020B0604020202020204" pitchFamily="34" charset="0"/>
              </a:rPr>
              <a:t>若采用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Arial" panose="020B0604020202020204" pitchFamily="34" charset="0"/>
              </a:rPr>
              <a:t>先转换，后遍历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Arial" panose="020B0604020202020204" pitchFamily="34" charset="0"/>
              </a:rPr>
              <a:t>方式，结果是否相同？</a:t>
            </a:r>
          </a:p>
        </p:txBody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DB73B8A2-2DF5-E248-A753-442084A42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" y="76200"/>
            <a:ext cx="1266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例如：</a:t>
            </a:r>
            <a:endParaRPr lang="zh-CN" altLang="en-US" sz="2800">
              <a:solidFill>
                <a:schemeClr val="accent1"/>
              </a:solidFill>
              <a:latin typeface="微软雅黑 Light" panose="020B0503020204020204" pitchFamily="34" charset="-122"/>
            </a:endParaRPr>
          </a:p>
        </p:txBody>
      </p:sp>
      <p:grpSp>
        <p:nvGrpSpPr>
          <p:cNvPr id="29699" name="Group 4">
            <a:extLst>
              <a:ext uri="{FF2B5EF4-FFF2-40B4-BE49-F238E27FC236}">
                <a16:creationId xmlns:a16="http://schemas.microsoft.com/office/drawing/2014/main" id="{09B90633-2EF5-2C43-9F48-4064C4552007}"/>
              </a:ext>
            </a:extLst>
          </p:cNvPr>
          <p:cNvGrpSpPr>
            <a:grpSpLocks/>
          </p:cNvGrpSpPr>
          <p:nvPr/>
        </p:nvGrpSpPr>
        <p:grpSpPr bwMode="auto">
          <a:xfrm>
            <a:off x="0" y="685800"/>
            <a:ext cx="3581400" cy="1714500"/>
            <a:chOff x="728" y="768"/>
            <a:chExt cx="2000" cy="1032"/>
          </a:xfrm>
        </p:grpSpPr>
        <p:grpSp>
          <p:nvGrpSpPr>
            <p:cNvPr id="29734" name="Group 5">
              <a:extLst>
                <a:ext uri="{FF2B5EF4-FFF2-40B4-BE49-F238E27FC236}">
                  <a16:creationId xmlns:a16="http://schemas.microsoft.com/office/drawing/2014/main" id="{3E8613EB-1EA0-8442-B7C3-548FB3F1C2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8" y="768"/>
              <a:ext cx="880" cy="624"/>
              <a:chOff x="536" y="2184"/>
              <a:chExt cx="880" cy="624"/>
            </a:xfrm>
          </p:grpSpPr>
          <p:sp>
            <p:nvSpPr>
              <p:cNvPr id="550918" name="Oval 6">
                <a:extLst>
                  <a:ext uri="{FF2B5EF4-FFF2-40B4-BE49-F238E27FC236}">
                    <a16:creationId xmlns:a16="http://schemas.microsoft.com/office/drawing/2014/main" id="{D656F71D-70D9-E14C-AF81-849F0D5EF4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0" y="2184"/>
                <a:ext cx="208" cy="20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zh-CN" sz="2000" dirty="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微软雅黑 Light" panose="020B0502040204020203" pitchFamily="34" charset="-122"/>
                  </a:rPr>
                  <a:t>A</a:t>
                </a:r>
              </a:p>
            </p:txBody>
          </p:sp>
          <p:sp>
            <p:nvSpPr>
              <p:cNvPr id="550919" name="Oval 7">
                <a:extLst>
                  <a:ext uri="{FF2B5EF4-FFF2-40B4-BE49-F238E27FC236}">
                    <a16:creationId xmlns:a16="http://schemas.microsoft.com/office/drawing/2014/main" id="{6945A2E1-B46D-9746-8280-BB7D5CC329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6" y="2584"/>
                <a:ext cx="208" cy="20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zh-CN" sz="2000" dirty="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微软雅黑 Light" panose="020B0502040204020203" pitchFamily="34" charset="-122"/>
                  </a:rPr>
                  <a:t>B</a:t>
                </a:r>
              </a:p>
            </p:txBody>
          </p:sp>
          <p:sp>
            <p:nvSpPr>
              <p:cNvPr id="550920" name="Oval 8">
                <a:extLst>
                  <a:ext uri="{FF2B5EF4-FFF2-40B4-BE49-F238E27FC236}">
                    <a16:creationId xmlns:a16="http://schemas.microsoft.com/office/drawing/2014/main" id="{E043D674-342A-2A47-A989-0955204B7C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0" y="2592"/>
                <a:ext cx="208" cy="20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zh-CN" sz="2000" dirty="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微软雅黑 Light" panose="020B0502040204020203" pitchFamily="34" charset="-122"/>
                  </a:rPr>
                  <a:t>C</a:t>
                </a:r>
              </a:p>
            </p:txBody>
          </p:sp>
          <p:sp>
            <p:nvSpPr>
              <p:cNvPr id="550921" name="Oval 9">
                <a:extLst>
                  <a:ext uri="{FF2B5EF4-FFF2-40B4-BE49-F238E27FC236}">
                    <a16:creationId xmlns:a16="http://schemas.microsoft.com/office/drawing/2014/main" id="{C5497FD0-1B1A-BD45-967F-032F17111C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8" y="2600"/>
                <a:ext cx="208" cy="20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zh-CN" sz="2000" dirty="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微软雅黑 Light" panose="020B0502040204020203" pitchFamily="34" charset="-122"/>
                  </a:rPr>
                  <a:t>D</a:t>
                </a:r>
              </a:p>
            </p:txBody>
          </p:sp>
          <p:sp>
            <p:nvSpPr>
              <p:cNvPr id="29751" name="Line 10">
                <a:extLst>
                  <a:ext uri="{FF2B5EF4-FFF2-40B4-BE49-F238E27FC236}">
                    <a16:creationId xmlns:a16="http://schemas.microsoft.com/office/drawing/2014/main" id="{34763732-859D-C341-88C4-80B921C5C5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84" y="2392"/>
                <a:ext cx="0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752" name="Line 11">
                <a:extLst>
                  <a:ext uri="{FF2B5EF4-FFF2-40B4-BE49-F238E27FC236}">
                    <a16:creationId xmlns:a16="http://schemas.microsoft.com/office/drawing/2014/main" id="{09057491-9226-7F4D-AA78-676694A245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12" y="2360"/>
                <a:ext cx="20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753" name="Line 12">
                <a:extLst>
                  <a:ext uri="{FF2B5EF4-FFF2-40B4-BE49-F238E27FC236}">
                    <a16:creationId xmlns:a16="http://schemas.microsoft.com/office/drawing/2014/main" id="{D0654202-7173-1948-A347-725D18164C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64" y="2352"/>
                <a:ext cx="20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9735" name="Group 13">
              <a:extLst>
                <a:ext uri="{FF2B5EF4-FFF2-40B4-BE49-F238E27FC236}">
                  <a16:creationId xmlns:a16="http://schemas.microsoft.com/office/drawing/2014/main" id="{815A6728-1581-CB40-9B2F-2490ADA3E2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0" y="784"/>
              <a:ext cx="208" cy="616"/>
              <a:chOff x="1528" y="2200"/>
              <a:chExt cx="208" cy="616"/>
            </a:xfrm>
          </p:grpSpPr>
          <p:sp>
            <p:nvSpPr>
              <p:cNvPr id="550926" name="Oval 14">
                <a:extLst>
                  <a:ext uri="{FF2B5EF4-FFF2-40B4-BE49-F238E27FC236}">
                    <a16:creationId xmlns:a16="http://schemas.microsoft.com/office/drawing/2014/main" id="{29044D90-D66D-D949-BA98-507681BD37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8" y="2200"/>
                <a:ext cx="208" cy="20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zh-CN" sz="2000" dirty="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微软雅黑 Light" panose="020B0502040204020203" pitchFamily="34" charset="-122"/>
                  </a:rPr>
                  <a:t>E</a:t>
                </a:r>
              </a:p>
            </p:txBody>
          </p:sp>
          <p:sp>
            <p:nvSpPr>
              <p:cNvPr id="550927" name="Oval 15">
                <a:extLst>
                  <a:ext uri="{FF2B5EF4-FFF2-40B4-BE49-F238E27FC236}">
                    <a16:creationId xmlns:a16="http://schemas.microsoft.com/office/drawing/2014/main" id="{0510A2BF-F2A6-4A4A-9D5A-17DC32CEB2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8" y="2608"/>
                <a:ext cx="208" cy="20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zh-CN" sz="2000" dirty="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微软雅黑 Light" panose="020B0502040204020203" pitchFamily="34" charset="-122"/>
                  </a:rPr>
                  <a:t>F</a:t>
                </a:r>
              </a:p>
            </p:txBody>
          </p:sp>
          <p:sp>
            <p:nvSpPr>
              <p:cNvPr id="29746" name="Line 16">
                <a:extLst>
                  <a:ext uri="{FF2B5EF4-FFF2-40B4-BE49-F238E27FC236}">
                    <a16:creationId xmlns:a16="http://schemas.microsoft.com/office/drawing/2014/main" id="{33B4290F-2C43-C24E-A2C4-1BF7A5AE20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2408"/>
                <a:ext cx="0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9736" name="Group 17">
              <a:extLst>
                <a:ext uri="{FF2B5EF4-FFF2-40B4-BE49-F238E27FC236}">
                  <a16:creationId xmlns:a16="http://schemas.microsoft.com/office/drawing/2014/main" id="{94F56534-6E0E-B240-91CF-C6AD556CDD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40" y="768"/>
              <a:ext cx="688" cy="1032"/>
              <a:chOff x="1848" y="2184"/>
              <a:chExt cx="688" cy="1032"/>
            </a:xfrm>
          </p:grpSpPr>
          <p:sp>
            <p:nvSpPr>
              <p:cNvPr id="550930" name="Oval 18">
                <a:extLst>
                  <a:ext uri="{FF2B5EF4-FFF2-40B4-BE49-F238E27FC236}">
                    <a16:creationId xmlns:a16="http://schemas.microsoft.com/office/drawing/2014/main" id="{6BBC9474-94FE-0440-B7EF-7184A2FEE4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8" y="2184"/>
                <a:ext cx="207" cy="20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zh-CN" sz="2000" dirty="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微软雅黑 Light" panose="020B0502040204020203" pitchFamily="34" charset="-122"/>
                  </a:rPr>
                  <a:t>G</a:t>
                </a:r>
              </a:p>
            </p:txBody>
          </p:sp>
          <p:sp>
            <p:nvSpPr>
              <p:cNvPr id="550931" name="Oval 19">
                <a:extLst>
                  <a:ext uri="{FF2B5EF4-FFF2-40B4-BE49-F238E27FC236}">
                    <a16:creationId xmlns:a16="http://schemas.microsoft.com/office/drawing/2014/main" id="{13FDED1F-54E1-2541-AE54-4276C945D8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8" y="2584"/>
                <a:ext cx="208" cy="20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zh-CN" sz="2000" dirty="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微软雅黑 Light" panose="020B0502040204020203" pitchFamily="34" charset="-122"/>
                  </a:rPr>
                  <a:t>H</a:t>
                </a:r>
              </a:p>
            </p:txBody>
          </p:sp>
          <p:sp>
            <p:nvSpPr>
              <p:cNvPr id="550932" name="Oval 20">
                <a:extLst>
                  <a:ext uri="{FF2B5EF4-FFF2-40B4-BE49-F238E27FC236}">
                    <a16:creationId xmlns:a16="http://schemas.microsoft.com/office/drawing/2014/main" id="{4A30EB69-8933-E544-A115-A3C5D607A5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8" y="3008"/>
                <a:ext cx="208" cy="20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zh-CN" sz="2000" dirty="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微软雅黑 Light" panose="020B0502040204020203" pitchFamily="34" charset="-122"/>
                  </a:rPr>
                  <a:t>J</a:t>
                </a:r>
              </a:p>
            </p:txBody>
          </p:sp>
          <p:sp>
            <p:nvSpPr>
              <p:cNvPr id="550933" name="Oval 21">
                <a:extLst>
                  <a:ext uri="{FF2B5EF4-FFF2-40B4-BE49-F238E27FC236}">
                    <a16:creationId xmlns:a16="http://schemas.microsoft.com/office/drawing/2014/main" id="{9FD8915B-8F60-0448-B398-91FB33C39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0" y="2600"/>
                <a:ext cx="208" cy="20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zh-CN" sz="2000" dirty="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微软雅黑 Light" panose="020B0502040204020203" pitchFamily="34" charset="-122"/>
                  </a:rPr>
                  <a:t>I</a:t>
                </a:r>
              </a:p>
            </p:txBody>
          </p:sp>
          <p:sp>
            <p:nvSpPr>
              <p:cNvPr id="29741" name="Line 22">
                <a:extLst>
                  <a:ext uri="{FF2B5EF4-FFF2-40B4-BE49-F238E27FC236}">
                    <a16:creationId xmlns:a16="http://schemas.microsoft.com/office/drawing/2014/main" id="{89396D3F-D09D-854B-A0DB-E0A23BBE9C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2" y="2808"/>
                <a:ext cx="0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742" name="Line 23">
                <a:extLst>
                  <a:ext uri="{FF2B5EF4-FFF2-40B4-BE49-F238E27FC236}">
                    <a16:creationId xmlns:a16="http://schemas.microsoft.com/office/drawing/2014/main" id="{7030AC43-94B3-6C4A-8390-38C28E67F2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92" y="2360"/>
                <a:ext cx="128" cy="2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743" name="Line 24">
                <a:extLst>
                  <a:ext uri="{FF2B5EF4-FFF2-40B4-BE49-F238E27FC236}">
                    <a16:creationId xmlns:a16="http://schemas.microsoft.com/office/drawing/2014/main" id="{CA0FA991-8CFC-664D-8B1E-7218C0C85D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72" y="2352"/>
                <a:ext cx="128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29700" name="AutoShape 25">
            <a:extLst>
              <a:ext uri="{FF2B5EF4-FFF2-40B4-BE49-F238E27FC236}">
                <a16:creationId xmlns:a16="http://schemas.microsoft.com/office/drawing/2014/main" id="{3C565FFA-E065-A14A-B7DF-DF676591A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1143000"/>
            <a:ext cx="596900" cy="406400"/>
          </a:xfrm>
          <a:prstGeom prst="rightArrow">
            <a:avLst>
              <a:gd name="adj1" fmla="val 50000"/>
              <a:gd name="adj2" fmla="val 3671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701" name="AutoShape 26">
            <a:extLst>
              <a:ext uri="{FF2B5EF4-FFF2-40B4-BE49-F238E27FC236}">
                <a16:creationId xmlns:a16="http://schemas.microsoft.com/office/drawing/2014/main" id="{3A748BD7-9361-B54C-8874-58CD0E754BE9}"/>
              </a:ext>
            </a:extLst>
          </p:cNvPr>
          <p:cNvSpPr>
            <a:spLocks/>
          </p:cNvSpPr>
          <p:nvPr/>
        </p:nvSpPr>
        <p:spPr bwMode="auto">
          <a:xfrm>
            <a:off x="4383088" y="876300"/>
            <a:ext cx="230187" cy="952500"/>
          </a:xfrm>
          <a:prstGeom prst="leftBrace">
            <a:avLst>
              <a:gd name="adj1" fmla="val 4484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702" name="Rectangle 27">
            <a:extLst>
              <a:ext uri="{FF2B5EF4-FFF2-40B4-BE49-F238E27FC236}">
                <a16:creationId xmlns:a16="http://schemas.microsoft.com/office/drawing/2014/main" id="{B4D28920-4939-7549-BBAC-747BB6D71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633413"/>
            <a:ext cx="19700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Arial" panose="020B0604020202020204" pitchFamily="34" charset="0"/>
              </a:rPr>
              <a:t>先序序列：</a:t>
            </a:r>
          </a:p>
        </p:txBody>
      </p:sp>
      <p:sp>
        <p:nvSpPr>
          <p:cNvPr id="29703" name="Rectangle 28">
            <a:extLst>
              <a:ext uri="{FF2B5EF4-FFF2-40B4-BE49-F238E27FC236}">
                <a16:creationId xmlns:a16="http://schemas.microsoft.com/office/drawing/2014/main" id="{0D702E74-AB39-3E4E-82EC-58629744C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4700" y="1471613"/>
            <a:ext cx="19700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Arial" panose="020B0604020202020204" pitchFamily="34" charset="0"/>
              </a:rPr>
              <a:t>中序序列：</a:t>
            </a:r>
          </a:p>
        </p:txBody>
      </p:sp>
      <p:sp>
        <p:nvSpPr>
          <p:cNvPr id="29704" name="Rectangle 29">
            <a:extLst>
              <a:ext uri="{FF2B5EF4-FFF2-40B4-BE49-F238E27FC236}">
                <a16:creationId xmlns:a16="http://schemas.microsoft.com/office/drawing/2014/main" id="{2F5721F4-067A-524D-A8DA-6EDE0B9A3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660400"/>
            <a:ext cx="2924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FF"/>
                </a:solidFill>
                <a:latin typeface="Arial" panose="020B0604020202020204" pitchFamily="34" charset="0"/>
              </a:rPr>
              <a:t>A B C D E F G H I J</a:t>
            </a:r>
          </a:p>
        </p:txBody>
      </p:sp>
      <p:sp>
        <p:nvSpPr>
          <p:cNvPr id="29705" name="Rectangle 30">
            <a:extLst>
              <a:ext uri="{FF2B5EF4-FFF2-40B4-BE49-F238E27FC236}">
                <a16:creationId xmlns:a16="http://schemas.microsoft.com/office/drawing/2014/main" id="{728E3352-F1BD-BC45-82E4-BA6B9A0F3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9825" y="1524000"/>
            <a:ext cx="2924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C00000"/>
                </a:solidFill>
                <a:latin typeface="Arial" panose="020B0604020202020204" pitchFamily="34" charset="0"/>
              </a:rPr>
              <a:t>B</a:t>
            </a:r>
            <a:r>
              <a:rPr lang="en-US" altLang="zh-CN" sz="2400">
                <a:solidFill>
                  <a:srgbClr val="66FF33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>
                <a:solidFill>
                  <a:srgbClr val="C00000"/>
                </a:solidFill>
                <a:latin typeface="Arial" panose="020B0604020202020204" pitchFamily="34" charset="0"/>
              </a:rPr>
              <a:t>C D A F E H J I G</a:t>
            </a:r>
          </a:p>
        </p:txBody>
      </p:sp>
      <p:grpSp>
        <p:nvGrpSpPr>
          <p:cNvPr id="17419" name="Group 31">
            <a:extLst>
              <a:ext uri="{FF2B5EF4-FFF2-40B4-BE49-F238E27FC236}">
                <a16:creationId xmlns:a16="http://schemas.microsoft.com/office/drawing/2014/main" id="{B4457123-0D95-9C4D-AFC0-B3FC96ED87E2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3086100"/>
            <a:ext cx="2590800" cy="3009900"/>
            <a:chOff x="2936" y="1064"/>
            <a:chExt cx="1288" cy="1896"/>
          </a:xfrm>
        </p:grpSpPr>
        <p:sp>
          <p:nvSpPr>
            <p:cNvPr id="550944" name="Oval 32">
              <a:extLst>
                <a:ext uri="{FF2B5EF4-FFF2-40B4-BE49-F238E27FC236}">
                  <a16:creationId xmlns:a16="http://schemas.microsoft.com/office/drawing/2014/main" id="{4A9BA7D3-6DFD-0144-A6ED-FA518F727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0" y="1064"/>
              <a:ext cx="208" cy="2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000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微软雅黑 Light" panose="020B0502040204020203" pitchFamily="34" charset="-122"/>
                </a:rPr>
                <a:t>A</a:t>
              </a:r>
            </a:p>
          </p:txBody>
        </p:sp>
        <p:sp>
          <p:nvSpPr>
            <p:cNvPr id="550945" name="Oval 33">
              <a:extLst>
                <a:ext uri="{FF2B5EF4-FFF2-40B4-BE49-F238E27FC236}">
                  <a16:creationId xmlns:a16="http://schemas.microsoft.com/office/drawing/2014/main" id="{83B95D74-11BA-554F-8D0F-AC30CA607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6" y="1464"/>
              <a:ext cx="208" cy="2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000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微软雅黑 Light" panose="020B0502040204020203" pitchFamily="34" charset="-122"/>
                </a:rPr>
                <a:t>B</a:t>
              </a:r>
            </a:p>
          </p:txBody>
        </p:sp>
        <p:sp>
          <p:nvSpPr>
            <p:cNvPr id="550946" name="Oval 34">
              <a:extLst>
                <a:ext uri="{FF2B5EF4-FFF2-40B4-BE49-F238E27FC236}">
                  <a16:creationId xmlns:a16="http://schemas.microsoft.com/office/drawing/2014/main" id="{EC0F691E-359D-E549-8487-8D0FE4DAA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8" y="1800"/>
              <a:ext cx="208" cy="2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000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微软雅黑 Light" panose="020B0502040204020203" pitchFamily="34" charset="-122"/>
                </a:rPr>
                <a:t>C</a:t>
              </a:r>
            </a:p>
          </p:txBody>
        </p:sp>
        <p:sp>
          <p:nvSpPr>
            <p:cNvPr id="550947" name="Oval 35">
              <a:extLst>
                <a:ext uri="{FF2B5EF4-FFF2-40B4-BE49-F238E27FC236}">
                  <a16:creationId xmlns:a16="http://schemas.microsoft.com/office/drawing/2014/main" id="{3BA7A86D-C19C-5E42-B7C1-2DFF0D329C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2" y="2144"/>
              <a:ext cx="208" cy="2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000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微软雅黑 Light" panose="020B0502040204020203" pitchFamily="34" charset="-122"/>
                </a:rPr>
                <a:t>D</a:t>
              </a:r>
            </a:p>
          </p:txBody>
        </p:sp>
        <p:sp>
          <p:nvSpPr>
            <p:cNvPr id="29719" name="Line 36">
              <a:extLst>
                <a:ext uri="{FF2B5EF4-FFF2-40B4-BE49-F238E27FC236}">
                  <a16:creationId xmlns:a16="http://schemas.microsoft.com/office/drawing/2014/main" id="{D5A5661B-54AD-A349-A779-E468A92AD0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12" y="1240"/>
              <a:ext cx="20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0949" name="Oval 37">
              <a:extLst>
                <a:ext uri="{FF2B5EF4-FFF2-40B4-BE49-F238E27FC236}">
                  <a16:creationId xmlns:a16="http://schemas.microsoft.com/office/drawing/2014/main" id="{1782800F-4B45-F248-9450-42F33BCBE1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488"/>
              <a:ext cx="208" cy="2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000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微软雅黑 Light" panose="020B0502040204020203" pitchFamily="34" charset="-122"/>
                </a:rPr>
                <a:t>E</a:t>
              </a:r>
            </a:p>
          </p:txBody>
        </p:sp>
        <p:sp>
          <p:nvSpPr>
            <p:cNvPr id="550950" name="Oval 38">
              <a:extLst>
                <a:ext uri="{FF2B5EF4-FFF2-40B4-BE49-F238E27FC236}">
                  <a16:creationId xmlns:a16="http://schemas.microsoft.com/office/drawing/2014/main" id="{DBDDBF2E-5043-0A49-9696-A54D6416F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" y="1816"/>
              <a:ext cx="208" cy="2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000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微软雅黑 Light" panose="020B0502040204020203" pitchFamily="34" charset="-122"/>
                </a:rPr>
                <a:t>F</a:t>
              </a:r>
            </a:p>
          </p:txBody>
        </p:sp>
        <p:sp>
          <p:nvSpPr>
            <p:cNvPr id="29722" name="Line 39">
              <a:extLst>
                <a:ext uri="{FF2B5EF4-FFF2-40B4-BE49-F238E27FC236}">
                  <a16:creationId xmlns:a16="http://schemas.microsoft.com/office/drawing/2014/main" id="{C787B583-C87B-8F40-BE62-9148AB59F4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20" y="1704"/>
              <a:ext cx="5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0952" name="Oval 40">
              <a:extLst>
                <a:ext uri="{FF2B5EF4-FFF2-40B4-BE49-F238E27FC236}">
                  <a16:creationId xmlns:a16="http://schemas.microsoft.com/office/drawing/2014/main" id="{CB22AD0B-0B96-4C44-ABF1-FC1A0501C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6" y="1840"/>
              <a:ext cx="208" cy="2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000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微软雅黑 Light" panose="020B0502040204020203" pitchFamily="34" charset="-122"/>
                </a:rPr>
                <a:t>G</a:t>
              </a:r>
            </a:p>
          </p:txBody>
        </p:sp>
        <p:sp>
          <p:nvSpPr>
            <p:cNvPr id="550953" name="Oval 41">
              <a:extLst>
                <a:ext uri="{FF2B5EF4-FFF2-40B4-BE49-F238E27FC236}">
                  <a16:creationId xmlns:a16="http://schemas.microsoft.com/office/drawing/2014/main" id="{10F25DB5-26B2-F341-A02A-DEA8AB1C6B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160"/>
              <a:ext cx="208" cy="2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000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微软雅黑 Light" panose="020B0502040204020203" pitchFamily="34" charset="-122"/>
                </a:rPr>
                <a:t>H</a:t>
              </a:r>
            </a:p>
          </p:txBody>
        </p:sp>
        <p:sp>
          <p:nvSpPr>
            <p:cNvPr id="550954" name="Oval 42">
              <a:extLst>
                <a:ext uri="{FF2B5EF4-FFF2-40B4-BE49-F238E27FC236}">
                  <a16:creationId xmlns:a16="http://schemas.microsoft.com/office/drawing/2014/main" id="{A85FD38E-B4EE-1045-A3FD-3C7040386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752"/>
              <a:ext cx="208" cy="2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000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微软雅黑 Light" panose="020B0502040204020203" pitchFamily="34" charset="-122"/>
                </a:rPr>
                <a:t>J</a:t>
              </a:r>
            </a:p>
          </p:txBody>
        </p:sp>
        <p:sp>
          <p:nvSpPr>
            <p:cNvPr id="550955" name="Oval 43">
              <a:extLst>
                <a:ext uri="{FF2B5EF4-FFF2-40B4-BE49-F238E27FC236}">
                  <a16:creationId xmlns:a16="http://schemas.microsoft.com/office/drawing/2014/main" id="{B70CB203-E2F0-B640-B4B7-78809B719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" y="2424"/>
              <a:ext cx="208" cy="2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000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微软雅黑 Light" panose="020B0502040204020203" pitchFamily="34" charset="-122"/>
                </a:rPr>
                <a:t>I</a:t>
              </a:r>
            </a:p>
          </p:txBody>
        </p:sp>
        <p:sp>
          <p:nvSpPr>
            <p:cNvPr id="29727" name="Line 44">
              <a:extLst>
                <a:ext uri="{FF2B5EF4-FFF2-40B4-BE49-F238E27FC236}">
                  <a16:creationId xmlns:a16="http://schemas.microsoft.com/office/drawing/2014/main" id="{9450F7DE-683A-F748-8296-9AB1F567C5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40" y="2632"/>
              <a:ext cx="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28" name="Line 45">
              <a:extLst>
                <a:ext uri="{FF2B5EF4-FFF2-40B4-BE49-F238E27FC236}">
                  <a16:creationId xmlns:a16="http://schemas.microsoft.com/office/drawing/2014/main" id="{73AF9B0D-BF82-7A40-B4B4-9E69BAF7C5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28" y="2016"/>
              <a:ext cx="80" cy="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29" name="Line 46">
              <a:extLst>
                <a:ext uri="{FF2B5EF4-FFF2-40B4-BE49-F238E27FC236}">
                  <a16:creationId xmlns:a16="http://schemas.microsoft.com/office/drawing/2014/main" id="{3819FE62-E7C1-7C40-B640-F6F29440B5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0" y="1232"/>
              <a:ext cx="240" cy="280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30" name="Line 47">
              <a:extLst>
                <a:ext uri="{FF2B5EF4-FFF2-40B4-BE49-F238E27FC236}">
                  <a16:creationId xmlns:a16="http://schemas.microsoft.com/office/drawing/2014/main" id="{27C3AFD4-00C7-0A4E-B6BA-3DFC585383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1680"/>
              <a:ext cx="152" cy="192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31" name="Line 48">
              <a:extLst>
                <a:ext uri="{FF2B5EF4-FFF2-40B4-BE49-F238E27FC236}">
                  <a16:creationId xmlns:a16="http://schemas.microsoft.com/office/drawing/2014/main" id="{6AFDD095-D8BF-BF40-A5BF-2AC08B4C9B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656"/>
              <a:ext cx="136" cy="160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32" name="Line 49">
              <a:extLst>
                <a:ext uri="{FF2B5EF4-FFF2-40B4-BE49-F238E27FC236}">
                  <a16:creationId xmlns:a16="http://schemas.microsoft.com/office/drawing/2014/main" id="{E079614D-C3F1-AB48-B27C-A81DF4D6E9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2" y="1976"/>
              <a:ext cx="152" cy="184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33" name="Line 50">
              <a:extLst>
                <a:ext uri="{FF2B5EF4-FFF2-40B4-BE49-F238E27FC236}">
                  <a16:creationId xmlns:a16="http://schemas.microsoft.com/office/drawing/2014/main" id="{50F36A11-DD1F-0743-996E-AAEB9BFBB2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6" y="2344"/>
              <a:ext cx="72" cy="104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7420" name="AutoShape 51">
            <a:extLst>
              <a:ext uri="{FF2B5EF4-FFF2-40B4-BE49-F238E27FC236}">
                <a16:creationId xmlns:a16="http://schemas.microsoft.com/office/drawing/2014/main" id="{C18500F3-C8E9-EA41-A8AA-837BB7B33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621088"/>
            <a:ext cx="596900" cy="584200"/>
          </a:xfrm>
          <a:prstGeom prst="rightArrow">
            <a:avLst>
              <a:gd name="adj1" fmla="val 50000"/>
              <a:gd name="adj2" fmla="val 2554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21" name="AutoShape 52">
            <a:extLst>
              <a:ext uri="{FF2B5EF4-FFF2-40B4-BE49-F238E27FC236}">
                <a16:creationId xmlns:a16="http://schemas.microsoft.com/office/drawing/2014/main" id="{B8A4C16A-6E1F-5645-91F5-3C36AE387DBB}"/>
              </a:ext>
            </a:extLst>
          </p:cNvPr>
          <p:cNvSpPr>
            <a:spLocks/>
          </p:cNvSpPr>
          <p:nvPr/>
        </p:nvSpPr>
        <p:spPr bwMode="auto">
          <a:xfrm>
            <a:off x="3203575" y="3424238"/>
            <a:ext cx="317500" cy="787400"/>
          </a:xfrm>
          <a:prstGeom prst="leftBrace">
            <a:avLst>
              <a:gd name="adj1" fmla="val 0"/>
              <a:gd name="adj2" fmla="val 52014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22" name="Rectangle 53">
            <a:extLst>
              <a:ext uri="{FF2B5EF4-FFF2-40B4-BE49-F238E27FC236}">
                <a16:creationId xmlns:a16="http://schemas.microsoft.com/office/drawing/2014/main" id="{F1787387-EACE-9440-94F5-7D7389B9F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538" y="3276600"/>
            <a:ext cx="1978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Arial" panose="020B0604020202020204" pitchFamily="34" charset="0"/>
              </a:rPr>
              <a:t>先序序列：</a:t>
            </a:r>
          </a:p>
        </p:txBody>
      </p:sp>
      <p:sp>
        <p:nvSpPr>
          <p:cNvPr id="17423" name="Rectangle 54">
            <a:extLst>
              <a:ext uri="{FF2B5EF4-FFF2-40B4-BE49-F238E27FC236}">
                <a16:creationId xmlns:a16="http://schemas.microsoft.com/office/drawing/2014/main" id="{9C64CDE7-3E48-4548-8C23-F4CA2F04B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1238" y="3924300"/>
            <a:ext cx="1978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Arial" panose="020B0604020202020204" pitchFamily="34" charset="0"/>
              </a:rPr>
              <a:t>中序序列：</a:t>
            </a:r>
          </a:p>
        </p:txBody>
      </p:sp>
      <p:sp>
        <p:nvSpPr>
          <p:cNvPr id="17424" name="Rectangle 55">
            <a:extLst>
              <a:ext uri="{FF2B5EF4-FFF2-40B4-BE49-F238E27FC236}">
                <a16:creationId xmlns:a16="http://schemas.microsoft.com/office/drawing/2014/main" id="{2B464778-D4B9-3A43-8CC7-6618B4F4A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5263" y="3341688"/>
            <a:ext cx="2924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FF"/>
                </a:solidFill>
                <a:latin typeface="Arial" panose="020B0604020202020204" pitchFamily="34" charset="0"/>
              </a:rPr>
              <a:t>A B C D E F G H I J</a:t>
            </a:r>
          </a:p>
        </p:txBody>
      </p:sp>
      <p:sp>
        <p:nvSpPr>
          <p:cNvPr id="17425" name="Rectangle 56">
            <a:extLst>
              <a:ext uri="{FF2B5EF4-FFF2-40B4-BE49-F238E27FC236}">
                <a16:creationId xmlns:a16="http://schemas.microsoft.com/office/drawing/2014/main" id="{1D1D5CAF-1774-5943-92F8-2E37161B2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976688"/>
            <a:ext cx="2924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C00000"/>
                </a:solidFill>
                <a:latin typeface="Arial" panose="020B0604020202020204" pitchFamily="34" charset="0"/>
              </a:rPr>
              <a:t>B C D A F E H J I G</a:t>
            </a:r>
          </a:p>
        </p:txBody>
      </p:sp>
      <p:sp>
        <p:nvSpPr>
          <p:cNvPr id="17426" name="Rectangle 57">
            <a:extLst>
              <a:ext uri="{FF2B5EF4-FFF2-40B4-BE49-F238E27FC236}">
                <a16:creationId xmlns:a16="http://schemas.microsoft.com/office/drawing/2014/main" id="{12C4434B-76B6-5440-BC46-8D5CBCDB9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724400"/>
            <a:ext cx="5486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FF0000"/>
                </a:solidFill>
                <a:latin typeface="Arial" panose="020B0604020202020204" pitchFamily="34" charset="0"/>
              </a:rPr>
              <a:t>结论：</a:t>
            </a:r>
            <a:r>
              <a:rPr lang="zh-CN" altLang="en-US" sz="2800">
                <a:solidFill>
                  <a:srgbClr val="C00000"/>
                </a:solidFill>
                <a:latin typeface="Arial" panose="020B0604020202020204" pitchFamily="34" charset="0"/>
              </a:rPr>
              <a:t>森林的先序和中序遍历在两种方式下的结果相同。</a:t>
            </a:r>
          </a:p>
        </p:txBody>
      </p:sp>
      <p:sp>
        <p:nvSpPr>
          <p:cNvPr id="29714" name="灯片编号占位符 58">
            <a:extLst>
              <a:ext uri="{FF2B5EF4-FFF2-40B4-BE49-F238E27FC236}">
                <a16:creationId xmlns:a16="http://schemas.microsoft.com/office/drawing/2014/main" id="{CEB59048-A408-5E4D-BF18-DC969B5E9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184AD23-FD5C-334B-A9D5-BE3CA37CC060}" type="slidenum">
              <a:rPr lang="en-US" altLang="zh-CN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/>
      <p:bldP spid="17420" grpId="0" animBg="1"/>
      <p:bldP spid="17421" grpId="0" animBg="1"/>
      <p:bldP spid="17422" grpId="0"/>
      <p:bldP spid="17423" grpId="0"/>
      <p:bldP spid="17424" grpId="0"/>
      <p:bldP spid="17425" grpId="0"/>
      <p:bldP spid="174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B495851C-D90C-E84A-B563-7ABFD06A4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65125"/>
            <a:ext cx="7315200" cy="641350"/>
          </a:xfrm>
        </p:spPr>
        <p:txBody>
          <a:bodyPr/>
          <a:lstStyle/>
          <a:p>
            <a:pPr eaLnBrk="1" hangingPunct="1"/>
            <a:r>
              <a:rPr lang="en-US" altLang="zh-CN" sz="3600" b="1">
                <a:solidFill>
                  <a:srgbClr val="FF0000"/>
                </a:solidFill>
                <a:ea typeface="微软雅黑 Light" panose="020B0503020204020204" pitchFamily="34" charset="-122"/>
              </a:rPr>
              <a:t>6.5</a:t>
            </a:r>
            <a:r>
              <a:rPr lang="en-US" altLang="zh-CN" sz="3600" b="1">
                <a:solidFill>
                  <a:srgbClr val="0000FF"/>
                </a:solidFill>
                <a:ea typeface="微软雅黑 Light" panose="020B0503020204020204" pitchFamily="34" charset="-122"/>
              </a:rPr>
              <a:t>A</a:t>
            </a:r>
            <a:r>
              <a:rPr lang="en-US" altLang="zh-CN" sz="3600" b="1">
                <a:solidFill>
                  <a:srgbClr val="FF0000"/>
                </a:solidFill>
                <a:ea typeface="微软雅黑 Light" panose="020B0503020204020204" pitchFamily="34" charset="-122"/>
              </a:rPr>
              <a:t>  </a:t>
            </a:r>
            <a:r>
              <a:rPr lang="zh-CN" altLang="en-US" sz="3600" b="1">
                <a:solidFill>
                  <a:srgbClr val="FF0000"/>
                </a:solidFill>
                <a:ea typeface="微软雅黑 Light" panose="020B0503020204020204" pitchFamily="34" charset="-122"/>
              </a:rPr>
              <a:t>二叉树的典型应用</a:t>
            </a:r>
          </a:p>
        </p:txBody>
      </p:sp>
      <p:sp>
        <p:nvSpPr>
          <p:cNvPr id="30722" name="Text Box 3">
            <a:extLst>
              <a:ext uri="{FF2B5EF4-FFF2-40B4-BE49-F238E27FC236}">
                <a16:creationId xmlns:a16="http://schemas.microsoft.com/office/drawing/2014/main" id="{8CA1DDC8-9391-2F4B-9733-BBCF111850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00163"/>
            <a:ext cx="2514600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006600" indent="-20066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</a:rPr>
              <a:t>平衡树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</a:rPr>
              <a:t>——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</a:rPr>
              <a:t>排序树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</a:rPr>
              <a:t>——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</a:rPr>
              <a:t>字典树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</a:rPr>
              <a:t>——</a:t>
            </a:r>
          </a:p>
          <a:p>
            <a:pPr eaLnBrk="1" hangingPunct="1">
              <a:buFontTx/>
              <a:buNone/>
            </a:pP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</a:rPr>
              <a:t>判定树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</a:rPr>
              <a:t>——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70000"/>
              </a:spcBef>
              <a:buFontTx/>
              <a:buNone/>
            </a:pP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</a:rPr>
              <a:t>带权树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</a:rPr>
              <a:t>——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</a:rPr>
              <a:t>最优树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</a:rPr>
              <a:t>——</a:t>
            </a:r>
          </a:p>
        </p:txBody>
      </p:sp>
      <p:sp>
        <p:nvSpPr>
          <p:cNvPr id="30723" name="Rectangle 4">
            <a:extLst>
              <a:ext uri="{FF2B5EF4-FFF2-40B4-BE49-F238E27FC236}">
                <a16:creationId xmlns:a16="http://schemas.microsoft.com/office/drawing/2014/main" id="{FF936680-1876-E840-8C7E-365FF4847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540000"/>
            <a:ext cx="6248400" cy="282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eaLnBrk="1" hangingPunct="1">
              <a:spcBef>
                <a:spcPct val="60000"/>
              </a:spcBef>
              <a:buFontTx/>
              <a:buNone/>
            </a:pPr>
            <a:r>
              <a:rPr lang="zh-CN" altLang="en-US" sz="2400">
                <a:latin typeface="微软雅黑 Light" panose="020B0503020204020204" pitchFamily="34" charset="-122"/>
              </a:rPr>
              <a:t>由字符串构成的二叉排序树</a:t>
            </a:r>
          </a:p>
          <a:p>
            <a:pPr eaLnBrk="1" hangingPunct="1">
              <a:spcBef>
                <a:spcPct val="60000"/>
              </a:spcBef>
              <a:buFontTx/>
              <a:buNone/>
            </a:pPr>
            <a:r>
              <a:rPr lang="zh-CN" altLang="en-US" sz="2400">
                <a:latin typeface="微软雅黑 Light" panose="020B0503020204020204" pitchFamily="34" charset="-122"/>
                <a:hlinkClick r:id="rId2" action="ppaction://hlinksldjump"/>
              </a:rPr>
              <a:t>特点</a:t>
            </a:r>
            <a:r>
              <a:rPr lang="zh-CN" altLang="en-US" sz="2400">
                <a:latin typeface="微软雅黑 Light" panose="020B0503020204020204" pitchFamily="34" charset="-122"/>
              </a:rPr>
              <a:t>：分支查找树（例如</a:t>
            </a:r>
            <a:r>
              <a:rPr lang="en-US" altLang="zh-CN" sz="2400">
                <a:latin typeface="微软雅黑 Light" panose="020B0503020204020204" pitchFamily="34" charset="-122"/>
              </a:rPr>
              <a:t>12</a:t>
            </a:r>
            <a:r>
              <a:rPr lang="zh-CN" altLang="en-US" sz="2400">
                <a:latin typeface="微软雅黑 Light" panose="020B0503020204020204" pitchFamily="34" charset="-122"/>
              </a:rPr>
              <a:t>个球如何只称</a:t>
            </a:r>
            <a:r>
              <a:rPr lang="en-US" altLang="zh-CN" sz="2400">
                <a:latin typeface="微软雅黑 Light" panose="020B0503020204020204" pitchFamily="34" charset="-122"/>
              </a:rPr>
              <a:t>3</a:t>
            </a:r>
            <a:r>
              <a:rPr lang="zh-CN" altLang="en-US" sz="2400">
                <a:latin typeface="微软雅黑 Light" panose="020B0503020204020204" pitchFamily="34" charset="-122"/>
              </a:rPr>
              <a:t>次便分出轻重）</a:t>
            </a:r>
          </a:p>
          <a:p>
            <a:pPr eaLnBrk="1" hangingPunct="1">
              <a:buFontTx/>
              <a:buNone/>
            </a:pPr>
            <a:r>
              <a:rPr lang="zh-CN" altLang="en-US" sz="2400">
                <a:latin typeface="微软雅黑 Light" panose="020B0503020204020204" pitchFamily="34" charset="-122"/>
                <a:hlinkClick r:id="rId3" action="ppaction://hlinksldjump"/>
              </a:rPr>
              <a:t>特点</a:t>
            </a:r>
            <a:r>
              <a:rPr lang="zh-CN" altLang="en-US" sz="2400">
                <a:latin typeface="微软雅黑 Light" panose="020B0503020204020204" pitchFamily="34" charset="-122"/>
              </a:rPr>
              <a:t>：路径带权值（例如长度）</a:t>
            </a:r>
          </a:p>
          <a:p>
            <a:pPr eaLnBrk="1" hangingPunct="1">
              <a:spcBef>
                <a:spcPct val="60000"/>
              </a:spcBef>
              <a:buFontTx/>
              <a:buNone/>
            </a:pPr>
            <a:r>
              <a:rPr lang="zh-CN" altLang="en-US" sz="2400">
                <a:latin typeface="微软雅黑 Light" panose="020B0503020204020204" pitchFamily="34" charset="-122"/>
              </a:rPr>
              <a:t>是带权路径长度最短的树，又称 </a:t>
            </a:r>
            <a:r>
              <a:rPr lang="en-US" altLang="zh-CN" sz="2400">
                <a:solidFill>
                  <a:srgbClr val="66FF33"/>
                </a:solidFill>
                <a:latin typeface="微软雅黑 Light" panose="020B0503020204020204" pitchFamily="34" charset="-122"/>
                <a:hlinkClick r:id="rId4" action="ppaction://hlinksldjump"/>
              </a:rPr>
              <a:t>Huffman</a:t>
            </a:r>
            <a:r>
              <a:rPr lang="zh-CN" altLang="en-US" sz="2400">
                <a:latin typeface="微软雅黑 Light" panose="020B0503020204020204" pitchFamily="34" charset="-122"/>
              </a:rPr>
              <a:t>树，用途之一是通信中的压缩编码。</a:t>
            </a:r>
          </a:p>
        </p:txBody>
      </p:sp>
      <p:sp>
        <p:nvSpPr>
          <p:cNvPr id="30724" name="Rectangle 5">
            <a:extLst>
              <a:ext uri="{FF2B5EF4-FFF2-40B4-BE49-F238E27FC236}">
                <a16:creationId xmlns:a16="http://schemas.microsoft.com/office/drawing/2014/main" id="{24DEF9EA-54AA-124E-A206-2F3E57131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1371600"/>
            <a:ext cx="4956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eaLnBrk="1" hangingPunct="1">
              <a:spcBef>
                <a:spcPct val="60000"/>
              </a:spcBef>
              <a:buFontTx/>
              <a:buNone/>
            </a:pPr>
            <a:r>
              <a:rPr lang="zh-CN" altLang="en-US" sz="2400">
                <a:latin typeface="微软雅黑 Light" panose="020B0503020204020204" pitchFamily="34" charset="-122"/>
                <a:hlinkClick r:id="rId5" action="ppaction://hlinksldjump"/>
              </a:rPr>
              <a:t>特点</a:t>
            </a:r>
            <a:r>
              <a:rPr lang="zh-CN" altLang="en-US" sz="2400">
                <a:latin typeface="微软雅黑 Light" panose="020B0503020204020204" pitchFamily="34" charset="-122"/>
              </a:rPr>
              <a:t>：所有结点左右子树深度差≤</a:t>
            </a:r>
            <a:r>
              <a:rPr lang="en-US" altLang="zh-CN" sz="2400">
                <a:latin typeface="微软雅黑 Light" panose="020B0503020204020204" pitchFamily="34" charset="-122"/>
              </a:rPr>
              <a:t>1</a:t>
            </a:r>
          </a:p>
        </p:txBody>
      </p:sp>
      <p:sp>
        <p:nvSpPr>
          <p:cNvPr id="30725" name="Rectangle 6">
            <a:extLst>
              <a:ext uri="{FF2B5EF4-FFF2-40B4-BE49-F238E27FC236}">
                <a16:creationId xmlns:a16="http://schemas.microsoft.com/office/drawing/2014/main" id="{6B93380B-5327-F345-BE80-F945B1027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1981200"/>
            <a:ext cx="3794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微软雅黑 Light" panose="020B0503020204020204" pitchFamily="34" charset="-122"/>
                <a:hlinkClick r:id="rId6" action="ppaction://hlinksldjump"/>
              </a:rPr>
              <a:t>特点</a:t>
            </a:r>
            <a:r>
              <a:rPr lang="zh-CN" altLang="en-US" sz="2400">
                <a:latin typeface="微软雅黑 Light" panose="020B0503020204020204" pitchFamily="34" charset="-122"/>
              </a:rPr>
              <a:t>：所有结点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>
                <a:latin typeface="微软雅黑 Light" panose="020B0503020204020204" pitchFamily="34" charset="-122"/>
              </a:rPr>
              <a:t>左小右大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endParaRPr lang="zh-CN" altLang="en-US" sz="2400">
              <a:latin typeface="微软雅黑 Light" panose="020B0503020204020204" pitchFamily="34" charset="-122"/>
            </a:endParaRPr>
          </a:p>
        </p:txBody>
      </p:sp>
      <p:sp>
        <p:nvSpPr>
          <p:cNvPr id="30726" name="灯片编号占位符 7">
            <a:extLst>
              <a:ext uri="{FF2B5EF4-FFF2-40B4-BE49-F238E27FC236}">
                <a16:creationId xmlns:a16="http://schemas.microsoft.com/office/drawing/2014/main" id="{77709ADD-8C24-9B49-9B71-5C30304AF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DE3D1B-C74C-9349-B388-FE469B9D8DD8}" type="slidenum">
              <a:rPr lang="en-US" altLang="zh-CN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9B0750EE-F93A-C447-8AF9-721C207D1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73050"/>
            <a:ext cx="7239000" cy="519113"/>
          </a:xfrm>
        </p:spPr>
        <p:txBody>
          <a:bodyPr/>
          <a:lstStyle/>
          <a:p>
            <a:pPr algn="l" eaLnBrk="1" hangingPunct="1"/>
            <a:r>
              <a:rPr lang="zh-CN" altLang="en-US" sz="2800" b="1">
                <a:solidFill>
                  <a:srgbClr val="FF0000"/>
                </a:solidFill>
                <a:ea typeface="微软雅黑 Light" panose="020B0503020204020204" pitchFamily="34" charset="-122"/>
              </a:rPr>
              <a:t>什么是平衡二叉树</a:t>
            </a:r>
            <a:r>
              <a:rPr lang="zh-CN" altLang="en-US" sz="2800" b="1">
                <a:solidFill>
                  <a:srgbClr val="C00000"/>
                </a:solidFill>
                <a:ea typeface="微软雅黑 Light" panose="020B0503020204020204" pitchFamily="34" charset="-122"/>
              </a:rPr>
              <a:t>（ 又称</a:t>
            </a:r>
            <a:r>
              <a:rPr lang="en-US" altLang="zh-CN" sz="2800" b="1">
                <a:solidFill>
                  <a:srgbClr val="C00000"/>
                </a:solidFill>
                <a:ea typeface="黑体" panose="02010609060101010101" pitchFamily="49" charset="-122"/>
              </a:rPr>
              <a:t>AVL </a:t>
            </a:r>
            <a:r>
              <a:rPr lang="zh-CN" altLang="en-US" sz="2800" b="1">
                <a:solidFill>
                  <a:srgbClr val="C00000"/>
                </a:solidFill>
                <a:ea typeface="黑体" panose="02010609060101010101" pitchFamily="49" charset="-122"/>
              </a:rPr>
              <a:t>树）</a:t>
            </a:r>
            <a:r>
              <a:rPr lang="zh-CN" altLang="en-US" sz="2800" b="1">
                <a:ea typeface="微软雅黑 Light" panose="020B0503020204020204" pitchFamily="34" charset="-122"/>
              </a:rPr>
              <a:t>？</a:t>
            </a:r>
          </a:p>
        </p:txBody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0D0961B2-FDDF-8347-A2C0-BE4437668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90600"/>
            <a:ext cx="83058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chemeClr val="accent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性质：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所有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结点左、右子树深度之差的绝对值 ≤ 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若定义结点的“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平衡因子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” </a:t>
            </a:r>
            <a:r>
              <a:rPr lang="zh-CN" altLang="en-US" sz="240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BF = 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左子树深度 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– 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右子树深度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则：平衡二叉树中所有结点的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BF 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∈[ -1, 0, 1 ]</a:t>
            </a:r>
          </a:p>
        </p:txBody>
      </p:sp>
      <p:grpSp>
        <p:nvGrpSpPr>
          <p:cNvPr id="31747" name="Group 4">
            <a:extLst>
              <a:ext uri="{FF2B5EF4-FFF2-40B4-BE49-F238E27FC236}">
                <a16:creationId xmlns:a16="http://schemas.microsoft.com/office/drawing/2014/main" id="{E2A17FB9-8369-BD4B-A542-12D463F77BFE}"/>
              </a:ext>
            </a:extLst>
          </p:cNvPr>
          <p:cNvGrpSpPr>
            <a:grpSpLocks/>
          </p:cNvGrpSpPr>
          <p:nvPr/>
        </p:nvGrpSpPr>
        <p:grpSpPr bwMode="auto">
          <a:xfrm>
            <a:off x="1574800" y="3473450"/>
            <a:ext cx="2006600" cy="1739900"/>
            <a:chOff x="992" y="2188"/>
            <a:chExt cx="1264" cy="1096"/>
          </a:xfrm>
        </p:grpSpPr>
        <p:sp>
          <p:nvSpPr>
            <p:cNvPr id="31778" name="Oval 5">
              <a:extLst>
                <a:ext uri="{FF2B5EF4-FFF2-40B4-BE49-F238E27FC236}">
                  <a16:creationId xmlns:a16="http://schemas.microsoft.com/office/drawing/2014/main" id="{140A99BA-B891-0E46-ADA0-CC6B329DB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4" y="2188"/>
              <a:ext cx="279" cy="172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000" baseline="-100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1779" name="Oval 6">
              <a:extLst>
                <a:ext uri="{FF2B5EF4-FFF2-40B4-BE49-F238E27FC236}">
                  <a16:creationId xmlns:a16="http://schemas.microsoft.com/office/drawing/2014/main" id="{39F099A1-2701-7344-A216-A6345B0C24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6" y="2756"/>
              <a:ext cx="280" cy="17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1780" name="Oval 7">
              <a:extLst>
                <a:ext uri="{FF2B5EF4-FFF2-40B4-BE49-F238E27FC236}">
                  <a16:creationId xmlns:a16="http://schemas.microsoft.com/office/drawing/2014/main" id="{7FEE77BF-7047-3B49-986E-2FC3C8659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112"/>
              <a:ext cx="280" cy="172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000" baseline="-100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1781" name="Oval 8">
              <a:extLst>
                <a:ext uri="{FF2B5EF4-FFF2-40B4-BE49-F238E27FC236}">
                  <a16:creationId xmlns:a16="http://schemas.microsoft.com/office/drawing/2014/main" id="{94444C14-2D7B-9047-98CF-077E71F87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8" y="2437"/>
              <a:ext cx="279" cy="172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000" baseline="-100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1782" name="Oval 9">
              <a:extLst>
                <a:ext uri="{FF2B5EF4-FFF2-40B4-BE49-F238E27FC236}">
                  <a16:creationId xmlns:a16="http://schemas.microsoft.com/office/drawing/2014/main" id="{55339DE3-E5E6-C44A-897B-D4BE0FA616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5" y="2437"/>
              <a:ext cx="279" cy="17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0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1783" name="Line 10">
              <a:extLst>
                <a:ext uri="{FF2B5EF4-FFF2-40B4-BE49-F238E27FC236}">
                  <a16:creationId xmlns:a16="http://schemas.microsoft.com/office/drawing/2014/main" id="{367025AD-8210-5E44-94EB-9F692E88BB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9" y="2366"/>
              <a:ext cx="105" cy="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4" name="Line 11">
              <a:extLst>
                <a:ext uri="{FF2B5EF4-FFF2-40B4-BE49-F238E27FC236}">
                  <a16:creationId xmlns:a16="http://schemas.microsoft.com/office/drawing/2014/main" id="{93B48429-BA6D-0C44-ADE9-90105F195C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06" y="2934"/>
              <a:ext cx="176" cy="1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5" name="Line 12">
              <a:extLst>
                <a:ext uri="{FF2B5EF4-FFF2-40B4-BE49-F238E27FC236}">
                  <a16:creationId xmlns:a16="http://schemas.microsoft.com/office/drawing/2014/main" id="{4DC1FFB0-6D31-9C4A-987B-7CA754C7DB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592"/>
              <a:ext cx="149" cy="1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6" name="Oval 13">
              <a:extLst>
                <a:ext uri="{FF2B5EF4-FFF2-40B4-BE49-F238E27FC236}">
                  <a16:creationId xmlns:a16="http://schemas.microsoft.com/office/drawing/2014/main" id="{C0A4A027-D22E-2F4E-A606-2659E0682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4" y="2721"/>
              <a:ext cx="280" cy="172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000" baseline="-100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1787" name="Oval 14">
              <a:extLst>
                <a:ext uri="{FF2B5EF4-FFF2-40B4-BE49-F238E27FC236}">
                  <a16:creationId xmlns:a16="http://schemas.microsoft.com/office/drawing/2014/main" id="{E45131FE-F621-8D47-804B-B564E25EB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2" y="2685"/>
              <a:ext cx="280" cy="173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000" baseline="-100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1788" name="Line 15">
              <a:extLst>
                <a:ext uri="{FF2B5EF4-FFF2-40B4-BE49-F238E27FC236}">
                  <a16:creationId xmlns:a16="http://schemas.microsoft.com/office/drawing/2014/main" id="{ECB0584E-6976-AF45-A808-AB1B3CE648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68" y="2579"/>
              <a:ext cx="140" cy="1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9" name="Line 16">
              <a:extLst>
                <a:ext uri="{FF2B5EF4-FFF2-40B4-BE49-F238E27FC236}">
                  <a16:creationId xmlns:a16="http://schemas.microsoft.com/office/drawing/2014/main" id="{5C19D60C-3673-B247-8890-299A2F8A80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5" y="2330"/>
              <a:ext cx="93" cy="1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0" name="Line 17">
              <a:extLst>
                <a:ext uri="{FF2B5EF4-FFF2-40B4-BE49-F238E27FC236}">
                  <a16:creationId xmlns:a16="http://schemas.microsoft.com/office/drawing/2014/main" id="{69C674BF-F90B-1F4C-B35A-F6A4FABE7C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06" y="2934"/>
              <a:ext cx="176" cy="1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1" name="Line 18">
              <a:extLst>
                <a:ext uri="{FF2B5EF4-FFF2-40B4-BE49-F238E27FC236}">
                  <a16:creationId xmlns:a16="http://schemas.microsoft.com/office/drawing/2014/main" id="{F6B89AA6-9EF3-724F-9748-7F62693B9A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95" y="2592"/>
              <a:ext cx="129" cy="12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748" name="Group 19">
            <a:extLst>
              <a:ext uri="{FF2B5EF4-FFF2-40B4-BE49-F238E27FC236}">
                <a16:creationId xmlns:a16="http://schemas.microsoft.com/office/drawing/2014/main" id="{0D1827F8-B2E4-854F-83B1-0FE11DBEBD60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3352800"/>
            <a:ext cx="1981200" cy="1644650"/>
            <a:chOff x="3120" y="2112"/>
            <a:chExt cx="1248" cy="1036"/>
          </a:xfrm>
        </p:grpSpPr>
        <p:sp>
          <p:nvSpPr>
            <p:cNvPr id="31767" name="Oval 20">
              <a:extLst>
                <a:ext uri="{FF2B5EF4-FFF2-40B4-BE49-F238E27FC236}">
                  <a16:creationId xmlns:a16="http://schemas.microsoft.com/office/drawing/2014/main" id="{32C1F6F5-552C-9649-A70B-CB0BB6CDD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0" y="2112"/>
              <a:ext cx="209" cy="205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1768" name="Oval 21">
              <a:extLst>
                <a:ext uri="{FF2B5EF4-FFF2-40B4-BE49-F238E27FC236}">
                  <a16:creationId xmlns:a16="http://schemas.microsoft.com/office/drawing/2014/main" id="{C52598C7-CB84-864C-9F2A-A3A0B9377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591"/>
              <a:ext cx="279" cy="205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1769" name="Oval 22">
              <a:extLst>
                <a:ext uri="{FF2B5EF4-FFF2-40B4-BE49-F238E27FC236}">
                  <a16:creationId xmlns:a16="http://schemas.microsoft.com/office/drawing/2014/main" id="{D8E3EFC8-3941-154E-8C91-92328B234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2" y="2352"/>
              <a:ext cx="279" cy="20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0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1770" name="Oval 23">
              <a:extLst>
                <a:ext uri="{FF2B5EF4-FFF2-40B4-BE49-F238E27FC236}">
                  <a16:creationId xmlns:a16="http://schemas.microsoft.com/office/drawing/2014/main" id="{8DDB2810-4F2F-7A49-87BE-3299288444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1" y="2625"/>
              <a:ext cx="278" cy="20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000" baseline="-100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1771" name="Line 24">
              <a:extLst>
                <a:ext uri="{FF2B5EF4-FFF2-40B4-BE49-F238E27FC236}">
                  <a16:creationId xmlns:a16="http://schemas.microsoft.com/office/drawing/2014/main" id="{3AAF5BB3-76EA-7741-A664-52A8459C45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24" y="2283"/>
              <a:ext cx="186" cy="1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2" name="Line 25">
              <a:extLst>
                <a:ext uri="{FF2B5EF4-FFF2-40B4-BE49-F238E27FC236}">
                  <a16:creationId xmlns:a16="http://schemas.microsoft.com/office/drawing/2014/main" id="{665AFF28-253A-264D-AB9D-55D3E0B538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52" y="2523"/>
              <a:ext cx="185" cy="1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3" name="Line 26">
              <a:extLst>
                <a:ext uri="{FF2B5EF4-FFF2-40B4-BE49-F238E27FC236}">
                  <a16:creationId xmlns:a16="http://schemas.microsoft.com/office/drawing/2014/main" id="{4C9F45AC-050E-3542-B943-19F706FBF2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4" y="2523"/>
              <a:ext cx="93" cy="1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4" name="Oval 27">
              <a:extLst>
                <a:ext uri="{FF2B5EF4-FFF2-40B4-BE49-F238E27FC236}">
                  <a16:creationId xmlns:a16="http://schemas.microsoft.com/office/drawing/2014/main" id="{BE96D15A-23A1-064E-AAE5-C8DC65834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2" y="2942"/>
              <a:ext cx="278" cy="20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000" baseline="-100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1775" name="Oval 28">
              <a:extLst>
                <a:ext uri="{FF2B5EF4-FFF2-40B4-BE49-F238E27FC236}">
                  <a16:creationId xmlns:a16="http://schemas.microsoft.com/office/drawing/2014/main" id="{09EE9F37-C4DB-5449-B501-C5E6E1D137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0" y="2394"/>
              <a:ext cx="278" cy="20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000" baseline="-100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1776" name="Line 29">
              <a:extLst>
                <a:ext uri="{FF2B5EF4-FFF2-40B4-BE49-F238E27FC236}">
                  <a16:creationId xmlns:a16="http://schemas.microsoft.com/office/drawing/2014/main" id="{97A1B057-B086-1A4E-9A3D-8084D68059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256"/>
              <a:ext cx="144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7" name="Line 30">
              <a:extLst>
                <a:ext uri="{FF2B5EF4-FFF2-40B4-BE49-F238E27FC236}">
                  <a16:creationId xmlns:a16="http://schemas.microsoft.com/office/drawing/2014/main" id="{3D09183A-B019-0544-B3C1-EBCFF9A81C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03" y="2815"/>
              <a:ext cx="141" cy="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749" name="Text Box 31">
            <a:extLst>
              <a:ext uri="{FF2B5EF4-FFF2-40B4-BE49-F238E27FC236}">
                <a16:creationId xmlns:a16="http://schemas.microsoft.com/office/drawing/2014/main" id="{1B382994-9EA5-8F43-88C6-B11A56DFE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486400"/>
            <a:ext cx="548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微软雅黑 Light" panose="020B0503020204020204" pitchFamily="34" charset="-122"/>
              </a:rPr>
              <a:t>(a) </a:t>
            </a:r>
            <a:r>
              <a:rPr lang="zh-CN" altLang="en-US" sz="2400">
                <a:latin typeface="微软雅黑 Light" panose="020B0503020204020204" pitchFamily="34" charset="-122"/>
              </a:rPr>
              <a:t>平衡树            </a:t>
            </a:r>
            <a:r>
              <a:rPr lang="en-US" altLang="zh-CN" sz="2400">
                <a:latin typeface="微软雅黑 Light" panose="020B0503020204020204" pitchFamily="34" charset="-122"/>
              </a:rPr>
              <a:t>(b) </a:t>
            </a:r>
            <a:r>
              <a:rPr lang="zh-CN" altLang="en-US" sz="2400">
                <a:latin typeface="微软雅黑 Light" panose="020B0503020204020204" pitchFamily="34" charset="-122"/>
              </a:rPr>
              <a:t>不平衡树</a:t>
            </a:r>
          </a:p>
        </p:txBody>
      </p:sp>
      <p:sp>
        <p:nvSpPr>
          <p:cNvPr id="477216" name="Rectangle 32">
            <a:extLst>
              <a:ext uri="{FF2B5EF4-FFF2-40B4-BE49-F238E27FC236}">
                <a16:creationId xmlns:a16="http://schemas.microsoft.com/office/drawing/2014/main" id="{2FEDA9CF-03CF-6647-915E-F4E53E6C2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819400"/>
            <a:ext cx="6705600" cy="519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sz="2800">
                <a:solidFill>
                  <a:schemeClr val="hlink"/>
                </a:solidFill>
                <a:ea typeface="黑体" panose="02010609060101010101" pitchFamily="49" charset="-122"/>
              </a:rPr>
              <a:t>例：判断下列二叉树是否</a:t>
            </a:r>
            <a:r>
              <a:rPr lang="en-US" altLang="zh-CN" sz="2800">
                <a:solidFill>
                  <a:schemeClr val="hlink"/>
                </a:solidFill>
                <a:ea typeface="黑体" panose="02010609060101010101" pitchFamily="49" charset="-122"/>
              </a:rPr>
              <a:t>AVL</a:t>
            </a:r>
            <a:r>
              <a:rPr lang="zh-CN" altLang="en-US" sz="2800">
                <a:solidFill>
                  <a:schemeClr val="hlink"/>
                </a:solidFill>
                <a:ea typeface="黑体" panose="02010609060101010101" pitchFamily="49" charset="-122"/>
              </a:rPr>
              <a:t>树？</a:t>
            </a:r>
            <a:endParaRPr lang="zh-CN" altLang="en-US" sz="280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 Light" panose="020B0503020204020204" pitchFamily="34" charset="-122"/>
              <a:ea typeface="微软雅黑 Light" panose="020B0503020204020204" pitchFamily="34" charset="-122"/>
            </a:endParaRPr>
          </a:p>
        </p:txBody>
      </p:sp>
      <p:grpSp>
        <p:nvGrpSpPr>
          <p:cNvPr id="31751" name="Group 34">
            <a:extLst>
              <a:ext uri="{FF2B5EF4-FFF2-40B4-BE49-F238E27FC236}">
                <a16:creationId xmlns:a16="http://schemas.microsoft.com/office/drawing/2014/main" id="{1E29FAAB-E9C7-9243-A7E9-53D63C305346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4175125"/>
            <a:ext cx="1606550" cy="1082675"/>
            <a:chOff x="1052" y="2640"/>
            <a:chExt cx="1012" cy="682"/>
          </a:xfrm>
        </p:grpSpPr>
        <p:sp>
          <p:nvSpPr>
            <p:cNvPr id="31764" name="Rectangle 35">
              <a:extLst>
                <a:ext uri="{FF2B5EF4-FFF2-40B4-BE49-F238E27FC236}">
                  <a16:creationId xmlns:a16="http://schemas.microsoft.com/office/drawing/2014/main" id="{F1B38B5A-1F14-C145-886D-F9324B54E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0" y="3072"/>
              <a:ext cx="2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</a:p>
          </p:txBody>
        </p:sp>
        <p:sp>
          <p:nvSpPr>
            <p:cNvPr id="31765" name="Rectangle 36">
              <a:extLst>
                <a:ext uri="{FF2B5EF4-FFF2-40B4-BE49-F238E27FC236}">
                  <a16:creationId xmlns:a16="http://schemas.microsoft.com/office/drawing/2014/main" id="{93DFDE69-5FBB-1E40-8FDC-984AC8240E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678"/>
              <a:ext cx="2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</a:p>
          </p:txBody>
        </p:sp>
        <p:sp>
          <p:nvSpPr>
            <p:cNvPr id="31766" name="Rectangle 37">
              <a:extLst>
                <a:ext uri="{FF2B5EF4-FFF2-40B4-BE49-F238E27FC236}">
                  <a16:creationId xmlns:a16="http://schemas.microsoft.com/office/drawing/2014/main" id="{6387E9E9-3850-5E44-BA9E-93D3F9666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2" y="2640"/>
              <a:ext cx="2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</a:p>
          </p:txBody>
        </p:sp>
      </p:grpSp>
      <p:sp>
        <p:nvSpPr>
          <p:cNvPr id="31752" name="Rectangle 38">
            <a:extLst>
              <a:ext uri="{FF2B5EF4-FFF2-40B4-BE49-F238E27FC236}">
                <a16:creationId xmlns:a16="http://schemas.microsoft.com/office/drawing/2014/main" id="{D35DDE82-920D-E64D-A8F2-5CFA12887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327525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31753" name="Rectangle 39">
            <a:extLst>
              <a:ext uri="{FF2B5EF4-FFF2-40B4-BE49-F238E27FC236}">
                <a16:creationId xmlns:a16="http://schemas.microsoft.com/office/drawing/2014/main" id="{0320A310-9D01-2D4D-BBA3-1585E5486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9463" y="3810000"/>
            <a:ext cx="3127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31754" name="Rectangle 40">
            <a:extLst>
              <a:ext uri="{FF2B5EF4-FFF2-40B4-BE49-F238E27FC236}">
                <a16:creationId xmlns:a16="http://schemas.microsoft.com/office/drawing/2014/main" id="{8DF0C268-05E8-0947-AC41-485A17452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794125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-1</a:t>
            </a:r>
          </a:p>
        </p:txBody>
      </p:sp>
      <p:sp>
        <p:nvSpPr>
          <p:cNvPr id="31755" name="Rectangle 41">
            <a:extLst>
              <a:ext uri="{FF2B5EF4-FFF2-40B4-BE49-F238E27FC236}">
                <a16:creationId xmlns:a16="http://schemas.microsoft.com/office/drawing/2014/main" id="{3DF0DBE1-EA9C-1F41-BF73-F23A97CB8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429000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-1</a:t>
            </a:r>
          </a:p>
        </p:txBody>
      </p:sp>
      <p:sp>
        <p:nvSpPr>
          <p:cNvPr id="477226" name="Rectangle 42">
            <a:extLst>
              <a:ext uri="{FF2B5EF4-FFF2-40B4-BE49-F238E27FC236}">
                <a16:creationId xmlns:a16="http://schemas.microsoft.com/office/drawing/2014/main" id="{A3F27E38-542E-1C49-9F69-AD34ED940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276600"/>
            <a:ext cx="3127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2</a:t>
            </a:r>
          </a:p>
        </p:txBody>
      </p:sp>
      <p:grpSp>
        <p:nvGrpSpPr>
          <p:cNvPr id="31757" name="Group 43">
            <a:extLst>
              <a:ext uri="{FF2B5EF4-FFF2-40B4-BE49-F238E27FC236}">
                <a16:creationId xmlns:a16="http://schemas.microsoft.com/office/drawing/2014/main" id="{16DA8E65-7B88-5146-9A76-C8B5ED707FC8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3794125"/>
            <a:ext cx="1841500" cy="1250950"/>
            <a:chOff x="3164" y="2390"/>
            <a:chExt cx="1160" cy="788"/>
          </a:xfrm>
        </p:grpSpPr>
        <p:sp>
          <p:nvSpPr>
            <p:cNvPr id="31761" name="Rectangle 44">
              <a:extLst>
                <a:ext uri="{FF2B5EF4-FFF2-40B4-BE49-F238E27FC236}">
                  <a16:creationId xmlns:a16="http://schemas.microsoft.com/office/drawing/2014/main" id="{97AC3B7E-2E0C-2E48-8E27-3B5A3438D1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39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</a:p>
          </p:txBody>
        </p:sp>
        <p:sp>
          <p:nvSpPr>
            <p:cNvPr id="31762" name="Rectangle 45">
              <a:extLst>
                <a:ext uri="{FF2B5EF4-FFF2-40B4-BE49-F238E27FC236}">
                  <a16:creationId xmlns:a16="http://schemas.microsoft.com/office/drawing/2014/main" id="{0DBF7B3D-B2CD-5A47-9D4C-3A35E569F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4" y="258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</a:p>
          </p:txBody>
        </p:sp>
        <p:sp>
          <p:nvSpPr>
            <p:cNvPr id="31763" name="Rectangle 46">
              <a:extLst>
                <a:ext uri="{FF2B5EF4-FFF2-40B4-BE49-F238E27FC236}">
                  <a16:creationId xmlns:a16="http://schemas.microsoft.com/office/drawing/2014/main" id="{3E842B77-6F86-3C4A-AF3E-F858AAF6AE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92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</a:p>
          </p:txBody>
        </p:sp>
      </p:grpSp>
      <p:sp>
        <p:nvSpPr>
          <p:cNvPr id="31758" name="Rectangle 47">
            <a:extLst>
              <a:ext uri="{FF2B5EF4-FFF2-40B4-BE49-F238E27FC236}">
                <a16:creationId xmlns:a16="http://schemas.microsoft.com/office/drawing/2014/main" id="{9A50EE4B-201B-F048-AD97-888964178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9650" y="41148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31759" name="Rectangle 48">
            <a:extLst>
              <a:ext uri="{FF2B5EF4-FFF2-40B4-BE49-F238E27FC236}">
                <a16:creationId xmlns:a16="http://schemas.microsoft.com/office/drawing/2014/main" id="{EDF35F04-BEB5-CB48-8A9B-8A3D09059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717925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-1</a:t>
            </a:r>
          </a:p>
        </p:txBody>
      </p:sp>
      <p:sp>
        <p:nvSpPr>
          <p:cNvPr id="31760" name="灯片编号占位符 48">
            <a:extLst>
              <a:ext uri="{FF2B5EF4-FFF2-40B4-BE49-F238E27FC236}">
                <a16:creationId xmlns:a16="http://schemas.microsoft.com/office/drawing/2014/main" id="{1F89703E-8EDC-9949-B19F-2C7132F2C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52F0925-85AD-D343-915F-073014020AE3}" type="slidenum">
              <a:rPr lang="en-US" altLang="zh-CN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CB97AA1F-140C-DE41-8569-D31B5CD82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0"/>
            <a:ext cx="7772400" cy="609600"/>
          </a:xfrm>
        </p:spPr>
        <p:txBody>
          <a:bodyPr/>
          <a:lstStyle/>
          <a:p>
            <a:pPr algn="l" eaLnBrk="1" hangingPunct="1"/>
            <a:r>
              <a:rPr lang="zh-CN" altLang="en-US" sz="2800" b="1">
                <a:solidFill>
                  <a:srgbClr val="FF0000"/>
                </a:solidFill>
                <a:ea typeface="微软雅黑 Light" panose="020B0503020204020204" pitchFamily="34" charset="-122"/>
              </a:rPr>
              <a:t>什么是二叉排序树？</a:t>
            </a:r>
          </a:p>
        </p:txBody>
      </p:sp>
      <p:sp>
        <p:nvSpPr>
          <p:cNvPr id="32770" name="Oval 3">
            <a:extLst>
              <a:ext uri="{FF2B5EF4-FFF2-40B4-BE49-F238E27FC236}">
                <a16:creationId xmlns:a16="http://schemas.microsoft.com/office/drawing/2014/main" id="{ECC7EED0-AA52-3446-805A-0B4DF5AFC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505200"/>
            <a:ext cx="533400" cy="4572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1" name="Rectangle 4">
            <a:extLst>
              <a:ext uri="{FF2B5EF4-FFF2-40B4-BE49-F238E27FC236}">
                <a16:creationId xmlns:a16="http://schemas.microsoft.com/office/drawing/2014/main" id="{B4683813-BE92-C34B-B9FB-1B23F501F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029200"/>
            <a:ext cx="13192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</a:rPr>
              <a:t>a</a:t>
            </a:r>
            <a:r>
              <a:rPr lang="zh-CN" altLang="en-US" sz="2800">
                <a:latin typeface="Times New Roman" panose="02020603050405020304" pitchFamily="18" charset="0"/>
              </a:rPr>
              <a:t>）</a:t>
            </a:r>
          </a:p>
        </p:txBody>
      </p:sp>
      <p:sp>
        <p:nvSpPr>
          <p:cNvPr id="32772" name="Rectangle 5">
            <a:extLst>
              <a:ext uri="{FF2B5EF4-FFF2-40B4-BE49-F238E27FC236}">
                <a16:creationId xmlns:a16="http://schemas.microsoft.com/office/drawing/2014/main" id="{5A0E9109-3424-A042-B845-82F625AB2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953000"/>
            <a:ext cx="1228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</a:rPr>
              <a:t>b</a:t>
            </a:r>
            <a:r>
              <a:rPr lang="zh-CN" altLang="en-US" sz="2800">
                <a:latin typeface="Times New Roman" panose="02020603050405020304" pitchFamily="18" charset="0"/>
              </a:rPr>
              <a:t>）</a:t>
            </a:r>
          </a:p>
        </p:txBody>
      </p:sp>
      <p:sp>
        <p:nvSpPr>
          <p:cNvPr id="32773" name="Rectangle 6">
            <a:extLst>
              <a:ext uri="{FF2B5EF4-FFF2-40B4-BE49-F238E27FC236}">
                <a16:creationId xmlns:a16="http://schemas.microsoft.com/office/drawing/2014/main" id="{3E1D204D-BC92-5843-B421-EAC7F1670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133600"/>
            <a:ext cx="6264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例：</a:t>
            </a:r>
            <a:r>
              <a:rPr lang="zh-CN" altLang="en-US" sz="2400">
                <a:latin typeface="Times New Roman" panose="02020603050405020304" pitchFamily="18" charset="0"/>
              </a:rPr>
              <a:t>下列</a:t>
            </a:r>
            <a:r>
              <a:rPr lang="en-US" altLang="zh-CN" sz="2400">
                <a:latin typeface="Times New Roman" panose="02020603050405020304" pitchFamily="18" charset="0"/>
              </a:rPr>
              <a:t>2</a:t>
            </a:r>
            <a:r>
              <a:rPr lang="zh-CN" altLang="en-US" sz="2400">
                <a:latin typeface="Times New Roman" panose="02020603050405020304" pitchFamily="18" charset="0"/>
              </a:rPr>
              <a:t>种图形中，哪个不是二叉排序树 ？</a:t>
            </a:r>
          </a:p>
        </p:txBody>
      </p:sp>
      <p:sp>
        <p:nvSpPr>
          <p:cNvPr id="32774" name="Rectangle 7">
            <a:extLst>
              <a:ext uri="{FF2B5EF4-FFF2-40B4-BE49-F238E27FC236}">
                <a16:creationId xmlns:a16="http://schemas.microsoft.com/office/drawing/2014/main" id="{D31D6770-9E76-D844-92AA-66C3EA286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33400"/>
            <a:ext cx="792162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----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或是一棵空树；或者是具有如下性质的非空二叉树：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latin typeface="微软雅黑 Light" panose="020B0503020204020204" pitchFamily="34" charset="-122"/>
              </a:rPr>
              <a:t>（</a:t>
            </a:r>
            <a:r>
              <a:rPr lang="en-US" altLang="zh-CN" sz="2400">
                <a:latin typeface="微软雅黑 Light" panose="020B0503020204020204" pitchFamily="34" charset="-122"/>
              </a:rPr>
              <a:t>1</a:t>
            </a:r>
            <a:r>
              <a:rPr lang="zh-CN" altLang="en-US" sz="2400">
                <a:latin typeface="微软雅黑 Light" panose="020B0503020204020204" pitchFamily="34" charset="-122"/>
              </a:rPr>
              <a:t>）左子树的所有结点均小于根的值；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微软雅黑 Light" panose="020B0503020204020204" pitchFamily="34" charset="-122"/>
              </a:rPr>
              <a:t> （</a:t>
            </a:r>
            <a:r>
              <a:rPr lang="en-US" altLang="zh-CN" sz="2400">
                <a:latin typeface="微软雅黑 Light" panose="020B0503020204020204" pitchFamily="34" charset="-122"/>
              </a:rPr>
              <a:t>2</a:t>
            </a:r>
            <a:r>
              <a:rPr lang="zh-CN" altLang="en-US" sz="2400">
                <a:latin typeface="微软雅黑 Light" panose="020B0503020204020204" pitchFamily="34" charset="-122"/>
              </a:rPr>
              <a:t>）右子树的所有结点均大于根的值；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微软雅黑 Light" panose="020B0503020204020204" pitchFamily="34" charset="-122"/>
              </a:rPr>
              <a:t> （</a:t>
            </a:r>
            <a:r>
              <a:rPr lang="en-US" altLang="zh-CN" sz="2400">
                <a:latin typeface="微软雅黑 Light" panose="020B0503020204020204" pitchFamily="34" charset="-122"/>
              </a:rPr>
              <a:t>3</a:t>
            </a:r>
            <a:r>
              <a:rPr lang="zh-CN" altLang="en-US" sz="2400">
                <a:latin typeface="微软雅黑 Light" panose="020B0503020204020204" pitchFamily="34" charset="-122"/>
              </a:rPr>
              <a:t>）它的左右子树也分别为二叉排序树。</a:t>
            </a:r>
          </a:p>
        </p:txBody>
      </p:sp>
      <p:sp>
        <p:nvSpPr>
          <p:cNvPr id="32775" name="AutoShape 8">
            <a:extLst>
              <a:ext uri="{FF2B5EF4-FFF2-40B4-BE49-F238E27FC236}">
                <a16:creationId xmlns:a16="http://schemas.microsoft.com/office/drawing/2014/main" id="{C3F20E0A-2D06-E24D-94A1-A9D36532E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715000"/>
            <a:ext cx="5715000" cy="533400"/>
          </a:xfrm>
          <a:prstGeom prst="wedgeRectCallout">
            <a:avLst>
              <a:gd name="adj1" fmla="val -43944"/>
              <a:gd name="adj2" fmla="val -12678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C00000"/>
                </a:solidFill>
                <a:latin typeface="微软雅黑 Light" panose="020B0503020204020204" pitchFamily="34" charset="-122"/>
              </a:rPr>
              <a:t>想一想：对它中序遍历之后是什么效果？</a:t>
            </a:r>
          </a:p>
        </p:txBody>
      </p:sp>
      <p:grpSp>
        <p:nvGrpSpPr>
          <p:cNvPr id="32776" name="Group 10">
            <a:extLst>
              <a:ext uri="{FF2B5EF4-FFF2-40B4-BE49-F238E27FC236}">
                <a16:creationId xmlns:a16="http://schemas.microsoft.com/office/drawing/2014/main" id="{16AB404A-B6D9-2E42-B686-C6C48625BE28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574925"/>
            <a:ext cx="2743200" cy="2530475"/>
            <a:chOff x="384" y="1824"/>
            <a:chExt cx="1728" cy="1594"/>
          </a:xfrm>
        </p:grpSpPr>
        <p:sp>
          <p:nvSpPr>
            <p:cNvPr id="32808" name="Oval 11">
              <a:extLst>
                <a:ext uri="{FF2B5EF4-FFF2-40B4-BE49-F238E27FC236}">
                  <a16:creationId xmlns:a16="http://schemas.microsoft.com/office/drawing/2014/main" id="{A78F8C29-C974-0547-ABA0-702F4A35D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4" y="1852"/>
              <a:ext cx="279" cy="172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000" baseline="-100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2809" name="Oval 12">
              <a:extLst>
                <a:ext uri="{FF2B5EF4-FFF2-40B4-BE49-F238E27FC236}">
                  <a16:creationId xmlns:a16="http://schemas.microsoft.com/office/drawing/2014/main" id="{F2B98D19-F898-D04C-88B8-CCCF99312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2420"/>
              <a:ext cx="280" cy="17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2810" name="Oval 13">
              <a:extLst>
                <a:ext uri="{FF2B5EF4-FFF2-40B4-BE49-F238E27FC236}">
                  <a16:creationId xmlns:a16="http://schemas.microsoft.com/office/drawing/2014/main" id="{8DA1967A-BFF5-8C44-9BE7-01A933C510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690"/>
              <a:ext cx="280" cy="172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000" baseline="-100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2811" name="Oval 14">
              <a:extLst>
                <a:ext uri="{FF2B5EF4-FFF2-40B4-BE49-F238E27FC236}">
                  <a16:creationId xmlns:a16="http://schemas.microsoft.com/office/drawing/2014/main" id="{1909F0CF-05E1-5846-8D39-E25AA90C55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" y="2197"/>
              <a:ext cx="279" cy="172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000" baseline="-100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2812" name="Oval 15">
              <a:extLst>
                <a:ext uri="{FF2B5EF4-FFF2-40B4-BE49-F238E27FC236}">
                  <a16:creationId xmlns:a16="http://schemas.microsoft.com/office/drawing/2014/main" id="{CF086C6A-9F58-5A41-9476-333CBDDE3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5" y="2101"/>
              <a:ext cx="279" cy="17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0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2813" name="Line 16">
              <a:extLst>
                <a:ext uri="{FF2B5EF4-FFF2-40B4-BE49-F238E27FC236}">
                  <a16:creationId xmlns:a16="http://schemas.microsoft.com/office/drawing/2014/main" id="{2B895B0E-9C6A-C24D-81C6-D0AC3CC536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2030"/>
              <a:ext cx="306" cy="1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4" name="Line 17">
              <a:extLst>
                <a:ext uri="{FF2B5EF4-FFF2-40B4-BE49-F238E27FC236}">
                  <a16:creationId xmlns:a16="http://schemas.microsoft.com/office/drawing/2014/main" id="{BB4765D9-52F5-354E-8365-091395DD64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0" y="2598"/>
              <a:ext cx="162" cy="1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5" name="Line 18">
              <a:extLst>
                <a:ext uri="{FF2B5EF4-FFF2-40B4-BE49-F238E27FC236}">
                  <a16:creationId xmlns:a16="http://schemas.microsoft.com/office/drawing/2014/main" id="{F7EF7D07-6F4B-4147-B98B-74D6BBFFDF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256"/>
              <a:ext cx="149" cy="1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6" name="Oval 19">
              <a:extLst>
                <a:ext uri="{FF2B5EF4-FFF2-40B4-BE49-F238E27FC236}">
                  <a16:creationId xmlns:a16="http://schemas.microsoft.com/office/drawing/2014/main" id="{27C0955D-AE5A-BF40-8FED-2C92666DFA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544"/>
              <a:ext cx="280" cy="172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000" baseline="-100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2817" name="Oval 20">
              <a:extLst>
                <a:ext uri="{FF2B5EF4-FFF2-40B4-BE49-F238E27FC236}">
                  <a16:creationId xmlns:a16="http://schemas.microsoft.com/office/drawing/2014/main" id="{B72B0473-18B9-1148-9458-4792E2EEF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541"/>
              <a:ext cx="280" cy="173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000" baseline="-100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2818" name="Line 21">
              <a:extLst>
                <a:ext uri="{FF2B5EF4-FFF2-40B4-BE49-F238E27FC236}">
                  <a16:creationId xmlns:a16="http://schemas.microsoft.com/office/drawing/2014/main" id="{257E5B93-708E-3740-9207-263B15CE5C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8" y="2352"/>
              <a:ext cx="28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9" name="Line 22">
              <a:extLst>
                <a:ext uri="{FF2B5EF4-FFF2-40B4-BE49-F238E27FC236}">
                  <a16:creationId xmlns:a16="http://schemas.microsoft.com/office/drawing/2014/main" id="{E8A215D1-5F1F-6C44-B59B-BA3542CF4A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1968"/>
              <a:ext cx="130" cy="1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0" name="Line 23">
              <a:extLst>
                <a:ext uri="{FF2B5EF4-FFF2-40B4-BE49-F238E27FC236}">
                  <a16:creationId xmlns:a16="http://schemas.microsoft.com/office/drawing/2014/main" id="{F15FD6C8-197C-8047-B9D2-7F14343C4A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3" y="2352"/>
              <a:ext cx="111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1" name="Rectangle 24">
              <a:extLst>
                <a:ext uri="{FF2B5EF4-FFF2-40B4-BE49-F238E27FC236}">
                  <a16:creationId xmlns:a16="http://schemas.microsoft.com/office/drawing/2014/main" id="{7678C26F-17C8-814C-BCD3-2EC987BAE3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640"/>
              <a:ext cx="2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7</a:t>
              </a:r>
            </a:p>
          </p:txBody>
        </p:sp>
        <p:sp>
          <p:nvSpPr>
            <p:cNvPr id="32822" name="Rectangle 25">
              <a:extLst>
                <a:ext uri="{FF2B5EF4-FFF2-40B4-BE49-F238E27FC236}">
                  <a16:creationId xmlns:a16="http://schemas.microsoft.com/office/drawing/2014/main" id="{8CDCC74C-BBC1-7E42-A28B-CEE8BE2855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4" y="2496"/>
              <a:ext cx="2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4</a:t>
              </a:r>
            </a:p>
          </p:txBody>
        </p:sp>
        <p:sp>
          <p:nvSpPr>
            <p:cNvPr id="32823" name="Rectangle 26">
              <a:extLst>
                <a:ext uri="{FF2B5EF4-FFF2-40B4-BE49-F238E27FC236}">
                  <a16:creationId xmlns:a16="http://schemas.microsoft.com/office/drawing/2014/main" id="{246D453F-D7BF-8C4A-B158-48B185E26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" y="2486"/>
              <a:ext cx="2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32824" name="Rectangle 27">
              <a:extLst>
                <a:ext uri="{FF2B5EF4-FFF2-40B4-BE49-F238E27FC236}">
                  <a16:creationId xmlns:a16="http://schemas.microsoft.com/office/drawing/2014/main" id="{3008A685-22DF-C246-8D1F-44BED5E7B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390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10</a:t>
              </a:r>
            </a:p>
          </p:txBody>
        </p:sp>
        <p:sp>
          <p:nvSpPr>
            <p:cNvPr id="32825" name="Rectangle 28">
              <a:extLst>
                <a:ext uri="{FF2B5EF4-FFF2-40B4-BE49-F238E27FC236}">
                  <a16:creationId xmlns:a16="http://schemas.microsoft.com/office/drawing/2014/main" id="{D3E48E6F-A71D-4E4D-974E-8F8E1FA7E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" y="216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32826" name="Rectangle 29">
              <a:extLst>
                <a:ext uri="{FF2B5EF4-FFF2-40B4-BE49-F238E27FC236}">
                  <a16:creationId xmlns:a16="http://schemas.microsoft.com/office/drawing/2014/main" id="{C0F4A8D6-778B-9645-A763-0FEC40998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0" y="205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6</a:t>
              </a:r>
            </a:p>
          </p:txBody>
        </p:sp>
        <p:sp>
          <p:nvSpPr>
            <p:cNvPr id="32827" name="Rectangle 30">
              <a:extLst>
                <a:ext uri="{FF2B5EF4-FFF2-40B4-BE49-F238E27FC236}">
                  <a16:creationId xmlns:a16="http://schemas.microsoft.com/office/drawing/2014/main" id="{2ED15922-D437-C24F-9EE6-CE4A16499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82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5</a:t>
              </a:r>
            </a:p>
          </p:txBody>
        </p:sp>
        <p:sp>
          <p:nvSpPr>
            <p:cNvPr id="32828" name="Oval 31">
              <a:extLst>
                <a:ext uri="{FF2B5EF4-FFF2-40B4-BE49-F238E27FC236}">
                  <a16:creationId xmlns:a16="http://schemas.microsoft.com/office/drawing/2014/main" id="{6F123770-1086-2641-BE2E-CD823918E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822"/>
              <a:ext cx="280" cy="172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000" baseline="-100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2829" name="Line 32">
              <a:extLst>
                <a:ext uri="{FF2B5EF4-FFF2-40B4-BE49-F238E27FC236}">
                  <a16:creationId xmlns:a16="http://schemas.microsoft.com/office/drawing/2014/main" id="{EA79A5B5-164F-124C-B865-A17D7789DA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4" y="2688"/>
              <a:ext cx="24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30" name="Rectangle 33">
              <a:extLst>
                <a:ext uri="{FF2B5EF4-FFF2-40B4-BE49-F238E27FC236}">
                  <a16:creationId xmlns:a16="http://schemas.microsoft.com/office/drawing/2014/main" id="{E04A14E6-EA2E-BB4C-B3C0-924835F53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" y="2774"/>
              <a:ext cx="2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3</a:t>
              </a:r>
            </a:p>
          </p:txBody>
        </p:sp>
        <p:sp>
          <p:nvSpPr>
            <p:cNvPr id="32831" name="Oval 34">
              <a:extLst>
                <a:ext uri="{FF2B5EF4-FFF2-40B4-BE49-F238E27FC236}">
                  <a16:creationId xmlns:a16="http://schemas.microsoft.com/office/drawing/2014/main" id="{592B7774-6AA1-3246-94FF-A2B3209FF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2" y="2976"/>
              <a:ext cx="280" cy="172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000" baseline="-100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2832" name="Line 35">
              <a:extLst>
                <a:ext uri="{FF2B5EF4-FFF2-40B4-BE49-F238E27FC236}">
                  <a16:creationId xmlns:a16="http://schemas.microsoft.com/office/drawing/2014/main" id="{A807F629-7E13-B946-8288-D8002810A3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832"/>
              <a:ext cx="296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33" name="Rectangle 36">
              <a:extLst>
                <a:ext uri="{FF2B5EF4-FFF2-40B4-BE49-F238E27FC236}">
                  <a16:creationId xmlns:a16="http://schemas.microsoft.com/office/drawing/2014/main" id="{AC5F5397-CB45-DB45-8A4B-7EFA3C8F6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8" y="2928"/>
              <a:ext cx="2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9</a:t>
              </a:r>
            </a:p>
          </p:txBody>
        </p:sp>
        <p:sp>
          <p:nvSpPr>
            <p:cNvPr id="32834" name="Oval 37">
              <a:extLst>
                <a:ext uri="{FF2B5EF4-FFF2-40B4-BE49-F238E27FC236}">
                  <a16:creationId xmlns:a16="http://schemas.microsoft.com/office/drawing/2014/main" id="{B7368C5B-0F84-2748-80ED-A3F8F4C3D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8" y="3216"/>
              <a:ext cx="280" cy="172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000" baseline="-100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2835" name="Line 38">
              <a:extLst>
                <a:ext uri="{FF2B5EF4-FFF2-40B4-BE49-F238E27FC236}">
                  <a16:creationId xmlns:a16="http://schemas.microsoft.com/office/drawing/2014/main" id="{DEB83AAB-33DC-1941-A8F6-6787935B35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3120"/>
              <a:ext cx="24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36" name="Rectangle 39">
              <a:extLst>
                <a:ext uri="{FF2B5EF4-FFF2-40B4-BE49-F238E27FC236}">
                  <a16:creationId xmlns:a16="http://schemas.microsoft.com/office/drawing/2014/main" id="{5A40C584-7772-954A-8714-E72124CC37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4" y="3168"/>
              <a:ext cx="2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8</a:t>
              </a:r>
            </a:p>
          </p:txBody>
        </p:sp>
      </p:grpSp>
      <p:grpSp>
        <p:nvGrpSpPr>
          <p:cNvPr id="32777" name="Group 40">
            <a:extLst>
              <a:ext uri="{FF2B5EF4-FFF2-40B4-BE49-F238E27FC236}">
                <a16:creationId xmlns:a16="http://schemas.microsoft.com/office/drawing/2014/main" id="{D8E11739-2D95-854E-A84B-157F17877BF1}"/>
              </a:ext>
            </a:extLst>
          </p:cNvPr>
          <p:cNvGrpSpPr>
            <a:grpSpLocks/>
          </p:cNvGrpSpPr>
          <p:nvPr/>
        </p:nvGrpSpPr>
        <p:grpSpPr bwMode="auto">
          <a:xfrm>
            <a:off x="4394200" y="2514600"/>
            <a:ext cx="3743325" cy="2514600"/>
            <a:chOff x="2768" y="1824"/>
            <a:chExt cx="2358" cy="1584"/>
          </a:xfrm>
        </p:grpSpPr>
        <p:sp>
          <p:nvSpPr>
            <p:cNvPr id="32779" name="Oval 41">
              <a:extLst>
                <a:ext uri="{FF2B5EF4-FFF2-40B4-BE49-F238E27FC236}">
                  <a16:creationId xmlns:a16="http://schemas.microsoft.com/office/drawing/2014/main" id="{6292D71A-AC1F-EF42-99F4-04E1D1836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0" y="1872"/>
              <a:ext cx="209" cy="205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2780" name="Oval 42">
              <a:extLst>
                <a:ext uri="{FF2B5EF4-FFF2-40B4-BE49-F238E27FC236}">
                  <a16:creationId xmlns:a16="http://schemas.microsoft.com/office/drawing/2014/main" id="{ED747A61-5B26-E047-9A76-62175FBCA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437"/>
              <a:ext cx="279" cy="205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2781" name="Oval 43">
              <a:extLst>
                <a:ext uri="{FF2B5EF4-FFF2-40B4-BE49-F238E27FC236}">
                  <a16:creationId xmlns:a16="http://schemas.microsoft.com/office/drawing/2014/main" id="{52119F00-9BCE-4440-936E-7D380B5C8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6" y="2198"/>
              <a:ext cx="279" cy="20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0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2782" name="Oval 44">
              <a:extLst>
                <a:ext uri="{FF2B5EF4-FFF2-40B4-BE49-F238E27FC236}">
                  <a16:creationId xmlns:a16="http://schemas.microsoft.com/office/drawing/2014/main" id="{89D1C199-6805-2E40-B452-A12CBC3B9E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5" y="2471"/>
              <a:ext cx="278" cy="20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000" baseline="-100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2783" name="Line 45">
              <a:extLst>
                <a:ext uri="{FF2B5EF4-FFF2-40B4-BE49-F238E27FC236}">
                  <a16:creationId xmlns:a16="http://schemas.microsoft.com/office/drawing/2014/main" id="{15AC64AF-7C48-1B40-BD6A-2B1559CE51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28" y="2064"/>
              <a:ext cx="308" cy="1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4" name="Line 46">
              <a:extLst>
                <a:ext uri="{FF2B5EF4-FFF2-40B4-BE49-F238E27FC236}">
                  <a16:creationId xmlns:a16="http://schemas.microsoft.com/office/drawing/2014/main" id="{719E3A22-5EDA-514F-9D0B-483184FAA1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56" y="2369"/>
              <a:ext cx="185" cy="1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5" name="Line 47">
              <a:extLst>
                <a:ext uri="{FF2B5EF4-FFF2-40B4-BE49-F238E27FC236}">
                  <a16:creationId xmlns:a16="http://schemas.microsoft.com/office/drawing/2014/main" id="{B9762D46-39B5-754E-969E-FE27CB3EBE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8" y="2369"/>
              <a:ext cx="93" cy="1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6" name="Oval 48">
              <a:extLst>
                <a:ext uri="{FF2B5EF4-FFF2-40B4-BE49-F238E27FC236}">
                  <a16:creationId xmlns:a16="http://schemas.microsoft.com/office/drawing/2014/main" id="{DEA8F77B-2382-2E4A-9C62-3E11BB5AE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8" y="2750"/>
              <a:ext cx="278" cy="20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000" baseline="-100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2787" name="Oval 49">
              <a:extLst>
                <a:ext uri="{FF2B5EF4-FFF2-40B4-BE49-F238E27FC236}">
                  <a16:creationId xmlns:a16="http://schemas.microsoft.com/office/drawing/2014/main" id="{8ED7BBC1-784E-7749-AAD6-1755A2003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0" y="2154"/>
              <a:ext cx="278" cy="20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000" baseline="-100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2788" name="Line 50">
              <a:extLst>
                <a:ext uri="{FF2B5EF4-FFF2-40B4-BE49-F238E27FC236}">
                  <a16:creationId xmlns:a16="http://schemas.microsoft.com/office/drawing/2014/main" id="{A135E02E-D407-DC43-B2B2-2E663B7452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016"/>
              <a:ext cx="24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9" name="Line 51">
              <a:extLst>
                <a:ext uri="{FF2B5EF4-FFF2-40B4-BE49-F238E27FC236}">
                  <a16:creationId xmlns:a16="http://schemas.microsoft.com/office/drawing/2014/main" id="{C4F1F7F7-7527-404C-93E4-7DCC3C39CB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8" y="2623"/>
              <a:ext cx="192" cy="1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8260" name="Rectangle 52">
              <a:extLst>
                <a:ext uri="{FF2B5EF4-FFF2-40B4-BE49-F238E27FC236}">
                  <a16:creationId xmlns:a16="http://schemas.microsoft.com/office/drawing/2014/main" id="{1D55D143-25F1-3D46-B6E0-9FD12648B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1" y="1824"/>
              <a:ext cx="19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5</a:t>
              </a:r>
            </a:p>
          </p:txBody>
        </p:sp>
        <p:sp>
          <p:nvSpPr>
            <p:cNvPr id="32791" name="Rectangle 53">
              <a:extLst>
                <a:ext uri="{FF2B5EF4-FFF2-40B4-BE49-F238E27FC236}">
                  <a16:creationId xmlns:a16="http://schemas.microsoft.com/office/drawing/2014/main" id="{A6CC52FA-45A8-7E4F-9C10-C834161DB9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2" y="215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10</a:t>
              </a:r>
            </a:p>
          </p:txBody>
        </p:sp>
        <p:sp>
          <p:nvSpPr>
            <p:cNvPr id="32792" name="Rectangle 54">
              <a:extLst>
                <a:ext uri="{FF2B5EF4-FFF2-40B4-BE49-F238E27FC236}">
                  <a16:creationId xmlns:a16="http://schemas.microsoft.com/office/drawing/2014/main" id="{361E3308-8B64-B344-9786-BDDFFFE7E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42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32793" name="Rectangle 55">
              <a:extLst>
                <a:ext uri="{FF2B5EF4-FFF2-40B4-BE49-F238E27FC236}">
                  <a16:creationId xmlns:a16="http://schemas.microsoft.com/office/drawing/2014/main" id="{ED4E8E29-4D8F-E346-BF15-0BFAEE499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73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32794" name="Rectangle 56">
              <a:extLst>
                <a:ext uri="{FF2B5EF4-FFF2-40B4-BE49-F238E27FC236}">
                  <a16:creationId xmlns:a16="http://schemas.microsoft.com/office/drawing/2014/main" id="{215BAFFF-7142-AC4B-9B88-AE440C947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0" y="243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6</a:t>
              </a:r>
            </a:p>
          </p:txBody>
        </p:sp>
        <p:sp>
          <p:nvSpPr>
            <p:cNvPr id="32795" name="Rectangle 57">
              <a:extLst>
                <a:ext uri="{FF2B5EF4-FFF2-40B4-BE49-F238E27FC236}">
                  <a16:creationId xmlns:a16="http://schemas.microsoft.com/office/drawing/2014/main" id="{47DD26E1-6760-6F42-A133-44FC30A5F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18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4</a:t>
              </a:r>
            </a:p>
          </p:txBody>
        </p:sp>
        <p:sp>
          <p:nvSpPr>
            <p:cNvPr id="32796" name="Oval 58">
              <a:extLst>
                <a:ext uri="{FF2B5EF4-FFF2-40B4-BE49-F238E27FC236}">
                  <a16:creationId xmlns:a16="http://schemas.microsoft.com/office/drawing/2014/main" id="{240927BA-5224-7F4E-9493-C28ADAA4E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4" y="2592"/>
              <a:ext cx="280" cy="172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000" baseline="-100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2797" name="Line 59">
              <a:extLst>
                <a:ext uri="{FF2B5EF4-FFF2-40B4-BE49-F238E27FC236}">
                  <a16:creationId xmlns:a16="http://schemas.microsoft.com/office/drawing/2014/main" id="{08B65851-7CFE-AD4A-9729-4CCD466367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2" y="2352"/>
              <a:ext cx="9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8" name="Rectangle 60">
              <a:extLst>
                <a:ext uri="{FF2B5EF4-FFF2-40B4-BE49-F238E27FC236}">
                  <a16:creationId xmlns:a16="http://schemas.microsoft.com/office/drawing/2014/main" id="{E1BE652E-20E6-0F48-A719-DF361BEC92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544"/>
              <a:ext cx="2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7</a:t>
              </a:r>
            </a:p>
          </p:txBody>
        </p:sp>
        <p:sp>
          <p:nvSpPr>
            <p:cNvPr id="32799" name="Oval 61">
              <a:extLst>
                <a:ext uri="{FF2B5EF4-FFF2-40B4-BE49-F238E27FC236}">
                  <a16:creationId xmlns:a16="http://schemas.microsoft.com/office/drawing/2014/main" id="{4C2C4EFF-C618-E54F-8339-0B2FCE616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" y="2767"/>
              <a:ext cx="278" cy="20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000" baseline="-100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2800" name="Line 62">
              <a:extLst>
                <a:ext uri="{FF2B5EF4-FFF2-40B4-BE49-F238E27FC236}">
                  <a16:creationId xmlns:a16="http://schemas.microsoft.com/office/drawing/2014/main" id="{01FC680B-6EB2-6F47-BB87-5808542D1F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2640"/>
              <a:ext cx="144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1" name="Rectangle 63">
              <a:extLst>
                <a:ext uri="{FF2B5EF4-FFF2-40B4-BE49-F238E27FC236}">
                  <a16:creationId xmlns:a16="http://schemas.microsoft.com/office/drawing/2014/main" id="{6F293F6F-288B-7847-9571-FE8F4C13C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0" y="273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3</a:t>
              </a:r>
            </a:p>
          </p:txBody>
        </p:sp>
        <p:sp>
          <p:nvSpPr>
            <p:cNvPr id="32802" name="Oval 64">
              <a:extLst>
                <a:ext uri="{FF2B5EF4-FFF2-40B4-BE49-F238E27FC236}">
                  <a16:creationId xmlns:a16="http://schemas.microsoft.com/office/drawing/2014/main" id="{3B02D400-DB35-B843-A9EB-FFD400D3E6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3158"/>
              <a:ext cx="278" cy="20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000" baseline="-100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2803" name="Line 65">
              <a:extLst>
                <a:ext uri="{FF2B5EF4-FFF2-40B4-BE49-F238E27FC236}">
                  <a16:creationId xmlns:a16="http://schemas.microsoft.com/office/drawing/2014/main" id="{FAA4A5F9-E086-F847-94C2-522168A2D5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52" y="3024"/>
              <a:ext cx="144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4" name="Rectangle 66">
              <a:extLst>
                <a:ext uri="{FF2B5EF4-FFF2-40B4-BE49-F238E27FC236}">
                  <a16:creationId xmlns:a16="http://schemas.microsoft.com/office/drawing/2014/main" id="{643B155D-F7DD-E048-8D36-6C422E3A7A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315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9</a:t>
              </a:r>
            </a:p>
          </p:txBody>
        </p:sp>
        <p:sp>
          <p:nvSpPr>
            <p:cNvPr id="32805" name="Oval 67">
              <a:extLst>
                <a:ext uri="{FF2B5EF4-FFF2-40B4-BE49-F238E27FC236}">
                  <a16:creationId xmlns:a16="http://schemas.microsoft.com/office/drawing/2014/main" id="{05847B0E-3305-CF45-A863-DFCB69D90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2" y="2846"/>
              <a:ext cx="278" cy="20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000" baseline="-100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2806" name="Line 68">
              <a:extLst>
                <a:ext uri="{FF2B5EF4-FFF2-40B4-BE49-F238E27FC236}">
                  <a16:creationId xmlns:a16="http://schemas.microsoft.com/office/drawing/2014/main" id="{7D8D770F-AAEA-A74C-8349-09F9FD5210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2736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7" name="Rectangle 69">
              <a:extLst>
                <a:ext uri="{FF2B5EF4-FFF2-40B4-BE49-F238E27FC236}">
                  <a16:creationId xmlns:a16="http://schemas.microsoft.com/office/drawing/2014/main" id="{00FDF7A0-C6E8-B740-A2DF-614361A1C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6" y="283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8</a:t>
              </a:r>
            </a:p>
          </p:txBody>
        </p:sp>
      </p:grpSp>
      <p:sp>
        <p:nvSpPr>
          <p:cNvPr id="32778" name="灯片编号占位符 68">
            <a:extLst>
              <a:ext uri="{FF2B5EF4-FFF2-40B4-BE49-F238E27FC236}">
                <a16:creationId xmlns:a16="http://schemas.microsoft.com/office/drawing/2014/main" id="{621845C1-9280-8B49-B6CD-819D8BA0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C97783-AFF2-8043-ACB0-B5E57E97F97D}" type="slidenum">
              <a:rPr lang="en-US" altLang="zh-CN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Content Placeholder 2">
            <a:extLst>
              <a:ext uri="{FF2B5EF4-FFF2-40B4-BE49-F238E27FC236}">
                <a16:creationId xmlns:a16="http://schemas.microsoft.com/office/drawing/2014/main" id="{9C594A0C-29F6-3E4E-A792-6351B5708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601662"/>
            <a:ext cx="8229600" cy="5937250"/>
          </a:xfrm>
        </p:spPr>
        <p:txBody>
          <a:bodyPr/>
          <a:lstStyle/>
          <a:p>
            <a:r>
              <a:rPr lang="zh-CN" altLang="en-US" sz="2800" dirty="0">
                <a:ea typeface="微软雅黑 Light" panose="020B0503020204020204" pitchFamily="34" charset="-122"/>
              </a:rPr>
              <a:t>递归算法：</a:t>
            </a:r>
          </a:p>
          <a:p>
            <a:pPr lvl="1"/>
            <a:r>
              <a:rPr lang="zh-CN" altLang="en-US" sz="1600" dirty="0">
                <a:ea typeface="微软雅黑 Light" panose="020B0503020204020204" pitchFamily="34" charset="-122"/>
              </a:rPr>
              <a:t>优点：</a:t>
            </a:r>
            <a:r>
              <a:rPr lang="zh-CN" altLang="en-US" sz="1600" dirty="0">
                <a:solidFill>
                  <a:srgbClr val="FF0000"/>
                </a:solidFill>
                <a:ea typeface="微软雅黑 Light" panose="020B0503020204020204" pitchFamily="34" charset="-122"/>
              </a:rPr>
              <a:t>代码简洁、清晰，并且容易验证正确性</a:t>
            </a:r>
            <a:r>
              <a:rPr lang="zh-CN" altLang="en-US" sz="1600" dirty="0">
                <a:ea typeface="微软雅黑 Light" panose="020B0503020204020204" pitchFamily="34" charset="-122"/>
              </a:rPr>
              <a:t>。（如果你真的理解了算法的话，否则你更晕）</a:t>
            </a:r>
          </a:p>
          <a:p>
            <a:pPr lvl="1"/>
            <a:r>
              <a:rPr lang="zh-CN" altLang="en-US" sz="1600" dirty="0">
                <a:ea typeface="微软雅黑 Light" panose="020B0503020204020204" pitchFamily="34" charset="-122"/>
              </a:rPr>
              <a:t>缺点：它的运行需要较多次数的函数调用，如果调用层数比较深，需要增加额外的堆栈处理（还有可能出现堆栈溢出的情况），比如参数传递需要压栈等操作，会对执行效率有一定影响。但是，对于某些问题，如果不使用递归，那将是极端难看的代码。</a:t>
            </a:r>
          </a:p>
          <a:p>
            <a:r>
              <a:rPr lang="zh-CN" altLang="en-US" sz="2800" dirty="0">
                <a:ea typeface="微软雅黑 Light" panose="020B0503020204020204" pitchFamily="34" charset="-122"/>
              </a:rPr>
              <a:t>循环算法：</a:t>
            </a:r>
          </a:p>
          <a:p>
            <a:pPr lvl="1"/>
            <a:r>
              <a:rPr lang="zh-CN" altLang="en-US" sz="1600" dirty="0">
                <a:ea typeface="微软雅黑 Light" panose="020B0503020204020204" pitchFamily="34" charset="-122"/>
              </a:rPr>
              <a:t>优点：</a:t>
            </a:r>
            <a:r>
              <a:rPr lang="zh-CN" altLang="en-US" sz="1600" dirty="0">
                <a:solidFill>
                  <a:srgbClr val="FF0000"/>
                </a:solidFill>
                <a:ea typeface="微软雅黑 Light" panose="020B0503020204020204" pitchFamily="34" charset="-122"/>
              </a:rPr>
              <a:t>速度快，结构简单</a:t>
            </a:r>
            <a:r>
              <a:rPr lang="zh-CN" altLang="en-US" sz="1600" dirty="0">
                <a:ea typeface="微软雅黑 Light" panose="020B0503020204020204" pitchFamily="34" charset="-122"/>
              </a:rPr>
              <a:t>。</a:t>
            </a:r>
          </a:p>
          <a:p>
            <a:pPr lvl="1"/>
            <a:r>
              <a:rPr lang="zh-CN" altLang="en-US" sz="1600" dirty="0">
                <a:ea typeface="微软雅黑 Light" panose="020B0503020204020204" pitchFamily="34" charset="-122"/>
              </a:rPr>
              <a:t>缺点：并不能解决所有的问题。有的问题适合使用递归而不是循环。</a:t>
            </a:r>
            <a:r>
              <a:rPr lang="zh-CN" altLang="en-US" sz="1600" dirty="0">
                <a:solidFill>
                  <a:srgbClr val="FF0000"/>
                </a:solidFill>
                <a:ea typeface="微软雅黑 Light" panose="020B0503020204020204" pitchFamily="34" charset="-122"/>
              </a:rPr>
              <a:t>如果使用循环并不困难的话，最好使用循环。</a:t>
            </a:r>
          </a:p>
          <a:p>
            <a:r>
              <a:rPr lang="zh-CN" altLang="en-US" sz="2800" dirty="0">
                <a:ea typeface="微软雅黑 Light" panose="020B0503020204020204" pitchFamily="34" charset="-122"/>
              </a:rPr>
              <a:t>递归算法和循环算法总结：</a:t>
            </a:r>
          </a:p>
          <a:p>
            <a:pPr lvl="1"/>
            <a:r>
              <a:rPr lang="en-US" altLang="zh-CN" sz="1600" dirty="0">
                <a:ea typeface="微软雅黑 Light" panose="020B0503020204020204" pitchFamily="34" charset="-122"/>
              </a:rPr>
              <a:t>1. </a:t>
            </a:r>
            <a:r>
              <a:rPr lang="zh-CN" altLang="en-US" sz="1600" dirty="0">
                <a:ea typeface="微软雅黑 Light" panose="020B0503020204020204" pitchFamily="34" charset="-122"/>
              </a:rPr>
              <a:t>一般递归调用可以处理的算法，也通过循环去解决常需要额外的低效处理。</a:t>
            </a:r>
          </a:p>
          <a:p>
            <a:pPr lvl="1"/>
            <a:r>
              <a:rPr lang="en-US" altLang="zh-CN" sz="1600" dirty="0">
                <a:ea typeface="微软雅黑 Light" panose="020B0503020204020204" pitchFamily="34" charset="-122"/>
              </a:rPr>
              <a:t>2. </a:t>
            </a:r>
            <a:r>
              <a:rPr lang="zh-CN" altLang="en-US" sz="1600" dirty="0">
                <a:ea typeface="微软雅黑 Light" panose="020B0503020204020204" pitchFamily="34" charset="-122"/>
              </a:rPr>
              <a:t>现在的编译器在优化后，对于多次调用的函数处理会有非常好的效率优化，效率未必低于循环。</a:t>
            </a:r>
          </a:p>
          <a:p>
            <a:pPr lvl="1"/>
            <a:r>
              <a:rPr lang="en-US" altLang="zh-CN" sz="1600" dirty="0">
                <a:ea typeface="微软雅黑 Light" panose="020B0503020204020204" pitchFamily="34" charset="-122"/>
              </a:rPr>
              <a:t>3.</a:t>
            </a:r>
            <a:r>
              <a:rPr lang="zh-CN" altLang="en-US" sz="1600" dirty="0">
                <a:ea typeface="微软雅黑 Light" panose="020B0503020204020204" pitchFamily="34" charset="-122"/>
              </a:rPr>
              <a:t>递归和循环两者完全可以互换。如果用到递归的地方可以很方便使用循环替换，而不影响程序的阅读，那么替换成递归往往是好的。（例如：求阶乘的递归实现与循环实现。）</a:t>
            </a:r>
          </a:p>
        </p:txBody>
      </p:sp>
      <p:sp>
        <p:nvSpPr>
          <p:cNvPr id="16386" name="Slide Number Placeholder 3">
            <a:extLst>
              <a:ext uri="{FF2B5EF4-FFF2-40B4-BE49-F238E27FC236}">
                <a16:creationId xmlns:a16="http://schemas.microsoft.com/office/drawing/2014/main" id="{C5D58562-B348-E642-AD7B-BDD600653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215AE3-8BB5-CA41-9761-46297ADDEA3B}" type="slidenum">
              <a:rPr lang="en-US" altLang="zh-CN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EBC8BBE7-5B62-C142-94E1-F3276AF6E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90488"/>
            <a:ext cx="7543800" cy="519112"/>
          </a:xfrm>
        </p:spPr>
        <p:txBody>
          <a:bodyPr/>
          <a:lstStyle/>
          <a:p>
            <a:pPr algn="l" eaLnBrk="1" hangingPunct="1"/>
            <a:r>
              <a:rPr lang="zh-CN" altLang="en-US" sz="2800" b="1">
                <a:solidFill>
                  <a:srgbClr val="FF0000"/>
                </a:solidFill>
                <a:ea typeface="微软雅黑 Light" panose="020B0503020204020204" pitchFamily="34" charset="-122"/>
              </a:rPr>
              <a:t>什么是判定树？</a:t>
            </a:r>
            <a:endParaRPr lang="zh-CN" altLang="en-US" sz="2400" b="1">
              <a:solidFill>
                <a:srgbClr val="FF0000"/>
              </a:solidFill>
              <a:latin typeface="微软雅黑 Light" panose="020B0503020204020204" pitchFamily="34" charset="-122"/>
              <a:ea typeface="微软雅黑 Light" panose="020B0503020204020204" pitchFamily="34" charset="-122"/>
            </a:endParaRPr>
          </a:p>
        </p:txBody>
      </p:sp>
      <p:sp>
        <p:nvSpPr>
          <p:cNvPr id="33794" name="Rectangle 714">
            <a:extLst>
              <a:ext uri="{FF2B5EF4-FFF2-40B4-BE49-F238E27FC236}">
                <a16:creationId xmlns:a16="http://schemas.microsoft.com/office/drawing/2014/main" id="{EA843F2C-2B38-CD42-AC7C-0BDBE70AF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6029325"/>
            <a:ext cx="76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chemeClr val="hlink"/>
                </a:solidFill>
                <a:latin typeface="Times New Roman" panose="02020603050405020304" pitchFamily="18" charset="0"/>
              </a:rPr>
              <a:t> </a:t>
            </a:r>
            <a:endParaRPr lang="en-US" altLang="zh-CN" sz="240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5" name="Rectangle 857">
            <a:extLst>
              <a:ext uri="{FF2B5EF4-FFF2-40B4-BE49-F238E27FC236}">
                <a16:creationId xmlns:a16="http://schemas.microsoft.com/office/drawing/2014/main" id="{C652141F-711F-4744-A0BB-F06E9BA42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838200"/>
            <a:ext cx="871378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chemeClr val="tx2"/>
                </a:solidFill>
                <a:latin typeface="Arial Black" panose="020B0604020202020204" pitchFamily="34" charset="0"/>
              </a:rPr>
              <a:t>举例</a:t>
            </a:r>
            <a:r>
              <a:rPr lang="zh-CN" altLang="en-US" sz="2800" dirty="0">
                <a:solidFill>
                  <a:srgbClr val="0000FF"/>
                </a:solidFill>
                <a:latin typeface="Arial Black" panose="020B0604020202020204" pitchFamily="34" charset="0"/>
              </a:rPr>
              <a:t>： </a:t>
            </a:r>
            <a:r>
              <a:rPr lang="en-US" altLang="zh-CN" sz="2800" dirty="0">
                <a:solidFill>
                  <a:srgbClr val="0000FF"/>
                </a:solidFill>
                <a:latin typeface="Arial Black" panose="020B0604020202020204" pitchFamily="34" charset="0"/>
              </a:rPr>
              <a:t>12</a:t>
            </a:r>
            <a:r>
              <a:rPr lang="zh-CN" altLang="en-US" sz="2800" dirty="0">
                <a:solidFill>
                  <a:srgbClr val="0000FF"/>
                </a:solidFill>
                <a:latin typeface="Arial Black" panose="020B0604020202020204" pitchFamily="34" charset="0"/>
              </a:rPr>
              <a:t>个球中有且仅有</a:t>
            </a:r>
            <a:r>
              <a:rPr lang="en-US" altLang="zh-CN" sz="2800" dirty="0">
                <a:solidFill>
                  <a:srgbClr val="0000FF"/>
                </a:solidFill>
                <a:latin typeface="Arial Black" panose="020B0604020202020204" pitchFamily="34" charset="0"/>
              </a:rPr>
              <a:t>1</a:t>
            </a:r>
            <a:r>
              <a:rPr lang="zh-CN" altLang="en-US" sz="2800" dirty="0">
                <a:solidFill>
                  <a:srgbClr val="0000FF"/>
                </a:solidFill>
                <a:latin typeface="Arial Black" panose="020B0604020202020204" pitchFamily="34" charset="0"/>
              </a:rPr>
              <a:t>个球比其它球轻或者重，利用天平，最少称多少次可以找到这个球，并分清楚它的轻重？</a:t>
            </a:r>
            <a:endParaRPr lang="en-US" altLang="zh-CN" sz="2800" dirty="0">
              <a:solidFill>
                <a:srgbClr val="0000FF"/>
              </a:solidFill>
              <a:latin typeface="Arial Black" panose="020B0604020202020204" pitchFamily="34" charset="0"/>
            </a:endParaRPr>
          </a:p>
        </p:txBody>
      </p:sp>
      <p:sp>
        <p:nvSpPr>
          <p:cNvPr id="21509" name="Rectangle 938">
            <a:extLst>
              <a:ext uri="{FF2B5EF4-FFF2-40B4-BE49-F238E27FC236}">
                <a16:creationId xmlns:a16="http://schemas.microsoft.com/office/drawing/2014/main" id="{52D458C8-1CD0-1040-9018-E2558C61A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2348880"/>
            <a:ext cx="8763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C00000"/>
                </a:solidFill>
                <a:latin typeface="微软雅黑 Light" panose="020B0503020204020204" pitchFamily="34" charset="-122"/>
              </a:rPr>
              <a:t>分析：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微软雅黑 Light" panose="020B0503020204020204" pitchFamily="34" charset="-122"/>
              </a:rPr>
              <a:t>12</a:t>
            </a:r>
            <a:r>
              <a:rPr lang="zh-CN" altLang="en-US" sz="2400" dirty="0">
                <a:latin typeface="微软雅黑 Light" panose="020B0503020204020204" pitchFamily="34" charset="-122"/>
              </a:rPr>
              <a:t>个球中必有一个非轻即重，即共有</a:t>
            </a:r>
            <a:r>
              <a:rPr lang="en-US" altLang="zh-CN" sz="2400" dirty="0">
                <a:latin typeface="微软雅黑 Light" panose="020B0503020204020204" pitchFamily="34" charset="-122"/>
              </a:rPr>
              <a:t>24</a:t>
            </a:r>
            <a:r>
              <a:rPr lang="zh-CN" altLang="en-US" sz="2400" dirty="0">
                <a:latin typeface="微软雅黑 Light" panose="020B0503020204020204" pitchFamily="34" charset="-122"/>
              </a:rPr>
              <a:t>种</a:t>
            </a:r>
            <a:r>
              <a:rPr lang="zh-CN" altLang="en-US" sz="2400" dirty="0">
                <a:latin typeface="Times New Roman" panose="02020603050405020304" pitchFamily="18" charset="0"/>
              </a:rPr>
              <a:t>“</a:t>
            </a:r>
            <a:r>
              <a:rPr lang="zh-CN" altLang="en-US" sz="2400" dirty="0">
                <a:latin typeface="微软雅黑 Light" panose="020B0503020204020204" pitchFamily="34" charset="-122"/>
              </a:rPr>
              <a:t>次品</a:t>
            </a:r>
            <a:r>
              <a:rPr lang="zh-CN" altLang="en-US" sz="2400" dirty="0">
                <a:latin typeface="Times New Roman" panose="02020603050405020304" pitchFamily="18" charset="0"/>
              </a:rPr>
              <a:t>”</a:t>
            </a:r>
            <a:r>
              <a:rPr lang="zh-CN" altLang="en-US" sz="2400" dirty="0">
                <a:latin typeface="微软雅黑 Light" panose="020B0503020204020204" pitchFamily="34" charset="-122"/>
              </a:rPr>
              <a:t>的可能性。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微软雅黑 Light" panose="020B0503020204020204" pitchFamily="34" charset="-122"/>
              </a:rPr>
              <a:t>每次天平称重的结果有</a:t>
            </a:r>
            <a:r>
              <a:rPr lang="en-US" altLang="zh-CN" sz="2400" dirty="0">
                <a:solidFill>
                  <a:srgbClr val="C00000"/>
                </a:solidFill>
                <a:latin typeface="微软雅黑 Light" panose="020B0503020204020204" pitchFamily="34" charset="-122"/>
              </a:rPr>
              <a:t>3</a:t>
            </a:r>
            <a:r>
              <a:rPr lang="zh-CN" altLang="en-US" sz="2400" dirty="0">
                <a:solidFill>
                  <a:srgbClr val="C00000"/>
                </a:solidFill>
                <a:latin typeface="微软雅黑 Light" panose="020B0503020204020204" pitchFamily="34" charset="-122"/>
              </a:rPr>
              <a:t>种，连称</a:t>
            </a:r>
            <a:r>
              <a:rPr lang="en-US" altLang="zh-CN" sz="2400" dirty="0">
                <a:solidFill>
                  <a:srgbClr val="C00000"/>
                </a:solidFill>
                <a:latin typeface="微软雅黑 Light" panose="020B0503020204020204" pitchFamily="34" charset="-122"/>
              </a:rPr>
              <a:t>3</a:t>
            </a:r>
            <a:r>
              <a:rPr lang="zh-CN" altLang="en-US" sz="2400" dirty="0">
                <a:solidFill>
                  <a:srgbClr val="C00000"/>
                </a:solidFill>
                <a:latin typeface="微软雅黑 Light" panose="020B0503020204020204" pitchFamily="34" charset="-122"/>
              </a:rPr>
              <a:t>次</a:t>
            </a:r>
            <a:r>
              <a:rPr lang="zh-CN" altLang="en-US" sz="2400" dirty="0">
                <a:latin typeface="微软雅黑 Light" panose="020B0503020204020204" pitchFamily="34" charset="-122"/>
              </a:rPr>
              <a:t>应该得到的结果有</a:t>
            </a:r>
            <a:r>
              <a:rPr lang="en-US" altLang="zh-CN" sz="2400" dirty="0">
                <a:solidFill>
                  <a:srgbClr val="C00000"/>
                </a:solidFill>
                <a:latin typeface="微软雅黑 Light" panose="020B0503020204020204" pitchFamily="34" charset="-122"/>
              </a:rPr>
              <a:t>3</a:t>
            </a:r>
            <a:r>
              <a:rPr lang="en-US" altLang="zh-CN" sz="2400" baseline="30000" dirty="0">
                <a:solidFill>
                  <a:srgbClr val="C00000"/>
                </a:solidFill>
                <a:latin typeface="微软雅黑 Light" panose="020B0503020204020204" pitchFamily="34" charset="-122"/>
              </a:rPr>
              <a:t>3</a:t>
            </a:r>
            <a:r>
              <a:rPr lang="en-US" altLang="zh-CN" sz="2400" dirty="0">
                <a:solidFill>
                  <a:srgbClr val="C00000"/>
                </a:solidFill>
                <a:latin typeface="微软雅黑 Light" panose="020B0503020204020204" pitchFamily="34" charset="-122"/>
              </a:rPr>
              <a:t>=27</a:t>
            </a:r>
            <a:r>
              <a:rPr lang="zh-CN" altLang="en-US" sz="2400" dirty="0">
                <a:latin typeface="微软雅黑 Light" panose="020B0503020204020204" pitchFamily="34" charset="-122"/>
              </a:rPr>
              <a:t>种。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微软雅黑 Light" panose="020B0503020204020204" pitchFamily="34" charset="-122"/>
              </a:rPr>
              <a:t>说明仅用</a:t>
            </a:r>
            <a:r>
              <a:rPr lang="en-US" altLang="zh-CN" sz="2400" dirty="0">
                <a:latin typeface="微软雅黑 Light" panose="020B0503020204020204" pitchFamily="34" charset="-122"/>
              </a:rPr>
              <a:t>3</a:t>
            </a:r>
            <a:r>
              <a:rPr lang="zh-CN" altLang="en-US" sz="2400" dirty="0">
                <a:latin typeface="微软雅黑 Light" panose="020B0503020204020204" pitchFamily="34" charset="-122"/>
              </a:rPr>
              <a:t>次就能找出次品的可能性是存在的。</a:t>
            </a:r>
            <a:r>
              <a:rPr lang="en-US" altLang="zh-CN" sz="2400" dirty="0">
                <a:latin typeface="微软雅黑 Light" panose="020B0503020204020204" pitchFamily="34" charset="-122"/>
              </a:rPr>
              <a:t>(log3(24)</a:t>
            </a:r>
            <a:r>
              <a:rPr lang="zh-CN" altLang="en-US" sz="2400" dirty="0">
                <a:latin typeface="微软雅黑 Light" panose="020B0503020204020204" pitchFamily="34" charset="-122"/>
              </a:rPr>
              <a:t>）</a:t>
            </a:r>
            <a:endParaRPr lang="zh-CN" altLang="en-US" sz="2400" baseline="30000" dirty="0">
              <a:latin typeface="微软雅黑 Light" panose="020B0503020204020204" pitchFamily="34" charset="-122"/>
            </a:endParaRPr>
          </a:p>
        </p:txBody>
      </p:sp>
      <p:sp>
        <p:nvSpPr>
          <p:cNvPr id="21510" name="Rectangle 939">
            <a:extLst>
              <a:ext uri="{FF2B5EF4-FFF2-40B4-BE49-F238E27FC236}">
                <a16:creationId xmlns:a16="http://schemas.microsoft.com/office/drawing/2014/main" id="{C9DC75CC-36D3-D646-9996-5E0F30D1C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4077668"/>
            <a:ext cx="876300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C00000"/>
                </a:solidFill>
                <a:latin typeface="微软雅黑 Light" panose="020B0503020204020204" pitchFamily="34" charset="-122"/>
              </a:rPr>
              <a:t>思路：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微软雅黑 Light" panose="020B0503020204020204" pitchFamily="34" charset="-122"/>
              </a:rPr>
              <a:t>首先，将</a:t>
            </a:r>
            <a:r>
              <a:rPr lang="en-US" altLang="zh-CN" sz="2400" dirty="0">
                <a:latin typeface="微软雅黑 Light" panose="020B0503020204020204" pitchFamily="34" charset="-122"/>
              </a:rPr>
              <a:t>12</a:t>
            </a:r>
            <a:r>
              <a:rPr lang="zh-CN" altLang="en-US" sz="2400" dirty="0">
                <a:latin typeface="微软雅黑 Light" panose="020B0503020204020204" pitchFamily="34" charset="-122"/>
              </a:rPr>
              <a:t>个球分三组，每组</a:t>
            </a:r>
            <a:r>
              <a:rPr lang="en-US" altLang="zh-CN" sz="2400" dirty="0">
                <a:latin typeface="微软雅黑 Light" panose="020B0503020204020204" pitchFamily="34" charset="-122"/>
              </a:rPr>
              <a:t>4</a:t>
            </a:r>
            <a:r>
              <a:rPr lang="zh-CN" altLang="en-US" sz="2400" dirty="0">
                <a:latin typeface="微软雅黑 Light" panose="020B0503020204020204" pitchFamily="34" charset="-122"/>
              </a:rPr>
              <a:t>个，任意取两组称。会有</a:t>
            </a:r>
            <a:r>
              <a:rPr lang="en-US" altLang="zh-CN" sz="2400" dirty="0">
                <a:latin typeface="微软雅黑 Light" panose="020B0503020204020204" pitchFamily="34" charset="-122"/>
              </a:rPr>
              <a:t>3</a:t>
            </a:r>
            <a:r>
              <a:rPr lang="zh-CN" altLang="en-US" sz="2400" dirty="0">
                <a:latin typeface="微软雅黑 Light" panose="020B0503020204020204" pitchFamily="34" charset="-122"/>
              </a:rPr>
              <a:t>种结果：</a:t>
            </a:r>
            <a:r>
              <a:rPr lang="zh-CN" altLang="en-US" sz="2400" dirty="0">
                <a:solidFill>
                  <a:srgbClr val="C00000"/>
                </a:solidFill>
                <a:latin typeface="微软雅黑 Light" panose="020B0503020204020204" pitchFamily="34" charset="-122"/>
              </a:rPr>
              <a:t>平衡</a:t>
            </a:r>
            <a:r>
              <a:rPr lang="zh-CN" altLang="en-US" sz="2400" dirty="0">
                <a:latin typeface="微软雅黑 Light" panose="020B0503020204020204" pitchFamily="34" charset="-122"/>
              </a:rPr>
              <a:t>、或</a:t>
            </a:r>
            <a:r>
              <a:rPr lang="zh-CN" altLang="en-US" sz="2400" dirty="0">
                <a:solidFill>
                  <a:srgbClr val="C00000"/>
                </a:solidFill>
                <a:latin typeface="微软雅黑 Light" panose="020B0503020204020204" pitchFamily="34" charset="-122"/>
              </a:rPr>
              <a:t>左</a:t>
            </a:r>
            <a:r>
              <a:rPr lang="en-US" altLang="zh-CN" sz="2400" dirty="0">
                <a:solidFill>
                  <a:srgbClr val="C00000"/>
                </a:solidFill>
                <a:latin typeface="微软雅黑 Light" panose="020B0503020204020204" pitchFamily="34" charset="-122"/>
              </a:rPr>
              <a:t>&gt;</a:t>
            </a:r>
            <a:r>
              <a:rPr lang="zh-CN" altLang="en-US" sz="2400" dirty="0">
                <a:solidFill>
                  <a:srgbClr val="C00000"/>
                </a:solidFill>
                <a:latin typeface="微软雅黑 Light" panose="020B0503020204020204" pitchFamily="34" charset="-122"/>
              </a:rPr>
              <a:t>右</a:t>
            </a:r>
            <a:r>
              <a:rPr lang="zh-CN" altLang="en-US" sz="2400" dirty="0">
                <a:latin typeface="微软雅黑 Light" panose="020B0503020204020204" pitchFamily="34" charset="-122"/>
              </a:rPr>
              <a:t>、或</a:t>
            </a:r>
            <a:r>
              <a:rPr lang="zh-CN" altLang="en-US" sz="2400" dirty="0">
                <a:solidFill>
                  <a:srgbClr val="C00000"/>
                </a:solidFill>
                <a:latin typeface="微软雅黑 Light" panose="020B0503020204020204" pitchFamily="34" charset="-122"/>
              </a:rPr>
              <a:t>左</a:t>
            </a:r>
            <a:r>
              <a:rPr lang="en-US" altLang="zh-CN" sz="2400" dirty="0">
                <a:solidFill>
                  <a:srgbClr val="C00000"/>
                </a:solidFill>
                <a:latin typeface="微软雅黑 Light" panose="020B0503020204020204" pitchFamily="34" charset="-122"/>
              </a:rPr>
              <a:t>&lt;</a:t>
            </a:r>
            <a:r>
              <a:rPr lang="zh-CN" altLang="en-US" sz="2400" dirty="0">
                <a:solidFill>
                  <a:srgbClr val="C00000"/>
                </a:solidFill>
                <a:latin typeface="微软雅黑 Light" panose="020B0503020204020204" pitchFamily="34" charset="-122"/>
              </a:rPr>
              <a:t>右</a:t>
            </a:r>
            <a:r>
              <a:rPr lang="zh-CN" altLang="en-US" sz="2400" dirty="0">
                <a:latin typeface="微软雅黑 Light" panose="020B0503020204020204" pitchFamily="34" charset="-122"/>
              </a:rPr>
              <a:t>。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微软雅黑 Light" panose="020B0503020204020204" pitchFamily="34" charset="-122"/>
              </a:rPr>
              <a:t>其次，一定要利用已经称过的那些结论；即充分利用</a:t>
            </a:r>
            <a:r>
              <a:rPr lang="zh-CN" altLang="en-US" sz="2400" dirty="0">
                <a:latin typeface="Times New Roman" panose="02020603050405020304" pitchFamily="18" charset="0"/>
              </a:rPr>
              <a:t>“</a:t>
            </a:r>
            <a:r>
              <a:rPr lang="zh-CN" altLang="en-US" sz="2400" dirty="0">
                <a:latin typeface="微软雅黑 Light" panose="020B0503020204020204" pitchFamily="34" charset="-122"/>
              </a:rPr>
              <a:t>旧球</a:t>
            </a:r>
            <a:r>
              <a:rPr lang="zh-CN" altLang="en-US" sz="2400" dirty="0">
                <a:latin typeface="Times New Roman" panose="02020603050405020304" pitchFamily="18" charset="0"/>
              </a:rPr>
              <a:t>”</a:t>
            </a:r>
            <a:r>
              <a:rPr lang="zh-CN" altLang="en-US" sz="2400" dirty="0">
                <a:latin typeface="微软雅黑 Light" panose="020B0503020204020204" pitchFamily="34" charset="-122"/>
              </a:rPr>
              <a:t>的标准性作为参考。</a:t>
            </a:r>
          </a:p>
        </p:txBody>
      </p:sp>
      <p:sp>
        <p:nvSpPr>
          <p:cNvPr id="33798" name="灯片编号占位符 7">
            <a:extLst>
              <a:ext uri="{FF2B5EF4-FFF2-40B4-BE49-F238E27FC236}">
                <a16:creationId xmlns:a16="http://schemas.microsoft.com/office/drawing/2014/main" id="{DAF428CD-E604-8942-B500-8E3BF4CAF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EC2981-13A9-CC49-93A2-670312115C0B}" type="slidenum">
              <a:rPr lang="en-US" altLang="zh-CN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8" name="Picture 2" descr="logo">
            <a:extLst>
              <a:ext uri="{FF2B5EF4-FFF2-40B4-BE49-F238E27FC236}">
                <a16:creationId xmlns:a16="http://schemas.microsoft.com/office/drawing/2014/main" id="{E876F53F-A46A-3141-B352-648E84BC0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479" y="23191"/>
            <a:ext cx="2002372" cy="586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/>
      <p:bldP spid="215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 Box 2">
            <a:extLst>
              <a:ext uri="{FF2B5EF4-FFF2-40B4-BE49-F238E27FC236}">
                <a16:creationId xmlns:a16="http://schemas.microsoft.com/office/drawing/2014/main" id="{D246715B-D5A1-EF4C-84EE-2F58223D1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288" y="228600"/>
            <a:ext cx="19050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>
                <a:solidFill>
                  <a:srgbClr val="0000FF"/>
                </a:solidFill>
                <a:latin typeface="微软雅黑 Light" panose="020B0503020204020204" pitchFamily="34" charset="-122"/>
              </a:rPr>
              <a:t>第</a:t>
            </a:r>
            <a:r>
              <a:rPr lang="en-US" altLang="zh-CN" sz="2000">
                <a:solidFill>
                  <a:srgbClr val="0000FF"/>
                </a:solidFill>
                <a:latin typeface="微软雅黑 Light" panose="020B0503020204020204" pitchFamily="34" charset="-122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微软雅黑 Light" panose="020B0503020204020204" pitchFamily="34" charset="-122"/>
              </a:rPr>
              <a:t>次</a:t>
            </a:r>
            <a:r>
              <a:rPr lang="en-US" altLang="zh-CN" sz="2000">
                <a:solidFill>
                  <a:srgbClr val="0000FF"/>
                </a:solidFill>
                <a:latin typeface="微软雅黑 Light" panose="020B0503020204020204" pitchFamily="34" charset="-122"/>
              </a:rPr>
              <a:t>:</a:t>
            </a:r>
            <a:r>
              <a:rPr lang="zh-CN" altLang="en-US" sz="2000">
                <a:solidFill>
                  <a:srgbClr val="FF33CC"/>
                </a:solidFill>
                <a:latin typeface="微软雅黑 Light" panose="020B0503020204020204" pitchFamily="34" charset="-122"/>
              </a:rPr>
              <a:t>等分</a:t>
            </a:r>
            <a:r>
              <a:rPr lang="en-US" altLang="zh-CN" sz="2000">
                <a:solidFill>
                  <a:srgbClr val="FF33CC"/>
                </a:solidFill>
                <a:latin typeface="微软雅黑 Light" panose="020B0503020204020204" pitchFamily="34" charset="-122"/>
              </a:rPr>
              <a:t>3</a:t>
            </a:r>
            <a:r>
              <a:rPr lang="zh-CN" altLang="en-US" sz="2000">
                <a:solidFill>
                  <a:srgbClr val="FF33CC"/>
                </a:solidFill>
                <a:latin typeface="微软雅黑 Light" panose="020B0503020204020204" pitchFamily="34" charset="-122"/>
              </a:rPr>
              <a:t>组</a:t>
            </a:r>
            <a:r>
              <a:rPr lang="zh-CN" altLang="en-US" sz="2000">
                <a:solidFill>
                  <a:srgbClr val="0000FF"/>
                </a:solidFill>
                <a:latin typeface="微软雅黑 Light" panose="020B0503020204020204" pitchFamily="34" charset="-122"/>
              </a:rPr>
              <a:t> </a:t>
            </a:r>
          </a:p>
        </p:txBody>
      </p:sp>
      <p:sp>
        <p:nvSpPr>
          <p:cNvPr id="22531" name="Text Box 3">
            <a:extLst>
              <a:ext uri="{FF2B5EF4-FFF2-40B4-BE49-F238E27FC236}">
                <a16:creationId xmlns:a16="http://schemas.microsoft.com/office/drawing/2014/main" id="{BE3DF398-1122-4948-B8EE-AB0D31CFDF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288" y="1066800"/>
            <a:ext cx="19812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>
                <a:solidFill>
                  <a:srgbClr val="0000FF"/>
                </a:solidFill>
                <a:latin typeface="微软雅黑 Light" panose="020B0503020204020204" pitchFamily="34" charset="-122"/>
              </a:rPr>
              <a:t>第</a:t>
            </a:r>
            <a:r>
              <a:rPr lang="en-US" altLang="zh-CN" sz="2000">
                <a:solidFill>
                  <a:srgbClr val="0000FF"/>
                </a:solidFill>
                <a:latin typeface="微软雅黑 Light" panose="020B0503020204020204" pitchFamily="34" charset="-122"/>
              </a:rPr>
              <a:t>2</a:t>
            </a:r>
            <a:r>
              <a:rPr lang="zh-CN" altLang="en-US" sz="2000">
                <a:solidFill>
                  <a:srgbClr val="0000FF"/>
                </a:solidFill>
                <a:latin typeface="微软雅黑 Light" panose="020B0503020204020204" pitchFamily="34" charset="-122"/>
              </a:rPr>
              <a:t>次</a:t>
            </a:r>
            <a:r>
              <a:rPr lang="en-US" altLang="zh-CN" sz="2000">
                <a:solidFill>
                  <a:srgbClr val="0000FF"/>
                </a:solidFill>
                <a:latin typeface="微软雅黑 Light" panose="020B0503020204020204" pitchFamily="34" charset="-122"/>
              </a:rPr>
              <a:t>:</a:t>
            </a:r>
            <a:r>
              <a:rPr lang="en-US" altLang="zh-CN" sz="2000">
                <a:solidFill>
                  <a:srgbClr val="FF33CC"/>
                </a:solidFill>
                <a:latin typeface="微软雅黑 Light" panose="020B0503020204020204" pitchFamily="34" charset="-122"/>
              </a:rPr>
              <a:t>3</a:t>
            </a:r>
            <a:r>
              <a:rPr lang="zh-CN" altLang="en-US" sz="2000">
                <a:solidFill>
                  <a:srgbClr val="FF33CC"/>
                </a:solidFill>
                <a:latin typeface="微软雅黑 Light" panose="020B0503020204020204" pitchFamily="34" charset="-122"/>
              </a:rPr>
              <a:t>旧</a:t>
            </a:r>
            <a:r>
              <a:rPr lang="en-US" altLang="zh-CN" sz="2000">
                <a:solidFill>
                  <a:srgbClr val="FF33CC"/>
                </a:solidFill>
                <a:latin typeface="微软雅黑 Light" panose="020B0503020204020204" pitchFamily="34" charset="-122"/>
              </a:rPr>
              <a:t>3</a:t>
            </a:r>
            <a:r>
              <a:rPr lang="zh-CN" altLang="en-US" sz="2000">
                <a:solidFill>
                  <a:srgbClr val="FF33CC"/>
                </a:solidFill>
                <a:latin typeface="微软雅黑 Light" panose="020B0503020204020204" pitchFamily="34" charset="-122"/>
              </a:rPr>
              <a:t>新</a:t>
            </a:r>
          </a:p>
        </p:txBody>
      </p:sp>
      <p:sp>
        <p:nvSpPr>
          <p:cNvPr id="22532" name="Text Box 4">
            <a:extLst>
              <a:ext uri="{FF2B5EF4-FFF2-40B4-BE49-F238E27FC236}">
                <a16:creationId xmlns:a16="http://schemas.microsoft.com/office/drawing/2014/main" id="{287F86C3-91EA-B74D-9D9B-A2143B5B4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667000"/>
            <a:ext cx="18288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>
                <a:solidFill>
                  <a:srgbClr val="0000FF"/>
                </a:solidFill>
                <a:latin typeface="微软雅黑 Light" panose="020B0503020204020204" pitchFamily="34" charset="-122"/>
              </a:rPr>
              <a:t>第</a:t>
            </a:r>
            <a:r>
              <a:rPr lang="en-US" altLang="zh-CN" sz="2000">
                <a:solidFill>
                  <a:srgbClr val="0000FF"/>
                </a:solidFill>
                <a:latin typeface="微软雅黑 Light" panose="020B0503020204020204" pitchFamily="34" charset="-122"/>
              </a:rPr>
              <a:t>3</a:t>
            </a:r>
            <a:r>
              <a:rPr lang="zh-CN" altLang="en-US" sz="2000">
                <a:solidFill>
                  <a:srgbClr val="0000FF"/>
                </a:solidFill>
                <a:latin typeface="微软雅黑 Light" panose="020B0503020204020204" pitchFamily="34" charset="-122"/>
              </a:rPr>
              <a:t>次</a:t>
            </a:r>
            <a:r>
              <a:rPr lang="en-US" altLang="zh-CN" sz="2000">
                <a:solidFill>
                  <a:srgbClr val="0000FF"/>
                </a:solidFill>
                <a:latin typeface="微软雅黑 Light" panose="020B0503020204020204" pitchFamily="34" charset="-122"/>
              </a:rPr>
              <a:t>:</a:t>
            </a:r>
            <a:r>
              <a:rPr lang="en-US" altLang="zh-CN" sz="2000">
                <a:solidFill>
                  <a:srgbClr val="FF33CC"/>
                </a:solidFill>
                <a:latin typeface="微软雅黑 Light" panose="020B0503020204020204" pitchFamily="34" charset="-122"/>
              </a:rPr>
              <a:t>1</a:t>
            </a:r>
            <a:r>
              <a:rPr lang="zh-CN" altLang="en-US" sz="2000">
                <a:solidFill>
                  <a:srgbClr val="FF33CC"/>
                </a:solidFill>
                <a:latin typeface="微软雅黑 Light" panose="020B0503020204020204" pitchFamily="34" charset="-122"/>
              </a:rPr>
              <a:t>旧</a:t>
            </a:r>
            <a:r>
              <a:rPr lang="en-US" altLang="zh-CN" sz="2000">
                <a:solidFill>
                  <a:srgbClr val="FF33CC"/>
                </a:solidFill>
                <a:latin typeface="微软雅黑 Light" panose="020B0503020204020204" pitchFamily="34" charset="-122"/>
              </a:rPr>
              <a:t>1</a:t>
            </a:r>
            <a:r>
              <a:rPr lang="zh-CN" altLang="en-US" sz="2000">
                <a:solidFill>
                  <a:srgbClr val="FF33CC"/>
                </a:solidFill>
                <a:latin typeface="微软雅黑 Light" panose="020B0503020204020204" pitchFamily="34" charset="-122"/>
              </a:rPr>
              <a:t>新</a:t>
            </a:r>
          </a:p>
        </p:txBody>
      </p:sp>
      <p:grpSp>
        <p:nvGrpSpPr>
          <p:cNvPr id="34820" name="Group 5">
            <a:extLst>
              <a:ext uri="{FF2B5EF4-FFF2-40B4-BE49-F238E27FC236}">
                <a16:creationId xmlns:a16="http://schemas.microsoft.com/office/drawing/2014/main" id="{F90DC291-E559-E048-84A7-AA6B12E8F109}"/>
              </a:ext>
            </a:extLst>
          </p:cNvPr>
          <p:cNvGrpSpPr>
            <a:grpSpLocks/>
          </p:cNvGrpSpPr>
          <p:nvPr/>
        </p:nvGrpSpPr>
        <p:grpSpPr bwMode="auto">
          <a:xfrm>
            <a:off x="2859088" y="152400"/>
            <a:ext cx="3048000" cy="457200"/>
            <a:chOff x="1728" y="384"/>
            <a:chExt cx="1920" cy="288"/>
          </a:xfrm>
        </p:grpSpPr>
        <p:sp>
          <p:nvSpPr>
            <p:cNvPr id="34930" name="Text Box 6">
              <a:extLst>
                <a:ext uri="{FF2B5EF4-FFF2-40B4-BE49-F238E27FC236}">
                  <a16:creationId xmlns:a16="http://schemas.microsoft.com/office/drawing/2014/main" id="{6997D7E6-52DF-4147-B6CB-5B70EEF3DD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384"/>
              <a:ext cx="8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微软雅黑 Light" panose="020B0503020204020204" pitchFamily="34" charset="-122"/>
                </a:rPr>
                <a:t>①</a:t>
              </a:r>
              <a:r>
                <a:rPr lang="en-US" altLang="zh-CN" sz="2400">
                  <a:latin typeface="Times New Roman" panose="02020603050405020304" pitchFamily="18" charset="0"/>
                </a:rPr>
                <a:t>—</a:t>
              </a:r>
              <a:r>
                <a:rPr lang="en-US" altLang="zh-CN" sz="2400">
                  <a:latin typeface="微软雅黑 Light" panose="020B0503020204020204" pitchFamily="34" charset="-122"/>
                </a:rPr>
                <a:t>④</a:t>
              </a:r>
            </a:p>
          </p:txBody>
        </p:sp>
        <p:sp>
          <p:nvSpPr>
            <p:cNvPr id="34931" name="Text Box 7">
              <a:extLst>
                <a:ext uri="{FF2B5EF4-FFF2-40B4-BE49-F238E27FC236}">
                  <a16:creationId xmlns:a16="http://schemas.microsoft.com/office/drawing/2014/main" id="{6EC518E3-4D15-BD47-9112-ED32524446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384"/>
              <a:ext cx="8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微软雅黑 Light" panose="020B0503020204020204" pitchFamily="34" charset="-122"/>
                </a:rPr>
                <a:t>⑤</a:t>
              </a:r>
              <a:r>
                <a:rPr lang="en-US" altLang="zh-CN" sz="2400">
                  <a:latin typeface="Times New Roman" panose="02020603050405020304" pitchFamily="18" charset="0"/>
                </a:rPr>
                <a:t>—</a:t>
              </a:r>
              <a:r>
                <a:rPr lang="en-US" altLang="zh-CN" sz="2400">
                  <a:latin typeface="微软雅黑 Light" panose="020B0503020204020204" pitchFamily="34" charset="-122"/>
                </a:rPr>
                <a:t>⑧</a:t>
              </a:r>
            </a:p>
          </p:txBody>
        </p:sp>
        <p:sp>
          <p:nvSpPr>
            <p:cNvPr id="34932" name="AutoShape 8">
              <a:extLst>
                <a:ext uri="{FF2B5EF4-FFF2-40B4-BE49-F238E27FC236}">
                  <a16:creationId xmlns:a16="http://schemas.microsoft.com/office/drawing/2014/main" id="{E557CDF1-7A22-E948-95CF-27E9C8BB9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432"/>
              <a:ext cx="432" cy="192"/>
            </a:xfrm>
            <a:prstGeom prst="leftRightArrow">
              <a:avLst>
                <a:gd name="adj1" fmla="val 50000"/>
                <a:gd name="adj2" fmla="val 4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2534" name="Group 9">
            <a:extLst>
              <a:ext uri="{FF2B5EF4-FFF2-40B4-BE49-F238E27FC236}">
                <a16:creationId xmlns:a16="http://schemas.microsoft.com/office/drawing/2014/main" id="{BDC24B7E-0DCD-1643-B0A6-E3835BA2DB24}"/>
              </a:ext>
            </a:extLst>
          </p:cNvPr>
          <p:cNvGrpSpPr>
            <a:grpSpLocks/>
          </p:cNvGrpSpPr>
          <p:nvPr/>
        </p:nvGrpSpPr>
        <p:grpSpPr bwMode="auto">
          <a:xfrm>
            <a:off x="2554288" y="609600"/>
            <a:ext cx="4876800" cy="1066800"/>
            <a:chOff x="1536" y="672"/>
            <a:chExt cx="3072" cy="672"/>
          </a:xfrm>
        </p:grpSpPr>
        <p:sp>
          <p:nvSpPr>
            <p:cNvPr id="34922" name="Rectangle 10">
              <a:extLst>
                <a:ext uri="{FF2B5EF4-FFF2-40B4-BE49-F238E27FC236}">
                  <a16:creationId xmlns:a16="http://schemas.microsoft.com/office/drawing/2014/main" id="{5C1F9F47-539D-F546-BA7C-18410F3A4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9" y="884"/>
              <a:ext cx="240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700" b="0">
                  <a:solidFill>
                    <a:schemeClr val="hlink"/>
                  </a:solidFill>
                  <a:latin typeface="Times New Roman" panose="02020603050405020304" pitchFamily="18" charset="0"/>
                </a:rPr>
                <a:t>       </a:t>
              </a:r>
              <a:endParaRPr lang="en-US" altLang="zh-CN" sz="240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923" name="Rectangle 11">
              <a:extLst>
                <a:ext uri="{FF2B5EF4-FFF2-40B4-BE49-F238E27FC236}">
                  <a16:creationId xmlns:a16="http://schemas.microsoft.com/office/drawing/2014/main" id="{A6C6D563-A64E-5C4F-AFCE-3E9B75756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9" y="884"/>
              <a:ext cx="34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700" b="0">
                  <a:solidFill>
                    <a:schemeClr val="hlink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sz="240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924" name="Text Box 12">
              <a:extLst>
                <a:ext uri="{FF2B5EF4-FFF2-40B4-BE49-F238E27FC236}">
                  <a16:creationId xmlns:a16="http://schemas.microsoft.com/office/drawing/2014/main" id="{C7CC5A3F-4487-534B-B4A6-371E757DC4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768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>
                  <a:latin typeface="微软雅黑 Light" panose="020B0503020204020204" pitchFamily="34" charset="-122"/>
                </a:rPr>
                <a:t>相等</a:t>
              </a:r>
              <a:r>
                <a:rPr lang="en-US" altLang="zh-CN" sz="1800">
                  <a:latin typeface="微软雅黑 Light" panose="020B0503020204020204" pitchFamily="34" charset="-122"/>
                </a:rPr>
                <a:t>=</a:t>
              </a:r>
            </a:p>
          </p:txBody>
        </p:sp>
        <p:sp>
          <p:nvSpPr>
            <p:cNvPr id="34925" name="Line 13">
              <a:extLst>
                <a:ext uri="{FF2B5EF4-FFF2-40B4-BE49-F238E27FC236}">
                  <a16:creationId xmlns:a16="http://schemas.microsoft.com/office/drawing/2014/main" id="{6F559F24-46B9-E744-84F0-997266522D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84" y="672"/>
              <a:ext cx="960" cy="576"/>
            </a:xfrm>
            <a:prstGeom prst="line">
              <a:avLst/>
            </a:prstGeom>
            <a:noFill/>
            <a:ln w="22225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26" name="Text Box 14">
              <a:extLst>
                <a:ext uri="{FF2B5EF4-FFF2-40B4-BE49-F238E27FC236}">
                  <a16:creationId xmlns:a16="http://schemas.microsoft.com/office/drawing/2014/main" id="{081C905B-B7F6-D64D-8E48-515E7991C9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768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>
                  <a:latin typeface="微软雅黑 Light" panose="020B0503020204020204" pitchFamily="34" charset="-122"/>
                </a:rPr>
                <a:t>小于</a:t>
              </a:r>
              <a:r>
                <a:rPr lang="en-US" altLang="zh-CN" sz="1800">
                  <a:latin typeface="微软雅黑 Light" panose="020B0503020204020204" pitchFamily="34" charset="-122"/>
                </a:rPr>
                <a:t>&lt;</a:t>
              </a:r>
            </a:p>
          </p:txBody>
        </p:sp>
        <p:sp>
          <p:nvSpPr>
            <p:cNvPr id="34927" name="Text Box 15">
              <a:extLst>
                <a:ext uri="{FF2B5EF4-FFF2-40B4-BE49-F238E27FC236}">
                  <a16:creationId xmlns:a16="http://schemas.microsoft.com/office/drawing/2014/main" id="{14C165A9-B257-4E42-95BD-6455242957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672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>
                  <a:latin typeface="微软雅黑 Light" panose="020B0503020204020204" pitchFamily="34" charset="-122"/>
                </a:rPr>
                <a:t>大于</a:t>
              </a:r>
              <a:r>
                <a:rPr lang="en-US" altLang="zh-CN" sz="1800">
                  <a:latin typeface="微软雅黑 Light" panose="020B0503020204020204" pitchFamily="34" charset="-122"/>
                </a:rPr>
                <a:t>&gt;</a:t>
              </a:r>
            </a:p>
          </p:txBody>
        </p:sp>
        <p:sp>
          <p:nvSpPr>
            <p:cNvPr id="34928" name="Line 16">
              <a:extLst>
                <a:ext uri="{FF2B5EF4-FFF2-40B4-BE49-F238E27FC236}">
                  <a16:creationId xmlns:a16="http://schemas.microsoft.com/office/drawing/2014/main" id="{27C7D4C6-5D2F-0D40-A071-1CCB604320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88" y="672"/>
              <a:ext cx="0" cy="672"/>
            </a:xfrm>
            <a:prstGeom prst="line">
              <a:avLst/>
            </a:prstGeom>
            <a:noFill/>
            <a:ln w="22225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29" name="Line 17">
              <a:extLst>
                <a:ext uri="{FF2B5EF4-FFF2-40B4-BE49-F238E27FC236}">
                  <a16:creationId xmlns:a16="http://schemas.microsoft.com/office/drawing/2014/main" id="{A635FF7D-C287-3F42-A40B-8F3E0A0AD7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672"/>
              <a:ext cx="1776" cy="624"/>
            </a:xfrm>
            <a:prstGeom prst="line">
              <a:avLst/>
            </a:prstGeom>
            <a:noFill/>
            <a:ln w="22225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535" name="Group 18">
            <a:extLst>
              <a:ext uri="{FF2B5EF4-FFF2-40B4-BE49-F238E27FC236}">
                <a16:creationId xmlns:a16="http://schemas.microsoft.com/office/drawing/2014/main" id="{22207455-4D9D-894E-A81F-22564D93E62A}"/>
              </a:ext>
            </a:extLst>
          </p:cNvPr>
          <p:cNvGrpSpPr>
            <a:grpSpLocks/>
          </p:cNvGrpSpPr>
          <p:nvPr/>
        </p:nvGrpSpPr>
        <p:grpSpPr bwMode="auto">
          <a:xfrm>
            <a:off x="898525" y="1524000"/>
            <a:ext cx="2646363" cy="381000"/>
            <a:chOff x="493" y="1248"/>
            <a:chExt cx="1667" cy="240"/>
          </a:xfrm>
        </p:grpSpPr>
        <p:sp>
          <p:nvSpPr>
            <p:cNvPr id="34919" name="Text Box 19">
              <a:extLst>
                <a:ext uri="{FF2B5EF4-FFF2-40B4-BE49-F238E27FC236}">
                  <a16:creationId xmlns:a16="http://schemas.microsoft.com/office/drawing/2014/main" id="{C7B9E050-7EC0-714E-8CC6-51B179C8F9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" y="1257"/>
              <a:ext cx="7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latin typeface="微软雅黑 Light" panose="020B0503020204020204" pitchFamily="34" charset="-122"/>
                </a:rPr>
                <a:t>①</a:t>
              </a:r>
              <a:r>
                <a:rPr lang="en-US" altLang="zh-CN" sz="1800">
                  <a:latin typeface="Times New Roman" panose="02020603050405020304" pitchFamily="18" charset="0"/>
                </a:rPr>
                <a:t>—</a:t>
              </a:r>
              <a:r>
                <a:rPr lang="en-US" altLang="zh-CN" sz="1800">
                  <a:latin typeface="微软雅黑 Light" panose="020B0503020204020204" pitchFamily="34" charset="-122"/>
                </a:rPr>
                <a:t>③</a:t>
              </a:r>
            </a:p>
          </p:txBody>
        </p:sp>
        <p:sp>
          <p:nvSpPr>
            <p:cNvPr id="34920" name="AutoShape 20">
              <a:extLst>
                <a:ext uri="{FF2B5EF4-FFF2-40B4-BE49-F238E27FC236}">
                  <a16:creationId xmlns:a16="http://schemas.microsoft.com/office/drawing/2014/main" id="{5C71CE8F-DC6B-BC46-B5EB-F5888D5B6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" y="1248"/>
              <a:ext cx="432" cy="192"/>
            </a:xfrm>
            <a:prstGeom prst="leftRightArrow">
              <a:avLst>
                <a:gd name="adj1" fmla="val 50000"/>
                <a:gd name="adj2" fmla="val 4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921" name="Text Box 21">
              <a:extLst>
                <a:ext uri="{FF2B5EF4-FFF2-40B4-BE49-F238E27FC236}">
                  <a16:creationId xmlns:a16="http://schemas.microsoft.com/office/drawing/2014/main" id="{B3B99CC8-C401-784F-80BA-3286E34E20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3" y="1248"/>
              <a:ext cx="70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solidFill>
                    <a:srgbClr val="FF33CC"/>
                  </a:solidFill>
                  <a:latin typeface="微软雅黑 Light" panose="020B0503020204020204" pitchFamily="34" charset="-122"/>
                </a:rPr>
                <a:t>⑨</a:t>
              </a:r>
              <a:r>
                <a:rPr lang="en-US" altLang="zh-CN" sz="1800">
                  <a:solidFill>
                    <a:srgbClr val="FF33CC"/>
                  </a:solidFill>
                  <a:latin typeface="Times New Roman" panose="02020603050405020304" pitchFamily="18" charset="0"/>
                </a:rPr>
                <a:t>—</a:t>
              </a:r>
              <a:r>
                <a:rPr lang="en-US" altLang="zh-CN" sz="1800">
                  <a:solidFill>
                    <a:srgbClr val="FF33CC"/>
                  </a:solidFill>
                  <a:latin typeface="微软雅黑 Light" panose="020B0503020204020204" pitchFamily="34" charset="-122"/>
                </a:rPr>
                <a:t>(11)</a:t>
              </a:r>
            </a:p>
          </p:txBody>
        </p:sp>
      </p:grpSp>
      <p:sp>
        <p:nvSpPr>
          <p:cNvPr id="34823" name="Rectangle 22">
            <a:extLst>
              <a:ext uri="{FF2B5EF4-FFF2-40B4-BE49-F238E27FC236}">
                <a16:creationId xmlns:a16="http://schemas.microsoft.com/office/drawing/2014/main" id="{A84A0380-D37B-EA4F-9BE0-52ECD863B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888" y="2241550"/>
            <a:ext cx="539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700" b="0">
                <a:solidFill>
                  <a:schemeClr val="hlink"/>
                </a:solidFill>
                <a:latin typeface="Times New Roman" panose="02020603050405020304" pitchFamily="18" charset="0"/>
              </a:rPr>
              <a:t> </a:t>
            </a:r>
            <a:endParaRPr lang="en-US" altLang="zh-CN" sz="240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2537" name="Group 23">
            <a:extLst>
              <a:ext uri="{FF2B5EF4-FFF2-40B4-BE49-F238E27FC236}">
                <a16:creationId xmlns:a16="http://schemas.microsoft.com/office/drawing/2014/main" id="{3D693BC4-F9FC-D94D-8010-7AD95EAAC1E2}"/>
              </a:ext>
            </a:extLst>
          </p:cNvPr>
          <p:cNvGrpSpPr>
            <a:grpSpLocks/>
          </p:cNvGrpSpPr>
          <p:nvPr/>
        </p:nvGrpSpPr>
        <p:grpSpPr bwMode="auto">
          <a:xfrm>
            <a:off x="801688" y="1905000"/>
            <a:ext cx="2514600" cy="1600200"/>
            <a:chOff x="432" y="1488"/>
            <a:chExt cx="1584" cy="1008"/>
          </a:xfrm>
        </p:grpSpPr>
        <p:sp>
          <p:nvSpPr>
            <p:cNvPr id="34911" name="Text Box 24">
              <a:extLst>
                <a:ext uri="{FF2B5EF4-FFF2-40B4-BE49-F238E27FC236}">
                  <a16:creationId xmlns:a16="http://schemas.microsoft.com/office/drawing/2014/main" id="{EF62151E-3666-B14F-A8FF-44CF2552C0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584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>
                  <a:latin typeface="微软雅黑 Light" panose="020B0503020204020204" pitchFamily="34" charset="-122"/>
                </a:rPr>
                <a:t>大于</a:t>
              </a:r>
              <a:r>
                <a:rPr lang="en-US" altLang="zh-CN" sz="1800">
                  <a:latin typeface="微软雅黑 Light" panose="020B0503020204020204" pitchFamily="34" charset="-122"/>
                </a:rPr>
                <a:t>&gt;</a:t>
              </a:r>
            </a:p>
          </p:txBody>
        </p:sp>
        <p:grpSp>
          <p:nvGrpSpPr>
            <p:cNvPr id="34912" name="Group 25">
              <a:extLst>
                <a:ext uri="{FF2B5EF4-FFF2-40B4-BE49-F238E27FC236}">
                  <a16:creationId xmlns:a16="http://schemas.microsoft.com/office/drawing/2014/main" id="{9975449D-637C-294B-B685-4515E6167F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1488"/>
              <a:ext cx="1296" cy="1008"/>
              <a:chOff x="432" y="1488"/>
              <a:chExt cx="1296" cy="1008"/>
            </a:xfrm>
          </p:grpSpPr>
          <p:sp>
            <p:nvSpPr>
              <p:cNvPr id="34913" name="Rectangle 26">
                <a:extLst>
                  <a:ext uri="{FF2B5EF4-FFF2-40B4-BE49-F238E27FC236}">
                    <a16:creationId xmlns:a16="http://schemas.microsoft.com/office/drawing/2014/main" id="{347B6BED-A377-8947-B77F-99A784D8A7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6" y="1700"/>
                <a:ext cx="240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700" b="0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       </a:t>
                </a:r>
                <a:endParaRPr lang="en-US" altLang="zh-CN" sz="240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914" name="Text Box 27">
                <a:extLst>
                  <a:ext uri="{FF2B5EF4-FFF2-40B4-BE49-F238E27FC236}">
                    <a16:creationId xmlns:a16="http://schemas.microsoft.com/office/drawing/2014/main" id="{76F34949-ED1D-9F44-8F7B-D98B885741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" y="1584"/>
                <a:ext cx="8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1800">
                    <a:latin typeface="微软雅黑 Light" panose="020B0503020204020204" pitchFamily="34" charset="-122"/>
                  </a:rPr>
                  <a:t>相等</a:t>
                </a:r>
                <a:r>
                  <a:rPr lang="en-US" altLang="zh-CN" sz="1800">
                    <a:latin typeface="微软雅黑 Light" panose="020B0503020204020204" pitchFamily="34" charset="-122"/>
                  </a:rPr>
                  <a:t>=</a:t>
                </a:r>
              </a:p>
            </p:txBody>
          </p:sp>
          <p:sp>
            <p:nvSpPr>
              <p:cNvPr id="34915" name="Line 28">
                <a:extLst>
                  <a:ext uri="{FF2B5EF4-FFF2-40B4-BE49-F238E27FC236}">
                    <a16:creationId xmlns:a16="http://schemas.microsoft.com/office/drawing/2014/main" id="{2EEEC9AF-40E9-C64E-B0C7-C21183D372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20" y="1488"/>
                <a:ext cx="480" cy="960"/>
              </a:xfrm>
              <a:prstGeom prst="line">
                <a:avLst/>
              </a:prstGeom>
              <a:noFill/>
              <a:ln w="22225">
                <a:solidFill>
                  <a:srgbClr val="00FF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16" name="Text Box 29">
                <a:extLst>
                  <a:ext uri="{FF2B5EF4-FFF2-40B4-BE49-F238E27FC236}">
                    <a16:creationId xmlns:a16="http://schemas.microsoft.com/office/drawing/2014/main" id="{93120203-6E08-C644-B5AE-348174330C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4" y="1776"/>
                <a:ext cx="8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1800">
                    <a:latin typeface="微软雅黑 Light" panose="020B0503020204020204" pitchFamily="34" charset="-122"/>
                  </a:rPr>
                  <a:t>小于</a:t>
                </a:r>
                <a:r>
                  <a:rPr lang="en-US" altLang="zh-CN" sz="1800">
                    <a:latin typeface="微软雅黑 Light" panose="020B0503020204020204" pitchFamily="34" charset="-122"/>
                  </a:rPr>
                  <a:t>&lt;</a:t>
                </a:r>
              </a:p>
            </p:txBody>
          </p:sp>
          <p:sp>
            <p:nvSpPr>
              <p:cNvPr id="34917" name="Line 30">
                <a:extLst>
                  <a:ext uri="{FF2B5EF4-FFF2-40B4-BE49-F238E27FC236}">
                    <a16:creationId xmlns:a16="http://schemas.microsoft.com/office/drawing/2014/main" id="{8631424F-D0E9-9E41-89D8-45B19B7CFD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48" y="1488"/>
                <a:ext cx="0" cy="1008"/>
              </a:xfrm>
              <a:prstGeom prst="line">
                <a:avLst/>
              </a:prstGeom>
              <a:noFill/>
              <a:ln w="22225">
                <a:solidFill>
                  <a:srgbClr val="00FF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18" name="Line 31">
                <a:extLst>
                  <a:ext uri="{FF2B5EF4-FFF2-40B4-BE49-F238E27FC236}">
                    <a16:creationId xmlns:a16="http://schemas.microsoft.com/office/drawing/2014/main" id="{BB5FD506-81E9-674D-A9DE-F7D178F0D1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1488"/>
                <a:ext cx="432" cy="1008"/>
              </a:xfrm>
              <a:prstGeom prst="line">
                <a:avLst/>
              </a:prstGeom>
              <a:noFill/>
              <a:ln w="22225">
                <a:solidFill>
                  <a:srgbClr val="00FF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2538" name="Group 32">
            <a:extLst>
              <a:ext uri="{FF2B5EF4-FFF2-40B4-BE49-F238E27FC236}">
                <a16:creationId xmlns:a16="http://schemas.microsoft.com/office/drawing/2014/main" id="{9002B853-64BC-0049-BB61-09BCF7C40FDE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1447800"/>
            <a:ext cx="2646363" cy="641350"/>
            <a:chOff x="1926" y="1200"/>
            <a:chExt cx="1667" cy="404"/>
          </a:xfrm>
        </p:grpSpPr>
        <p:sp>
          <p:nvSpPr>
            <p:cNvPr id="34908" name="Text Box 33">
              <a:extLst>
                <a:ext uri="{FF2B5EF4-FFF2-40B4-BE49-F238E27FC236}">
                  <a16:creationId xmlns:a16="http://schemas.microsoft.com/office/drawing/2014/main" id="{81D47D44-E932-C740-AA6B-11F783CB1A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" y="1200"/>
              <a:ext cx="72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微软雅黑 Light" panose="020B0503020204020204" pitchFamily="34" charset="-122"/>
                </a:rPr>
                <a:t>⑤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微软雅黑 Light" panose="020B0503020204020204" pitchFamily="34" charset="-122"/>
                </a:rPr>
                <a:t>①</a:t>
              </a:r>
              <a:r>
                <a:rPr lang="en-US" altLang="zh-CN" sz="1800">
                  <a:latin typeface="Times New Roman" panose="02020603050405020304" pitchFamily="18" charset="0"/>
                </a:rPr>
                <a:t>—</a:t>
              </a:r>
              <a:r>
                <a:rPr lang="en-US" altLang="zh-CN" sz="1800">
                  <a:latin typeface="微软雅黑 Light" panose="020B0503020204020204" pitchFamily="34" charset="-122"/>
                </a:rPr>
                <a:t>③</a:t>
              </a:r>
            </a:p>
          </p:txBody>
        </p:sp>
        <p:sp>
          <p:nvSpPr>
            <p:cNvPr id="34909" name="AutoShape 34">
              <a:extLst>
                <a:ext uri="{FF2B5EF4-FFF2-40B4-BE49-F238E27FC236}">
                  <a16:creationId xmlns:a16="http://schemas.microsoft.com/office/drawing/2014/main" id="{B02258A7-16C7-1C46-A84E-7D95108090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2" y="1344"/>
              <a:ext cx="432" cy="192"/>
            </a:xfrm>
            <a:prstGeom prst="leftRightArrow">
              <a:avLst>
                <a:gd name="adj1" fmla="val 50000"/>
                <a:gd name="adj2" fmla="val 4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910" name="Text Box 35">
              <a:extLst>
                <a:ext uri="{FF2B5EF4-FFF2-40B4-BE49-F238E27FC236}">
                  <a16:creationId xmlns:a16="http://schemas.microsoft.com/office/drawing/2014/main" id="{FF9AFCCC-E827-E847-8BD7-9B02F51084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6" y="1200"/>
              <a:ext cx="707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EF4DE7"/>
                  </a:solidFill>
                  <a:latin typeface="微软雅黑 Light" panose="020B0503020204020204" pitchFamily="34" charset="-122"/>
                </a:rPr>
                <a:t>④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FF33CC"/>
                  </a:solidFill>
                  <a:latin typeface="微软雅黑 Light" panose="020B0503020204020204" pitchFamily="34" charset="-122"/>
                </a:rPr>
                <a:t>⑨</a:t>
              </a:r>
              <a:r>
                <a:rPr lang="en-US" altLang="zh-CN" sz="1800">
                  <a:solidFill>
                    <a:srgbClr val="FF33CC"/>
                  </a:solidFill>
                  <a:latin typeface="Times New Roman" panose="02020603050405020304" pitchFamily="18" charset="0"/>
                </a:rPr>
                <a:t>—</a:t>
              </a:r>
              <a:r>
                <a:rPr lang="en-US" altLang="zh-CN" sz="1800">
                  <a:solidFill>
                    <a:srgbClr val="FF33CC"/>
                  </a:solidFill>
                  <a:latin typeface="微软雅黑 Light" panose="020B0503020204020204" pitchFamily="34" charset="-122"/>
                </a:rPr>
                <a:t>(11)</a:t>
              </a:r>
            </a:p>
          </p:txBody>
        </p:sp>
      </p:grpSp>
      <p:grpSp>
        <p:nvGrpSpPr>
          <p:cNvPr id="22539" name="Group 36">
            <a:extLst>
              <a:ext uri="{FF2B5EF4-FFF2-40B4-BE49-F238E27FC236}">
                <a16:creationId xmlns:a16="http://schemas.microsoft.com/office/drawing/2014/main" id="{DFB495BC-0A0E-4B43-9F44-4D086549B8DC}"/>
              </a:ext>
            </a:extLst>
          </p:cNvPr>
          <p:cNvGrpSpPr>
            <a:grpSpLocks/>
          </p:cNvGrpSpPr>
          <p:nvPr/>
        </p:nvGrpSpPr>
        <p:grpSpPr bwMode="auto">
          <a:xfrm>
            <a:off x="6003925" y="1371600"/>
            <a:ext cx="2646363" cy="641350"/>
            <a:chOff x="3901" y="1200"/>
            <a:chExt cx="1667" cy="404"/>
          </a:xfrm>
        </p:grpSpPr>
        <p:sp>
          <p:nvSpPr>
            <p:cNvPr id="34905" name="Text Box 37">
              <a:extLst>
                <a:ext uri="{FF2B5EF4-FFF2-40B4-BE49-F238E27FC236}">
                  <a16:creationId xmlns:a16="http://schemas.microsoft.com/office/drawing/2014/main" id="{A470CD00-62EB-134D-B483-DBF6ACE34B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1" y="1200"/>
              <a:ext cx="72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微软雅黑 Light" panose="020B0503020204020204" pitchFamily="34" charset="-122"/>
                </a:rPr>
                <a:t>⑤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微软雅黑 Light" panose="020B0503020204020204" pitchFamily="34" charset="-122"/>
                </a:rPr>
                <a:t>①</a:t>
              </a:r>
              <a:r>
                <a:rPr lang="en-US" altLang="zh-CN" sz="1800">
                  <a:latin typeface="Times New Roman" panose="02020603050405020304" pitchFamily="18" charset="0"/>
                </a:rPr>
                <a:t>—</a:t>
              </a:r>
              <a:r>
                <a:rPr lang="en-US" altLang="zh-CN" sz="1800">
                  <a:latin typeface="微软雅黑 Light" panose="020B0503020204020204" pitchFamily="34" charset="-122"/>
                </a:rPr>
                <a:t>③</a:t>
              </a:r>
            </a:p>
          </p:txBody>
        </p:sp>
        <p:sp>
          <p:nvSpPr>
            <p:cNvPr id="34906" name="AutoShape 38">
              <a:extLst>
                <a:ext uri="{FF2B5EF4-FFF2-40B4-BE49-F238E27FC236}">
                  <a16:creationId xmlns:a16="http://schemas.microsoft.com/office/drawing/2014/main" id="{22FCDC42-2952-4149-B280-4CEDE326F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7" y="1344"/>
              <a:ext cx="432" cy="192"/>
            </a:xfrm>
            <a:prstGeom prst="leftRightArrow">
              <a:avLst>
                <a:gd name="adj1" fmla="val 50000"/>
                <a:gd name="adj2" fmla="val 4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907" name="Text Box 39">
              <a:extLst>
                <a:ext uri="{FF2B5EF4-FFF2-40B4-BE49-F238E27FC236}">
                  <a16:creationId xmlns:a16="http://schemas.microsoft.com/office/drawing/2014/main" id="{0C621A55-702E-9747-A7CF-BA85A404D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1" y="1200"/>
              <a:ext cx="707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EF4DE7"/>
                  </a:solidFill>
                  <a:latin typeface="微软雅黑 Light" panose="020B0503020204020204" pitchFamily="34" charset="-122"/>
                </a:rPr>
                <a:t>④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FF33CC"/>
                  </a:solidFill>
                  <a:latin typeface="微软雅黑 Light" panose="020B0503020204020204" pitchFamily="34" charset="-122"/>
                </a:rPr>
                <a:t>⑨</a:t>
              </a:r>
              <a:r>
                <a:rPr lang="en-US" altLang="zh-CN" sz="1800">
                  <a:solidFill>
                    <a:srgbClr val="FF33CC"/>
                  </a:solidFill>
                  <a:latin typeface="Times New Roman" panose="02020603050405020304" pitchFamily="18" charset="0"/>
                </a:rPr>
                <a:t>—</a:t>
              </a:r>
              <a:r>
                <a:rPr lang="en-US" altLang="zh-CN" sz="1800">
                  <a:solidFill>
                    <a:srgbClr val="FF33CC"/>
                  </a:solidFill>
                  <a:latin typeface="微软雅黑 Light" panose="020B0503020204020204" pitchFamily="34" charset="-122"/>
                </a:rPr>
                <a:t>(11)</a:t>
              </a:r>
            </a:p>
          </p:txBody>
        </p:sp>
      </p:grpSp>
      <p:grpSp>
        <p:nvGrpSpPr>
          <p:cNvPr id="22540" name="Group 40">
            <a:extLst>
              <a:ext uri="{FF2B5EF4-FFF2-40B4-BE49-F238E27FC236}">
                <a16:creationId xmlns:a16="http://schemas.microsoft.com/office/drawing/2014/main" id="{1380128D-2DD3-5344-926E-6B31B74CC04E}"/>
              </a:ext>
            </a:extLst>
          </p:cNvPr>
          <p:cNvGrpSpPr>
            <a:grpSpLocks/>
          </p:cNvGrpSpPr>
          <p:nvPr/>
        </p:nvGrpSpPr>
        <p:grpSpPr bwMode="auto">
          <a:xfrm>
            <a:off x="1079500" y="3962400"/>
            <a:ext cx="2001838" cy="1295400"/>
            <a:chOff x="1967" y="1584"/>
            <a:chExt cx="1488" cy="1008"/>
          </a:xfrm>
        </p:grpSpPr>
        <p:sp>
          <p:nvSpPr>
            <p:cNvPr id="34899" name="Line 41">
              <a:extLst>
                <a:ext uri="{FF2B5EF4-FFF2-40B4-BE49-F238E27FC236}">
                  <a16:creationId xmlns:a16="http://schemas.microsoft.com/office/drawing/2014/main" id="{6960EF4F-36CA-E845-959C-4BBCBCDBCE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53" y="1584"/>
              <a:ext cx="480" cy="960"/>
            </a:xfrm>
            <a:prstGeom prst="line">
              <a:avLst/>
            </a:prstGeom>
            <a:noFill/>
            <a:ln w="22225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00" name="Text Box 42">
              <a:extLst>
                <a:ext uri="{FF2B5EF4-FFF2-40B4-BE49-F238E27FC236}">
                  <a16:creationId xmlns:a16="http://schemas.microsoft.com/office/drawing/2014/main" id="{E9FC475B-1547-E64D-93B3-DDB5F5F456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9" y="1746"/>
              <a:ext cx="816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>
                  <a:latin typeface="微软雅黑 Light" panose="020B0503020204020204" pitchFamily="34" charset="-122"/>
                </a:rPr>
                <a:t>大于</a:t>
              </a:r>
              <a:r>
                <a:rPr lang="en-US" altLang="zh-CN" sz="1800">
                  <a:latin typeface="微软雅黑 Light" panose="020B0503020204020204" pitchFamily="34" charset="-122"/>
                </a:rPr>
                <a:t>&gt;</a:t>
              </a:r>
            </a:p>
          </p:txBody>
        </p:sp>
        <p:sp>
          <p:nvSpPr>
            <p:cNvPr id="34901" name="Line 43">
              <a:extLst>
                <a:ext uri="{FF2B5EF4-FFF2-40B4-BE49-F238E27FC236}">
                  <a16:creationId xmlns:a16="http://schemas.microsoft.com/office/drawing/2014/main" id="{0A9DDC4F-BF08-2A45-B110-96E7E1FAF8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81" y="1584"/>
              <a:ext cx="0" cy="1008"/>
            </a:xfrm>
            <a:prstGeom prst="line">
              <a:avLst/>
            </a:prstGeom>
            <a:noFill/>
            <a:ln w="22225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02" name="Line 44">
              <a:extLst>
                <a:ext uri="{FF2B5EF4-FFF2-40B4-BE49-F238E27FC236}">
                  <a16:creationId xmlns:a16="http://schemas.microsoft.com/office/drawing/2014/main" id="{7F2B4883-B06D-5340-B814-93B2DD5FB5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9" y="1584"/>
              <a:ext cx="432" cy="1008"/>
            </a:xfrm>
            <a:prstGeom prst="line">
              <a:avLst/>
            </a:prstGeom>
            <a:noFill/>
            <a:ln w="22225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03" name="Text Box 45">
              <a:extLst>
                <a:ext uri="{FF2B5EF4-FFF2-40B4-BE49-F238E27FC236}">
                  <a16:creationId xmlns:a16="http://schemas.microsoft.com/office/drawing/2014/main" id="{840AFD0E-0F53-2D4E-B400-6DBD52197A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0" y="1945"/>
              <a:ext cx="816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>
                  <a:latin typeface="微软雅黑 Light" panose="020B0503020204020204" pitchFamily="34" charset="-122"/>
                </a:rPr>
                <a:t>小于</a:t>
              </a:r>
              <a:r>
                <a:rPr lang="en-US" altLang="zh-CN" sz="1800">
                  <a:latin typeface="微软雅黑 Light" panose="020B0503020204020204" pitchFamily="34" charset="-122"/>
                </a:rPr>
                <a:t>&lt;</a:t>
              </a:r>
            </a:p>
          </p:txBody>
        </p:sp>
        <p:sp>
          <p:nvSpPr>
            <p:cNvPr id="34904" name="Text Box 46">
              <a:extLst>
                <a:ext uri="{FF2B5EF4-FFF2-40B4-BE49-F238E27FC236}">
                  <a16:creationId xmlns:a16="http://schemas.microsoft.com/office/drawing/2014/main" id="{E2CFF672-7E2D-204B-9A6C-5D52C0728D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7" y="1716"/>
              <a:ext cx="816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>
                  <a:latin typeface="微软雅黑 Light" panose="020B0503020204020204" pitchFamily="34" charset="-122"/>
                </a:rPr>
                <a:t>相等</a:t>
              </a:r>
              <a:r>
                <a:rPr lang="en-US" altLang="zh-CN" sz="1800">
                  <a:latin typeface="微软雅黑 Light" panose="020B0503020204020204" pitchFamily="34" charset="-122"/>
                </a:rPr>
                <a:t>=</a:t>
              </a:r>
            </a:p>
          </p:txBody>
        </p:sp>
      </p:grpSp>
      <p:grpSp>
        <p:nvGrpSpPr>
          <p:cNvPr id="22541" name="Group 47">
            <a:extLst>
              <a:ext uri="{FF2B5EF4-FFF2-40B4-BE49-F238E27FC236}">
                <a16:creationId xmlns:a16="http://schemas.microsoft.com/office/drawing/2014/main" id="{3E6349F7-024F-1D4F-912B-2695B182837C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3733800"/>
            <a:ext cx="1981200" cy="1371600"/>
            <a:chOff x="3847" y="1584"/>
            <a:chExt cx="1577" cy="1008"/>
          </a:xfrm>
        </p:grpSpPr>
        <p:sp>
          <p:nvSpPr>
            <p:cNvPr id="34893" name="Line 48">
              <a:extLst>
                <a:ext uri="{FF2B5EF4-FFF2-40B4-BE49-F238E27FC236}">
                  <a16:creationId xmlns:a16="http://schemas.microsoft.com/office/drawing/2014/main" id="{37AD72D4-ABFC-FB45-8BD9-0BEBC190C7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28" y="1584"/>
              <a:ext cx="480" cy="960"/>
            </a:xfrm>
            <a:prstGeom prst="line">
              <a:avLst/>
            </a:prstGeom>
            <a:noFill/>
            <a:ln w="22225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4" name="Text Box 49">
              <a:extLst>
                <a:ext uri="{FF2B5EF4-FFF2-40B4-BE49-F238E27FC236}">
                  <a16:creationId xmlns:a16="http://schemas.microsoft.com/office/drawing/2014/main" id="{3A182E1D-2566-3D42-B925-B01CD433DC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1680"/>
              <a:ext cx="81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>
                  <a:latin typeface="微软雅黑 Light" panose="020B0503020204020204" pitchFamily="34" charset="-122"/>
                </a:rPr>
                <a:t>大于</a:t>
              </a:r>
              <a:r>
                <a:rPr lang="en-US" altLang="zh-CN" sz="1800">
                  <a:latin typeface="微软雅黑 Light" panose="020B0503020204020204" pitchFamily="34" charset="-122"/>
                </a:rPr>
                <a:t>&gt;</a:t>
              </a:r>
            </a:p>
          </p:txBody>
        </p:sp>
        <p:sp>
          <p:nvSpPr>
            <p:cNvPr id="34895" name="Line 50">
              <a:extLst>
                <a:ext uri="{FF2B5EF4-FFF2-40B4-BE49-F238E27FC236}">
                  <a16:creationId xmlns:a16="http://schemas.microsoft.com/office/drawing/2014/main" id="{D855022C-9132-0F42-91AA-9636DD7931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56" y="1584"/>
              <a:ext cx="0" cy="1008"/>
            </a:xfrm>
            <a:prstGeom prst="line">
              <a:avLst/>
            </a:prstGeom>
            <a:noFill/>
            <a:ln w="22225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6" name="Line 51">
              <a:extLst>
                <a:ext uri="{FF2B5EF4-FFF2-40B4-BE49-F238E27FC236}">
                  <a16:creationId xmlns:a16="http://schemas.microsoft.com/office/drawing/2014/main" id="{326EF634-D3AC-A041-8FB4-F80E949B72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584"/>
              <a:ext cx="432" cy="1008"/>
            </a:xfrm>
            <a:prstGeom prst="line">
              <a:avLst/>
            </a:prstGeom>
            <a:noFill/>
            <a:ln w="22225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7" name="Text Box 52">
              <a:extLst>
                <a:ext uri="{FF2B5EF4-FFF2-40B4-BE49-F238E27FC236}">
                  <a16:creationId xmlns:a16="http://schemas.microsoft.com/office/drawing/2014/main" id="{1C3B3879-22F8-8642-BB09-DFECA96AAB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1872"/>
              <a:ext cx="816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>
                  <a:latin typeface="微软雅黑 Light" panose="020B0503020204020204" pitchFamily="34" charset="-122"/>
                </a:rPr>
                <a:t>小于</a:t>
              </a:r>
              <a:r>
                <a:rPr lang="en-US" altLang="zh-CN" sz="1800">
                  <a:latin typeface="微软雅黑 Light" panose="020B0503020204020204" pitchFamily="34" charset="-122"/>
                </a:rPr>
                <a:t>&lt;</a:t>
              </a:r>
            </a:p>
          </p:txBody>
        </p:sp>
        <p:sp>
          <p:nvSpPr>
            <p:cNvPr id="34898" name="Text Box 53">
              <a:extLst>
                <a:ext uri="{FF2B5EF4-FFF2-40B4-BE49-F238E27FC236}">
                  <a16:creationId xmlns:a16="http://schemas.microsoft.com/office/drawing/2014/main" id="{D287C08A-E685-E14B-8F0C-58CC02A0D6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7" y="1680"/>
              <a:ext cx="81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>
                  <a:latin typeface="微软雅黑 Light" panose="020B0503020204020204" pitchFamily="34" charset="-122"/>
                </a:rPr>
                <a:t>相等</a:t>
              </a:r>
              <a:r>
                <a:rPr lang="en-US" altLang="zh-CN" sz="1800">
                  <a:latin typeface="微软雅黑 Light" panose="020B0503020204020204" pitchFamily="34" charset="-122"/>
                </a:rPr>
                <a:t>=</a:t>
              </a:r>
            </a:p>
          </p:txBody>
        </p:sp>
      </p:grpSp>
      <p:grpSp>
        <p:nvGrpSpPr>
          <p:cNvPr id="22542" name="Group 54">
            <a:extLst>
              <a:ext uri="{FF2B5EF4-FFF2-40B4-BE49-F238E27FC236}">
                <a16:creationId xmlns:a16="http://schemas.microsoft.com/office/drawing/2014/main" id="{5F07C35D-4DC6-8D43-A1B2-21EAD98C4D99}"/>
              </a:ext>
            </a:extLst>
          </p:cNvPr>
          <p:cNvGrpSpPr>
            <a:grpSpLocks/>
          </p:cNvGrpSpPr>
          <p:nvPr/>
        </p:nvGrpSpPr>
        <p:grpSpPr bwMode="auto">
          <a:xfrm>
            <a:off x="188913" y="3429000"/>
            <a:ext cx="1371600" cy="366713"/>
            <a:chOff x="0" y="2640"/>
            <a:chExt cx="864" cy="231"/>
          </a:xfrm>
        </p:grpSpPr>
        <p:sp>
          <p:nvSpPr>
            <p:cNvPr id="34890" name="Text Box 55">
              <a:extLst>
                <a:ext uri="{FF2B5EF4-FFF2-40B4-BE49-F238E27FC236}">
                  <a16:creationId xmlns:a16="http://schemas.microsoft.com/office/drawing/2014/main" id="{762C4D7A-8E65-3C4E-8D9F-7C81A3BAAB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640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latin typeface="微软雅黑 Light" panose="020B0503020204020204" pitchFamily="34" charset="-122"/>
                </a:rPr>
                <a:t>①</a:t>
              </a:r>
            </a:p>
          </p:txBody>
        </p:sp>
        <p:sp>
          <p:nvSpPr>
            <p:cNvPr id="34891" name="AutoShape 56">
              <a:extLst>
                <a:ext uri="{FF2B5EF4-FFF2-40B4-BE49-F238E27FC236}">
                  <a16:creationId xmlns:a16="http://schemas.microsoft.com/office/drawing/2014/main" id="{4FBB0E58-FC49-8744-AD81-45A13E989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640"/>
              <a:ext cx="288" cy="192"/>
            </a:xfrm>
            <a:prstGeom prst="leftRightArrow">
              <a:avLst>
                <a:gd name="adj1" fmla="val 50000"/>
                <a:gd name="adj2" fmla="val 3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92" name="Text Box 57">
              <a:extLst>
                <a:ext uri="{FF2B5EF4-FFF2-40B4-BE49-F238E27FC236}">
                  <a16:creationId xmlns:a16="http://schemas.microsoft.com/office/drawing/2014/main" id="{DB8AA6EB-BC16-2B40-B425-21C724680F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2640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latin typeface="微软雅黑 Light" panose="020B0503020204020204" pitchFamily="34" charset="-122"/>
                </a:rPr>
                <a:t>(12)</a:t>
              </a:r>
            </a:p>
          </p:txBody>
        </p:sp>
      </p:grpSp>
      <p:grpSp>
        <p:nvGrpSpPr>
          <p:cNvPr id="22543" name="Group 66">
            <a:extLst>
              <a:ext uri="{FF2B5EF4-FFF2-40B4-BE49-F238E27FC236}">
                <a16:creationId xmlns:a16="http://schemas.microsoft.com/office/drawing/2014/main" id="{FFEB476F-EC92-874E-8EF9-9A40210F67AC}"/>
              </a:ext>
            </a:extLst>
          </p:cNvPr>
          <p:cNvGrpSpPr>
            <a:grpSpLocks/>
          </p:cNvGrpSpPr>
          <p:nvPr/>
        </p:nvGrpSpPr>
        <p:grpSpPr bwMode="auto">
          <a:xfrm>
            <a:off x="-30163" y="3810000"/>
            <a:ext cx="801688" cy="1479550"/>
            <a:chOff x="54" y="2400"/>
            <a:chExt cx="505" cy="932"/>
          </a:xfrm>
        </p:grpSpPr>
        <p:sp>
          <p:nvSpPr>
            <p:cNvPr id="34887" name="Line 60">
              <a:extLst>
                <a:ext uri="{FF2B5EF4-FFF2-40B4-BE49-F238E27FC236}">
                  <a16:creationId xmlns:a16="http://schemas.microsoft.com/office/drawing/2014/main" id="{B2CDF026-C271-1740-BC34-59C6C2A475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" y="2400"/>
              <a:ext cx="240" cy="480"/>
            </a:xfrm>
            <a:prstGeom prst="line">
              <a:avLst/>
            </a:prstGeom>
            <a:noFill/>
            <a:ln w="22225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88" name="Text Box 61">
              <a:extLst>
                <a:ext uri="{FF2B5EF4-FFF2-40B4-BE49-F238E27FC236}">
                  <a16:creationId xmlns:a16="http://schemas.microsoft.com/office/drawing/2014/main" id="{37DE9D3A-1CB7-0F41-A1B2-13E7013980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" y="2434"/>
              <a:ext cx="50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>
                  <a:latin typeface="微软雅黑 Light" panose="020B0503020204020204" pitchFamily="34" charset="-122"/>
                </a:rPr>
                <a:t>小于</a:t>
              </a:r>
              <a:r>
                <a:rPr lang="en-US" altLang="zh-CN" sz="1800">
                  <a:latin typeface="微软雅黑 Light" panose="020B0503020204020204" pitchFamily="34" charset="-122"/>
                </a:rPr>
                <a:t>&lt;</a:t>
              </a:r>
            </a:p>
          </p:txBody>
        </p:sp>
        <p:sp>
          <p:nvSpPr>
            <p:cNvPr id="34889" name="Rectangle 64">
              <a:extLst>
                <a:ext uri="{FF2B5EF4-FFF2-40B4-BE49-F238E27FC236}">
                  <a16:creationId xmlns:a16="http://schemas.microsoft.com/office/drawing/2014/main" id="{1145DB0A-7C5D-8746-8E7D-AA966487B7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2928"/>
              <a:ext cx="38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latin typeface="微软雅黑 Light" panose="020B0503020204020204" pitchFamily="34" charset="-122"/>
                </a:rPr>
                <a:t>(12)</a:t>
              </a:r>
              <a:r>
                <a:rPr lang="zh-CN" altLang="en-US" sz="1800">
                  <a:latin typeface="微软雅黑 Light" panose="020B0503020204020204" pitchFamily="34" charset="-122"/>
                </a:rPr>
                <a:t>重</a:t>
              </a:r>
            </a:p>
          </p:txBody>
        </p:sp>
      </p:grpSp>
      <p:grpSp>
        <p:nvGrpSpPr>
          <p:cNvPr id="22544" name="Group 67">
            <a:extLst>
              <a:ext uri="{FF2B5EF4-FFF2-40B4-BE49-F238E27FC236}">
                <a16:creationId xmlns:a16="http://schemas.microsoft.com/office/drawing/2014/main" id="{156E6316-4FF9-964E-948C-BF795584DD8E}"/>
              </a:ext>
            </a:extLst>
          </p:cNvPr>
          <p:cNvGrpSpPr>
            <a:grpSpLocks/>
          </p:cNvGrpSpPr>
          <p:nvPr/>
        </p:nvGrpSpPr>
        <p:grpSpPr bwMode="auto">
          <a:xfrm>
            <a:off x="560388" y="3810000"/>
            <a:ext cx="1295400" cy="1479550"/>
            <a:chOff x="426" y="2400"/>
            <a:chExt cx="816" cy="932"/>
          </a:xfrm>
        </p:grpSpPr>
        <p:sp>
          <p:nvSpPr>
            <p:cNvPr id="34884" name="Text Box 58">
              <a:extLst>
                <a:ext uri="{FF2B5EF4-FFF2-40B4-BE49-F238E27FC236}">
                  <a16:creationId xmlns:a16="http://schemas.microsoft.com/office/drawing/2014/main" id="{37CAB0EB-91E3-8C47-B4C1-32851D39DE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" y="2437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>
                  <a:latin typeface="微软雅黑 Light" panose="020B0503020204020204" pitchFamily="34" charset="-122"/>
                </a:rPr>
                <a:t>大于</a:t>
              </a:r>
              <a:r>
                <a:rPr lang="en-US" altLang="zh-CN" sz="1800">
                  <a:latin typeface="微软雅黑 Light" panose="020B0503020204020204" pitchFamily="34" charset="-122"/>
                </a:rPr>
                <a:t>&gt;</a:t>
              </a:r>
            </a:p>
          </p:txBody>
        </p:sp>
        <p:sp>
          <p:nvSpPr>
            <p:cNvPr id="34885" name="Line 62">
              <a:extLst>
                <a:ext uri="{FF2B5EF4-FFF2-40B4-BE49-F238E27FC236}">
                  <a16:creationId xmlns:a16="http://schemas.microsoft.com/office/drawing/2014/main" id="{8464F4C7-E4B7-204F-89D3-214B6E6866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" y="2400"/>
              <a:ext cx="144" cy="528"/>
            </a:xfrm>
            <a:prstGeom prst="line">
              <a:avLst/>
            </a:prstGeom>
            <a:noFill/>
            <a:ln w="22225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86" name="Rectangle 65">
              <a:extLst>
                <a:ext uri="{FF2B5EF4-FFF2-40B4-BE49-F238E27FC236}">
                  <a16:creationId xmlns:a16="http://schemas.microsoft.com/office/drawing/2014/main" id="{EB722E42-8CD6-B543-8F31-5D4251C43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928"/>
              <a:ext cx="38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latin typeface="微软雅黑 Light" panose="020B0503020204020204" pitchFamily="34" charset="-122"/>
                </a:rPr>
                <a:t>(12)</a:t>
              </a:r>
              <a:r>
                <a:rPr lang="zh-CN" altLang="en-US" sz="1800">
                  <a:latin typeface="微软雅黑 Light" panose="020B0503020204020204" pitchFamily="34" charset="-122"/>
                </a:rPr>
                <a:t>轻</a:t>
              </a:r>
            </a:p>
          </p:txBody>
        </p:sp>
      </p:grpSp>
      <p:grpSp>
        <p:nvGrpSpPr>
          <p:cNvPr id="22545" name="Group 72">
            <a:extLst>
              <a:ext uri="{FF2B5EF4-FFF2-40B4-BE49-F238E27FC236}">
                <a16:creationId xmlns:a16="http://schemas.microsoft.com/office/drawing/2014/main" id="{7B937EDA-CF54-7F4B-9CB8-5203E4B1E72D}"/>
              </a:ext>
            </a:extLst>
          </p:cNvPr>
          <p:cNvGrpSpPr>
            <a:grpSpLocks/>
          </p:cNvGrpSpPr>
          <p:nvPr/>
        </p:nvGrpSpPr>
        <p:grpSpPr bwMode="auto">
          <a:xfrm>
            <a:off x="1408113" y="3581400"/>
            <a:ext cx="1219200" cy="396875"/>
            <a:chOff x="1200" y="2784"/>
            <a:chExt cx="768" cy="250"/>
          </a:xfrm>
        </p:grpSpPr>
        <p:sp>
          <p:nvSpPr>
            <p:cNvPr id="34881" name="Text Box 69">
              <a:extLst>
                <a:ext uri="{FF2B5EF4-FFF2-40B4-BE49-F238E27FC236}">
                  <a16:creationId xmlns:a16="http://schemas.microsoft.com/office/drawing/2014/main" id="{349FC930-AC90-BF44-A7AB-B034AD119C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784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latin typeface="微软雅黑 Light" panose="020B0503020204020204" pitchFamily="34" charset="-122"/>
                </a:rPr>
                <a:t>⑨</a:t>
              </a:r>
            </a:p>
          </p:txBody>
        </p:sp>
        <p:sp>
          <p:nvSpPr>
            <p:cNvPr id="34882" name="AutoShape 70">
              <a:extLst>
                <a:ext uri="{FF2B5EF4-FFF2-40B4-BE49-F238E27FC236}">
                  <a16:creationId xmlns:a16="http://schemas.microsoft.com/office/drawing/2014/main" id="{7C7BD0B2-A057-D148-A181-652FEB02E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784"/>
              <a:ext cx="288" cy="192"/>
            </a:xfrm>
            <a:prstGeom prst="leftRightArrow">
              <a:avLst>
                <a:gd name="adj1" fmla="val 50000"/>
                <a:gd name="adj2" fmla="val 3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83" name="Text Box 71">
              <a:extLst>
                <a:ext uri="{FF2B5EF4-FFF2-40B4-BE49-F238E27FC236}">
                  <a16:creationId xmlns:a16="http://schemas.microsoft.com/office/drawing/2014/main" id="{6A428261-8AFC-8940-8D1A-070FF2DD1D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2784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FF33CC"/>
                  </a:solidFill>
                  <a:latin typeface="微软雅黑 Light" panose="020B0503020204020204" pitchFamily="34" charset="-122"/>
                </a:rPr>
                <a:t>⑩</a:t>
              </a:r>
            </a:p>
          </p:txBody>
        </p:sp>
      </p:grpSp>
      <p:grpSp>
        <p:nvGrpSpPr>
          <p:cNvPr id="22546" name="Group 73">
            <a:extLst>
              <a:ext uri="{FF2B5EF4-FFF2-40B4-BE49-F238E27FC236}">
                <a16:creationId xmlns:a16="http://schemas.microsoft.com/office/drawing/2014/main" id="{232E5200-517D-744C-88CA-F1CE2B9608F9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1905000"/>
            <a:ext cx="2503488" cy="1600200"/>
            <a:chOff x="1872" y="1584"/>
            <a:chExt cx="1577" cy="1008"/>
          </a:xfrm>
        </p:grpSpPr>
        <p:sp>
          <p:nvSpPr>
            <p:cNvPr id="34875" name="Line 74">
              <a:extLst>
                <a:ext uri="{FF2B5EF4-FFF2-40B4-BE49-F238E27FC236}">
                  <a16:creationId xmlns:a16="http://schemas.microsoft.com/office/drawing/2014/main" id="{5D252C54-B937-CC48-921D-5A00C9A308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53" y="1584"/>
              <a:ext cx="480" cy="960"/>
            </a:xfrm>
            <a:prstGeom prst="line">
              <a:avLst/>
            </a:prstGeom>
            <a:noFill/>
            <a:ln w="22225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76" name="Text Box 75">
              <a:extLst>
                <a:ext uri="{FF2B5EF4-FFF2-40B4-BE49-F238E27FC236}">
                  <a16:creationId xmlns:a16="http://schemas.microsoft.com/office/drawing/2014/main" id="{4CB0EF40-9C85-8C45-8579-35E002FA7B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3" y="1680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>
                  <a:latin typeface="微软雅黑 Light" panose="020B0503020204020204" pitchFamily="34" charset="-122"/>
                </a:rPr>
                <a:t>大于</a:t>
              </a:r>
              <a:r>
                <a:rPr lang="en-US" altLang="zh-CN" sz="1800">
                  <a:latin typeface="微软雅黑 Light" panose="020B0503020204020204" pitchFamily="34" charset="-122"/>
                </a:rPr>
                <a:t>&gt;</a:t>
              </a:r>
            </a:p>
          </p:txBody>
        </p:sp>
        <p:sp>
          <p:nvSpPr>
            <p:cNvPr id="34877" name="Line 76">
              <a:extLst>
                <a:ext uri="{FF2B5EF4-FFF2-40B4-BE49-F238E27FC236}">
                  <a16:creationId xmlns:a16="http://schemas.microsoft.com/office/drawing/2014/main" id="{CFF8331B-A18D-394D-A68C-0A2AB75CFE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81" y="1584"/>
              <a:ext cx="0" cy="1008"/>
            </a:xfrm>
            <a:prstGeom prst="line">
              <a:avLst/>
            </a:prstGeom>
            <a:noFill/>
            <a:ln w="22225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78" name="Line 77">
              <a:extLst>
                <a:ext uri="{FF2B5EF4-FFF2-40B4-BE49-F238E27FC236}">
                  <a16:creationId xmlns:a16="http://schemas.microsoft.com/office/drawing/2014/main" id="{91EC293B-6937-7848-8B2E-932F8AA6AA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9" y="1584"/>
              <a:ext cx="432" cy="1008"/>
            </a:xfrm>
            <a:prstGeom prst="line">
              <a:avLst/>
            </a:prstGeom>
            <a:noFill/>
            <a:ln w="22225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79" name="Text Box 78">
              <a:extLst>
                <a:ext uri="{FF2B5EF4-FFF2-40B4-BE49-F238E27FC236}">
                  <a16:creationId xmlns:a16="http://schemas.microsoft.com/office/drawing/2014/main" id="{86F3B2FB-9027-4E44-80BC-B96CDAF7EB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7" y="1872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>
                  <a:latin typeface="微软雅黑 Light" panose="020B0503020204020204" pitchFamily="34" charset="-122"/>
                </a:rPr>
                <a:t>小于</a:t>
              </a:r>
              <a:r>
                <a:rPr lang="en-US" altLang="zh-CN" sz="1800">
                  <a:latin typeface="微软雅黑 Light" panose="020B0503020204020204" pitchFamily="34" charset="-122"/>
                </a:rPr>
                <a:t>&lt;</a:t>
              </a:r>
            </a:p>
          </p:txBody>
        </p:sp>
        <p:sp>
          <p:nvSpPr>
            <p:cNvPr id="34880" name="Text Box 79">
              <a:extLst>
                <a:ext uri="{FF2B5EF4-FFF2-40B4-BE49-F238E27FC236}">
                  <a16:creationId xmlns:a16="http://schemas.microsoft.com/office/drawing/2014/main" id="{5FBB234B-8E29-0C4A-ABED-3279367C16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1680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>
                  <a:latin typeface="微软雅黑 Light" panose="020B0503020204020204" pitchFamily="34" charset="-122"/>
                </a:rPr>
                <a:t>相等</a:t>
              </a:r>
              <a:r>
                <a:rPr lang="en-US" altLang="zh-CN" sz="1800">
                  <a:latin typeface="微软雅黑 Light" panose="020B0503020204020204" pitchFamily="34" charset="-122"/>
                </a:rPr>
                <a:t>=</a:t>
              </a:r>
            </a:p>
          </p:txBody>
        </p:sp>
      </p:grpSp>
      <p:sp>
        <p:nvSpPr>
          <p:cNvPr id="22547" name="Rectangle 80">
            <a:extLst>
              <a:ext uri="{FF2B5EF4-FFF2-40B4-BE49-F238E27FC236}">
                <a16:creationId xmlns:a16="http://schemas.microsoft.com/office/drawing/2014/main" id="{8DC9A2DD-7C3F-4C4D-9619-8D284C828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3" y="5181600"/>
            <a:ext cx="5715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33CC"/>
                </a:solidFill>
                <a:latin typeface="微软雅黑 Light" panose="020B0503020204020204" pitchFamily="34" charset="-122"/>
              </a:rPr>
              <a:t>(11)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 Light" panose="020B0503020204020204" pitchFamily="34" charset="-122"/>
              </a:rPr>
              <a:t>重</a:t>
            </a:r>
          </a:p>
        </p:txBody>
      </p:sp>
      <p:sp>
        <p:nvSpPr>
          <p:cNvPr id="22548" name="Rectangle 81">
            <a:extLst>
              <a:ext uri="{FF2B5EF4-FFF2-40B4-BE49-F238E27FC236}">
                <a16:creationId xmlns:a16="http://schemas.microsoft.com/office/drawing/2014/main" id="{D104CD8F-8799-E440-8D72-48225A9F9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013" y="5181600"/>
            <a:ext cx="5715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33CC"/>
                </a:solidFill>
                <a:latin typeface="微软雅黑 Light" panose="020B0503020204020204" pitchFamily="34" charset="-122"/>
              </a:rPr>
              <a:t>⑩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 Light" panose="020B0503020204020204" pitchFamily="34" charset="-122"/>
              </a:rPr>
              <a:t>重</a:t>
            </a:r>
          </a:p>
        </p:txBody>
      </p:sp>
      <p:sp>
        <p:nvSpPr>
          <p:cNvPr id="22549" name="Rectangle 82">
            <a:extLst>
              <a:ext uri="{FF2B5EF4-FFF2-40B4-BE49-F238E27FC236}">
                <a16:creationId xmlns:a16="http://schemas.microsoft.com/office/drawing/2014/main" id="{66E8D809-DA87-DC45-961C-95E0A6E5C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2513" y="5181600"/>
            <a:ext cx="5715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33CC"/>
                </a:solidFill>
                <a:latin typeface="微软雅黑 Light" panose="020B0503020204020204" pitchFamily="34" charset="-122"/>
              </a:rPr>
              <a:t>⑨</a:t>
            </a:r>
            <a:r>
              <a:rPr lang="zh-CN" altLang="en-US" sz="1800">
                <a:latin typeface="微软雅黑 Light" panose="020B0503020204020204" pitchFamily="34" charset="-122"/>
              </a:rPr>
              <a:t>重</a:t>
            </a:r>
          </a:p>
        </p:txBody>
      </p:sp>
      <p:grpSp>
        <p:nvGrpSpPr>
          <p:cNvPr id="22550" name="Group 83">
            <a:extLst>
              <a:ext uri="{FF2B5EF4-FFF2-40B4-BE49-F238E27FC236}">
                <a16:creationId xmlns:a16="http://schemas.microsoft.com/office/drawing/2014/main" id="{22A29D34-617D-AF4A-BC28-30FC82CD8C5C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3429000"/>
            <a:ext cx="1219200" cy="396875"/>
            <a:chOff x="1200" y="2784"/>
            <a:chExt cx="768" cy="250"/>
          </a:xfrm>
        </p:grpSpPr>
        <p:sp>
          <p:nvSpPr>
            <p:cNvPr id="34872" name="Text Box 84">
              <a:extLst>
                <a:ext uri="{FF2B5EF4-FFF2-40B4-BE49-F238E27FC236}">
                  <a16:creationId xmlns:a16="http://schemas.microsoft.com/office/drawing/2014/main" id="{B315E621-342D-FD4B-84A5-9C55647035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784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latin typeface="微软雅黑 Light" panose="020B0503020204020204" pitchFamily="34" charset="-122"/>
                </a:rPr>
                <a:t>⑨</a:t>
              </a:r>
            </a:p>
          </p:txBody>
        </p:sp>
        <p:sp>
          <p:nvSpPr>
            <p:cNvPr id="34873" name="AutoShape 85">
              <a:extLst>
                <a:ext uri="{FF2B5EF4-FFF2-40B4-BE49-F238E27FC236}">
                  <a16:creationId xmlns:a16="http://schemas.microsoft.com/office/drawing/2014/main" id="{EA3603CA-7035-EC44-B927-31B71151F0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784"/>
              <a:ext cx="288" cy="192"/>
            </a:xfrm>
            <a:prstGeom prst="leftRightArrow">
              <a:avLst>
                <a:gd name="adj1" fmla="val 50000"/>
                <a:gd name="adj2" fmla="val 3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74" name="Text Box 86">
              <a:extLst>
                <a:ext uri="{FF2B5EF4-FFF2-40B4-BE49-F238E27FC236}">
                  <a16:creationId xmlns:a16="http://schemas.microsoft.com/office/drawing/2014/main" id="{B8E19FDD-E41F-CB46-8B11-86528FD1FD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2784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FF33CC"/>
                  </a:solidFill>
                  <a:latin typeface="微软雅黑 Light" panose="020B0503020204020204" pitchFamily="34" charset="-122"/>
                </a:rPr>
                <a:t>⑩</a:t>
              </a:r>
            </a:p>
          </p:txBody>
        </p:sp>
      </p:grpSp>
      <p:grpSp>
        <p:nvGrpSpPr>
          <p:cNvPr id="22551" name="Group 87">
            <a:extLst>
              <a:ext uri="{FF2B5EF4-FFF2-40B4-BE49-F238E27FC236}">
                <a16:creationId xmlns:a16="http://schemas.microsoft.com/office/drawing/2014/main" id="{56E0E454-E6F8-8443-8570-D1941BCCC458}"/>
              </a:ext>
            </a:extLst>
          </p:cNvPr>
          <p:cNvGrpSpPr>
            <a:grpSpLocks/>
          </p:cNvGrpSpPr>
          <p:nvPr/>
        </p:nvGrpSpPr>
        <p:grpSpPr bwMode="auto">
          <a:xfrm>
            <a:off x="2449513" y="3810000"/>
            <a:ext cx="2122487" cy="1295400"/>
            <a:chOff x="1872" y="1584"/>
            <a:chExt cx="1577" cy="1008"/>
          </a:xfrm>
        </p:grpSpPr>
        <p:sp>
          <p:nvSpPr>
            <p:cNvPr id="34866" name="Line 88">
              <a:extLst>
                <a:ext uri="{FF2B5EF4-FFF2-40B4-BE49-F238E27FC236}">
                  <a16:creationId xmlns:a16="http://schemas.microsoft.com/office/drawing/2014/main" id="{FF8B25B8-03F7-8C4C-A0EF-93BE41CC5C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53" y="1584"/>
              <a:ext cx="480" cy="960"/>
            </a:xfrm>
            <a:prstGeom prst="line">
              <a:avLst/>
            </a:prstGeom>
            <a:noFill/>
            <a:ln w="22225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7" name="Text Box 89">
              <a:extLst>
                <a:ext uri="{FF2B5EF4-FFF2-40B4-BE49-F238E27FC236}">
                  <a16:creationId xmlns:a16="http://schemas.microsoft.com/office/drawing/2014/main" id="{0E700253-A7D0-9F42-8ADF-7E1FD0F401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3" y="1680"/>
              <a:ext cx="816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>
                  <a:latin typeface="微软雅黑 Light" panose="020B0503020204020204" pitchFamily="34" charset="-122"/>
                </a:rPr>
                <a:t>大于</a:t>
              </a:r>
              <a:r>
                <a:rPr lang="en-US" altLang="zh-CN" sz="1800">
                  <a:latin typeface="微软雅黑 Light" panose="020B0503020204020204" pitchFamily="34" charset="-122"/>
                </a:rPr>
                <a:t>&gt;</a:t>
              </a:r>
            </a:p>
          </p:txBody>
        </p:sp>
        <p:sp>
          <p:nvSpPr>
            <p:cNvPr id="34868" name="Line 90">
              <a:extLst>
                <a:ext uri="{FF2B5EF4-FFF2-40B4-BE49-F238E27FC236}">
                  <a16:creationId xmlns:a16="http://schemas.microsoft.com/office/drawing/2014/main" id="{6F51B5BB-3ACA-954A-921A-D9F7EB4572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81" y="1584"/>
              <a:ext cx="0" cy="1008"/>
            </a:xfrm>
            <a:prstGeom prst="line">
              <a:avLst/>
            </a:prstGeom>
            <a:noFill/>
            <a:ln w="22225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9" name="Line 91">
              <a:extLst>
                <a:ext uri="{FF2B5EF4-FFF2-40B4-BE49-F238E27FC236}">
                  <a16:creationId xmlns:a16="http://schemas.microsoft.com/office/drawing/2014/main" id="{C9E11C5B-EE42-224C-AC70-EBE67C82B0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9" y="1584"/>
              <a:ext cx="432" cy="1008"/>
            </a:xfrm>
            <a:prstGeom prst="line">
              <a:avLst/>
            </a:prstGeom>
            <a:noFill/>
            <a:ln w="22225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70" name="Text Box 92">
              <a:extLst>
                <a:ext uri="{FF2B5EF4-FFF2-40B4-BE49-F238E27FC236}">
                  <a16:creationId xmlns:a16="http://schemas.microsoft.com/office/drawing/2014/main" id="{1E15154E-B11C-0A48-8223-EE36C415E6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7" y="1872"/>
              <a:ext cx="816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>
                  <a:latin typeface="微软雅黑 Light" panose="020B0503020204020204" pitchFamily="34" charset="-122"/>
                </a:rPr>
                <a:t>小于</a:t>
              </a:r>
              <a:r>
                <a:rPr lang="en-US" altLang="zh-CN" sz="1800">
                  <a:latin typeface="微软雅黑 Light" panose="020B0503020204020204" pitchFamily="34" charset="-122"/>
                </a:rPr>
                <a:t>&lt;</a:t>
              </a:r>
            </a:p>
          </p:txBody>
        </p:sp>
        <p:sp>
          <p:nvSpPr>
            <p:cNvPr id="34871" name="Text Box 93">
              <a:extLst>
                <a:ext uri="{FF2B5EF4-FFF2-40B4-BE49-F238E27FC236}">
                  <a16:creationId xmlns:a16="http://schemas.microsoft.com/office/drawing/2014/main" id="{35DA71A6-104D-474F-8C91-F01CA759F6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1680"/>
              <a:ext cx="816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>
                  <a:latin typeface="微软雅黑 Light" panose="020B0503020204020204" pitchFamily="34" charset="-122"/>
                </a:rPr>
                <a:t>相等</a:t>
              </a:r>
              <a:r>
                <a:rPr lang="en-US" altLang="zh-CN" sz="1800">
                  <a:latin typeface="微软雅黑 Light" panose="020B0503020204020204" pitchFamily="34" charset="-122"/>
                </a:rPr>
                <a:t>=</a:t>
              </a:r>
            </a:p>
          </p:txBody>
        </p:sp>
      </p:grpSp>
      <p:sp>
        <p:nvSpPr>
          <p:cNvPr id="22552" name="Rectangle 94">
            <a:extLst>
              <a:ext uri="{FF2B5EF4-FFF2-40B4-BE49-F238E27FC236}">
                <a16:creationId xmlns:a16="http://schemas.microsoft.com/office/drawing/2014/main" id="{45B578A9-41D9-0847-9428-A7B4B5EC3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1300" y="5073650"/>
            <a:ext cx="685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33CC"/>
                </a:solidFill>
                <a:latin typeface="微软雅黑 Light" panose="020B0503020204020204" pitchFamily="34" charset="-122"/>
              </a:rPr>
              <a:t>(11)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 Light" panose="020B0503020204020204" pitchFamily="34" charset="-122"/>
              </a:rPr>
              <a:t>轻</a:t>
            </a:r>
          </a:p>
        </p:txBody>
      </p:sp>
      <p:sp>
        <p:nvSpPr>
          <p:cNvPr id="22553" name="Rectangle 95">
            <a:extLst>
              <a:ext uri="{FF2B5EF4-FFF2-40B4-BE49-F238E27FC236}">
                <a16:creationId xmlns:a16="http://schemas.microsoft.com/office/drawing/2014/main" id="{256046CC-D45E-4F4F-BEE6-AC15404CF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8100" y="5073650"/>
            <a:ext cx="5715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33CC"/>
                </a:solidFill>
                <a:latin typeface="微软雅黑 Light" panose="020B0503020204020204" pitchFamily="34" charset="-122"/>
              </a:rPr>
              <a:t>⑩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 Light" panose="020B0503020204020204" pitchFamily="34" charset="-122"/>
              </a:rPr>
              <a:t>轻</a:t>
            </a:r>
          </a:p>
        </p:txBody>
      </p:sp>
      <p:sp>
        <p:nvSpPr>
          <p:cNvPr id="22554" name="Rectangle 96">
            <a:extLst>
              <a:ext uri="{FF2B5EF4-FFF2-40B4-BE49-F238E27FC236}">
                <a16:creationId xmlns:a16="http://schemas.microsoft.com/office/drawing/2014/main" id="{04D223D2-66F7-534A-9521-54D014511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" y="5073650"/>
            <a:ext cx="5715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33CC"/>
                </a:solidFill>
                <a:latin typeface="微软雅黑 Light" panose="020B0503020204020204" pitchFamily="34" charset="-122"/>
              </a:rPr>
              <a:t>⑨</a:t>
            </a:r>
            <a:r>
              <a:rPr lang="zh-CN" altLang="en-US" sz="1800">
                <a:latin typeface="微软雅黑 Light" panose="020B0503020204020204" pitchFamily="34" charset="-122"/>
              </a:rPr>
              <a:t>轻</a:t>
            </a:r>
          </a:p>
        </p:txBody>
      </p:sp>
      <p:grpSp>
        <p:nvGrpSpPr>
          <p:cNvPr id="22555" name="Group 101">
            <a:extLst>
              <a:ext uri="{FF2B5EF4-FFF2-40B4-BE49-F238E27FC236}">
                <a16:creationId xmlns:a16="http://schemas.microsoft.com/office/drawing/2014/main" id="{11AFA70B-9444-C14C-8841-D913F73E4FBB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3429000"/>
            <a:ext cx="1295400" cy="366713"/>
            <a:chOff x="3600" y="2256"/>
            <a:chExt cx="816" cy="231"/>
          </a:xfrm>
        </p:grpSpPr>
        <p:sp>
          <p:nvSpPr>
            <p:cNvPr id="34863" name="Text Box 98">
              <a:extLst>
                <a:ext uri="{FF2B5EF4-FFF2-40B4-BE49-F238E27FC236}">
                  <a16:creationId xmlns:a16="http://schemas.microsoft.com/office/drawing/2014/main" id="{9526FFBF-B45F-964A-8042-7809950CF3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2256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latin typeface="微软雅黑 Light" panose="020B0503020204020204" pitchFamily="34" charset="-122"/>
                </a:rPr>
                <a:t>⑥</a:t>
              </a:r>
            </a:p>
          </p:txBody>
        </p:sp>
        <p:sp>
          <p:nvSpPr>
            <p:cNvPr id="34864" name="AutoShape 99">
              <a:extLst>
                <a:ext uri="{FF2B5EF4-FFF2-40B4-BE49-F238E27FC236}">
                  <a16:creationId xmlns:a16="http://schemas.microsoft.com/office/drawing/2014/main" id="{6CB79157-EE3C-644B-805E-4CD5DC336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256"/>
              <a:ext cx="288" cy="192"/>
            </a:xfrm>
            <a:prstGeom prst="leftRightArrow">
              <a:avLst>
                <a:gd name="adj1" fmla="val 50000"/>
                <a:gd name="adj2" fmla="val 3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4865" name="Text Box 100">
              <a:extLst>
                <a:ext uri="{FF2B5EF4-FFF2-40B4-BE49-F238E27FC236}">
                  <a16:creationId xmlns:a16="http://schemas.microsoft.com/office/drawing/2014/main" id="{929C2A34-8394-0444-BD2A-2C371844CE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2256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latin typeface="微软雅黑 Light" panose="020B0503020204020204" pitchFamily="34" charset="-122"/>
                </a:rPr>
                <a:t>⑦</a:t>
              </a:r>
            </a:p>
          </p:txBody>
        </p:sp>
      </p:grpSp>
      <p:sp>
        <p:nvSpPr>
          <p:cNvPr id="22556" name="Rectangle 102">
            <a:extLst>
              <a:ext uri="{FF2B5EF4-FFF2-40B4-BE49-F238E27FC236}">
                <a16:creationId xmlns:a16="http://schemas.microsoft.com/office/drawing/2014/main" id="{B7C19D2F-2B21-1044-A811-3B78FB54F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029200"/>
            <a:ext cx="685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33CC"/>
                </a:solidFill>
                <a:latin typeface="微软雅黑 Light" panose="020B0503020204020204" pitchFamily="34" charset="-122"/>
              </a:rPr>
              <a:t>⑧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 Light" panose="020B0503020204020204" pitchFamily="34" charset="-122"/>
              </a:rPr>
              <a:t>轻</a:t>
            </a:r>
          </a:p>
        </p:txBody>
      </p:sp>
      <p:sp>
        <p:nvSpPr>
          <p:cNvPr id="22557" name="Rectangle 103">
            <a:extLst>
              <a:ext uri="{FF2B5EF4-FFF2-40B4-BE49-F238E27FC236}">
                <a16:creationId xmlns:a16="http://schemas.microsoft.com/office/drawing/2014/main" id="{C18F37BF-792F-6D4B-9FC4-4C6006815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8900" y="5029200"/>
            <a:ext cx="5715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33CC"/>
                </a:solidFill>
                <a:latin typeface="微软雅黑 Light" panose="020B0503020204020204" pitchFamily="34" charset="-122"/>
              </a:rPr>
              <a:t>⑦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 Light" panose="020B0503020204020204" pitchFamily="34" charset="-122"/>
              </a:rPr>
              <a:t>轻</a:t>
            </a:r>
          </a:p>
        </p:txBody>
      </p:sp>
      <p:sp>
        <p:nvSpPr>
          <p:cNvPr id="22558" name="Rectangle 104">
            <a:extLst>
              <a:ext uri="{FF2B5EF4-FFF2-40B4-BE49-F238E27FC236}">
                <a16:creationId xmlns:a16="http://schemas.microsoft.com/office/drawing/2014/main" id="{C03ACABE-5B9E-A349-BC22-1A7FD5239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029200"/>
            <a:ext cx="5715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33CC"/>
                </a:solidFill>
                <a:latin typeface="微软雅黑 Light" panose="020B0503020204020204" pitchFamily="34" charset="-122"/>
              </a:rPr>
              <a:t>⑥</a:t>
            </a:r>
            <a:r>
              <a:rPr lang="zh-CN" altLang="en-US" sz="1800">
                <a:latin typeface="微软雅黑 Light" panose="020B0503020204020204" pitchFamily="34" charset="-122"/>
              </a:rPr>
              <a:t>轻</a:t>
            </a:r>
          </a:p>
        </p:txBody>
      </p:sp>
      <p:sp>
        <p:nvSpPr>
          <p:cNvPr id="22559" name="AutoShape 106">
            <a:extLst>
              <a:ext uri="{FF2B5EF4-FFF2-40B4-BE49-F238E27FC236}">
                <a16:creationId xmlns:a16="http://schemas.microsoft.com/office/drawing/2014/main" id="{99A2067B-8E00-E443-8836-D2AD2DC4CD9F}"/>
              </a:ext>
            </a:extLst>
          </p:cNvPr>
          <p:cNvSpPr>
            <a:spLocks noChangeArrowheads="1"/>
          </p:cNvSpPr>
          <p:nvPr/>
        </p:nvSpPr>
        <p:spPr bwMode="auto">
          <a:xfrm rot="5447318" flipH="1" flipV="1">
            <a:off x="4038600" y="2095500"/>
            <a:ext cx="914400" cy="838200"/>
          </a:xfrm>
          <a:prstGeom prst="wedgeRectCallout">
            <a:avLst>
              <a:gd name="adj1" fmla="val -15972"/>
              <a:gd name="adj2" fmla="val 40528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……</a:t>
            </a:r>
          </a:p>
        </p:txBody>
      </p:sp>
      <p:grpSp>
        <p:nvGrpSpPr>
          <p:cNvPr id="22560" name="Group 108">
            <a:extLst>
              <a:ext uri="{FF2B5EF4-FFF2-40B4-BE49-F238E27FC236}">
                <a16:creationId xmlns:a16="http://schemas.microsoft.com/office/drawing/2014/main" id="{3F91F7BE-AAD7-924B-914E-74904643EE37}"/>
              </a:ext>
            </a:extLst>
          </p:cNvPr>
          <p:cNvGrpSpPr>
            <a:grpSpLocks/>
          </p:cNvGrpSpPr>
          <p:nvPr/>
        </p:nvGrpSpPr>
        <p:grpSpPr bwMode="auto">
          <a:xfrm>
            <a:off x="7543800" y="3505200"/>
            <a:ext cx="1295400" cy="366713"/>
            <a:chOff x="3600" y="2256"/>
            <a:chExt cx="816" cy="231"/>
          </a:xfrm>
        </p:grpSpPr>
        <p:sp>
          <p:nvSpPr>
            <p:cNvPr id="34860" name="Text Box 109">
              <a:extLst>
                <a:ext uri="{FF2B5EF4-FFF2-40B4-BE49-F238E27FC236}">
                  <a16:creationId xmlns:a16="http://schemas.microsoft.com/office/drawing/2014/main" id="{5663F049-2A52-7049-A556-EE0BD6DCC7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2256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latin typeface="微软雅黑 Light" panose="020B0503020204020204" pitchFamily="34" charset="-122"/>
                </a:rPr>
                <a:t>①</a:t>
              </a:r>
            </a:p>
          </p:txBody>
        </p:sp>
        <p:sp>
          <p:nvSpPr>
            <p:cNvPr id="34861" name="AutoShape 110">
              <a:extLst>
                <a:ext uri="{FF2B5EF4-FFF2-40B4-BE49-F238E27FC236}">
                  <a16:creationId xmlns:a16="http://schemas.microsoft.com/office/drawing/2014/main" id="{9CE3E851-19E0-D74D-BD8A-A0CA03BF3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256"/>
              <a:ext cx="288" cy="192"/>
            </a:xfrm>
            <a:prstGeom prst="leftRightArrow">
              <a:avLst>
                <a:gd name="adj1" fmla="val 50000"/>
                <a:gd name="adj2" fmla="val 3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4862" name="Text Box 111">
              <a:extLst>
                <a:ext uri="{FF2B5EF4-FFF2-40B4-BE49-F238E27FC236}">
                  <a16:creationId xmlns:a16="http://schemas.microsoft.com/office/drawing/2014/main" id="{34091AD5-E051-1242-BDB3-114E2458FB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2256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latin typeface="微软雅黑 Light" panose="020B0503020204020204" pitchFamily="34" charset="-122"/>
                </a:rPr>
                <a:t>②</a:t>
              </a:r>
            </a:p>
          </p:txBody>
        </p:sp>
      </p:grpSp>
      <p:sp>
        <p:nvSpPr>
          <p:cNvPr id="22561" name="AutoShape 112">
            <a:extLst>
              <a:ext uri="{FF2B5EF4-FFF2-40B4-BE49-F238E27FC236}">
                <a16:creationId xmlns:a16="http://schemas.microsoft.com/office/drawing/2014/main" id="{5EAE7B7D-6CF0-DD48-857D-8CA915859E2F}"/>
              </a:ext>
            </a:extLst>
          </p:cNvPr>
          <p:cNvSpPr>
            <a:spLocks noChangeArrowheads="1"/>
          </p:cNvSpPr>
          <p:nvPr/>
        </p:nvSpPr>
        <p:spPr bwMode="auto">
          <a:xfrm rot="5447318" flipH="1" flipV="1">
            <a:off x="6781007" y="3658393"/>
            <a:ext cx="914400" cy="455613"/>
          </a:xfrm>
          <a:prstGeom prst="wedgeRectCallout">
            <a:avLst>
              <a:gd name="adj1" fmla="val -68694"/>
              <a:gd name="adj2" fmla="val 9278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……</a:t>
            </a:r>
          </a:p>
        </p:txBody>
      </p:sp>
      <p:grpSp>
        <p:nvGrpSpPr>
          <p:cNvPr id="22562" name="Group 113">
            <a:extLst>
              <a:ext uri="{FF2B5EF4-FFF2-40B4-BE49-F238E27FC236}">
                <a16:creationId xmlns:a16="http://schemas.microsoft.com/office/drawing/2014/main" id="{E7E46129-4731-2042-8054-BF59239B6279}"/>
              </a:ext>
            </a:extLst>
          </p:cNvPr>
          <p:cNvGrpSpPr>
            <a:grpSpLocks/>
          </p:cNvGrpSpPr>
          <p:nvPr/>
        </p:nvGrpSpPr>
        <p:grpSpPr bwMode="auto">
          <a:xfrm>
            <a:off x="7086600" y="3810000"/>
            <a:ext cx="1981200" cy="1371600"/>
            <a:chOff x="3847" y="1584"/>
            <a:chExt cx="1577" cy="1008"/>
          </a:xfrm>
        </p:grpSpPr>
        <p:sp>
          <p:nvSpPr>
            <p:cNvPr id="34854" name="Line 114">
              <a:extLst>
                <a:ext uri="{FF2B5EF4-FFF2-40B4-BE49-F238E27FC236}">
                  <a16:creationId xmlns:a16="http://schemas.microsoft.com/office/drawing/2014/main" id="{21673E01-5E27-C74C-9486-EDF8E044B3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28" y="1584"/>
              <a:ext cx="480" cy="960"/>
            </a:xfrm>
            <a:prstGeom prst="line">
              <a:avLst/>
            </a:prstGeom>
            <a:noFill/>
            <a:ln w="22225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5" name="Text Box 115">
              <a:extLst>
                <a:ext uri="{FF2B5EF4-FFF2-40B4-BE49-F238E27FC236}">
                  <a16:creationId xmlns:a16="http://schemas.microsoft.com/office/drawing/2014/main" id="{00BCEF57-484D-DC4F-87F7-96729C0A4A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1680"/>
              <a:ext cx="81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>
                  <a:latin typeface="微软雅黑 Light" panose="020B0503020204020204" pitchFamily="34" charset="-122"/>
                </a:rPr>
                <a:t>大于</a:t>
              </a:r>
              <a:r>
                <a:rPr lang="en-US" altLang="zh-CN" sz="1800">
                  <a:latin typeface="微软雅黑 Light" panose="020B0503020204020204" pitchFamily="34" charset="-122"/>
                </a:rPr>
                <a:t>&gt;</a:t>
              </a:r>
            </a:p>
          </p:txBody>
        </p:sp>
        <p:sp>
          <p:nvSpPr>
            <p:cNvPr id="34856" name="Line 116">
              <a:extLst>
                <a:ext uri="{FF2B5EF4-FFF2-40B4-BE49-F238E27FC236}">
                  <a16:creationId xmlns:a16="http://schemas.microsoft.com/office/drawing/2014/main" id="{CFD52199-D2B9-5B46-A0FF-6D879AE7C4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56" y="1584"/>
              <a:ext cx="0" cy="1008"/>
            </a:xfrm>
            <a:prstGeom prst="line">
              <a:avLst/>
            </a:prstGeom>
            <a:noFill/>
            <a:ln w="22225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7" name="Line 117">
              <a:extLst>
                <a:ext uri="{FF2B5EF4-FFF2-40B4-BE49-F238E27FC236}">
                  <a16:creationId xmlns:a16="http://schemas.microsoft.com/office/drawing/2014/main" id="{F63CA8F6-AF6B-7C40-B38D-56CE3AA7A9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584"/>
              <a:ext cx="432" cy="1008"/>
            </a:xfrm>
            <a:prstGeom prst="line">
              <a:avLst/>
            </a:prstGeom>
            <a:noFill/>
            <a:ln w="22225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8" name="Text Box 118">
              <a:extLst>
                <a:ext uri="{FF2B5EF4-FFF2-40B4-BE49-F238E27FC236}">
                  <a16:creationId xmlns:a16="http://schemas.microsoft.com/office/drawing/2014/main" id="{2251062D-C4A1-2844-A0EF-E62722DF2C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1872"/>
              <a:ext cx="816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>
                  <a:latin typeface="微软雅黑 Light" panose="020B0503020204020204" pitchFamily="34" charset="-122"/>
                </a:rPr>
                <a:t>小于</a:t>
              </a:r>
              <a:r>
                <a:rPr lang="en-US" altLang="zh-CN" sz="1800">
                  <a:latin typeface="微软雅黑 Light" panose="020B0503020204020204" pitchFamily="34" charset="-122"/>
                </a:rPr>
                <a:t>&lt;</a:t>
              </a:r>
            </a:p>
          </p:txBody>
        </p:sp>
        <p:sp>
          <p:nvSpPr>
            <p:cNvPr id="34859" name="Text Box 119">
              <a:extLst>
                <a:ext uri="{FF2B5EF4-FFF2-40B4-BE49-F238E27FC236}">
                  <a16:creationId xmlns:a16="http://schemas.microsoft.com/office/drawing/2014/main" id="{9FBB4B59-751D-4D41-8F30-48C3A58C08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7" y="1680"/>
              <a:ext cx="81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>
                  <a:latin typeface="微软雅黑 Light" panose="020B0503020204020204" pitchFamily="34" charset="-122"/>
                </a:rPr>
                <a:t>相等</a:t>
              </a:r>
              <a:r>
                <a:rPr lang="en-US" altLang="zh-CN" sz="1800">
                  <a:latin typeface="微软雅黑 Light" panose="020B0503020204020204" pitchFamily="34" charset="-122"/>
                </a:rPr>
                <a:t>=</a:t>
              </a:r>
            </a:p>
          </p:txBody>
        </p:sp>
      </p:grpSp>
      <p:sp>
        <p:nvSpPr>
          <p:cNvPr id="22563" name="Rectangle 121">
            <a:extLst>
              <a:ext uri="{FF2B5EF4-FFF2-40B4-BE49-F238E27FC236}">
                <a16:creationId xmlns:a16="http://schemas.microsoft.com/office/drawing/2014/main" id="{2CC14906-FDB7-3548-B36A-254F5D799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029200"/>
            <a:ext cx="685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33CC"/>
                </a:solidFill>
                <a:latin typeface="微软雅黑 Light" panose="020B0503020204020204" pitchFamily="34" charset="-122"/>
              </a:rPr>
              <a:t>③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 Light" panose="020B0503020204020204" pitchFamily="34" charset="-122"/>
              </a:rPr>
              <a:t>重</a:t>
            </a:r>
          </a:p>
        </p:txBody>
      </p:sp>
      <p:sp>
        <p:nvSpPr>
          <p:cNvPr id="22564" name="Rectangle 122">
            <a:extLst>
              <a:ext uri="{FF2B5EF4-FFF2-40B4-BE49-F238E27FC236}">
                <a16:creationId xmlns:a16="http://schemas.microsoft.com/office/drawing/2014/main" id="{6F6F3D7C-8DEE-F344-84E9-AFE5772E7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0100" y="5029200"/>
            <a:ext cx="5715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33CC"/>
                </a:solidFill>
                <a:latin typeface="微软雅黑 Light" panose="020B0503020204020204" pitchFamily="34" charset="-122"/>
              </a:rPr>
              <a:t>①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 Light" panose="020B0503020204020204" pitchFamily="34" charset="-122"/>
              </a:rPr>
              <a:t>重</a:t>
            </a:r>
          </a:p>
        </p:txBody>
      </p:sp>
      <p:sp>
        <p:nvSpPr>
          <p:cNvPr id="22565" name="Rectangle 123">
            <a:extLst>
              <a:ext uri="{FF2B5EF4-FFF2-40B4-BE49-F238E27FC236}">
                <a16:creationId xmlns:a16="http://schemas.microsoft.com/office/drawing/2014/main" id="{CF1136B9-8270-3D42-AB46-F07E55FE3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500" y="5029200"/>
            <a:ext cx="5715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33CC"/>
                </a:solidFill>
                <a:latin typeface="微软雅黑 Light" panose="020B0503020204020204" pitchFamily="34" charset="-122"/>
              </a:rPr>
              <a:t>②</a:t>
            </a:r>
            <a:r>
              <a:rPr lang="zh-CN" altLang="en-US" sz="1800">
                <a:latin typeface="微软雅黑 Light" panose="020B0503020204020204" pitchFamily="34" charset="-122"/>
              </a:rPr>
              <a:t>重</a:t>
            </a:r>
          </a:p>
        </p:txBody>
      </p:sp>
      <p:sp>
        <p:nvSpPr>
          <p:cNvPr id="34853" name="灯片编号占位符 116">
            <a:extLst>
              <a:ext uri="{FF2B5EF4-FFF2-40B4-BE49-F238E27FC236}">
                <a16:creationId xmlns:a16="http://schemas.microsoft.com/office/drawing/2014/main" id="{F341BC6F-B161-DE40-BE69-D82B644F5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17B11A-B7E9-2D45-A8B0-0E687D9B6C4D}" type="slidenum">
              <a:rPr lang="en-US" altLang="zh-CN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2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2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2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2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2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2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2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animBg="1"/>
      <p:bldP spid="22532" grpId="0" animBg="1"/>
      <p:bldP spid="22547" grpId="0"/>
      <p:bldP spid="22548" grpId="0"/>
      <p:bldP spid="22549" grpId="0"/>
      <p:bldP spid="22552" grpId="0"/>
      <p:bldP spid="22553" grpId="0"/>
      <p:bldP spid="22554" grpId="0"/>
      <p:bldP spid="22556" grpId="0"/>
      <p:bldP spid="22557" grpId="0"/>
      <p:bldP spid="22558" grpId="0"/>
      <p:bldP spid="22559" grpId="0"/>
      <p:bldP spid="22561" grpId="0"/>
      <p:bldP spid="22563" grpId="0"/>
      <p:bldP spid="22564" grpId="0"/>
      <p:bldP spid="2256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25B2014F-2F4B-4A49-AB73-092347128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400" cy="1143000"/>
          </a:xfrm>
        </p:spPr>
        <p:txBody>
          <a:bodyPr/>
          <a:lstStyle/>
          <a:p>
            <a:pPr algn="l" eaLnBrk="1" hangingPunct="1"/>
            <a:r>
              <a:rPr lang="zh-CN" altLang="en-US" sz="2800" b="1">
                <a:solidFill>
                  <a:srgbClr val="FF0000"/>
                </a:solidFill>
                <a:ea typeface="微软雅黑 Light" panose="020B0503020204020204" pitchFamily="34" charset="-122"/>
              </a:rPr>
              <a:t>什么是带权树？</a:t>
            </a:r>
          </a:p>
        </p:txBody>
      </p:sp>
      <p:grpSp>
        <p:nvGrpSpPr>
          <p:cNvPr id="35842" name="Group 29">
            <a:extLst>
              <a:ext uri="{FF2B5EF4-FFF2-40B4-BE49-F238E27FC236}">
                <a16:creationId xmlns:a16="http://schemas.microsoft.com/office/drawing/2014/main" id="{F058FE0C-82E0-7E4C-9AFE-C3FC6C3F4F88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1524000"/>
            <a:ext cx="3640138" cy="2947988"/>
            <a:chOff x="1392" y="960"/>
            <a:chExt cx="2293" cy="1857"/>
          </a:xfrm>
        </p:grpSpPr>
        <p:sp>
          <p:nvSpPr>
            <p:cNvPr id="35852" name="Oval 5">
              <a:extLst>
                <a:ext uri="{FF2B5EF4-FFF2-40B4-BE49-F238E27FC236}">
                  <a16:creationId xmlns:a16="http://schemas.microsoft.com/office/drawing/2014/main" id="{4B598FC8-2523-AD41-AE26-E538DF16A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2" y="960"/>
              <a:ext cx="332" cy="3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2400" b="0"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35853" name="Oval 6">
              <a:extLst>
                <a:ext uri="{FF2B5EF4-FFF2-40B4-BE49-F238E27FC236}">
                  <a16:creationId xmlns:a16="http://schemas.microsoft.com/office/drawing/2014/main" id="{D572CE77-B3A8-5841-84B1-9B8A9EFBE0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" y="1677"/>
              <a:ext cx="332" cy="3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854" name="Oval 7">
              <a:extLst>
                <a:ext uri="{FF2B5EF4-FFF2-40B4-BE49-F238E27FC236}">
                  <a16:creationId xmlns:a16="http://schemas.microsoft.com/office/drawing/2014/main" id="{49AA5404-BDA8-CC42-B4DD-967AB5CB16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4" y="1648"/>
              <a:ext cx="332" cy="3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855" name="Oval 8">
              <a:extLst>
                <a:ext uri="{FF2B5EF4-FFF2-40B4-BE49-F238E27FC236}">
                  <a16:creationId xmlns:a16="http://schemas.microsoft.com/office/drawing/2014/main" id="{4241C37F-C5F8-674C-A447-0EA9468BC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473"/>
              <a:ext cx="332" cy="3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856" name="Line 9">
              <a:extLst>
                <a:ext uri="{FF2B5EF4-FFF2-40B4-BE49-F238E27FC236}">
                  <a16:creationId xmlns:a16="http://schemas.microsoft.com/office/drawing/2014/main" id="{BB5CC16A-D277-5C46-A5A8-78154DD24B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04" y="1300"/>
              <a:ext cx="414" cy="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7" name="Line 10">
              <a:extLst>
                <a:ext uri="{FF2B5EF4-FFF2-40B4-BE49-F238E27FC236}">
                  <a16:creationId xmlns:a16="http://schemas.microsoft.com/office/drawing/2014/main" id="{0276359F-06FE-9141-8961-614EA9158E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73" y="1990"/>
              <a:ext cx="297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8" name="Rectangle 11">
              <a:extLst>
                <a:ext uri="{FF2B5EF4-FFF2-40B4-BE49-F238E27FC236}">
                  <a16:creationId xmlns:a16="http://schemas.microsoft.com/office/drawing/2014/main" id="{A2D3B2CA-EA71-A24C-806C-5A2266F5C5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2471"/>
              <a:ext cx="2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800" b="0">
                  <a:solidFill>
                    <a:schemeClr val="bg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rPr>
                <a:t>a</a:t>
              </a:r>
              <a:endParaRPr lang="en-US" altLang="zh-TW" sz="2800" b="0">
                <a:solidFill>
                  <a:schemeClr val="bg1"/>
                </a:solidFill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35859" name="Line 12">
              <a:extLst>
                <a:ext uri="{FF2B5EF4-FFF2-40B4-BE49-F238E27FC236}">
                  <a16:creationId xmlns:a16="http://schemas.microsoft.com/office/drawing/2014/main" id="{2A7C2471-F22D-364F-B427-3AA1F4C45B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1" y="1291"/>
              <a:ext cx="455" cy="3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0" name="Oval 13">
              <a:extLst>
                <a:ext uri="{FF2B5EF4-FFF2-40B4-BE49-F238E27FC236}">
                  <a16:creationId xmlns:a16="http://schemas.microsoft.com/office/drawing/2014/main" id="{01D7DE64-DAFD-9847-8910-DFB3EC5BE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8" y="2460"/>
              <a:ext cx="332" cy="3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861" name="Line 14">
              <a:extLst>
                <a:ext uri="{FF2B5EF4-FFF2-40B4-BE49-F238E27FC236}">
                  <a16:creationId xmlns:a16="http://schemas.microsoft.com/office/drawing/2014/main" id="{DB7F0F28-AB76-8443-9160-0F60ADE6C1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7" y="1990"/>
              <a:ext cx="274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2" name="Rectangle 15">
              <a:extLst>
                <a:ext uri="{FF2B5EF4-FFF2-40B4-BE49-F238E27FC236}">
                  <a16:creationId xmlns:a16="http://schemas.microsoft.com/office/drawing/2014/main" id="{B7C3EF5F-6EF1-824B-86BB-06B9782A4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2469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800" b="0">
                  <a:solidFill>
                    <a:schemeClr val="bg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rPr>
                <a:t>b</a:t>
              </a:r>
              <a:endParaRPr lang="en-US" altLang="zh-TW" sz="2800" b="0">
                <a:solidFill>
                  <a:schemeClr val="bg1"/>
                </a:solidFill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35863" name="Oval 16">
              <a:extLst>
                <a:ext uri="{FF2B5EF4-FFF2-40B4-BE49-F238E27FC236}">
                  <a16:creationId xmlns:a16="http://schemas.microsoft.com/office/drawing/2014/main" id="{5E9FDCF1-AE75-D546-82F9-F86406158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3" y="2447"/>
              <a:ext cx="332" cy="3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864" name="Text Box 17">
              <a:extLst>
                <a:ext uri="{FF2B5EF4-FFF2-40B4-BE49-F238E27FC236}">
                  <a16:creationId xmlns:a16="http://schemas.microsoft.com/office/drawing/2014/main" id="{90C5630D-E5A7-AD47-ABD5-AE031813E4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9" y="247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0">
                  <a:solidFill>
                    <a:schemeClr val="bg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rPr>
                <a:t>d</a:t>
              </a:r>
              <a:endParaRPr lang="en-US" altLang="zh-TW" sz="2800" b="0">
                <a:solidFill>
                  <a:schemeClr val="bg1"/>
                </a:solidFill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35865" name="Line 18">
              <a:extLst>
                <a:ext uri="{FF2B5EF4-FFF2-40B4-BE49-F238E27FC236}">
                  <a16:creationId xmlns:a16="http://schemas.microsoft.com/office/drawing/2014/main" id="{E7B2B16B-4FBD-5749-AE9C-5DD2F98154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7" y="1990"/>
              <a:ext cx="33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6" name="Line 19">
              <a:extLst>
                <a:ext uri="{FF2B5EF4-FFF2-40B4-BE49-F238E27FC236}">
                  <a16:creationId xmlns:a16="http://schemas.microsoft.com/office/drawing/2014/main" id="{9E9BE414-A484-DE49-B9E9-19E600CAB6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21" y="1990"/>
              <a:ext cx="19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7" name="Oval 20">
              <a:extLst>
                <a:ext uri="{FF2B5EF4-FFF2-40B4-BE49-F238E27FC236}">
                  <a16:creationId xmlns:a16="http://schemas.microsoft.com/office/drawing/2014/main" id="{C7F7918F-6C1B-D24A-A17B-23E772957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2" y="2460"/>
              <a:ext cx="332" cy="34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868" name="Text Box 21">
              <a:extLst>
                <a:ext uri="{FF2B5EF4-FFF2-40B4-BE49-F238E27FC236}">
                  <a16:creationId xmlns:a16="http://schemas.microsoft.com/office/drawing/2014/main" id="{A51EB6C9-FEEC-0A4D-9A6A-1373E13304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0" y="2470"/>
              <a:ext cx="2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0">
                  <a:solidFill>
                    <a:schemeClr val="bg1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rPr>
                <a:t>c</a:t>
              </a:r>
              <a:endParaRPr lang="en-US" altLang="zh-TW" sz="2800" b="0">
                <a:solidFill>
                  <a:schemeClr val="bg1"/>
                </a:solidFill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</p:grpSp>
      <p:grpSp>
        <p:nvGrpSpPr>
          <p:cNvPr id="35843" name="Group 28">
            <a:extLst>
              <a:ext uri="{FF2B5EF4-FFF2-40B4-BE49-F238E27FC236}">
                <a16:creationId xmlns:a16="http://schemas.microsoft.com/office/drawing/2014/main" id="{6A4DE9B8-FC6D-6042-8530-C70B6619FE6A}"/>
              </a:ext>
            </a:extLst>
          </p:cNvPr>
          <p:cNvGrpSpPr>
            <a:grpSpLocks/>
          </p:cNvGrpSpPr>
          <p:nvPr/>
        </p:nvGrpSpPr>
        <p:grpSpPr bwMode="auto">
          <a:xfrm>
            <a:off x="2700338" y="4005263"/>
            <a:ext cx="3433762" cy="482600"/>
            <a:chOff x="1655" y="2582"/>
            <a:chExt cx="2163" cy="304"/>
          </a:xfrm>
        </p:grpSpPr>
        <p:sp>
          <p:nvSpPr>
            <p:cNvPr id="35848" name="Rectangle 22">
              <a:extLst>
                <a:ext uri="{FF2B5EF4-FFF2-40B4-BE49-F238E27FC236}">
                  <a16:creationId xmlns:a16="http://schemas.microsoft.com/office/drawing/2014/main" id="{7DB06E23-7DB4-E64B-BB91-2C4775586C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" y="259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FF0000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rPr>
                <a:t>7</a:t>
              </a:r>
              <a:endParaRPr lang="zh-TW" altLang="en-US" sz="2400" b="0">
                <a:solidFill>
                  <a:srgbClr val="FF0000"/>
                </a:solidFill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35849" name="Rectangle 23">
              <a:extLst>
                <a:ext uri="{FF2B5EF4-FFF2-40B4-BE49-F238E27FC236}">
                  <a16:creationId xmlns:a16="http://schemas.microsoft.com/office/drawing/2014/main" id="{D183260B-82BA-894B-8D09-FA352017A6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258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FF0000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rPr>
                <a:t>5</a:t>
              </a:r>
              <a:endParaRPr lang="zh-TW" altLang="en-US" sz="2400" b="0">
                <a:solidFill>
                  <a:srgbClr val="FF0000"/>
                </a:solidFill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35850" name="Rectangle 24">
              <a:extLst>
                <a:ext uri="{FF2B5EF4-FFF2-40B4-BE49-F238E27FC236}">
                  <a16:creationId xmlns:a16="http://schemas.microsoft.com/office/drawing/2014/main" id="{2B403E18-89CE-1C45-923F-B5551B590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8" y="258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FF0000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rPr>
                <a:t>2</a:t>
              </a:r>
              <a:endParaRPr lang="zh-TW" altLang="en-US" sz="2400" b="0">
                <a:solidFill>
                  <a:srgbClr val="FF0000"/>
                </a:solidFill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35851" name="Rectangle 25">
              <a:extLst>
                <a:ext uri="{FF2B5EF4-FFF2-40B4-BE49-F238E27FC236}">
                  <a16:creationId xmlns:a16="http://schemas.microsoft.com/office/drawing/2014/main" id="{F2A0D83D-21DE-F242-9F2B-3611AC64B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258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FF0000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rPr>
                <a:t>4</a:t>
              </a:r>
              <a:endParaRPr lang="zh-TW" altLang="en-US" sz="2400" b="0">
                <a:solidFill>
                  <a:srgbClr val="FF0000"/>
                </a:solidFill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</p:grpSp>
      <p:sp>
        <p:nvSpPr>
          <p:cNvPr id="35844" name="Rectangle 26">
            <a:extLst>
              <a:ext uri="{FF2B5EF4-FFF2-40B4-BE49-F238E27FC236}">
                <a16:creationId xmlns:a16="http://schemas.microsoft.com/office/drawing/2014/main" id="{B6226669-DB12-D748-B146-2AF6D62CB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609600"/>
            <a:ext cx="388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微软雅黑 Light" panose="020B0503020204020204" pitchFamily="34" charset="-122"/>
              </a:rPr>
              <a:t>即</a:t>
            </a:r>
            <a:r>
              <a:rPr lang="zh-CN" altLang="en-US" sz="2400">
                <a:solidFill>
                  <a:srgbClr val="0000FF"/>
                </a:solidFill>
                <a:latin typeface="微软雅黑 Light" panose="020B0503020204020204" pitchFamily="34" charset="-122"/>
              </a:rPr>
              <a:t>叶子</a:t>
            </a:r>
            <a:r>
              <a:rPr lang="zh-CN" altLang="en-US" sz="2400">
                <a:latin typeface="微软雅黑 Light" panose="020B0503020204020204" pitchFamily="34" charset="-122"/>
              </a:rPr>
              <a:t>带有权值。例如：</a:t>
            </a:r>
          </a:p>
        </p:txBody>
      </p:sp>
      <p:sp>
        <p:nvSpPr>
          <p:cNvPr id="35845" name="Rectangle 30">
            <a:extLst>
              <a:ext uri="{FF2B5EF4-FFF2-40B4-BE49-F238E27FC236}">
                <a16:creationId xmlns:a16="http://schemas.microsoft.com/office/drawing/2014/main" id="{F90636CA-A6E1-694E-BDBD-2F0138258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5300663"/>
            <a:ext cx="4032250" cy="528637"/>
          </a:xfrm>
          <a:prstGeom prst="rect">
            <a:avLst/>
          </a:prstGeom>
          <a:solidFill>
            <a:srgbClr val="99C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C00000"/>
                </a:solidFill>
                <a:latin typeface="微软雅黑 Light" panose="020B0503020204020204" pitchFamily="34" charset="-122"/>
                <a:ea typeface="黑体" panose="02010609060101010101" pitchFamily="49" charset="-122"/>
              </a:rPr>
              <a:t>最优二叉树</a:t>
            </a:r>
            <a:r>
              <a:rPr lang="en-US" altLang="zh-CN" sz="2800">
                <a:solidFill>
                  <a:srgbClr val="C00000"/>
                </a:solidFill>
                <a:latin typeface="微软雅黑 Light" panose="020B0503020204020204" pitchFamily="34" charset="-122"/>
                <a:ea typeface="黑体" panose="02010609060101010101" pitchFamily="49" charset="-122"/>
              </a:rPr>
              <a:t>(</a:t>
            </a:r>
            <a:r>
              <a:rPr lang="zh-CN" altLang="en-US" sz="2800">
                <a:solidFill>
                  <a:srgbClr val="C00000"/>
                </a:solidFill>
                <a:latin typeface="微软雅黑 Light" panose="020B0503020204020204" pitchFamily="34" charset="-122"/>
                <a:ea typeface="黑体" panose="02010609060101010101" pitchFamily="49" charset="-122"/>
              </a:rPr>
              <a:t>哈夫曼树</a:t>
            </a:r>
            <a:r>
              <a:rPr lang="en-US" altLang="zh-CN" sz="2800">
                <a:solidFill>
                  <a:srgbClr val="C00000"/>
                </a:solidFill>
                <a:latin typeface="微软雅黑 Light" panose="020B0503020204020204" pitchFamily="34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35846" name="AutoShape 31">
            <a:extLst>
              <a:ext uri="{FF2B5EF4-FFF2-40B4-BE49-F238E27FC236}">
                <a16:creationId xmlns:a16="http://schemas.microsoft.com/office/drawing/2014/main" id="{7A2F55F1-E21D-6649-8B76-BF09421B2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5229225"/>
            <a:ext cx="2808287" cy="936625"/>
          </a:xfrm>
          <a:prstGeom prst="wedgeRoundRectCallout">
            <a:avLst>
              <a:gd name="adj1" fmla="val 81542"/>
              <a:gd name="adj2" fmla="val -14407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微软雅黑 Light" panose="020B0503020204020204" pitchFamily="34" charset="-122"/>
              </a:rPr>
              <a:t>如果是带权路径长度最短的树</a:t>
            </a:r>
          </a:p>
        </p:txBody>
      </p:sp>
      <p:sp>
        <p:nvSpPr>
          <p:cNvPr id="35847" name="灯片编号占位符 28">
            <a:extLst>
              <a:ext uri="{FF2B5EF4-FFF2-40B4-BE49-F238E27FC236}">
                <a16:creationId xmlns:a16="http://schemas.microsoft.com/office/drawing/2014/main" id="{7AE25400-2861-4746-94CA-CC03B5561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A6E4CE-5411-6842-8067-3DF5428E8F50}" type="slidenum">
              <a:rPr lang="en-US" altLang="zh-CN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C49E7D29-5CBD-C641-9FCF-38ADFADD7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74625"/>
            <a:ext cx="7772400" cy="641350"/>
          </a:xfrm>
        </p:spPr>
        <p:txBody>
          <a:bodyPr/>
          <a:lstStyle/>
          <a:p>
            <a:pPr eaLnBrk="1" hangingPunct="1"/>
            <a:r>
              <a:rPr lang="en-US" altLang="zh-CN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6.5</a:t>
            </a:r>
            <a:r>
              <a:rPr lang="en-US" altLang="zh-CN" sz="36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Huffman</a:t>
            </a:r>
            <a:r>
              <a:rPr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树及其应用</a:t>
            </a:r>
          </a:p>
        </p:txBody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id="{79DC6499-4519-9945-88DB-B0C9FABDC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219200"/>
            <a:ext cx="579120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>
                <a:solidFill>
                  <a:schemeClr val="hlink"/>
                </a:solidFill>
                <a:latin typeface="微软雅黑 Light" panose="020B0503020204020204" pitchFamily="34" charset="-122"/>
                <a:ea typeface="黑体" panose="02010609060101010101" pitchFamily="49" charset="-122"/>
              </a:rPr>
              <a:t>一、</a:t>
            </a:r>
            <a:r>
              <a:rPr lang="en-US" altLang="zh-CN" sz="360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  <a:hlinkClick r:id="" action="ppaction://hlinkshowjump?jump=nextslide"/>
              </a:rPr>
              <a:t>Huffman</a:t>
            </a:r>
            <a:r>
              <a:rPr lang="zh-CN" altLang="en-US" sz="3600">
                <a:solidFill>
                  <a:schemeClr val="hlink"/>
                </a:solidFill>
                <a:latin typeface="微软雅黑 Light" panose="020B0503020204020204" pitchFamily="34" charset="-122"/>
                <a:ea typeface="黑体" panose="02010609060101010101" pitchFamily="49" charset="-122"/>
                <a:hlinkClick r:id="" action="ppaction://hlinkshowjump?jump=nextslide"/>
              </a:rPr>
              <a:t>树</a:t>
            </a:r>
            <a:endParaRPr lang="zh-CN" altLang="en-US" sz="3600">
              <a:solidFill>
                <a:schemeClr val="hlink"/>
              </a:solidFill>
              <a:latin typeface="微软雅黑 Light" panose="020B0503020204020204" pitchFamily="34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3600">
              <a:solidFill>
                <a:schemeClr val="hlink"/>
              </a:solidFill>
              <a:latin typeface="微软雅黑 Light" panose="020B0503020204020204" pitchFamily="34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>
                <a:solidFill>
                  <a:schemeClr val="hlink"/>
                </a:solidFill>
                <a:latin typeface="微软雅黑 Light" panose="020B0503020204020204" pitchFamily="34" charset="-122"/>
                <a:ea typeface="黑体" panose="02010609060101010101" pitchFamily="49" charset="-122"/>
              </a:rPr>
              <a:t>二、</a:t>
            </a:r>
            <a:r>
              <a:rPr lang="en-US" altLang="zh-CN" sz="360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  <a:hlinkClick r:id="rId2" action="ppaction://hlinksldjump"/>
              </a:rPr>
              <a:t>Huffman</a:t>
            </a:r>
            <a:r>
              <a:rPr lang="zh-CN" altLang="en-US" sz="360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  <a:hlinkClick r:id="rId2" action="ppaction://hlinksldjump"/>
              </a:rPr>
              <a:t>编码</a:t>
            </a:r>
            <a:endParaRPr lang="zh-CN" altLang="en-US" sz="3600">
              <a:solidFill>
                <a:schemeClr val="hlin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867" name="Rectangle 4">
            <a:extLst>
              <a:ext uri="{FF2B5EF4-FFF2-40B4-BE49-F238E27FC236}">
                <a16:creationId xmlns:a16="http://schemas.microsoft.com/office/drawing/2014/main" id="{40BF1776-38CA-704D-8CEE-3051608FD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962400"/>
            <a:ext cx="1987550" cy="5238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bg1"/>
                </a:solidFill>
                <a:latin typeface="微软雅黑 Light" panose="020B0503020204020204" pitchFamily="34" charset="-122"/>
                <a:ea typeface="黑体" panose="02010609060101010101" pitchFamily="49" charset="-122"/>
              </a:rPr>
              <a:t>最优二叉树</a:t>
            </a:r>
          </a:p>
        </p:txBody>
      </p:sp>
      <p:sp>
        <p:nvSpPr>
          <p:cNvPr id="36868" name="Rectangle 5">
            <a:extLst>
              <a:ext uri="{FF2B5EF4-FFF2-40B4-BE49-F238E27FC236}">
                <a16:creationId xmlns:a16="http://schemas.microsoft.com/office/drawing/2014/main" id="{8DA4E5BE-A2CC-3D43-BE89-59F947C2E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86200"/>
            <a:ext cx="23209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Huffman</a:t>
            </a:r>
            <a:r>
              <a:rPr lang="zh-CN" altLang="en-US">
                <a:solidFill>
                  <a:schemeClr val="tx2"/>
                </a:solidFill>
                <a:latin typeface="微软雅黑 Light" panose="020B0503020204020204" pitchFamily="34" charset="-122"/>
                <a:ea typeface="黑体" panose="02010609060101010101" pitchFamily="49" charset="-122"/>
              </a:rPr>
              <a:t>树</a:t>
            </a:r>
          </a:p>
        </p:txBody>
      </p:sp>
      <p:sp>
        <p:nvSpPr>
          <p:cNvPr id="36869" name="AutoShape 6">
            <a:extLst>
              <a:ext uri="{FF2B5EF4-FFF2-40B4-BE49-F238E27FC236}">
                <a16:creationId xmlns:a16="http://schemas.microsoft.com/office/drawing/2014/main" id="{3DA46F9B-1D18-5C42-B279-03461A53C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038600"/>
            <a:ext cx="1219200" cy="381000"/>
          </a:xfrm>
          <a:prstGeom prst="rightArrow">
            <a:avLst>
              <a:gd name="adj1" fmla="val 50000"/>
              <a:gd name="adj2" fmla="val 8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870" name="Rectangle 7">
            <a:extLst>
              <a:ext uri="{FF2B5EF4-FFF2-40B4-BE49-F238E27FC236}">
                <a16:creationId xmlns:a16="http://schemas.microsoft.com/office/drawing/2014/main" id="{5B03E56C-01CE-E946-8324-CDFF21D24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953000"/>
            <a:ext cx="24257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Huffman</a:t>
            </a:r>
            <a:r>
              <a:rPr lang="zh-CN" altLang="en-US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编码</a:t>
            </a:r>
          </a:p>
        </p:txBody>
      </p:sp>
      <p:sp>
        <p:nvSpPr>
          <p:cNvPr id="36871" name="AutoShape 8">
            <a:extLst>
              <a:ext uri="{FF2B5EF4-FFF2-40B4-BE49-F238E27FC236}">
                <a16:creationId xmlns:a16="http://schemas.microsoft.com/office/drawing/2014/main" id="{AE903775-0B68-9946-9D8B-7864D921D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105400"/>
            <a:ext cx="1219200" cy="381000"/>
          </a:xfrm>
          <a:prstGeom prst="rightArrow">
            <a:avLst>
              <a:gd name="adj1" fmla="val 50000"/>
              <a:gd name="adj2" fmla="val 8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872" name="AutoShape 9">
            <a:extLst>
              <a:ext uri="{FF2B5EF4-FFF2-40B4-BE49-F238E27FC236}">
                <a16:creationId xmlns:a16="http://schemas.microsoft.com/office/drawing/2014/main" id="{F7E15796-AD2C-3B4C-9165-A71125C16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895600"/>
            <a:ext cx="1614488" cy="1295400"/>
          </a:xfrm>
          <a:prstGeom prst="wedgeRoundRectCallout">
            <a:avLst>
              <a:gd name="adj1" fmla="val -100000"/>
              <a:gd name="adj2" fmla="val 50000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微软雅黑 Light" panose="020B0503020204020204" pitchFamily="34" charset="-122"/>
              </a:rPr>
              <a:t>带权路径长度最短的树</a:t>
            </a:r>
          </a:p>
        </p:txBody>
      </p:sp>
      <p:sp>
        <p:nvSpPr>
          <p:cNvPr id="36873" name="Rectangle 10">
            <a:extLst>
              <a:ext uri="{FF2B5EF4-FFF2-40B4-BE49-F238E27FC236}">
                <a16:creationId xmlns:a16="http://schemas.microsoft.com/office/drawing/2014/main" id="{F2BECF4E-FA5D-184A-B3D9-CEE791FB3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029200"/>
            <a:ext cx="1987550" cy="52863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bg1"/>
                </a:solidFill>
                <a:latin typeface="微软雅黑 Light" panose="020B0503020204020204" pitchFamily="34" charset="-122"/>
                <a:ea typeface="黑体" panose="02010609060101010101" pitchFamily="49" charset="-122"/>
              </a:rPr>
              <a:t>不等长编码</a:t>
            </a:r>
          </a:p>
        </p:txBody>
      </p:sp>
      <p:sp>
        <p:nvSpPr>
          <p:cNvPr id="36874" name="AutoShape 11">
            <a:extLst>
              <a:ext uri="{FF2B5EF4-FFF2-40B4-BE49-F238E27FC236}">
                <a16:creationId xmlns:a16="http://schemas.microsoft.com/office/drawing/2014/main" id="{3695EAE4-5EFE-D54D-A717-62E806F60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572000"/>
            <a:ext cx="1752600" cy="1295400"/>
          </a:xfrm>
          <a:prstGeom prst="wedgeRoundRectCallout">
            <a:avLst>
              <a:gd name="adj1" fmla="val -113023"/>
              <a:gd name="adj2" fmla="val 18750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微软雅黑 Light" panose="020B0503020204020204" pitchFamily="34" charset="-122"/>
              </a:rPr>
              <a:t>是通信中最经典的压缩编码</a:t>
            </a:r>
          </a:p>
        </p:txBody>
      </p:sp>
      <p:sp>
        <p:nvSpPr>
          <p:cNvPr id="36875" name="灯片编号占位符 11">
            <a:extLst>
              <a:ext uri="{FF2B5EF4-FFF2-40B4-BE49-F238E27FC236}">
                <a16:creationId xmlns:a16="http://schemas.microsoft.com/office/drawing/2014/main" id="{60CDF3B5-B931-E04C-B234-5936E21B5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AEEE169-4F07-0746-9F1D-D2DA3D37D2D8}" type="slidenum">
              <a:rPr lang="en-US" altLang="zh-CN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89B102B1-EE48-3240-B2A5-9A31B7D52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214313"/>
            <a:ext cx="2630488" cy="762000"/>
          </a:xfrm>
        </p:spPr>
        <p:txBody>
          <a:bodyPr/>
          <a:lstStyle/>
          <a:p>
            <a:pPr algn="l" eaLnBrk="1" hangingPunct="1"/>
            <a:r>
              <a:rPr lang="zh-CN" altLang="en-US" sz="25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树的带权路径长度如何计算？</a:t>
            </a:r>
          </a:p>
        </p:txBody>
      </p:sp>
      <p:grpSp>
        <p:nvGrpSpPr>
          <p:cNvPr id="37890" name="Group 3">
            <a:extLst>
              <a:ext uri="{FF2B5EF4-FFF2-40B4-BE49-F238E27FC236}">
                <a16:creationId xmlns:a16="http://schemas.microsoft.com/office/drawing/2014/main" id="{AE51453F-8C9B-2D48-9228-934F5899F4B7}"/>
              </a:ext>
            </a:extLst>
          </p:cNvPr>
          <p:cNvGrpSpPr>
            <a:grpSpLocks/>
          </p:cNvGrpSpPr>
          <p:nvPr/>
        </p:nvGrpSpPr>
        <p:grpSpPr bwMode="auto">
          <a:xfrm>
            <a:off x="2928938" y="76200"/>
            <a:ext cx="2460625" cy="1001713"/>
            <a:chOff x="2414" y="791"/>
            <a:chExt cx="1550" cy="631"/>
          </a:xfrm>
        </p:grpSpPr>
        <p:sp>
          <p:nvSpPr>
            <p:cNvPr id="37969" name="Rectangle 4">
              <a:extLst>
                <a:ext uri="{FF2B5EF4-FFF2-40B4-BE49-F238E27FC236}">
                  <a16:creationId xmlns:a16="http://schemas.microsoft.com/office/drawing/2014/main" id="{5F3EDDC2-6B9F-8545-8D5A-1EC7709E61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4" y="898"/>
              <a:ext cx="1550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>
                  <a:latin typeface="微软雅黑 Light" panose="020B0503020204020204" pitchFamily="34" charset="-122"/>
                </a:rPr>
                <a:t>WPL</a:t>
              </a:r>
              <a:r>
                <a:rPr lang="en-US" altLang="zh-CN" sz="2800">
                  <a:latin typeface="微软雅黑 Light" panose="020B0503020204020204" pitchFamily="34" charset="-122"/>
                </a:rPr>
                <a:t> = </a:t>
              </a:r>
              <a:r>
                <a:rPr lang="en-US" altLang="zh-CN" sz="3600">
                  <a:latin typeface="微软雅黑 Light" panose="020B0503020204020204" pitchFamily="34" charset="-122"/>
                  <a:sym typeface="Symbol" pitchFamily="2" charset="2"/>
                </a:rPr>
                <a:t></a:t>
              </a:r>
              <a:r>
                <a:rPr lang="en-US" altLang="zh-CN" i="1">
                  <a:latin typeface="微软雅黑 Light" panose="020B0503020204020204" pitchFamily="34" charset="-122"/>
                  <a:sym typeface="Symbol" pitchFamily="2" charset="2"/>
                </a:rPr>
                <a:t>w</a:t>
              </a:r>
              <a:r>
                <a:rPr lang="en-US" altLang="zh-CN" sz="2800" baseline="-25000">
                  <a:latin typeface="微软雅黑 Light" panose="020B0503020204020204" pitchFamily="34" charset="-122"/>
                  <a:sym typeface="Symbol" pitchFamily="2" charset="2"/>
                </a:rPr>
                <a:t>k</a:t>
              </a:r>
              <a:r>
                <a:rPr lang="en-US" altLang="zh-CN" i="1">
                  <a:latin typeface="微软雅黑 Light" panose="020B0503020204020204" pitchFamily="34" charset="-122"/>
                  <a:sym typeface="Symbol" pitchFamily="2" charset="2"/>
                </a:rPr>
                <a:t>l</a:t>
              </a:r>
              <a:r>
                <a:rPr lang="en-US" altLang="zh-CN" sz="2800" baseline="-25000">
                  <a:latin typeface="微软雅黑 Light" panose="020B0503020204020204" pitchFamily="34" charset="-122"/>
                  <a:sym typeface="Symbol" pitchFamily="2" charset="2"/>
                </a:rPr>
                <a:t>k </a:t>
              </a:r>
              <a:endParaRPr lang="en-US" altLang="zh-CN" sz="2800" baseline="-25000">
                <a:latin typeface="微软雅黑 Light" panose="020B0503020204020204" pitchFamily="34" charset="-122"/>
              </a:endParaRPr>
            </a:p>
          </p:txBody>
        </p:sp>
        <p:sp>
          <p:nvSpPr>
            <p:cNvPr id="37970" name="Rectangle 5">
              <a:extLst>
                <a:ext uri="{FF2B5EF4-FFF2-40B4-BE49-F238E27FC236}">
                  <a16:creationId xmlns:a16="http://schemas.microsoft.com/office/drawing/2014/main" id="{AF1E9549-8AFF-9C44-ABF4-4C9AC6B16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2" y="1191"/>
              <a:ext cx="46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i="1">
                  <a:latin typeface="微软雅黑 Light" panose="020B0503020204020204" pitchFamily="34" charset="-122"/>
                  <a:sym typeface="Symbol" pitchFamily="2" charset="2"/>
                </a:rPr>
                <a:t>k=1</a:t>
              </a:r>
            </a:p>
          </p:txBody>
        </p:sp>
        <p:sp>
          <p:nvSpPr>
            <p:cNvPr id="37971" name="Rectangle 6">
              <a:extLst>
                <a:ext uri="{FF2B5EF4-FFF2-40B4-BE49-F238E27FC236}">
                  <a16:creationId xmlns:a16="http://schemas.microsoft.com/office/drawing/2014/main" id="{084DC848-8E4F-ED43-8D7F-A18A01E2C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6" y="791"/>
              <a:ext cx="30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i="1">
                  <a:latin typeface="微软雅黑 Light" panose="020B0503020204020204" pitchFamily="34" charset="-122"/>
                  <a:sym typeface="Symbol" pitchFamily="2" charset="2"/>
                </a:rPr>
                <a:t>n</a:t>
              </a:r>
            </a:p>
          </p:txBody>
        </p:sp>
      </p:grpSp>
      <p:grpSp>
        <p:nvGrpSpPr>
          <p:cNvPr id="37891" name="Group 7">
            <a:extLst>
              <a:ext uri="{FF2B5EF4-FFF2-40B4-BE49-F238E27FC236}">
                <a16:creationId xmlns:a16="http://schemas.microsoft.com/office/drawing/2014/main" id="{0C6283AD-AC02-EF41-986C-EC61F1BB3961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905000"/>
            <a:ext cx="2497138" cy="2873375"/>
            <a:chOff x="838" y="1898"/>
            <a:chExt cx="1477" cy="1444"/>
          </a:xfrm>
        </p:grpSpPr>
        <p:grpSp>
          <p:nvGrpSpPr>
            <p:cNvPr id="37946" name="Group 8">
              <a:extLst>
                <a:ext uri="{FF2B5EF4-FFF2-40B4-BE49-F238E27FC236}">
                  <a16:creationId xmlns:a16="http://schemas.microsoft.com/office/drawing/2014/main" id="{8E1A9F06-6058-1F47-8424-400BCD1C2C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8" y="1898"/>
              <a:ext cx="1477" cy="1015"/>
              <a:chOff x="838" y="1898"/>
              <a:chExt cx="1477" cy="1015"/>
            </a:xfrm>
          </p:grpSpPr>
          <p:sp>
            <p:nvSpPr>
              <p:cNvPr id="37948" name="Oval 9">
                <a:extLst>
                  <a:ext uri="{FF2B5EF4-FFF2-40B4-BE49-F238E27FC236}">
                    <a16:creationId xmlns:a16="http://schemas.microsoft.com/office/drawing/2014/main" id="{5389F753-35FE-7144-9C74-10E2894C0C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0" y="1898"/>
                <a:ext cx="214" cy="1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2075" tIns="46038" rIns="92075" bIns="46038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zh-CN" sz="2400" b="0">
                  <a:latin typeface="Times New Roman" panose="02020603050405020304" pitchFamily="18" charset="0"/>
                  <a:ea typeface="PMingLiU" panose="02020500000000000000" pitchFamily="18" charset="-120"/>
                </a:endParaRPr>
              </a:p>
            </p:txBody>
          </p:sp>
          <p:sp>
            <p:nvSpPr>
              <p:cNvPr id="37949" name="Oval 10">
                <a:extLst>
                  <a:ext uri="{FF2B5EF4-FFF2-40B4-BE49-F238E27FC236}">
                    <a16:creationId xmlns:a16="http://schemas.microsoft.com/office/drawing/2014/main" id="{63C85DE8-A6CE-304E-B3FE-AD5156B255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7" y="2290"/>
                <a:ext cx="214" cy="1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solidFill>
                    <a:srgbClr val="0033C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950" name="Oval 11">
                <a:extLst>
                  <a:ext uri="{FF2B5EF4-FFF2-40B4-BE49-F238E27FC236}">
                    <a16:creationId xmlns:a16="http://schemas.microsoft.com/office/drawing/2014/main" id="{22780AFC-345E-0746-BFD4-F07C457F2A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9" y="2274"/>
                <a:ext cx="214" cy="1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solidFill>
                    <a:srgbClr val="0033C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951" name="Oval 12">
                <a:extLst>
                  <a:ext uri="{FF2B5EF4-FFF2-40B4-BE49-F238E27FC236}">
                    <a16:creationId xmlns:a16="http://schemas.microsoft.com/office/drawing/2014/main" id="{68D9BA70-494B-E043-A2D6-79AC9552B7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" y="2725"/>
                <a:ext cx="214" cy="1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solidFill>
                    <a:srgbClr val="0033C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952" name="Line 13">
                <a:extLst>
                  <a:ext uri="{FF2B5EF4-FFF2-40B4-BE49-F238E27FC236}">
                    <a16:creationId xmlns:a16="http://schemas.microsoft.com/office/drawing/2014/main" id="{EF4C4ECF-4A45-504C-98AB-5B92A0BF8B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32" y="2084"/>
                <a:ext cx="267" cy="20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53" name="Line 14">
                <a:extLst>
                  <a:ext uri="{FF2B5EF4-FFF2-40B4-BE49-F238E27FC236}">
                    <a16:creationId xmlns:a16="http://schemas.microsoft.com/office/drawing/2014/main" id="{536263D2-D3DE-D64C-883B-84D8C53A01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51" y="2467"/>
                <a:ext cx="191" cy="25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54" name="Rectangle 15">
                <a:extLst>
                  <a:ext uri="{FF2B5EF4-FFF2-40B4-BE49-F238E27FC236}">
                    <a16:creationId xmlns:a16="http://schemas.microsoft.com/office/drawing/2014/main" id="{94CEEFFC-E547-614B-B7CE-22141C9697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7" y="2669"/>
                <a:ext cx="189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a</a:t>
                </a:r>
                <a:endParaRPr lang="en-US" altLang="zh-TW" sz="2400" b="0">
                  <a:latin typeface="Times New Roman" panose="02020603050405020304" pitchFamily="18" charset="0"/>
                  <a:ea typeface="PMingLiU" panose="02020500000000000000" pitchFamily="18" charset="-120"/>
                </a:endParaRPr>
              </a:p>
            </p:txBody>
          </p:sp>
          <p:sp>
            <p:nvSpPr>
              <p:cNvPr id="37955" name="Line 16">
                <a:extLst>
                  <a:ext uri="{FF2B5EF4-FFF2-40B4-BE49-F238E27FC236}">
                    <a16:creationId xmlns:a16="http://schemas.microsoft.com/office/drawing/2014/main" id="{32432FE6-2A8F-5C40-A468-1F5FD36BD4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23" y="2079"/>
                <a:ext cx="293" cy="19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56" name="Oval 17">
                <a:extLst>
                  <a:ext uri="{FF2B5EF4-FFF2-40B4-BE49-F238E27FC236}">
                    <a16:creationId xmlns:a16="http://schemas.microsoft.com/office/drawing/2014/main" id="{4E228A99-32AF-8447-B517-CA4BCF1E5C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2718"/>
                <a:ext cx="214" cy="1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solidFill>
                    <a:srgbClr val="0033C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957" name="Line 18">
                <a:extLst>
                  <a:ext uri="{FF2B5EF4-FFF2-40B4-BE49-F238E27FC236}">
                    <a16:creationId xmlns:a16="http://schemas.microsoft.com/office/drawing/2014/main" id="{E8535E20-D6FB-3243-AD98-4EB450B4C8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82" y="2476"/>
                <a:ext cx="182" cy="24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58" name="Rectangle 19">
                <a:extLst>
                  <a:ext uri="{FF2B5EF4-FFF2-40B4-BE49-F238E27FC236}">
                    <a16:creationId xmlns:a16="http://schemas.microsoft.com/office/drawing/2014/main" id="{BC5F0C34-966F-514F-96D6-6E17CFD8F3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9" y="2668"/>
                <a:ext cx="199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b</a:t>
                </a:r>
                <a:endParaRPr lang="en-US" altLang="zh-TW" sz="2400" b="0">
                  <a:latin typeface="Times New Roman" panose="02020603050405020304" pitchFamily="18" charset="0"/>
                  <a:ea typeface="PMingLiU" panose="02020500000000000000" pitchFamily="18" charset="-120"/>
                </a:endParaRPr>
              </a:p>
            </p:txBody>
          </p:sp>
          <p:sp>
            <p:nvSpPr>
              <p:cNvPr id="37959" name="Oval 20">
                <a:extLst>
                  <a:ext uri="{FF2B5EF4-FFF2-40B4-BE49-F238E27FC236}">
                    <a16:creationId xmlns:a16="http://schemas.microsoft.com/office/drawing/2014/main" id="{AB08E389-6F05-B74F-9463-7C2CF93BAE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1" y="2711"/>
                <a:ext cx="214" cy="1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solidFill>
                    <a:srgbClr val="0033C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960" name="Text Box 21">
                <a:extLst>
                  <a:ext uri="{FF2B5EF4-FFF2-40B4-BE49-F238E27FC236}">
                    <a16:creationId xmlns:a16="http://schemas.microsoft.com/office/drawing/2014/main" id="{12FE93FA-A884-CA4C-BB76-79EB1B8A79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05" y="2653"/>
                <a:ext cx="199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d</a:t>
                </a:r>
                <a:endParaRPr lang="en-US" altLang="zh-TW" sz="2400" b="0">
                  <a:latin typeface="Times New Roman" panose="02020603050405020304" pitchFamily="18" charset="0"/>
                  <a:ea typeface="PMingLiU" panose="02020500000000000000" pitchFamily="18" charset="-120"/>
                </a:endParaRPr>
              </a:p>
            </p:txBody>
          </p:sp>
          <p:sp>
            <p:nvSpPr>
              <p:cNvPr id="37961" name="Line 22">
                <a:extLst>
                  <a:ext uri="{FF2B5EF4-FFF2-40B4-BE49-F238E27FC236}">
                    <a16:creationId xmlns:a16="http://schemas.microsoft.com/office/drawing/2014/main" id="{18D4A4DD-7C2B-CF42-B7E9-07A3BCBD30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7" y="2450"/>
                <a:ext cx="238" cy="2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62" name="Line 23">
                <a:extLst>
                  <a:ext uri="{FF2B5EF4-FFF2-40B4-BE49-F238E27FC236}">
                    <a16:creationId xmlns:a16="http://schemas.microsoft.com/office/drawing/2014/main" id="{2D4CED8A-C8C7-DE4F-9598-9CF53BC7AD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36" y="2450"/>
                <a:ext cx="134" cy="2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63" name="Oval 24">
                <a:extLst>
                  <a:ext uri="{FF2B5EF4-FFF2-40B4-BE49-F238E27FC236}">
                    <a16:creationId xmlns:a16="http://schemas.microsoft.com/office/drawing/2014/main" id="{676E73F4-9890-F44C-995C-656C687976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9" y="2718"/>
                <a:ext cx="214" cy="18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solidFill>
                    <a:srgbClr val="0033C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964" name="Text Box 25">
                <a:extLst>
                  <a:ext uri="{FF2B5EF4-FFF2-40B4-BE49-F238E27FC236}">
                    <a16:creationId xmlns:a16="http://schemas.microsoft.com/office/drawing/2014/main" id="{D2254935-1333-B840-BBC9-58C4076CCC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3" y="2651"/>
                <a:ext cx="189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c</a:t>
                </a:r>
                <a:endParaRPr lang="en-US" altLang="zh-TW" sz="2400" b="0">
                  <a:latin typeface="Times New Roman" panose="02020603050405020304" pitchFamily="18" charset="0"/>
                  <a:ea typeface="PMingLiU" panose="02020500000000000000" pitchFamily="18" charset="-120"/>
                </a:endParaRPr>
              </a:p>
            </p:txBody>
          </p:sp>
          <p:sp>
            <p:nvSpPr>
              <p:cNvPr id="37965" name="Rectangle 26">
                <a:extLst>
                  <a:ext uri="{FF2B5EF4-FFF2-40B4-BE49-F238E27FC236}">
                    <a16:creationId xmlns:a16="http://schemas.microsoft.com/office/drawing/2014/main" id="{0C25E6A4-FC1C-FC43-A0E2-F924888D2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7" y="2428"/>
                <a:ext cx="199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7</a:t>
                </a:r>
                <a:endParaRPr lang="zh-TW" altLang="en-US" sz="2400" b="0">
                  <a:latin typeface="Times New Roman" panose="02020603050405020304" pitchFamily="18" charset="0"/>
                  <a:ea typeface="PMingLiU" panose="02020500000000000000" pitchFamily="18" charset="-120"/>
                </a:endParaRPr>
              </a:p>
            </p:txBody>
          </p:sp>
          <p:sp>
            <p:nvSpPr>
              <p:cNvPr id="37966" name="Rectangle 27">
                <a:extLst>
                  <a:ext uri="{FF2B5EF4-FFF2-40B4-BE49-F238E27FC236}">
                    <a16:creationId xmlns:a16="http://schemas.microsoft.com/office/drawing/2014/main" id="{B634D7FE-1296-2F47-99C0-95275CEA01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6" y="2458"/>
                <a:ext cx="199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5</a:t>
                </a:r>
                <a:endParaRPr lang="zh-TW" altLang="en-US" sz="2400" b="0">
                  <a:latin typeface="Times New Roman" panose="02020603050405020304" pitchFamily="18" charset="0"/>
                  <a:ea typeface="PMingLiU" panose="02020500000000000000" pitchFamily="18" charset="-120"/>
                </a:endParaRPr>
              </a:p>
            </p:txBody>
          </p:sp>
          <p:sp>
            <p:nvSpPr>
              <p:cNvPr id="37967" name="Rectangle 28">
                <a:extLst>
                  <a:ext uri="{FF2B5EF4-FFF2-40B4-BE49-F238E27FC236}">
                    <a16:creationId xmlns:a16="http://schemas.microsoft.com/office/drawing/2014/main" id="{F86A1030-64C7-214D-9C54-DE1228F3E7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9" y="2420"/>
                <a:ext cx="199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2</a:t>
                </a:r>
                <a:endParaRPr lang="zh-TW" altLang="en-US" sz="2400" b="0">
                  <a:latin typeface="Times New Roman" panose="02020603050405020304" pitchFamily="18" charset="0"/>
                  <a:ea typeface="PMingLiU" panose="02020500000000000000" pitchFamily="18" charset="-120"/>
                </a:endParaRPr>
              </a:p>
            </p:txBody>
          </p:sp>
          <p:sp>
            <p:nvSpPr>
              <p:cNvPr id="37968" name="Rectangle 29">
                <a:extLst>
                  <a:ext uri="{FF2B5EF4-FFF2-40B4-BE49-F238E27FC236}">
                    <a16:creationId xmlns:a16="http://schemas.microsoft.com/office/drawing/2014/main" id="{D7B9D3AD-0942-8C4F-A712-4F431F8C6E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6" y="2420"/>
                <a:ext cx="199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4</a:t>
                </a:r>
                <a:endParaRPr lang="zh-TW" altLang="en-US" sz="2400" b="0">
                  <a:latin typeface="Times New Roman" panose="02020603050405020304" pitchFamily="18" charset="0"/>
                  <a:ea typeface="PMingLiU" panose="02020500000000000000" pitchFamily="18" charset="-120"/>
                </a:endParaRPr>
              </a:p>
            </p:txBody>
          </p:sp>
        </p:grpSp>
        <p:sp>
          <p:nvSpPr>
            <p:cNvPr id="37947" name="Rectangle 30">
              <a:extLst>
                <a:ext uri="{FF2B5EF4-FFF2-40B4-BE49-F238E27FC236}">
                  <a16:creationId xmlns:a16="http://schemas.microsoft.com/office/drawing/2014/main" id="{9AAFAFFC-9880-C54E-9230-F48A954E2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9" y="3112"/>
              <a:ext cx="33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 sz="2400">
                  <a:solidFill>
                    <a:srgbClr val="00CCFF"/>
                  </a:solidFill>
                  <a:latin typeface="Arial" panose="020B0604020202020204" pitchFamily="34" charset="0"/>
                </a:rPr>
                <a:t>(a)</a:t>
              </a:r>
            </a:p>
          </p:txBody>
        </p:sp>
      </p:grpSp>
      <p:grpSp>
        <p:nvGrpSpPr>
          <p:cNvPr id="37892" name="Group 31">
            <a:extLst>
              <a:ext uri="{FF2B5EF4-FFF2-40B4-BE49-F238E27FC236}">
                <a16:creationId xmlns:a16="http://schemas.microsoft.com/office/drawing/2014/main" id="{2880AFC1-0A4E-954A-83BE-5AC5F7D15B86}"/>
              </a:ext>
            </a:extLst>
          </p:cNvPr>
          <p:cNvGrpSpPr>
            <a:grpSpLocks/>
          </p:cNvGrpSpPr>
          <p:nvPr/>
        </p:nvGrpSpPr>
        <p:grpSpPr bwMode="auto">
          <a:xfrm>
            <a:off x="3751263" y="1905000"/>
            <a:ext cx="1471612" cy="2805113"/>
            <a:chOff x="2769" y="1857"/>
            <a:chExt cx="927" cy="1767"/>
          </a:xfrm>
        </p:grpSpPr>
        <p:grpSp>
          <p:nvGrpSpPr>
            <p:cNvPr id="37925" name="Group 32">
              <a:extLst>
                <a:ext uri="{FF2B5EF4-FFF2-40B4-BE49-F238E27FC236}">
                  <a16:creationId xmlns:a16="http://schemas.microsoft.com/office/drawing/2014/main" id="{B229A9C2-DB3A-5E45-9979-54FFF8C473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69" y="1857"/>
              <a:ext cx="927" cy="1453"/>
              <a:chOff x="2769" y="1857"/>
              <a:chExt cx="927" cy="1453"/>
            </a:xfrm>
          </p:grpSpPr>
          <p:sp>
            <p:nvSpPr>
              <p:cNvPr id="37927" name="Oval 33">
                <a:extLst>
                  <a:ext uri="{FF2B5EF4-FFF2-40B4-BE49-F238E27FC236}">
                    <a16:creationId xmlns:a16="http://schemas.microsoft.com/office/drawing/2014/main" id="{EA4733D1-AD96-754B-8188-75CFE4C5DB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2" y="1857"/>
                <a:ext cx="214" cy="1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2075" tIns="46038" rIns="92075" bIns="46038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zh-CN" sz="2400" b="0">
                  <a:latin typeface="Times New Roman" panose="02020603050405020304" pitchFamily="18" charset="0"/>
                  <a:ea typeface="PMingLiU" panose="02020500000000000000" pitchFamily="18" charset="-120"/>
                </a:endParaRPr>
              </a:p>
            </p:txBody>
          </p:sp>
          <p:sp>
            <p:nvSpPr>
              <p:cNvPr id="37928" name="Oval 34">
                <a:extLst>
                  <a:ext uri="{FF2B5EF4-FFF2-40B4-BE49-F238E27FC236}">
                    <a16:creationId xmlns:a16="http://schemas.microsoft.com/office/drawing/2014/main" id="{7721DD00-2216-F946-B6E0-4D1C70653E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4" y="2264"/>
                <a:ext cx="215" cy="18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solidFill>
                    <a:srgbClr val="0033C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929" name="Oval 35">
                <a:extLst>
                  <a:ext uri="{FF2B5EF4-FFF2-40B4-BE49-F238E27FC236}">
                    <a16:creationId xmlns:a16="http://schemas.microsoft.com/office/drawing/2014/main" id="{65D98200-F233-8B4C-9022-D638A431A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9" y="2255"/>
                <a:ext cx="215" cy="1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solidFill>
                    <a:srgbClr val="0033C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930" name="Oval 36">
                <a:extLst>
                  <a:ext uri="{FF2B5EF4-FFF2-40B4-BE49-F238E27FC236}">
                    <a16:creationId xmlns:a16="http://schemas.microsoft.com/office/drawing/2014/main" id="{DC015D7F-C66F-F543-B7C4-15455335A4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2" y="2707"/>
                <a:ext cx="214" cy="1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solidFill>
                    <a:srgbClr val="0033C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931" name="Line 37">
                <a:extLst>
                  <a:ext uri="{FF2B5EF4-FFF2-40B4-BE49-F238E27FC236}">
                    <a16:creationId xmlns:a16="http://schemas.microsoft.com/office/drawing/2014/main" id="{A0BE8E95-46D8-3C41-9CB6-A8FCBE3A0D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12" y="2043"/>
                <a:ext cx="108" cy="2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32" name="Line 38">
                <a:extLst>
                  <a:ext uri="{FF2B5EF4-FFF2-40B4-BE49-F238E27FC236}">
                    <a16:creationId xmlns:a16="http://schemas.microsoft.com/office/drawing/2014/main" id="{99D20AAE-9D19-2D4C-A4AB-0399DBD67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81" y="2440"/>
                <a:ext cx="166" cy="2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33" name="Rectangle 39">
                <a:extLst>
                  <a:ext uri="{FF2B5EF4-FFF2-40B4-BE49-F238E27FC236}">
                    <a16:creationId xmlns:a16="http://schemas.microsoft.com/office/drawing/2014/main" id="{74C4FFB5-2DD4-4743-985F-D40A663E85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5" y="2197"/>
                <a:ext cx="201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c</a:t>
                </a:r>
                <a:endParaRPr lang="en-US" altLang="zh-TW" sz="2400" b="0">
                  <a:latin typeface="Times New Roman" panose="02020603050405020304" pitchFamily="18" charset="0"/>
                  <a:ea typeface="PMingLiU" panose="02020500000000000000" pitchFamily="18" charset="-120"/>
                </a:endParaRPr>
              </a:p>
            </p:txBody>
          </p:sp>
          <p:sp>
            <p:nvSpPr>
              <p:cNvPr id="37934" name="Rectangle 40">
                <a:extLst>
                  <a:ext uri="{FF2B5EF4-FFF2-40B4-BE49-F238E27FC236}">
                    <a16:creationId xmlns:a16="http://schemas.microsoft.com/office/drawing/2014/main" id="{EA437BF4-38A7-FF41-9C16-FCB63D1551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4" y="265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d</a:t>
                </a:r>
                <a:endParaRPr lang="en-US" altLang="zh-TW" sz="2400" b="0">
                  <a:latin typeface="Times New Roman" panose="02020603050405020304" pitchFamily="18" charset="0"/>
                  <a:ea typeface="PMingLiU" panose="02020500000000000000" pitchFamily="18" charset="-120"/>
                </a:endParaRPr>
              </a:p>
            </p:txBody>
          </p:sp>
          <p:sp>
            <p:nvSpPr>
              <p:cNvPr id="37935" name="Line 41">
                <a:extLst>
                  <a:ext uri="{FF2B5EF4-FFF2-40B4-BE49-F238E27FC236}">
                    <a16:creationId xmlns:a16="http://schemas.microsoft.com/office/drawing/2014/main" id="{07704B5B-67FA-AB40-9A54-9E4F920837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44" y="2038"/>
                <a:ext cx="201" cy="2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36" name="Line 42">
                <a:extLst>
                  <a:ext uri="{FF2B5EF4-FFF2-40B4-BE49-F238E27FC236}">
                    <a16:creationId xmlns:a16="http://schemas.microsoft.com/office/drawing/2014/main" id="{3CD7852D-AD16-2646-B8B8-AE25B89A71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0" y="2428"/>
                <a:ext cx="150" cy="2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37" name="Oval 43">
                <a:extLst>
                  <a:ext uri="{FF2B5EF4-FFF2-40B4-BE49-F238E27FC236}">
                    <a16:creationId xmlns:a16="http://schemas.microsoft.com/office/drawing/2014/main" id="{C5C3D689-68BB-AC45-88AA-06D0B917FC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8" y="2705"/>
                <a:ext cx="214" cy="1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2075" tIns="46038" rIns="92075" bIns="46038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zh-CN" sz="2400" b="0">
                  <a:latin typeface="Times New Roman" panose="02020603050405020304" pitchFamily="18" charset="0"/>
                  <a:ea typeface="PMingLiU" panose="02020500000000000000" pitchFamily="18" charset="-120"/>
                </a:endParaRPr>
              </a:p>
            </p:txBody>
          </p:sp>
          <p:sp>
            <p:nvSpPr>
              <p:cNvPr id="37938" name="Oval 44">
                <a:extLst>
                  <a:ext uri="{FF2B5EF4-FFF2-40B4-BE49-F238E27FC236}">
                    <a16:creationId xmlns:a16="http://schemas.microsoft.com/office/drawing/2014/main" id="{A34E6B44-A6C2-9C4D-8FE2-79633DB19B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9" y="3122"/>
                <a:ext cx="214" cy="1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2075" tIns="46038" rIns="92075" bIns="46038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a</a:t>
                </a:r>
                <a:endParaRPr lang="en-US" altLang="zh-TW" sz="2400" b="0">
                  <a:latin typeface="Times New Roman" panose="02020603050405020304" pitchFamily="18" charset="0"/>
                  <a:ea typeface="PMingLiU" panose="02020500000000000000" pitchFamily="18" charset="-120"/>
                </a:endParaRPr>
              </a:p>
            </p:txBody>
          </p:sp>
          <p:sp>
            <p:nvSpPr>
              <p:cNvPr id="37939" name="Oval 45">
                <a:extLst>
                  <a:ext uri="{FF2B5EF4-FFF2-40B4-BE49-F238E27FC236}">
                    <a16:creationId xmlns:a16="http://schemas.microsoft.com/office/drawing/2014/main" id="{2C1F071B-D6D4-0C4B-8328-47EA381135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1" y="3114"/>
                <a:ext cx="215" cy="1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2075" tIns="46038" rIns="92075" bIns="46038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b</a:t>
                </a:r>
                <a:endParaRPr lang="en-US" altLang="zh-TW" sz="2400" b="0">
                  <a:latin typeface="Times New Roman" panose="02020603050405020304" pitchFamily="18" charset="0"/>
                  <a:ea typeface="PMingLiU" panose="02020500000000000000" pitchFamily="18" charset="-120"/>
                </a:endParaRPr>
              </a:p>
            </p:txBody>
          </p:sp>
          <p:sp>
            <p:nvSpPr>
              <p:cNvPr id="37940" name="Line 46">
                <a:extLst>
                  <a:ext uri="{FF2B5EF4-FFF2-40B4-BE49-F238E27FC236}">
                    <a16:creationId xmlns:a16="http://schemas.microsoft.com/office/drawing/2014/main" id="{37D69045-FFCD-BE46-82A4-0402436128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08" y="2896"/>
                <a:ext cx="134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41" name="Line 47">
                <a:extLst>
                  <a:ext uri="{FF2B5EF4-FFF2-40B4-BE49-F238E27FC236}">
                    <a16:creationId xmlns:a16="http://schemas.microsoft.com/office/drawing/2014/main" id="{07C046F1-1385-D241-9F0B-46306AF520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7" y="2882"/>
                <a:ext cx="125" cy="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42" name="Rectangle 48">
                <a:extLst>
                  <a:ext uri="{FF2B5EF4-FFF2-40B4-BE49-F238E27FC236}">
                    <a16:creationId xmlns:a16="http://schemas.microsoft.com/office/drawing/2014/main" id="{7C872B08-3C45-0343-806E-6D46DE1EC2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0" y="194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2</a:t>
                </a:r>
                <a:endParaRPr lang="zh-TW" altLang="en-US" sz="2400" b="0">
                  <a:latin typeface="Times New Roman" panose="02020603050405020304" pitchFamily="18" charset="0"/>
                  <a:ea typeface="PMingLiU" panose="02020500000000000000" pitchFamily="18" charset="-120"/>
                </a:endParaRPr>
              </a:p>
            </p:txBody>
          </p:sp>
          <p:sp>
            <p:nvSpPr>
              <p:cNvPr id="37943" name="Rectangle 49">
                <a:extLst>
                  <a:ext uri="{FF2B5EF4-FFF2-40B4-BE49-F238E27FC236}">
                    <a16:creationId xmlns:a16="http://schemas.microsoft.com/office/drawing/2014/main" id="{E862FE4A-C761-CC49-91DC-B6085D162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9" y="238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4</a:t>
                </a:r>
                <a:endParaRPr lang="zh-TW" altLang="en-US" sz="2400" b="0">
                  <a:latin typeface="Times New Roman" panose="02020603050405020304" pitchFamily="18" charset="0"/>
                  <a:ea typeface="PMingLiU" panose="02020500000000000000" pitchFamily="18" charset="-120"/>
                </a:endParaRPr>
              </a:p>
            </p:txBody>
          </p:sp>
          <p:sp>
            <p:nvSpPr>
              <p:cNvPr id="37944" name="Rectangle 50">
                <a:extLst>
                  <a:ext uri="{FF2B5EF4-FFF2-40B4-BE49-F238E27FC236}">
                    <a16:creationId xmlns:a16="http://schemas.microsoft.com/office/drawing/2014/main" id="{C76EC09F-597B-0841-B9A7-2D24BE0139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8" y="28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5</a:t>
                </a:r>
                <a:endParaRPr lang="zh-TW" altLang="en-US" sz="2400" b="0">
                  <a:latin typeface="Times New Roman" panose="02020603050405020304" pitchFamily="18" charset="0"/>
                  <a:ea typeface="PMingLiU" panose="02020500000000000000" pitchFamily="18" charset="-120"/>
                </a:endParaRPr>
              </a:p>
            </p:txBody>
          </p:sp>
          <p:sp>
            <p:nvSpPr>
              <p:cNvPr id="37945" name="Rectangle 51">
                <a:extLst>
                  <a:ext uri="{FF2B5EF4-FFF2-40B4-BE49-F238E27FC236}">
                    <a16:creationId xmlns:a16="http://schemas.microsoft.com/office/drawing/2014/main" id="{06E099FB-0D0C-DE4B-B1E1-4AF0AD82FB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8" y="2837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7</a:t>
                </a:r>
                <a:endParaRPr lang="zh-TW" altLang="en-US" sz="2400" b="0">
                  <a:latin typeface="Times New Roman" panose="02020603050405020304" pitchFamily="18" charset="0"/>
                  <a:ea typeface="PMingLiU" panose="02020500000000000000" pitchFamily="18" charset="-120"/>
                </a:endParaRPr>
              </a:p>
            </p:txBody>
          </p:sp>
        </p:grpSp>
        <p:sp>
          <p:nvSpPr>
            <p:cNvPr id="37926" name="Rectangle 52">
              <a:extLst>
                <a:ext uri="{FF2B5EF4-FFF2-40B4-BE49-F238E27FC236}">
                  <a16:creationId xmlns:a16="http://schemas.microsoft.com/office/drawing/2014/main" id="{AE0ED76D-B8DD-6A41-977C-1C24497947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7" y="3336"/>
              <a:ext cx="3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 sz="2400">
                  <a:solidFill>
                    <a:srgbClr val="00CCFF"/>
                  </a:solidFill>
                  <a:latin typeface="Arial" panose="020B0604020202020204" pitchFamily="34" charset="0"/>
                </a:rPr>
                <a:t>(b)</a:t>
              </a:r>
            </a:p>
          </p:txBody>
        </p:sp>
      </p:grpSp>
      <p:grpSp>
        <p:nvGrpSpPr>
          <p:cNvPr id="37893" name="Group 53">
            <a:extLst>
              <a:ext uri="{FF2B5EF4-FFF2-40B4-BE49-F238E27FC236}">
                <a16:creationId xmlns:a16="http://schemas.microsoft.com/office/drawing/2014/main" id="{48AC8F8F-D5DC-104F-9EBE-42268C012D66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1905000"/>
            <a:ext cx="1736725" cy="2873375"/>
            <a:chOff x="4146" y="1830"/>
            <a:chExt cx="1094" cy="1810"/>
          </a:xfrm>
        </p:grpSpPr>
        <p:grpSp>
          <p:nvGrpSpPr>
            <p:cNvPr id="37905" name="Group 54">
              <a:extLst>
                <a:ext uri="{FF2B5EF4-FFF2-40B4-BE49-F238E27FC236}">
                  <a16:creationId xmlns:a16="http://schemas.microsoft.com/office/drawing/2014/main" id="{9BC54545-1238-AB4A-816C-2D452B724B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46" y="1830"/>
              <a:ext cx="1094" cy="1472"/>
              <a:chOff x="4146" y="1830"/>
              <a:chExt cx="1094" cy="1472"/>
            </a:xfrm>
          </p:grpSpPr>
          <p:sp>
            <p:nvSpPr>
              <p:cNvPr id="37907" name="Oval 55">
                <a:extLst>
                  <a:ext uri="{FF2B5EF4-FFF2-40B4-BE49-F238E27FC236}">
                    <a16:creationId xmlns:a16="http://schemas.microsoft.com/office/drawing/2014/main" id="{AD6E175F-262D-084F-9AD3-09569FCF6E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4" y="1830"/>
                <a:ext cx="214" cy="1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2075" tIns="46038" rIns="92075" bIns="46038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zh-CN" sz="2400" b="0">
                  <a:latin typeface="Times New Roman" panose="02020603050405020304" pitchFamily="18" charset="0"/>
                  <a:ea typeface="PMingLiU" panose="02020500000000000000" pitchFamily="18" charset="-120"/>
                </a:endParaRPr>
              </a:p>
            </p:txBody>
          </p:sp>
          <p:sp>
            <p:nvSpPr>
              <p:cNvPr id="37908" name="Oval 56">
                <a:extLst>
                  <a:ext uri="{FF2B5EF4-FFF2-40B4-BE49-F238E27FC236}">
                    <a16:creationId xmlns:a16="http://schemas.microsoft.com/office/drawing/2014/main" id="{EF884CD6-4D3C-3848-9C76-CE7D2C1915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3" y="2249"/>
                <a:ext cx="214" cy="1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solidFill>
                    <a:srgbClr val="0033C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909" name="Oval 57">
                <a:extLst>
                  <a:ext uri="{FF2B5EF4-FFF2-40B4-BE49-F238E27FC236}">
                    <a16:creationId xmlns:a16="http://schemas.microsoft.com/office/drawing/2014/main" id="{74B99414-2D70-234B-830E-350F86E579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0" y="2672"/>
                <a:ext cx="214" cy="1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solidFill>
                    <a:srgbClr val="0033C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910" name="Line 58">
                <a:extLst>
                  <a:ext uri="{FF2B5EF4-FFF2-40B4-BE49-F238E27FC236}">
                    <a16:creationId xmlns:a16="http://schemas.microsoft.com/office/drawing/2014/main" id="{0EB49C02-5E6F-BD44-A832-60A729DF19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13" y="2414"/>
                <a:ext cx="191" cy="25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11" name="Rectangle 59">
                <a:extLst>
                  <a:ext uri="{FF2B5EF4-FFF2-40B4-BE49-F238E27FC236}">
                    <a16:creationId xmlns:a16="http://schemas.microsoft.com/office/drawing/2014/main" id="{D467CC07-1206-4E4B-BD1F-ACB8060B16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62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b</a:t>
                </a:r>
                <a:endParaRPr lang="en-US" altLang="zh-TW" sz="2400" b="0">
                  <a:latin typeface="Times New Roman" panose="02020603050405020304" pitchFamily="18" charset="0"/>
                  <a:ea typeface="PMingLiU" panose="02020500000000000000" pitchFamily="18" charset="-120"/>
                </a:endParaRPr>
              </a:p>
            </p:txBody>
          </p:sp>
          <p:sp>
            <p:nvSpPr>
              <p:cNvPr id="37912" name="Line 60">
                <a:extLst>
                  <a:ext uri="{FF2B5EF4-FFF2-40B4-BE49-F238E27FC236}">
                    <a16:creationId xmlns:a16="http://schemas.microsoft.com/office/drawing/2014/main" id="{EF7BAF5D-20F1-C140-B8A7-B3C8A37E46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9" y="2018"/>
                <a:ext cx="160" cy="23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13" name="Oval 61">
                <a:extLst>
                  <a:ext uri="{FF2B5EF4-FFF2-40B4-BE49-F238E27FC236}">
                    <a16:creationId xmlns:a16="http://schemas.microsoft.com/office/drawing/2014/main" id="{26ED0ED9-602D-2C4C-A525-0BEA71D433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5" y="2664"/>
                <a:ext cx="215" cy="1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solidFill>
                    <a:srgbClr val="0033C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914" name="Line 62">
                <a:extLst>
                  <a:ext uri="{FF2B5EF4-FFF2-40B4-BE49-F238E27FC236}">
                    <a16:creationId xmlns:a16="http://schemas.microsoft.com/office/drawing/2014/main" id="{FEEED410-F8B4-8844-A738-18A08B1D4A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44" y="2423"/>
                <a:ext cx="174" cy="23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15" name="Oval 63">
                <a:extLst>
                  <a:ext uri="{FF2B5EF4-FFF2-40B4-BE49-F238E27FC236}">
                    <a16:creationId xmlns:a16="http://schemas.microsoft.com/office/drawing/2014/main" id="{BEEA2850-918B-BB46-A9D0-FF69730B0B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0" y="3114"/>
                <a:ext cx="214" cy="1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2075" tIns="46038" rIns="92075" bIns="46038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d</a:t>
                </a:r>
                <a:endParaRPr lang="en-US" altLang="zh-TW" sz="2400" b="0">
                  <a:latin typeface="Times New Roman" panose="02020603050405020304" pitchFamily="18" charset="0"/>
                  <a:ea typeface="PMingLiU" panose="02020500000000000000" pitchFamily="18" charset="-120"/>
                </a:endParaRPr>
              </a:p>
            </p:txBody>
          </p:sp>
          <p:sp>
            <p:nvSpPr>
              <p:cNvPr id="37916" name="Oval 64">
                <a:extLst>
                  <a:ext uri="{FF2B5EF4-FFF2-40B4-BE49-F238E27FC236}">
                    <a16:creationId xmlns:a16="http://schemas.microsoft.com/office/drawing/2014/main" id="{B9426DEE-1D58-2F4D-8F61-A09E591B42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6" y="2230"/>
                <a:ext cx="214" cy="1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2075" tIns="46038" rIns="92075" bIns="46038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a</a:t>
                </a:r>
                <a:endParaRPr lang="en-US" altLang="zh-TW" sz="2400" b="0">
                  <a:latin typeface="Times New Roman" panose="02020603050405020304" pitchFamily="18" charset="0"/>
                  <a:ea typeface="PMingLiU" panose="02020500000000000000" pitchFamily="18" charset="-120"/>
                </a:endParaRPr>
              </a:p>
            </p:txBody>
          </p:sp>
          <p:sp>
            <p:nvSpPr>
              <p:cNvPr id="37917" name="Oval 65">
                <a:extLst>
                  <a:ext uri="{FF2B5EF4-FFF2-40B4-BE49-F238E27FC236}">
                    <a16:creationId xmlns:a16="http://schemas.microsoft.com/office/drawing/2014/main" id="{249E3EC5-164F-064C-9216-32035BD615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5" y="3114"/>
                <a:ext cx="215" cy="1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2075" tIns="46038" rIns="92075" bIns="46038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c</a:t>
                </a:r>
                <a:endParaRPr lang="en-US" altLang="zh-TW" sz="2400" b="0">
                  <a:latin typeface="Times New Roman" panose="02020603050405020304" pitchFamily="18" charset="0"/>
                  <a:ea typeface="PMingLiU" panose="02020500000000000000" pitchFamily="18" charset="-120"/>
                </a:endParaRPr>
              </a:p>
            </p:txBody>
          </p:sp>
          <p:sp>
            <p:nvSpPr>
              <p:cNvPr id="37918" name="Line 66">
                <a:extLst>
                  <a:ext uri="{FF2B5EF4-FFF2-40B4-BE49-F238E27FC236}">
                    <a16:creationId xmlns:a16="http://schemas.microsoft.com/office/drawing/2014/main" id="{70740EA0-E84A-2B4E-9CE3-0931BB85AA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98" y="2830"/>
                <a:ext cx="133" cy="2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19" name="Line 67">
                <a:extLst>
                  <a:ext uri="{FF2B5EF4-FFF2-40B4-BE49-F238E27FC236}">
                    <a16:creationId xmlns:a16="http://schemas.microsoft.com/office/drawing/2014/main" id="{329B82B1-410C-9848-AD68-4C1A586962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07" y="2838"/>
                <a:ext cx="150" cy="2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20" name="Line 68">
                <a:extLst>
                  <a:ext uri="{FF2B5EF4-FFF2-40B4-BE49-F238E27FC236}">
                    <a16:creationId xmlns:a16="http://schemas.microsoft.com/office/drawing/2014/main" id="{AA5C59DB-0FAA-1947-8D6F-E55C07551F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66" y="2012"/>
                <a:ext cx="149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21" name="Rectangle 69">
                <a:extLst>
                  <a:ext uri="{FF2B5EF4-FFF2-40B4-BE49-F238E27FC236}">
                    <a16:creationId xmlns:a16="http://schemas.microsoft.com/office/drawing/2014/main" id="{627C9DAB-D70E-EC47-BC5D-D60E4AD9EE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6" y="193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7</a:t>
                </a:r>
                <a:endParaRPr lang="zh-TW" altLang="en-US" sz="2400" b="0">
                  <a:latin typeface="Times New Roman" panose="02020603050405020304" pitchFamily="18" charset="0"/>
                  <a:ea typeface="PMingLiU" panose="02020500000000000000" pitchFamily="18" charset="-120"/>
                </a:endParaRPr>
              </a:p>
            </p:txBody>
          </p:sp>
          <p:sp>
            <p:nvSpPr>
              <p:cNvPr id="37922" name="Rectangle 70">
                <a:extLst>
                  <a:ext uri="{FF2B5EF4-FFF2-40B4-BE49-F238E27FC236}">
                    <a16:creationId xmlns:a16="http://schemas.microsoft.com/office/drawing/2014/main" id="{BA57047A-AAD9-9A47-98CB-58A2010B96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5" y="2345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5</a:t>
                </a:r>
                <a:endParaRPr lang="zh-TW" altLang="en-US" sz="2400" b="0">
                  <a:latin typeface="Times New Roman" panose="02020603050405020304" pitchFamily="18" charset="0"/>
                  <a:ea typeface="PMingLiU" panose="02020500000000000000" pitchFamily="18" charset="-120"/>
                </a:endParaRPr>
              </a:p>
            </p:txBody>
          </p:sp>
          <p:sp>
            <p:nvSpPr>
              <p:cNvPr id="37923" name="Rectangle 71">
                <a:extLst>
                  <a:ext uri="{FF2B5EF4-FFF2-40B4-BE49-F238E27FC236}">
                    <a16:creationId xmlns:a16="http://schemas.microsoft.com/office/drawing/2014/main" id="{A80F5531-F732-1545-ADEC-0943ED5AF8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4" y="279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2</a:t>
                </a:r>
                <a:endParaRPr lang="zh-TW" altLang="en-US" sz="2400" b="0">
                  <a:latin typeface="Times New Roman" panose="02020603050405020304" pitchFamily="18" charset="0"/>
                  <a:ea typeface="PMingLiU" panose="02020500000000000000" pitchFamily="18" charset="-120"/>
                </a:endParaRPr>
              </a:p>
            </p:txBody>
          </p:sp>
          <p:sp>
            <p:nvSpPr>
              <p:cNvPr id="37924" name="Rectangle 72">
                <a:extLst>
                  <a:ext uri="{FF2B5EF4-FFF2-40B4-BE49-F238E27FC236}">
                    <a16:creationId xmlns:a16="http://schemas.microsoft.com/office/drawing/2014/main" id="{8F214153-7DF4-C541-919D-C4429EB02B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9" y="2808"/>
                <a:ext cx="21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4</a:t>
                </a:r>
                <a:endParaRPr lang="zh-TW" altLang="en-US" sz="2400" b="0">
                  <a:latin typeface="Times New Roman" panose="02020603050405020304" pitchFamily="18" charset="0"/>
                  <a:ea typeface="PMingLiU" panose="02020500000000000000" pitchFamily="18" charset="-120"/>
                </a:endParaRPr>
              </a:p>
            </p:txBody>
          </p:sp>
        </p:grpSp>
        <p:sp>
          <p:nvSpPr>
            <p:cNvPr id="37906" name="Rectangle 73">
              <a:extLst>
                <a:ext uri="{FF2B5EF4-FFF2-40B4-BE49-F238E27FC236}">
                  <a16:creationId xmlns:a16="http://schemas.microsoft.com/office/drawing/2014/main" id="{76279492-2181-764B-BBD8-B1ED6A20B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3" y="3352"/>
              <a:ext cx="3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 sz="2400">
                  <a:solidFill>
                    <a:srgbClr val="00CCFF"/>
                  </a:solidFill>
                  <a:latin typeface="Arial" panose="020B0604020202020204" pitchFamily="34" charset="0"/>
                </a:rPr>
                <a:t>(c)</a:t>
              </a:r>
            </a:p>
          </p:txBody>
        </p:sp>
      </p:grpSp>
      <p:sp>
        <p:nvSpPr>
          <p:cNvPr id="37894" name="Rectangle 74">
            <a:extLst>
              <a:ext uri="{FF2B5EF4-FFF2-40B4-BE49-F238E27FC236}">
                <a16:creationId xmlns:a16="http://schemas.microsoft.com/office/drawing/2014/main" id="{41367AFB-695C-A349-ACC5-C0387834D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219200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latin typeface="微软雅黑 Light" panose="020B0503020204020204" pitchFamily="34" charset="-122"/>
              </a:rPr>
              <a:t>经典之例：</a:t>
            </a:r>
          </a:p>
        </p:txBody>
      </p:sp>
      <p:sp>
        <p:nvSpPr>
          <p:cNvPr id="37895" name="Rectangle 75">
            <a:extLst>
              <a:ext uri="{FF2B5EF4-FFF2-40B4-BE49-F238E27FC236}">
                <a16:creationId xmlns:a16="http://schemas.microsoft.com/office/drawing/2014/main" id="{AE7E18F8-B9A4-A74C-878A-E219DF143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792663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>
                <a:solidFill>
                  <a:srgbClr val="FF33CC"/>
                </a:solidFill>
                <a:latin typeface="Times New Roman" panose="02020603050405020304" pitchFamily="18" charset="0"/>
              </a:rPr>
              <a:t>WPL=</a:t>
            </a:r>
          </a:p>
        </p:txBody>
      </p:sp>
      <p:sp>
        <p:nvSpPr>
          <p:cNvPr id="37896" name="Rectangle 76">
            <a:extLst>
              <a:ext uri="{FF2B5EF4-FFF2-40B4-BE49-F238E27FC236}">
                <a16:creationId xmlns:a16="http://schemas.microsoft.com/office/drawing/2014/main" id="{2A673EA9-859E-AE4A-BF60-D15272AD8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792663"/>
            <a:ext cx="1196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>
                <a:solidFill>
                  <a:srgbClr val="FF33CC"/>
                </a:solidFill>
                <a:latin typeface="Times New Roman" panose="02020603050405020304" pitchFamily="18" charset="0"/>
              </a:rPr>
              <a:t>WPL=</a:t>
            </a:r>
          </a:p>
        </p:txBody>
      </p:sp>
      <p:sp>
        <p:nvSpPr>
          <p:cNvPr id="37897" name="Rectangle 77">
            <a:extLst>
              <a:ext uri="{FF2B5EF4-FFF2-40B4-BE49-F238E27FC236}">
                <a16:creationId xmlns:a16="http://schemas.microsoft.com/office/drawing/2014/main" id="{6DF42199-9631-5C45-9DA4-54E1225AF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3325" y="4778375"/>
            <a:ext cx="1196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>
                <a:solidFill>
                  <a:srgbClr val="FF33CC"/>
                </a:solidFill>
                <a:latin typeface="Times New Roman" panose="02020603050405020304" pitchFamily="18" charset="0"/>
              </a:rPr>
              <a:t>WPL=</a:t>
            </a:r>
          </a:p>
        </p:txBody>
      </p:sp>
      <p:sp>
        <p:nvSpPr>
          <p:cNvPr id="37898" name="Rectangle 78">
            <a:extLst>
              <a:ext uri="{FF2B5EF4-FFF2-40B4-BE49-F238E27FC236}">
                <a16:creationId xmlns:a16="http://schemas.microsoft.com/office/drawing/2014/main" id="{87635C01-4A64-7B4E-B43B-84C294A8E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715000"/>
            <a:ext cx="4343400" cy="523875"/>
          </a:xfrm>
          <a:prstGeom prst="rect">
            <a:avLst/>
          </a:prstGeom>
          <a:solidFill>
            <a:srgbClr val="CC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66"/>
                </a:solidFill>
                <a:latin typeface="Times New Roman" panose="02020603050405020304" pitchFamily="18" charset="0"/>
              </a:rPr>
              <a:t>Huffman</a:t>
            </a:r>
            <a:r>
              <a:rPr lang="zh-CN" altLang="en-US" sz="2800">
                <a:solidFill>
                  <a:srgbClr val="FF0066"/>
                </a:solidFill>
                <a:latin typeface="微软雅黑 Light" panose="020B0503020204020204" pitchFamily="34" charset="-122"/>
                <a:ea typeface="黑体" panose="02010609060101010101" pitchFamily="49" charset="-122"/>
              </a:rPr>
              <a:t>树是</a:t>
            </a:r>
            <a:r>
              <a:rPr lang="en-US" altLang="zh-CN" sz="2800" i="1">
                <a:solidFill>
                  <a:srgbClr val="FF0066"/>
                </a:solidFill>
                <a:latin typeface="微软雅黑 Light" panose="020B0503020204020204" pitchFamily="34" charset="-122"/>
              </a:rPr>
              <a:t>WPL </a:t>
            </a:r>
            <a:r>
              <a:rPr lang="zh-CN" altLang="en-US" sz="2800">
                <a:solidFill>
                  <a:srgbClr val="FF0066"/>
                </a:solidFill>
                <a:latin typeface="微软雅黑 Light" panose="020B0503020204020204" pitchFamily="34" charset="-122"/>
              </a:rPr>
              <a:t>最小的树</a:t>
            </a:r>
          </a:p>
        </p:txBody>
      </p:sp>
      <p:sp>
        <p:nvSpPr>
          <p:cNvPr id="37899" name="AutoShape 80">
            <a:extLst>
              <a:ext uri="{FF2B5EF4-FFF2-40B4-BE49-F238E27FC236}">
                <a16:creationId xmlns:a16="http://schemas.microsoft.com/office/drawing/2014/main" id="{060A68E5-8AA0-1C41-8F04-24E863A44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5063" y="285750"/>
            <a:ext cx="2438400" cy="1143000"/>
          </a:xfrm>
          <a:prstGeom prst="wedgeRectCallout">
            <a:avLst>
              <a:gd name="adj1" fmla="val -89454"/>
              <a:gd name="adj2" fmla="val 3056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微软雅黑 Light" panose="020B0503020204020204" pitchFamily="34" charset="-122"/>
              </a:rPr>
              <a:t>树中所有叶子结点的带权路径长度之和</a:t>
            </a:r>
          </a:p>
        </p:txBody>
      </p:sp>
      <p:sp>
        <p:nvSpPr>
          <p:cNvPr id="37900" name="AutoShape 81">
            <a:extLst>
              <a:ext uri="{FF2B5EF4-FFF2-40B4-BE49-F238E27FC236}">
                <a16:creationId xmlns:a16="http://schemas.microsoft.com/office/drawing/2014/main" id="{F79DB159-DEFE-3B4C-ABC2-9C03EFD38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334000"/>
            <a:ext cx="1447800" cy="8382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1" name="Rectangle 82">
            <a:extLst>
              <a:ext uri="{FF2B5EF4-FFF2-40B4-BE49-F238E27FC236}">
                <a16:creationId xmlns:a16="http://schemas.microsoft.com/office/drawing/2014/main" id="{5C4CC093-4DE7-894A-80D4-39CE43121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80060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>
                <a:solidFill>
                  <a:srgbClr val="0000FF"/>
                </a:solidFill>
                <a:latin typeface="Times New Roman" panose="02020603050405020304" pitchFamily="18" charset="0"/>
              </a:rPr>
              <a:t>36</a:t>
            </a:r>
          </a:p>
        </p:txBody>
      </p:sp>
      <p:sp>
        <p:nvSpPr>
          <p:cNvPr id="37902" name="Rectangle 83">
            <a:extLst>
              <a:ext uri="{FF2B5EF4-FFF2-40B4-BE49-F238E27FC236}">
                <a16:creationId xmlns:a16="http://schemas.microsoft.com/office/drawing/2014/main" id="{AB3CE824-1BFF-5641-A42A-0C740401B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80060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>
                <a:solidFill>
                  <a:srgbClr val="0000FF"/>
                </a:solidFill>
                <a:latin typeface="Times New Roman" panose="02020603050405020304" pitchFamily="18" charset="0"/>
              </a:rPr>
              <a:t>46</a:t>
            </a:r>
          </a:p>
        </p:txBody>
      </p:sp>
      <p:sp>
        <p:nvSpPr>
          <p:cNvPr id="37903" name="Rectangle 84">
            <a:extLst>
              <a:ext uri="{FF2B5EF4-FFF2-40B4-BE49-F238E27FC236}">
                <a16:creationId xmlns:a16="http://schemas.microsoft.com/office/drawing/2014/main" id="{1ECAFED7-939C-AC46-88DF-98515194F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80060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>
                <a:solidFill>
                  <a:srgbClr val="0000FF"/>
                </a:solidFill>
                <a:latin typeface="Times New Roman" panose="02020603050405020304" pitchFamily="18" charset="0"/>
              </a:rPr>
              <a:t>35</a:t>
            </a:r>
          </a:p>
        </p:txBody>
      </p:sp>
      <p:sp>
        <p:nvSpPr>
          <p:cNvPr id="37904" name="灯片编号占位符 84">
            <a:extLst>
              <a:ext uri="{FF2B5EF4-FFF2-40B4-BE49-F238E27FC236}">
                <a16:creationId xmlns:a16="http://schemas.microsoft.com/office/drawing/2014/main" id="{91BFEF89-1986-5048-8378-2609865F7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9B039D-96BA-0B47-80FE-C556563103D9}" type="slidenum">
              <a:rPr lang="en-US" altLang="zh-CN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1F280C85-82CF-3C4C-957C-A2DA64374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74625"/>
            <a:ext cx="5867400" cy="641350"/>
          </a:xfrm>
        </p:spPr>
        <p:txBody>
          <a:bodyPr/>
          <a:lstStyle/>
          <a:p>
            <a:pPr algn="l" eaLnBrk="1" hangingPunct="1"/>
            <a:r>
              <a:rPr lang="zh-CN" altLang="en-US" sz="2800" b="1">
                <a:solidFill>
                  <a:schemeClr val="hlink"/>
                </a:solidFill>
                <a:latin typeface="微软雅黑 Light" panose="020B0503020204020204" pitchFamily="34" charset="-122"/>
                <a:ea typeface="黑体" panose="02010609060101010101" pitchFamily="49" charset="-122"/>
              </a:rPr>
              <a:t>一、 </a:t>
            </a:r>
            <a:r>
              <a:rPr lang="en-US" altLang="zh-CN" sz="3600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Huffman</a:t>
            </a:r>
            <a:r>
              <a:rPr lang="zh-CN" altLang="en-US" sz="2800" b="1">
                <a:solidFill>
                  <a:schemeClr val="hlink"/>
                </a:solidFill>
                <a:latin typeface="微软雅黑 Light" panose="020B0503020204020204" pitchFamily="34" charset="-122"/>
                <a:ea typeface="黑体" panose="02010609060101010101" pitchFamily="49" charset="-122"/>
              </a:rPr>
              <a:t>树</a:t>
            </a:r>
            <a:r>
              <a:rPr lang="zh-CN" altLang="en-US" sz="2800" b="1">
                <a:solidFill>
                  <a:srgbClr val="C00000"/>
                </a:solidFill>
                <a:latin typeface="微软雅黑 Light" panose="020B0503020204020204" pitchFamily="34" charset="-122"/>
                <a:ea typeface="黑体" panose="02010609060101010101" pitchFamily="49" charset="-122"/>
              </a:rPr>
              <a:t>（最优二叉树）</a:t>
            </a:r>
          </a:p>
        </p:txBody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4C04501B-077E-C241-A274-025B65568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600200"/>
            <a:ext cx="3263900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eaLnBrk="1" hangingPunct="1">
              <a:spcBef>
                <a:spcPct val="100000"/>
              </a:spcBef>
              <a:buFontTx/>
              <a:buNone/>
            </a:pPr>
            <a:r>
              <a:rPr lang="zh-CN" altLang="en-US" sz="240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路    径</a:t>
            </a:r>
            <a:r>
              <a:rPr lang="zh-CN" altLang="en-US" sz="2400">
                <a:solidFill>
                  <a:schemeClr val="accent1"/>
                </a:solidFill>
                <a:latin typeface="微软雅黑 Light" panose="020B0503020204020204" pitchFamily="34" charset="-122"/>
              </a:rPr>
              <a:t>：</a:t>
            </a:r>
          </a:p>
          <a:p>
            <a:pPr eaLnBrk="1" hangingPunct="1">
              <a:spcBef>
                <a:spcPct val="100000"/>
              </a:spcBef>
              <a:buFontTx/>
              <a:buNone/>
            </a:pPr>
            <a:r>
              <a:rPr lang="zh-CN" altLang="en-US" sz="240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路径长度</a:t>
            </a:r>
            <a:r>
              <a:rPr lang="zh-CN" altLang="en-US" sz="2400">
                <a:solidFill>
                  <a:schemeClr val="accent1"/>
                </a:solidFill>
                <a:latin typeface="微软雅黑 Light" panose="020B0503020204020204" pitchFamily="34" charset="-122"/>
              </a:rPr>
              <a:t>：</a:t>
            </a:r>
          </a:p>
          <a:p>
            <a:pPr eaLnBrk="1" hangingPunct="1">
              <a:spcBef>
                <a:spcPct val="100000"/>
              </a:spcBef>
              <a:buFontTx/>
              <a:buNone/>
            </a:pPr>
            <a:r>
              <a:rPr lang="zh-CN" altLang="en-US" sz="240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树的路径长度</a:t>
            </a:r>
            <a:r>
              <a:rPr lang="zh-CN" altLang="en-US" sz="2400">
                <a:solidFill>
                  <a:schemeClr val="accent1"/>
                </a:solidFill>
                <a:latin typeface="微软雅黑 Light" panose="020B0503020204020204" pitchFamily="34" charset="-122"/>
              </a:rPr>
              <a:t>：</a:t>
            </a:r>
          </a:p>
          <a:p>
            <a:pPr eaLnBrk="1" hangingPunct="1">
              <a:spcBef>
                <a:spcPct val="100000"/>
              </a:spcBef>
              <a:buFontTx/>
              <a:buNone/>
            </a:pPr>
            <a:r>
              <a:rPr lang="zh-CN" altLang="en-US" sz="240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带权路径长度</a:t>
            </a:r>
            <a:r>
              <a:rPr lang="zh-CN" altLang="en-US" sz="2400">
                <a:solidFill>
                  <a:schemeClr val="accent1"/>
                </a:solidFill>
                <a:latin typeface="微软雅黑 Light" panose="020B0503020204020204" pitchFamily="34" charset="-122"/>
              </a:rPr>
              <a:t>：</a:t>
            </a:r>
          </a:p>
          <a:p>
            <a:pPr eaLnBrk="1" hangingPunct="1">
              <a:spcBef>
                <a:spcPct val="150000"/>
              </a:spcBef>
              <a:buFontTx/>
              <a:buNone/>
            </a:pPr>
            <a:r>
              <a:rPr lang="zh-CN" altLang="en-US" sz="240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树的带权路径长度</a:t>
            </a:r>
            <a:r>
              <a:rPr lang="zh-CN" altLang="en-US" sz="2400">
                <a:solidFill>
                  <a:schemeClr val="accent1"/>
                </a:solidFill>
                <a:latin typeface="微软雅黑 Light" panose="020B0503020204020204" pitchFamily="34" charset="-122"/>
              </a:rPr>
              <a:t>：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Huffman</a:t>
            </a:r>
            <a:r>
              <a:rPr lang="zh-CN" altLang="en-US" sz="2400">
                <a:solidFill>
                  <a:schemeClr val="accent1"/>
                </a:solidFill>
                <a:latin typeface="微软雅黑 Light" panose="020B0503020204020204" pitchFamily="34" charset="-122"/>
                <a:ea typeface="黑体" panose="02010609060101010101" pitchFamily="49" charset="-122"/>
              </a:rPr>
              <a:t>树</a:t>
            </a:r>
            <a:r>
              <a:rPr lang="zh-CN" altLang="en-US" sz="2400">
                <a:solidFill>
                  <a:schemeClr val="accent1"/>
                </a:solidFill>
                <a:latin typeface="微软雅黑 Light" panose="020B0503020204020204" pitchFamily="34" charset="-122"/>
              </a:rPr>
              <a:t>：</a:t>
            </a:r>
          </a:p>
        </p:txBody>
      </p:sp>
      <p:sp>
        <p:nvSpPr>
          <p:cNvPr id="38915" name="Rectangle 4">
            <a:extLst>
              <a:ext uri="{FF2B5EF4-FFF2-40B4-BE49-F238E27FC236}">
                <a16:creationId xmlns:a16="http://schemas.microsoft.com/office/drawing/2014/main" id="{863C5A23-F78A-824F-B7DD-D3AA3C6C5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600200"/>
            <a:ext cx="541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微软雅黑 Light" panose="020B0503020204020204" pitchFamily="34" charset="-122"/>
              </a:rPr>
              <a:t>由一结点到另一结点间的分支所构成。</a:t>
            </a:r>
          </a:p>
        </p:txBody>
      </p:sp>
      <p:sp>
        <p:nvSpPr>
          <p:cNvPr id="38916" name="Rectangle 5">
            <a:extLst>
              <a:ext uri="{FF2B5EF4-FFF2-40B4-BE49-F238E27FC236}">
                <a16:creationId xmlns:a16="http://schemas.microsoft.com/office/drawing/2014/main" id="{EF4BC3D8-C48B-E145-85DE-A86625F63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362200"/>
            <a:ext cx="325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微软雅黑 Light" panose="020B0503020204020204" pitchFamily="34" charset="-122"/>
              </a:rPr>
              <a:t>路径上的分支数目。</a:t>
            </a:r>
            <a:endParaRPr lang="zh-CN" altLang="en-US" sz="2400">
              <a:solidFill>
                <a:schemeClr val="accent2"/>
              </a:solidFill>
              <a:latin typeface="微软雅黑 Light" panose="020B0503020204020204" pitchFamily="34" charset="-122"/>
            </a:endParaRPr>
          </a:p>
        </p:txBody>
      </p:sp>
      <p:sp>
        <p:nvSpPr>
          <p:cNvPr id="38917" name="Rectangle 6">
            <a:extLst>
              <a:ext uri="{FF2B5EF4-FFF2-40B4-BE49-F238E27FC236}">
                <a16:creationId xmlns:a16="http://schemas.microsoft.com/office/drawing/2014/main" id="{480E2912-BA12-4545-BD67-7D2681C9D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048000"/>
            <a:ext cx="5305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微软雅黑 Light" panose="020B0503020204020204" pitchFamily="34" charset="-122"/>
              </a:rPr>
              <a:t>从树根到</a:t>
            </a:r>
            <a:r>
              <a:rPr lang="zh-CN" altLang="en-US" sz="2400">
                <a:solidFill>
                  <a:srgbClr val="FF00FF"/>
                </a:solidFill>
                <a:latin typeface="微软雅黑 Light" panose="020B0503020204020204" pitchFamily="34" charset="-122"/>
              </a:rPr>
              <a:t>每一结点</a:t>
            </a:r>
            <a:r>
              <a:rPr lang="zh-CN" altLang="en-US" sz="2400">
                <a:latin typeface="微软雅黑 Light" panose="020B0503020204020204" pitchFamily="34" charset="-122"/>
              </a:rPr>
              <a:t>的路径长度之和。</a:t>
            </a:r>
            <a:endParaRPr lang="zh-CN" altLang="en-US" sz="2400">
              <a:solidFill>
                <a:schemeClr val="accent2"/>
              </a:solidFill>
              <a:latin typeface="微软雅黑 Light" panose="020B0503020204020204" pitchFamily="34" charset="-122"/>
            </a:endParaRPr>
          </a:p>
        </p:txBody>
      </p:sp>
      <p:sp>
        <p:nvSpPr>
          <p:cNvPr id="38918" name="Rectangle 7">
            <a:extLst>
              <a:ext uri="{FF2B5EF4-FFF2-40B4-BE49-F238E27FC236}">
                <a16:creationId xmlns:a16="http://schemas.microsoft.com/office/drawing/2014/main" id="{8A1D5C1D-EA59-A44B-A895-B40C0F1D0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8100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微软雅黑 Light" panose="020B0503020204020204" pitchFamily="34" charset="-122"/>
              </a:rPr>
              <a:t>结点到根的路径长度与结点上权的乘积（</a:t>
            </a:r>
            <a:r>
              <a:rPr lang="en-US" altLang="zh-CN" sz="2400">
                <a:solidFill>
                  <a:srgbClr val="FF33CC"/>
                </a:solidFill>
                <a:latin typeface="微软雅黑 Light" panose="020B0503020204020204" pitchFamily="34" charset="-122"/>
              </a:rPr>
              <a:t>WPL</a:t>
            </a:r>
            <a:r>
              <a:rPr lang="zh-CN" altLang="en-US" sz="2400">
                <a:latin typeface="微软雅黑 Light" panose="020B0503020204020204" pitchFamily="34" charset="-122"/>
              </a:rPr>
              <a:t>）</a:t>
            </a:r>
          </a:p>
        </p:txBody>
      </p:sp>
      <p:sp>
        <p:nvSpPr>
          <p:cNvPr id="38919" name="Rectangle 8">
            <a:extLst>
              <a:ext uri="{FF2B5EF4-FFF2-40B4-BE49-F238E27FC236}">
                <a16:creationId xmlns:a16="http://schemas.microsoft.com/office/drawing/2014/main" id="{2947449B-9614-5747-9F25-78CEAA616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914400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微软雅黑 Light" panose="020B0503020204020204" pitchFamily="34" charset="-122"/>
              </a:rPr>
              <a:t>若干术语：</a:t>
            </a:r>
          </a:p>
        </p:txBody>
      </p:sp>
      <p:grpSp>
        <p:nvGrpSpPr>
          <p:cNvPr id="38920" name="Group 9">
            <a:extLst>
              <a:ext uri="{FF2B5EF4-FFF2-40B4-BE49-F238E27FC236}">
                <a16:creationId xmlns:a16="http://schemas.microsoft.com/office/drawing/2014/main" id="{6A06C649-BE5C-6C47-8475-F94CEC1026B1}"/>
              </a:ext>
            </a:extLst>
          </p:cNvPr>
          <p:cNvGrpSpPr>
            <a:grpSpLocks/>
          </p:cNvGrpSpPr>
          <p:nvPr/>
        </p:nvGrpSpPr>
        <p:grpSpPr bwMode="auto">
          <a:xfrm>
            <a:off x="6629400" y="0"/>
            <a:ext cx="2362200" cy="1760538"/>
            <a:chOff x="4128" y="240"/>
            <a:chExt cx="1488" cy="1109"/>
          </a:xfrm>
        </p:grpSpPr>
        <p:grpSp>
          <p:nvGrpSpPr>
            <p:cNvPr id="38930" name="Group 10">
              <a:extLst>
                <a:ext uri="{FF2B5EF4-FFF2-40B4-BE49-F238E27FC236}">
                  <a16:creationId xmlns:a16="http://schemas.microsoft.com/office/drawing/2014/main" id="{2BD5D0EB-CDEF-3541-9493-A09CB61C92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8" y="288"/>
              <a:ext cx="1477" cy="1061"/>
              <a:chOff x="838" y="1898"/>
              <a:chExt cx="1477" cy="1061"/>
            </a:xfrm>
          </p:grpSpPr>
          <p:sp>
            <p:nvSpPr>
              <p:cNvPr id="38936" name="Oval 11">
                <a:extLst>
                  <a:ext uri="{FF2B5EF4-FFF2-40B4-BE49-F238E27FC236}">
                    <a16:creationId xmlns:a16="http://schemas.microsoft.com/office/drawing/2014/main" id="{72536914-8AC2-5F48-A7D2-433EB7AC99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0" y="1898"/>
                <a:ext cx="214" cy="1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2075" tIns="46038" rIns="92075" bIns="46038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zh-CN" sz="2400" b="0">
                  <a:solidFill>
                    <a:srgbClr val="FF0000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endParaRPr>
              </a:p>
            </p:txBody>
          </p:sp>
          <p:sp>
            <p:nvSpPr>
              <p:cNvPr id="38937" name="Oval 12">
                <a:extLst>
                  <a:ext uri="{FF2B5EF4-FFF2-40B4-BE49-F238E27FC236}">
                    <a16:creationId xmlns:a16="http://schemas.microsoft.com/office/drawing/2014/main" id="{6183C086-1735-444C-8CBE-2CEC2557CF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7" y="2290"/>
                <a:ext cx="214" cy="1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938" name="Oval 13">
                <a:extLst>
                  <a:ext uri="{FF2B5EF4-FFF2-40B4-BE49-F238E27FC236}">
                    <a16:creationId xmlns:a16="http://schemas.microsoft.com/office/drawing/2014/main" id="{5FE7FED7-8A74-3749-8D9C-F260356051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9" y="2274"/>
                <a:ext cx="214" cy="1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939" name="Oval 14">
                <a:extLst>
                  <a:ext uri="{FF2B5EF4-FFF2-40B4-BE49-F238E27FC236}">
                    <a16:creationId xmlns:a16="http://schemas.microsoft.com/office/drawing/2014/main" id="{66F9E175-AFAE-2E49-8731-6D72F72D18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" y="2725"/>
                <a:ext cx="214" cy="1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940" name="Line 15">
                <a:extLst>
                  <a:ext uri="{FF2B5EF4-FFF2-40B4-BE49-F238E27FC236}">
                    <a16:creationId xmlns:a16="http://schemas.microsoft.com/office/drawing/2014/main" id="{03FCF0E1-28DD-D74D-A99C-001F129820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32" y="2084"/>
                <a:ext cx="267" cy="20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41" name="Line 16">
                <a:extLst>
                  <a:ext uri="{FF2B5EF4-FFF2-40B4-BE49-F238E27FC236}">
                    <a16:creationId xmlns:a16="http://schemas.microsoft.com/office/drawing/2014/main" id="{2FEDC9CD-6CFF-B142-A129-86BC4E4A7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51" y="2467"/>
                <a:ext cx="191" cy="25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42" name="Rectangle 17">
                <a:extLst>
                  <a:ext uri="{FF2B5EF4-FFF2-40B4-BE49-F238E27FC236}">
                    <a16:creationId xmlns:a16="http://schemas.microsoft.com/office/drawing/2014/main" id="{A7F5D8EB-99CE-514B-9049-D6E5D7AFB5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7" y="2668"/>
                <a:ext cx="21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solidFill>
                      <a:srgbClr val="FF0000"/>
                    </a:solidFill>
                    <a:latin typeface="Times New Roman" panose="02020603050405020304" pitchFamily="18" charset="0"/>
                    <a:ea typeface="PMingLiU" panose="02020500000000000000" pitchFamily="18" charset="-120"/>
                  </a:rPr>
                  <a:t>d</a:t>
                </a:r>
                <a:endParaRPr lang="en-US" altLang="zh-TW" sz="2400" b="0">
                  <a:solidFill>
                    <a:srgbClr val="FF0000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endParaRPr>
              </a:p>
            </p:txBody>
          </p:sp>
          <p:sp>
            <p:nvSpPr>
              <p:cNvPr id="38943" name="Line 18">
                <a:extLst>
                  <a:ext uri="{FF2B5EF4-FFF2-40B4-BE49-F238E27FC236}">
                    <a16:creationId xmlns:a16="http://schemas.microsoft.com/office/drawing/2014/main" id="{79B17DE0-E61E-2C4B-8ACC-94F1C5ECBD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23" y="2079"/>
                <a:ext cx="293" cy="19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44" name="Oval 19">
                <a:extLst>
                  <a:ext uri="{FF2B5EF4-FFF2-40B4-BE49-F238E27FC236}">
                    <a16:creationId xmlns:a16="http://schemas.microsoft.com/office/drawing/2014/main" id="{8043D9C9-AAC7-CE41-B169-A1879389F4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2718"/>
                <a:ext cx="214" cy="1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945" name="Line 20">
                <a:extLst>
                  <a:ext uri="{FF2B5EF4-FFF2-40B4-BE49-F238E27FC236}">
                    <a16:creationId xmlns:a16="http://schemas.microsoft.com/office/drawing/2014/main" id="{1F90840F-D7AF-1344-8654-A6C57067E5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82" y="2476"/>
                <a:ext cx="182" cy="24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46" name="Rectangle 21">
                <a:extLst>
                  <a:ext uri="{FF2B5EF4-FFF2-40B4-BE49-F238E27FC236}">
                    <a16:creationId xmlns:a16="http://schemas.microsoft.com/office/drawing/2014/main" id="{52F36118-81EA-604D-9B3A-DB4D6B2008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9" y="2667"/>
                <a:ext cx="203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solidFill>
                      <a:srgbClr val="FF0000"/>
                    </a:solidFill>
                    <a:latin typeface="Times New Roman" panose="02020603050405020304" pitchFamily="18" charset="0"/>
                    <a:ea typeface="PMingLiU" panose="02020500000000000000" pitchFamily="18" charset="-120"/>
                  </a:rPr>
                  <a:t>e</a:t>
                </a:r>
                <a:endParaRPr lang="en-US" altLang="zh-TW" sz="2400" b="0">
                  <a:solidFill>
                    <a:srgbClr val="FF0000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endParaRPr>
              </a:p>
            </p:txBody>
          </p:sp>
          <p:sp>
            <p:nvSpPr>
              <p:cNvPr id="38947" name="Oval 22">
                <a:extLst>
                  <a:ext uri="{FF2B5EF4-FFF2-40B4-BE49-F238E27FC236}">
                    <a16:creationId xmlns:a16="http://schemas.microsoft.com/office/drawing/2014/main" id="{E1131002-C41E-E946-8AE9-F403C913B0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1" y="2711"/>
                <a:ext cx="214" cy="1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948" name="Text Box 23">
                <a:extLst>
                  <a:ext uri="{FF2B5EF4-FFF2-40B4-BE49-F238E27FC236}">
                    <a16:creationId xmlns:a16="http://schemas.microsoft.com/office/drawing/2014/main" id="{C1E8B0DB-625B-8E42-ADA9-EBFDE98A7E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46" y="2653"/>
                <a:ext cx="11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zh-TW" sz="2400" b="0">
                  <a:solidFill>
                    <a:srgbClr val="FF0000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endParaRPr>
              </a:p>
            </p:txBody>
          </p:sp>
          <p:sp>
            <p:nvSpPr>
              <p:cNvPr id="38949" name="Line 24">
                <a:extLst>
                  <a:ext uri="{FF2B5EF4-FFF2-40B4-BE49-F238E27FC236}">
                    <a16:creationId xmlns:a16="http://schemas.microsoft.com/office/drawing/2014/main" id="{CB5D3E10-270B-A145-96AE-8D4E1F70A8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7" y="2450"/>
                <a:ext cx="238" cy="2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50" name="Line 25">
                <a:extLst>
                  <a:ext uri="{FF2B5EF4-FFF2-40B4-BE49-F238E27FC236}">
                    <a16:creationId xmlns:a16="http://schemas.microsoft.com/office/drawing/2014/main" id="{08642A84-812D-8B49-830B-5CA4EBA873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36" y="2450"/>
                <a:ext cx="134" cy="2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51" name="Oval 26">
                <a:extLst>
                  <a:ext uri="{FF2B5EF4-FFF2-40B4-BE49-F238E27FC236}">
                    <a16:creationId xmlns:a16="http://schemas.microsoft.com/office/drawing/2014/main" id="{1780E2A6-8CA7-5A4B-909C-81D509C76E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9" y="2718"/>
                <a:ext cx="214" cy="18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952" name="Text Box 27">
                <a:extLst>
                  <a:ext uri="{FF2B5EF4-FFF2-40B4-BE49-F238E27FC236}">
                    <a16:creationId xmlns:a16="http://schemas.microsoft.com/office/drawing/2014/main" id="{48C71261-7E91-A446-B23B-2AF2C37029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19" y="2652"/>
                <a:ext cx="11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zh-TW" sz="2400" b="0">
                  <a:solidFill>
                    <a:srgbClr val="FF0000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endParaRPr>
              </a:p>
            </p:txBody>
          </p:sp>
          <p:sp>
            <p:nvSpPr>
              <p:cNvPr id="38953" name="Rectangle 28">
                <a:extLst>
                  <a:ext uri="{FF2B5EF4-FFF2-40B4-BE49-F238E27FC236}">
                    <a16:creationId xmlns:a16="http://schemas.microsoft.com/office/drawing/2014/main" id="{771226D0-1DFC-424A-8A8A-C3F5AA8AB1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7" y="2427"/>
                <a:ext cx="117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TW" altLang="en-US" sz="2400" b="0">
                  <a:solidFill>
                    <a:srgbClr val="FF0000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endParaRPr>
              </a:p>
            </p:txBody>
          </p:sp>
          <p:sp>
            <p:nvSpPr>
              <p:cNvPr id="38954" name="Rectangle 29">
                <a:extLst>
                  <a:ext uri="{FF2B5EF4-FFF2-40B4-BE49-F238E27FC236}">
                    <a16:creationId xmlns:a16="http://schemas.microsoft.com/office/drawing/2014/main" id="{FE47B18D-3C4A-5B4F-9ECB-126D76BE92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6" y="2458"/>
                <a:ext cx="117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TW" altLang="en-US" sz="2400" b="0">
                  <a:solidFill>
                    <a:srgbClr val="FF0000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endParaRPr>
              </a:p>
            </p:txBody>
          </p:sp>
          <p:sp>
            <p:nvSpPr>
              <p:cNvPr id="38955" name="Rectangle 30">
                <a:extLst>
                  <a:ext uri="{FF2B5EF4-FFF2-40B4-BE49-F238E27FC236}">
                    <a16:creationId xmlns:a16="http://schemas.microsoft.com/office/drawing/2014/main" id="{409DC419-923D-744E-B3F7-E265A77C8F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9" y="2420"/>
                <a:ext cx="117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TW" altLang="en-US" sz="2400" b="0">
                  <a:solidFill>
                    <a:srgbClr val="FF0000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endParaRPr>
              </a:p>
            </p:txBody>
          </p:sp>
          <p:sp>
            <p:nvSpPr>
              <p:cNvPr id="38956" name="Rectangle 31">
                <a:extLst>
                  <a:ext uri="{FF2B5EF4-FFF2-40B4-BE49-F238E27FC236}">
                    <a16:creationId xmlns:a16="http://schemas.microsoft.com/office/drawing/2014/main" id="{51FCF39C-4DE3-4845-806B-250185BB4E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6" y="2420"/>
                <a:ext cx="117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TW" altLang="en-US" sz="2400" b="0">
                  <a:solidFill>
                    <a:srgbClr val="FF0000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endParaRPr>
              </a:p>
            </p:txBody>
          </p:sp>
        </p:grpSp>
        <p:sp>
          <p:nvSpPr>
            <p:cNvPr id="38931" name="Rectangle 32">
              <a:extLst>
                <a:ext uri="{FF2B5EF4-FFF2-40B4-BE49-F238E27FC236}">
                  <a16:creationId xmlns:a16="http://schemas.microsoft.com/office/drawing/2014/main" id="{6747A104-7727-D34C-8D1B-69971D925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62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FF0000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rPr>
                <a:t>b</a:t>
              </a:r>
            </a:p>
          </p:txBody>
        </p:sp>
        <p:sp>
          <p:nvSpPr>
            <p:cNvPr id="38932" name="Rectangle 33">
              <a:extLst>
                <a:ext uri="{FF2B5EF4-FFF2-40B4-BE49-F238E27FC236}">
                  <a16:creationId xmlns:a16="http://schemas.microsoft.com/office/drawing/2014/main" id="{E1B38159-C8C2-8641-AE4A-274D9C164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40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FF0000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rPr>
                <a:t>a</a:t>
              </a:r>
            </a:p>
          </p:txBody>
        </p:sp>
        <p:sp>
          <p:nvSpPr>
            <p:cNvPr id="38933" name="Rectangle 34">
              <a:extLst>
                <a:ext uri="{FF2B5EF4-FFF2-40B4-BE49-F238E27FC236}">
                  <a16:creationId xmlns:a16="http://schemas.microsoft.com/office/drawing/2014/main" id="{120AE5F2-0088-7741-8AD9-A23DB95F0E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" y="576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FF0000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rPr>
                <a:t>c</a:t>
              </a:r>
            </a:p>
          </p:txBody>
        </p:sp>
        <p:sp>
          <p:nvSpPr>
            <p:cNvPr id="38934" name="Rectangle 35">
              <a:extLst>
                <a:ext uri="{FF2B5EF4-FFF2-40B4-BE49-F238E27FC236}">
                  <a16:creationId xmlns:a16="http://schemas.microsoft.com/office/drawing/2014/main" id="{12863ACF-A301-0F49-8C5A-2937F4314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1056"/>
              <a:ext cx="2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FF0000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rPr>
                <a:t>f </a:t>
              </a:r>
            </a:p>
          </p:txBody>
        </p:sp>
        <p:sp>
          <p:nvSpPr>
            <p:cNvPr id="38935" name="Rectangle 36">
              <a:extLst>
                <a:ext uri="{FF2B5EF4-FFF2-40B4-BE49-F238E27FC236}">
                  <a16:creationId xmlns:a16="http://schemas.microsoft.com/office/drawing/2014/main" id="{D42B792B-0055-0E45-8F0F-076F0BE88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4" y="10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FF0000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rPr>
                <a:t>g</a:t>
              </a:r>
            </a:p>
          </p:txBody>
        </p:sp>
      </p:grpSp>
      <p:sp>
        <p:nvSpPr>
          <p:cNvPr id="38921" name="Rectangle 37">
            <a:extLst>
              <a:ext uri="{FF2B5EF4-FFF2-40B4-BE49-F238E27FC236}">
                <a16:creationId xmlns:a16="http://schemas.microsoft.com/office/drawing/2014/main" id="{ED80A635-4235-754B-936E-D358875DE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724400"/>
            <a:ext cx="624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微软雅黑 Light" panose="020B0503020204020204" pitchFamily="34" charset="-122"/>
              </a:rPr>
              <a:t>即树中所有</a:t>
            </a:r>
            <a:r>
              <a:rPr lang="zh-CN" altLang="en-US" sz="2400">
                <a:solidFill>
                  <a:srgbClr val="FF0000"/>
                </a:solidFill>
                <a:latin typeface="微软雅黑 Light" panose="020B0503020204020204" pitchFamily="34" charset="-122"/>
                <a:hlinkClick r:id="" action="ppaction://hlinkshowjump?jump=nextslide"/>
              </a:rPr>
              <a:t>叶子结点</a:t>
            </a:r>
            <a:r>
              <a:rPr lang="zh-CN" altLang="en-US" sz="2400">
                <a:latin typeface="微软雅黑 Light" panose="020B0503020204020204" pitchFamily="34" charset="-122"/>
                <a:hlinkClick r:id="" action="ppaction://hlinkshowjump?jump=nextslide"/>
              </a:rPr>
              <a:t>的带权路径长度之和</a:t>
            </a:r>
            <a:endParaRPr lang="zh-CN" altLang="en-US" sz="2400">
              <a:latin typeface="微软雅黑 Light" panose="020B0503020204020204" pitchFamily="34" charset="-122"/>
            </a:endParaRPr>
          </a:p>
        </p:txBody>
      </p:sp>
      <p:sp>
        <p:nvSpPr>
          <p:cNvPr id="38922" name="Rectangle 38">
            <a:extLst>
              <a:ext uri="{FF2B5EF4-FFF2-40B4-BE49-F238E27FC236}">
                <a16:creationId xmlns:a16="http://schemas.microsoft.com/office/drawing/2014/main" id="{DBE58F46-D31D-6E47-B28A-56F79F1D7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410200"/>
            <a:ext cx="3571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微软雅黑 Light" panose="020B0503020204020204" pitchFamily="34" charset="-122"/>
              </a:rPr>
              <a:t>带权路径长度最小的树。</a:t>
            </a:r>
          </a:p>
        </p:txBody>
      </p:sp>
      <p:sp>
        <p:nvSpPr>
          <p:cNvPr id="38923" name="Rectangle 39">
            <a:extLst>
              <a:ext uri="{FF2B5EF4-FFF2-40B4-BE49-F238E27FC236}">
                <a16:creationId xmlns:a16="http://schemas.microsoft.com/office/drawing/2014/main" id="{16FA9C66-3007-0245-A916-26AF8540B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362200"/>
            <a:ext cx="3568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C00000"/>
                </a:solidFill>
                <a:latin typeface="微软雅黑 Light" panose="020B0503020204020204" pitchFamily="34" charset="-122"/>
              </a:rPr>
              <a:t>例如：</a:t>
            </a:r>
            <a:r>
              <a:rPr lang="en-US" altLang="zh-CN" sz="2400">
                <a:solidFill>
                  <a:srgbClr val="C00000"/>
                </a:solidFill>
                <a:latin typeface="微软雅黑 Light" panose="020B0503020204020204" pitchFamily="34" charset="-122"/>
              </a:rPr>
              <a:t>a→e</a:t>
            </a:r>
            <a:r>
              <a:rPr lang="zh-CN" altLang="en-US" sz="2400">
                <a:solidFill>
                  <a:srgbClr val="C00000"/>
                </a:solidFill>
                <a:latin typeface="微软雅黑 Light" panose="020B0503020204020204" pitchFamily="34" charset="-122"/>
              </a:rPr>
              <a:t>的路径长度＝</a:t>
            </a:r>
          </a:p>
        </p:txBody>
      </p:sp>
      <p:sp>
        <p:nvSpPr>
          <p:cNvPr id="38924" name="Rectangle 40">
            <a:extLst>
              <a:ext uri="{FF2B5EF4-FFF2-40B4-BE49-F238E27FC236}">
                <a16:creationId xmlns:a16="http://schemas.microsoft.com/office/drawing/2014/main" id="{FDC065D6-8D56-5F49-AC93-7E4BB8642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0" y="3000375"/>
            <a:ext cx="1416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C00000"/>
                </a:solidFill>
                <a:latin typeface="微软雅黑 Light" panose="020B0503020204020204" pitchFamily="34" charset="-122"/>
              </a:rPr>
              <a:t>树长度＝</a:t>
            </a:r>
          </a:p>
        </p:txBody>
      </p:sp>
      <p:sp>
        <p:nvSpPr>
          <p:cNvPr id="38925" name="Rectangle 41">
            <a:extLst>
              <a:ext uri="{FF2B5EF4-FFF2-40B4-BE49-F238E27FC236}">
                <a16:creationId xmlns:a16="http://schemas.microsoft.com/office/drawing/2014/main" id="{94CC190B-9D01-D245-8A08-19D5509E0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2362200"/>
            <a:ext cx="355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FF"/>
                </a:solidFill>
                <a:latin typeface="微软雅黑 Light" panose="020B0503020204020204" pitchFamily="34" charset="-122"/>
              </a:rPr>
              <a:t>2</a:t>
            </a:r>
          </a:p>
        </p:txBody>
      </p:sp>
      <p:sp>
        <p:nvSpPr>
          <p:cNvPr id="38926" name="Rectangle 42">
            <a:extLst>
              <a:ext uri="{FF2B5EF4-FFF2-40B4-BE49-F238E27FC236}">
                <a16:creationId xmlns:a16="http://schemas.microsoft.com/office/drawing/2014/main" id="{0910E3C2-3001-0D4A-8AFF-46CBEA9E2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6925" y="2971800"/>
            <a:ext cx="869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FF"/>
                </a:solidFill>
                <a:latin typeface="微软雅黑 Light" panose="020B0503020204020204" pitchFamily="34" charset="-122"/>
              </a:rPr>
              <a:t>10</a:t>
            </a:r>
          </a:p>
        </p:txBody>
      </p:sp>
      <p:sp>
        <p:nvSpPr>
          <p:cNvPr id="482348" name="AutoShape 44">
            <a:extLst>
              <a:ext uri="{FF2B5EF4-FFF2-40B4-BE49-F238E27FC236}">
                <a16:creationId xmlns:a16="http://schemas.microsoft.com/office/drawing/2014/main" id="{A0EDA50A-F9E6-C54D-BB15-65930F569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019800"/>
            <a:ext cx="7450138" cy="533400"/>
          </a:xfrm>
          <a:prstGeom prst="wedgeRectCallout">
            <a:avLst>
              <a:gd name="adj1" fmla="val -42000"/>
              <a:gd name="adj2" fmla="val -92560"/>
            </a:avLst>
          </a:prstGeom>
          <a:solidFill>
            <a:schemeClr val="accent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00"/>
                </a:solidFill>
                <a:latin typeface="微软雅黑 Light" panose="020B0503020204020204" pitchFamily="34" charset="-122"/>
              </a:rPr>
              <a:t>Huffman</a:t>
            </a:r>
            <a:r>
              <a:rPr lang="zh-CN" altLang="en-US" sz="2400">
                <a:solidFill>
                  <a:srgbClr val="FFFF00"/>
                </a:solidFill>
                <a:latin typeface="微软雅黑 Light" panose="020B0503020204020204" pitchFamily="34" charset="-122"/>
              </a:rPr>
              <a:t>常译为</a:t>
            </a:r>
            <a:r>
              <a:rPr lang="zh-CN" altLang="en-US" sz="2400">
                <a:solidFill>
                  <a:schemeClr val="bg1"/>
                </a:solidFill>
                <a:latin typeface="微软雅黑 Light" panose="020B0503020204020204" pitchFamily="34" charset="-122"/>
              </a:rPr>
              <a:t>赫夫曼、霍夫曼、哈夫曼、胡夫曼等</a:t>
            </a:r>
          </a:p>
        </p:txBody>
      </p:sp>
      <p:sp>
        <p:nvSpPr>
          <p:cNvPr id="38928" name="AutoShape 45">
            <a:extLst>
              <a:ext uri="{FF2B5EF4-FFF2-40B4-BE49-F238E27FC236}">
                <a16:creationId xmlns:a16="http://schemas.microsoft.com/office/drawing/2014/main" id="{6F8EFBD6-3BA6-D845-A91A-DC359B131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267200"/>
            <a:ext cx="3352800" cy="457200"/>
          </a:xfrm>
          <a:prstGeom prst="wedgeRectCallout">
            <a:avLst>
              <a:gd name="adj1" fmla="val 68657"/>
              <a:gd name="adj2" fmla="val -61111"/>
            </a:avLst>
          </a:prstGeom>
          <a:solidFill>
            <a:srgbClr val="CCFF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zh-CN" sz="2400" i="1">
                <a:solidFill>
                  <a:srgbClr val="FF6600"/>
                </a:solidFill>
                <a:latin typeface="微软雅黑 Light" panose="020B0503020204020204" pitchFamily="34" charset="-122"/>
              </a:rPr>
              <a:t>Weighted Path Length</a:t>
            </a:r>
            <a:endParaRPr lang="en-US" altLang="zh-CN" sz="2400" b="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29" name="灯片编号占位符 45">
            <a:extLst>
              <a:ext uri="{FF2B5EF4-FFF2-40B4-BE49-F238E27FC236}">
                <a16:creationId xmlns:a16="http://schemas.microsoft.com/office/drawing/2014/main" id="{6D35CFB7-4E24-9E46-A521-79F53F533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BCBCE7-C0A6-A644-B571-750D3B4375FE}" type="slidenum">
              <a:rPr lang="en-US" altLang="zh-CN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2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2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48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44F45F5A-135B-EF4C-BAF9-881244F20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3" y="0"/>
            <a:ext cx="5486400" cy="533400"/>
          </a:xfrm>
        </p:spPr>
        <p:txBody>
          <a:bodyPr/>
          <a:lstStyle/>
          <a:p>
            <a:pPr algn="l" eaLnBrk="1" hangingPunct="1"/>
            <a:r>
              <a:rPr lang="en-US" altLang="zh-CN" sz="28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 </a:t>
            </a:r>
            <a:r>
              <a:rPr lang="zh-CN" altLang="en-US" sz="28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构造</a:t>
            </a:r>
            <a:r>
              <a:rPr lang="en-US" altLang="zh-CN" sz="2800" b="1">
                <a:solidFill>
                  <a:srgbClr val="C00000"/>
                </a:solidFill>
                <a:ea typeface="微软雅黑 Light" panose="020B0503020204020204" pitchFamily="34" charset="-122"/>
              </a:rPr>
              <a:t>Huffman</a:t>
            </a:r>
            <a:r>
              <a:rPr lang="zh-CN" altLang="en-US" sz="28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树的基本思想：</a:t>
            </a:r>
          </a:p>
        </p:txBody>
      </p:sp>
      <p:sp>
        <p:nvSpPr>
          <p:cNvPr id="484355" name="Text Box 3">
            <a:extLst>
              <a:ext uri="{FF2B5EF4-FFF2-40B4-BE49-F238E27FC236}">
                <a16:creationId xmlns:a16="http://schemas.microsoft.com/office/drawing/2014/main" id="{E3061DA8-8717-6D42-87DA-FFFEB7ED6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676400"/>
            <a:ext cx="8305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例：</a:t>
            </a:r>
            <a:r>
              <a:rPr kumimoji="0" lang="zh-CN" altLang="en-US">
                <a:solidFill>
                  <a:srgbClr val="0000FF"/>
                </a:solidFill>
                <a:latin typeface="微软雅黑 Light" panose="020B0503020204020204" pitchFamily="34" charset="-122"/>
                <a:ea typeface="微软雅黑 Light" panose="020B0503020204020204" pitchFamily="34" charset="-122"/>
              </a:rPr>
              <a:t>设有</a:t>
            </a:r>
            <a:r>
              <a:rPr kumimoji="0" lang="en-US" altLang="zh-CN">
                <a:solidFill>
                  <a:srgbClr val="0000FF"/>
                </a:solidFill>
                <a:latin typeface="微软雅黑 Light" panose="020B0503020204020204" pitchFamily="34" charset="-122"/>
                <a:ea typeface="微软雅黑 Light" panose="020B0503020204020204" pitchFamily="34" charset="-122"/>
              </a:rPr>
              <a:t>4</a:t>
            </a:r>
            <a:r>
              <a:rPr kumimoji="0" lang="zh-CN" altLang="en-US">
                <a:solidFill>
                  <a:srgbClr val="0000FF"/>
                </a:solidFill>
                <a:latin typeface="微软雅黑 Light" panose="020B0503020204020204" pitchFamily="34" charset="-122"/>
                <a:ea typeface="微软雅黑 Light" panose="020B0503020204020204" pitchFamily="34" charset="-122"/>
              </a:rPr>
              <a:t>个字符</a:t>
            </a:r>
            <a:r>
              <a:rPr kumimoji="0" lang="en-US" altLang="zh-CN">
                <a:solidFill>
                  <a:srgbClr val="0000FF"/>
                </a:solidFill>
                <a:latin typeface="微软雅黑 Light" panose="020B0503020204020204" pitchFamily="34" charset="-122"/>
                <a:ea typeface="微软雅黑 Light" panose="020B0503020204020204" pitchFamily="34" charset="-122"/>
              </a:rPr>
              <a:t>d,i,a,n</a:t>
            </a:r>
            <a:r>
              <a:rPr kumimoji="0" lang="zh-CN" altLang="en-US">
                <a:solidFill>
                  <a:srgbClr val="0000FF"/>
                </a:solidFill>
                <a:latin typeface="微软雅黑 Light" panose="020B0503020204020204" pitchFamily="34" charset="-122"/>
                <a:ea typeface="微软雅黑 Light" panose="020B0503020204020204" pitchFamily="34" charset="-122"/>
              </a:rPr>
              <a:t>，出现的频度分别为</a:t>
            </a:r>
            <a:r>
              <a:rPr kumimoji="0" lang="en-US" altLang="zh-CN">
                <a:solidFill>
                  <a:srgbClr val="0000FF"/>
                </a:solidFill>
                <a:latin typeface="微软雅黑 Light" panose="020B0503020204020204" pitchFamily="34" charset="-122"/>
                <a:ea typeface="微软雅黑 Light" panose="020B0503020204020204" pitchFamily="34" charset="-122"/>
              </a:rPr>
              <a:t>7,5,2,4</a:t>
            </a:r>
            <a:r>
              <a:rPr kumimoji="0" lang="zh-CN" altLang="en-US">
                <a:solidFill>
                  <a:srgbClr val="0000FF"/>
                </a:solidFill>
                <a:latin typeface="微软雅黑 Light" panose="020B0503020204020204" pitchFamily="34" charset="-122"/>
                <a:ea typeface="微软雅黑 Light" panose="020B0503020204020204" pitchFamily="34" charset="-122"/>
              </a:rPr>
              <a:t>，</a:t>
            </a:r>
          </a:p>
          <a:p>
            <a:pPr eaLnBrk="1" hangingPunct="1">
              <a:defRPr/>
            </a:pPr>
            <a:r>
              <a:rPr kumimoji="0" lang="zh-CN" altLang="en-US">
                <a:solidFill>
                  <a:srgbClr val="0000FF"/>
                </a:solidFill>
                <a:latin typeface="微软雅黑 Light" panose="020B0503020204020204" pitchFamily="34" charset="-122"/>
                <a:ea typeface="微软雅黑 Light" panose="020B0503020204020204" pitchFamily="34" charset="-122"/>
              </a:rPr>
              <a:t>    怎样编码才能使它们组成的报文在网络中传得最快？</a:t>
            </a:r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72447EB7-D446-A54C-BBB4-555E3B058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590800"/>
            <a:ext cx="6934200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chemeClr val="tx2"/>
                </a:solidFill>
                <a:latin typeface="微软雅黑 Light" panose="020B0503020204020204" pitchFamily="34" charset="-122"/>
              </a:rPr>
              <a:t>法</a:t>
            </a:r>
            <a:r>
              <a:rPr kumimoji="0" lang="en-US" altLang="zh-CN" sz="2400">
                <a:solidFill>
                  <a:schemeClr val="tx2"/>
                </a:solidFill>
                <a:latin typeface="微软雅黑 Light" panose="020B0503020204020204" pitchFamily="34" charset="-122"/>
              </a:rPr>
              <a:t>1</a:t>
            </a:r>
            <a:r>
              <a:rPr kumimoji="0" lang="zh-CN" altLang="en-US" sz="2400">
                <a:solidFill>
                  <a:schemeClr val="tx2"/>
                </a:solidFill>
                <a:latin typeface="微软雅黑 Light" panose="020B0503020204020204" pitchFamily="34" charset="-122"/>
              </a:rPr>
              <a:t>：</a:t>
            </a:r>
            <a:r>
              <a:rPr kumimoji="0" lang="zh-CN" altLang="en-US" sz="2400">
                <a:solidFill>
                  <a:schemeClr val="accent1"/>
                </a:solidFill>
                <a:latin typeface="微软雅黑 Light" panose="020B0503020204020204" pitchFamily="34" charset="-122"/>
              </a:rPr>
              <a:t>等长编码</a:t>
            </a:r>
            <a:r>
              <a:rPr kumimoji="0" lang="zh-CN" altLang="en-US" sz="2400">
                <a:latin typeface="微软雅黑 Light" panose="020B0503020204020204" pitchFamily="34" charset="-122"/>
              </a:rPr>
              <a:t>（如二进制编码）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>
                <a:latin typeface="微软雅黑 Light" panose="020B0503020204020204" pitchFamily="34" charset="-122"/>
              </a:rPr>
              <a:t>令</a:t>
            </a:r>
            <a:r>
              <a:rPr kumimoji="0" lang="en-US" altLang="zh-CN" sz="2800">
                <a:latin typeface="微软雅黑 Light" panose="020B0503020204020204" pitchFamily="34" charset="-122"/>
              </a:rPr>
              <a:t>d=</a:t>
            </a:r>
            <a:r>
              <a:rPr kumimoji="0" lang="en-US" altLang="zh-CN" sz="2800">
                <a:solidFill>
                  <a:srgbClr val="C00000"/>
                </a:solidFill>
                <a:latin typeface="微软雅黑 Light" panose="020B0503020204020204" pitchFamily="34" charset="-122"/>
              </a:rPr>
              <a:t>00</a:t>
            </a:r>
            <a:r>
              <a:rPr kumimoji="0" lang="zh-CN" altLang="en-US" sz="2800">
                <a:latin typeface="微软雅黑 Light" panose="020B0503020204020204" pitchFamily="34" charset="-122"/>
              </a:rPr>
              <a:t>，</a:t>
            </a:r>
            <a:r>
              <a:rPr kumimoji="0" lang="en-US" altLang="zh-CN" sz="2800">
                <a:latin typeface="微软雅黑 Light" panose="020B0503020204020204" pitchFamily="34" charset="-122"/>
              </a:rPr>
              <a:t>i=</a:t>
            </a:r>
            <a:r>
              <a:rPr kumimoji="0" lang="en-US" altLang="zh-CN" sz="2800">
                <a:solidFill>
                  <a:srgbClr val="C00000"/>
                </a:solidFill>
                <a:latin typeface="微软雅黑 Light" panose="020B0503020204020204" pitchFamily="34" charset="-122"/>
              </a:rPr>
              <a:t>01</a:t>
            </a:r>
            <a:r>
              <a:rPr kumimoji="0" lang="zh-CN" altLang="en-US" sz="2800">
                <a:latin typeface="微软雅黑 Light" panose="020B0503020204020204" pitchFamily="34" charset="-122"/>
              </a:rPr>
              <a:t>，</a:t>
            </a:r>
            <a:r>
              <a:rPr kumimoji="0" lang="en-US" altLang="zh-CN" sz="2800">
                <a:latin typeface="微软雅黑 Light" panose="020B0503020204020204" pitchFamily="34" charset="-122"/>
              </a:rPr>
              <a:t>a=</a:t>
            </a:r>
            <a:r>
              <a:rPr kumimoji="0" lang="en-US" altLang="zh-CN" sz="2800">
                <a:solidFill>
                  <a:srgbClr val="C00000"/>
                </a:solidFill>
                <a:latin typeface="微软雅黑 Light" panose="020B0503020204020204" pitchFamily="34" charset="-122"/>
              </a:rPr>
              <a:t>10</a:t>
            </a:r>
            <a:r>
              <a:rPr kumimoji="0" lang="zh-CN" altLang="en-US" sz="2800">
                <a:latin typeface="微软雅黑 Light" panose="020B0503020204020204" pitchFamily="34" charset="-122"/>
              </a:rPr>
              <a:t>，</a:t>
            </a:r>
            <a:r>
              <a:rPr kumimoji="0" lang="en-US" altLang="zh-CN" sz="2800">
                <a:latin typeface="微软雅黑 Light" panose="020B0503020204020204" pitchFamily="34" charset="-122"/>
              </a:rPr>
              <a:t>n=</a:t>
            </a:r>
            <a:r>
              <a:rPr kumimoji="0" lang="en-US" altLang="zh-CN" sz="2800">
                <a:solidFill>
                  <a:srgbClr val="C00000"/>
                </a:solidFill>
                <a:latin typeface="微软雅黑 Light" panose="020B0503020204020204" pitchFamily="34" charset="-122"/>
              </a:rPr>
              <a:t>11</a:t>
            </a:r>
            <a:r>
              <a:rPr kumimoji="0" lang="zh-CN" altLang="en-US" sz="2800">
                <a:latin typeface="微软雅黑 Light" panose="020B0503020204020204" pitchFamily="34" charset="-122"/>
              </a:rPr>
              <a:t>，则：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>
                <a:solidFill>
                  <a:schemeClr val="accent1"/>
                </a:solidFill>
                <a:latin typeface="微软雅黑 Light" panose="020B0503020204020204" pitchFamily="34" charset="-122"/>
              </a:rPr>
              <a:t>WPL</a:t>
            </a:r>
            <a:r>
              <a:rPr kumimoji="0" lang="en-US" altLang="zh-CN" sz="2800" baseline="-25000">
                <a:solidFill>
                  <a:schemeClr val="accent1"/>
                </a:solidFill>
                <a:latin typeface="微软雅黑 Light" panose="020B0503020204020204" pitchFamily="34" charset="-122"/>
              </a:rPr>
              <a:t>1</a:t>
            </a:r>
            <a:r>
              <a:rPr kumimoji="0" lang="zh-CN" altLang="en-US" sz="2800">
                <a:solidFill>
                  <a:schemeClr val="accent1"/>
                </a:solidFill>
                <a:latin typeface="微软雅黑 Light" panose="020B0503020204020204" pitchFamily="34" charset="-122"/>
              </a:rPr>
              <a:t>＝</a:t>
            </a:r>
            <a:r>
              <a:rPr kumimoji="0" lang="en-US" altLang="zh-CN" sz="2800">
                <a:solidFill>
                  <a:srgbClr val="C00000"/>
                </a:solidFill>
                <a:latin typeface="微软雅黑 Light" panose="020B0503020204020204" pitchFamily="34" charset="-122"/>
              </a:rPr>
              <a:t>2bit</a:t>
            </a:r>
            <a:r>
              <a:rPr kumimoji="0" lang="en-US" altLang="zh-CN" sz="2800">
                <a:latin typeface="微软雅黑 Light" panose="020B0503020204020204" pitchFamily="34" charset="-122"/>
              </a:rPr>
              <a:t>×(7</a:t>
            </a:r>
            <a:r>
              <a:rPr kumimoji="0" lang="zh-CN" altLang="en-US" sz="2800">
                <a:latin typeface="微软雅黑 Light" panose="020B0503020204020204" pitchFamily="34" charset="-122"/>
              </a:rPr>
              <a:t>＋</a:t>
            </a:r>
            <a:r>
              <a:rPr kumimoji="0" lang="en-US" altLang="zh-CN" sz="2800">
                <a:latin typeface="微软雅黑 Light" panose="020B0503020204020204" pitchFamily="34" charset="-122"/>
              </a:rPr>
              <a:t>5</a:t>
            </a:r>
            <a:r>
              <a:rPr kumimoji="0" lang="zh-CN" altLang="en-US" sz="2800">
                <a:latin typeface="微软雅黑 Light" panose="020B0503020204020204" pitchFamily="34" charset="-122"/>
              </a:rPr>
              <a:t>＋</a:t>
            </a:r>
            <a:r>
              <a:rPr kumimoji="0" lang="en-US" altLang="zh-CN" sz="2800">
                <a:latin typeface="微软雅黑 Light" panose="020B0503020204020204" pitchFamily="34" charset="-122"/>
              </a:rPr>
              <a:t>2</a:t>
            </a:r>
            <a:r>
              <a:rPr kumimoji="0" lang="zh-CN" altLang="en-US" sz="2800">
                <a:latin typeface="微软雅黑 Light" panose="020B0503020204020204" pitchFamily="34" charset="-122"/>
              </a:rPr>
              <a:t>＋</a:t>
            </a:r>
            <a:r>
              <a:rPr kumimoji="0" lang="en-US" altLang="zh-CN" sz="2800">
                <a:latin typeface="微软雅黑 Light" panose="020B0503020204020204" pitchFamily="34" charset="-122"/>
              </a:rPr>
              <a:t>4</a:t>
            </a:r>
            <a:r>
              <a:rPr kumimoji="0" lang="zh-CN" altLang="en-US" sz="2800">
                <a:latin typeface="微软雅黑 Light" panose="020B0503020204020204" pitchFamily="34" charset="-122"/>
              </a:rPr>
              <a:t>）＝</a:t>
            </a:r>
            <a:r>
              <a:rPr kumimoji="0" lang="en-US" altLang="zh-CN" sz="2800">
                <a:solidFill>
                  <a:srgbClr val="FF0000"/>
                </a:solidFill>
                <a:latin typeface="微软雅黑 Light" panose="020B0503020204020204" pitchFamily="34" charset="-122"/>
              </a:rPr>
              <a:t>36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0" lang="en-US" altLang="zh-CN" sz="2400">
              <a:latin typeface="微软雅黑 Light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chemeClr val="tx2"/>
                </a:solidFill>
                <a:latin typeface="微软雅黑 Light" panose="020B0503020204020204" pitchFamily="34" charset="-122"/>
              </a:rPr>
              <a:t>法</a:t>
            </a:r>
            <a:r>
              <a:rPr kumimoji="0" lang="en-US" altLang="zh-CN" sz="2400">
                <a:solidFill>
                  <a:schemeClr val="tx2"/>
                </a:solidFill>
                <a:latin typeface="微软雅黑 Light" panose="020B0503020204020204" pitchFamily="34" charset="-122"/>
              </a:rPr>
              <a:t>2</a:t>
            </a:r>
            <a:r>
              <a:rPr kumimoji="0" lang="zh-CN" altLang="en-US" sz="2400">
                <a:solidFill>
                  <a:schemeClr val="tx2"/>
                </a:solidFill>
                <a:latin typeface="微软雅黑 Light" panose="020B0503020204020204" pitchFamily="34" charset="-122"/>
              </a:rPr>
              <a:t>：</a:t>
            </a:r>
            <a:r>
              <a:rPr kumimoji="0" lang="zh-CN" altLang="en-US" sz="2400">
                <a:solidFill>
                  <a:schemeClr val="accent1"/>
                </a:solidFill>
                <a:latin typeface="微软雅黑 Light" panose="020B0503020204020204" pitchFamily="34" charset="-122"/>
              </a:rPr>
              <a:t>不等长编码</a:t>
            </a:r>
            <a:r>
              <a:rPr kumimoji="0" lang="zh-CN" altLang="en-US" sz="2400">
                <a:latin typeface="微软雅黑 Light" panose="020B0503020204020204" pitchFamily="34" charset="-122"/>
              </a:rPr>
              <a:t>（如</a:t>
            </a:r>
            <a:r>
              <a:rPr kumimoji="0" lang="en-US" altLang="zh-CN" sz="2400">
                <a:latin typeface="微软雅黑 Light" panose="020B0503020204020204" pitchFamily="34" charset="-122"/>
              </a:rPr>
              <a:t>Huffman</a:t>
            </a:r>
            <a:r>
              <a:rPr kumimoji="0" lang="zh-CN" altLang="en-US" sz="2400">
                <a:latin typeface="微软雅黑 Light" panose="020B0503020204020204" pitchFamily="34" charset="-122"/>
              </a:rPr>
              <a:t>编码）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>
                <a:latin typeface="微软雅黑 Light" panose="020B0503020204020204" pitchFamily="34" charset="-122"/>
              </a:rPr>
              <a:t>令</a:t>
            </a:r>
            <a:r>
              <a:rPr kumimoji="0" lang="en-US" altLang="zh-CN" sz="2800">
                <a:latin typeface="微软雅黑 Light" panose="020B0503020204020204" pitchFamily="34" charset="-122"/>
              </a:rPr>
              <a:t>d=</a:t>
            </a:r>
            <a:r>
              <a:rPr kumimoji="0" lang="en-US" altLang="zh-CN" sz="2800">
                <a:solidFill>
                  <a:srgbClr val="C00000"/>
                </a:solidFill>
                <a:latin typeface="微软雅黑 Light" panose="020B0503020204020204" pitchFamily="34" charset="-122"/>
              </a:rPr>
              <a:t>0</a:t>
            </a:r>
            <a:r>
              <a:rPr kumimoji="0" lang="en-US" altLang="zh-CN" sz="2800">
                <a:latin typeface="微软雅黑 Light" panose="020B0503020204020204" pitchFamily="34" charset="-122"/>
              </a:rPr>
              <a:t>;i=</a:t>
            </a:r>
            <a:r>
              <a:rPr kumimoji="0" lang="en-US" altLang="zh-CN" sz="2800">
                <a:solidFill>
                  <a:srgbClr val="C00000"/>
                </a:solidFill>
                <a:latin typeface="微软雅黑 Light" panose="020B0503020204020204" pitchFamily="34" charset="-122"/>
              </a:rPr>
              <a:t>10</a:t>
            </a:r>
            <a:r>
              <a:rPr kumimoji="0" lang="en-US" altLang="zh-CN" sz="2800">
                <a:latin typeface="微软雅黑 Light" panose="020B0503020204020204" pitchFamily="34" charset="-122"/>
              </a:rPr>
              <a:t>,a=</a:t>
            </a:r>
            <a:r>
              <a:rPr kumimoji="0" lang="en-US" altLang="zh-CN" sz="2800">
                <a:solidFill>
                  <a:srgbClr val="C00000"/>
                </a:solidFill>
                <a:latin typeface="微软雅黑 Light" panose="020B0503020204020204" pitchFamily="34" charset="-122"/>
              </a:rPr>
              <a:t>110</a:t>
            </a:r>
            <a:r>
              <a:rPr kumimoji="0" lang="en-US" altLang="zh-CN" sz="2800">
                <a:latin typeface="微软雅黑 Light" panose="020B0503020204020204" pitchFamily="34" charset="-122"/>
              </a:rPr>
              <a:t>,n=</a:t>
            </a:r>
            <a:r>
              <a:rPr kumimoji="0" lang="en-US" altLang="zh-CN" sz="2800">
                <a:solidFill>
                  <a:srgbClr val="C00000"/>
                </a:solidFill>
                <a:latin typeface="微软雅黑 Light" panose="020B0503020204020204" pitchFamily="34" charset="-122"/>
              </a:rPr>
              <a:t>111</a:t>
            </a:r>
            <a:r>
              <a:rPr kumimoji="0" lang="zh-CN" altLang="en-US" sz="2800">
                <a:latin typeface="微软雅黑 Light" panose="020B0503020204020204" pitchFamily="34" charset="-122"/>
              </a:rPr>
              <a:t>，则：</a:t>
            </a:r>
          </a:p>
        </p:txBody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F58A72D8-7E39-2E42-B7AB-427F5D362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638800"/>
            <a:ext cx="8534400" cy="523875"/>
          </a:xfrm>
          <a:prstGeom prst="rect">
            <a:avLst/>
          </a:prstGeom>
          <a:solidFill>
            <a:srgbClr val="FFFFFF"/>
          </a:solidFill>
          <a:ln w="34925">
            <a:solidFill>
              <a:srgbClr val="CCFF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>
                <a:solidFill>
                  <a:srgbClr val="FF00FF"/>
                </a:solidFill>
                <a:latin typeface="微软雅黑 Light" panose="020B0503020204020204" pitchFamily="34" charset="-122"/>
              </a:rPr>
              <a:t>明确：要实现</a:t>
            </a:r>
            <a:r>
              <a:rPr kumimoji="0" lang="en-US" altLang="zh-CN" sz="2800">
                <a:solidFill>
                  <a:srgbClr val="FF00FF"/>
                </a:solidFill>
                <a:latin typeface="微软雅黑 Light" panose="020B0503020204020204" pitchFamily="34" charset="-122"/>
              </a:rPr>
              <a:t>Huffman</a:t>
            </a:r>
            <a:r>
              <a:rPr kumimoji="0" lang="zh-CN" altLang="en-US" sz="2800">
                <a:solidFill>
                  <a:srgbClr val="FF00FF"/>
                </a:solidFill>
                <a:latin typeface="微软雅黑 Light" panose="020B0503020204020204" pitchFamily="34" charset="-122"/>
              </a:rPr>
              <a:t>编码，就要先构造</a:t>
            </a:r>
            <a:r>
              <a:rPr kumimoji="0" lang="en-US" altLang="zh-CN" sz="2800">
                <a:solidFill>
                  <a:srgbClr val="FF00FF"/>
                </a:solidFill>
                <a:latin typeface="微软雅黑 Light" panose="020B0503020204020204" pitchFamily="34" charset="-122"/>
              </a:rPr>
              <a:t>Huffman</a:t>
            </a:r>
            <a:r>
              <a:rPr kumimoji="0" lang="zh-CN" altLang="en-US" sz="2800">
                <a:solidFill>
                  <a:srgbClr val="FF00FF"/>
                </a:solidFill>
                <a:latin typeface="微软雅黑 Light" panose="020B0503020204020204" pitchFamily="34" charset="-122"/>
              </a:rPr>
              <a:t>树</a:t>
            </a:r>
          </a:p>
        </p:txBody>
      </p:sp>
      <p:sp>
        <p:nvSpPr>
          <p:cNvPr id="31750" name="Rectangle 6">
            <a:extLst>
              <a:ext uri="{FF2B5EF4-FFF2-40B4-BE49-F238E27FC236}">
                <a16:creationId xmlns:a16="http://schemas.microsoft.com/office/drawing/2014/main" id="{79B4E3DA-8079-DA4D-A8D4-766D898DC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143000"/>
            <a:ext cx="487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FF0000"/>
                </a:solidFill>
                <a:latin typeface="微软雅黑 Light" panose="020B0503020204020204" pitchFamily="34" charset="-122"/>
              </a:rPr>
              <a:t>讨论：</a:t>
            </a:r>
            <a:r>
              <a:rPr lang="en-US" altLang="zh-CN" sz="2800">
                <a:solidFill>
                  <a:schemeClr val="accent1"/>
                </a:solidFill>
                <a:latin typeface="微软雅黑 Light" panose="020B0503020204020204" pitchFamily="34" charset="-122"/>
              </a:rPr>
              <a:t>Huffman</a:t>
            </a:r>
            <a:r>
              <a:rPr lang="zh-CN" altLang="en-US" sz="2800">
                <a:solidFill>
                  <a:schemeClr val="accent1"/>
                </a:solidFill>
                <a:latin typeface="微软雅黑 Light" panose="020B0503020204020204" pitchFamily="34" charset="-122"/>
              </a:rPr>
              <a:t>树有什么用？</a:t>
            </a:r>
          </a:p>
        </p:txBody>
      </p:sp>
      <p:sp>
        <p:nvSpPr>
          <p:cNvPr id="39942" name="Rectangle 7">
            <a:extLst>
              <a:ext uri="{FF2B5EF4-FFF2-40B4-BE49-F238E27FC236}">
                <a16:creationId xmlns:a16="http://schemas.microsoft.com/office/drawing/2014/main" id="{2E5DF1DB-45B4-6E48-B42A-CD7DF8BFA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533400"/>
            <a:ext cx="695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>
                <a:latin typeface="微软雅黑 Light" panose="020B0503020204020204" pitchFamily="34" charset="-122"/>
              </a:rPr>
              <a:t>权值大的结点用短路径，权值小的结点用长路径。</a:t>
            </a:r>
          </a:p>
        </p:txBody>
      </p:sp>
      <p:sp>
        <p:nvSpPr>
          <p:cNvPr id="39943" name="AutoShape 8">
            <a:extLst>
              <a:ext uri="{FF2B5EF4-FFF2-40B4-BE49-F238E27FC236}">
                <a16:creationId xmlns:a16="http://schemas.microsoft.com/office/drawing/2014/main" id="{9128108F-A40C-A546-AE29-3521951D5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950" y="152400"/>
            <a:ext cx="2051050" cy="511175"/>
          </a:xfrm>
          <a:prstGeom prst="wedgeRectCallout">
            <a:avLst>
              <a:gd name="adj1" fmla="val -63750"/>
              <a:gd name="adj2" fmla="val 8065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微软雅黑 Light" panose="020B0503020204020204" pitchFamily="34" charset="-122"/>
              </a:rPr>
              <a:t>WPL</a:t>
            </a:r>
            <a:r>
              <a:rPr lang="zh-CN" altLang="en-US" sz="2400">
                <a:solidFill>
                  <a:schemeClr val="bg1"/>
                </a:solidFill>
                <a:latin typeface="微软雅黑 Light" panose="020B0503020204020204" pitchFamily="34" charset="-122"/>
              </a:rPr>
              <a:t>最小的树</a:t>
            </a:r>
          </a:p>
        </p:txBody>
      </p:sp>
      <p:sp>
        <p:nvSpPr>
          <p:cNvPr id="31753" name="AutoShape 9">
            <a:extLst>
              <a:ext uri="{FF2B5EF4-FFF2-40B4-BE49-F238E27FC236}">
                <a16:creationId xmlns:a16="http://schemas.microsoft.com/office/drawing/2014/main" id="{00DF8F99-0451-A842-AC96-02C838B0E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124200"/>
            <a:ext cx="2286000" cy="1600200"/>
          </a:xfrm>
          <a:prstGeom prst="wedgeRectCallout">
            <a:avLst>
              <a:gd name="adj1" fmla="val -100139"/>
              <a:gd name="adj2" fmla="val 55852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rgbClr val="0000FF"/>
                </a:solidFill>
                <a:latin typeface="微软雅黑 Light" panose="020B0503020204020204" pitchFamily="34" charset="-122"/>
              </a:rPr>
              <a:t>频度高的信息用短码，低的用长码，传输效率肯定高！</a:t>
            </a:r>
          </a:p>
        </p:txBody>
      </p:sp>
      <p:sp>
        <p:nvSpPr>
          <p:cNvPr id="31754" name="Rectangle 12">
            <a:extLst>
              <a:ext uri="{FF2B5EF4-FFF2-40B4-BE49-F238E27FC236}">
                <a16:creationId xmlns:a16="http://schemas.microsoft.com/office/drawing/2014/main" id="{B08BE210-AE37-994F-B31A-EFD8FB101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105400"/>
            <a:ext cx="792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>
                <a:solidFill>
                  <a:schemeClr val="accent1"/>
                </a:solidFill>
                <a:latin typeface="微软雅黑 Light" panose="020B0503020204020204" pitchFamily="34" charset="-122"/>
              </a:rPr>
              <a:t>WPL</a:t>
            </a:r>
            <a:r>
              <a:rPr kumimoji="0" lang="en-US" altLang="zh-CN" sz="2800" baseline="-25000">
                <a:solidFill>
                  <a:schemeClr val="accent1"/>
                </a:solidFill>
                <a:latin typeface="微软雅黑 Light" panose="020B0503020204020204" pitchFamily="34" charset="-122"/>
              </a:rPr>
              <a:t>2</a:t>
            </a:r>
            <a:r>
              <a:rPr kumimoji="0" lang="en-US" altLang="zh-CN" sz="2800">
                <a:solidFill>
                  <a:schemeClr val="accent1"/>
                </a:solidFill>
                <a:latin typeface="微软雅黑 Light" panose="020B0503020204020204" pitchFamily="34" charset="-122"/>
              </a:rPr>
              <a:t>=</a:t>
            </a:r>
            <a:r>
              <a:rPr kumimoji="0" lang="en-US" altLang="zh-CN" sz="2800">
                <a:latin typeface="微软雅黑 Light" panose="020B0503020204020204" pitchFamily="34" charset="-122"/>
              </a:rPr>
              <a:t>1</a:t>
            </a:r>
            <a:r>
              <a:rPr kumimoji="0" lang="en-US" altLang="zh-CN" sz="2800">
                <a:solidFill>
                  <a:srgbClr val="C00000"/>
                </a:solidFill>
                <a:latin typeface="微软雅黑 Light" panose="020B0503020204020204" pitchFamily="34" charset="-122"/>
              </a:rPr>
              <a:t>bit</a:t>
            </a:r>
            <a:r>
              <a:rPr kumimoji="0" lang="en-US" altLang="zh-CN" sz="2800">
                <a:latin typeface="微软雅黑 Light" panose="020B0503020204020204" pitchFamily="34" charset="-122"/>
              </a:rPr>
              <a:t>×7</a:t>
            </a:r>
            <a:r>
              <a:rPr kumimoji="0" lang="zh-CN" altLang="en-US" sz="2800">
                <a:latin typeface="微软雅黑 Light" panose="020B0503020204020204" pitchFamily="34" charset="-122"/>
              </a:rPr>
              <a:t>＋</a:t>
            </a:r>
            <a:r>
              <a:rPr kumimoji="0" lang="en-US" altLang="zh-CN" sz="2800">
                <a:latin typeface="微软雅黑 Light" panose="020B0503020204020204" pitchFamily="34" charset="-122"/>
              </a:rPr>
              <a:t>2</a:t>
            </a:r>
            <a:r>
              <a:rPr kumimoji="0" lang="en-US" altLang="zh-CN" sz="2800">
                <a:solidFill>
                  <a:srgbClr val="C00000"/>
                </a:solidFill>
                <a:latin typeface="微软雅黑 Light" panose="020B0503020204020204" pitchFamily="34" charset="-122"/>
              </a:rPr>
              <a:t>bit</a:t>
            </a:r>
            <a:r>
              <a:rPr kumimoji="0" lang="en-US" altLang="zh-CN" sz="2800">
                <a:latin typeface="微软雅黑 Light" panose="020B0503020204020204" pitchFamily="34" charset="-122"/>
              </a:rPr>
              <a:t>×5+3</a:t>
            </a:r>
            <a:r>
              <a:rPr kumimoji="0" lang="en-US" altLang="zh-CN" sz="2800">
                <a:solidFill>
                  <a:srgbClr val="C00000"/>
                </a:solidFill>
                <a:latin typeface="微软雅黑 Light" panose="020B0503020204020204" pitchFamily="34" charset="-122"/>
              </a:rPr>
              <a:t>bit</a:t>
            </a:r>
            <a:r>
              <a:rPr kumimoji="0" lang="en-US" altLang="zh-CN" sz="2800">
                <a:latin typeface="微软雅黑 Light" panose="020B0503020204020204" pitchFamily="34" charset="-122"/>
              </a:rPr>
              <a:t>×(2+4)=</a:t>
            </a:r>
            <a:r>
              <a:rPr kumimoji="0" lang="en-US" altLang="zh-CN" sz="2800">
                <a:solidFill>
                  <a:srgbClr val="FF0000"/>
                </a:solidFill>
                <a:latin typeface="微软雅黑 Light" panose="020B0503020204020204" pitchFamily="34" charset="-122"/>
              </a:rPr>
              <a:t>35</a:t>
            </a:r>
          </a:p>
        </p:txBody>
      </p:sp>
      <p:sp>
        <p:nvSpPr>
          <p:cNvPr id="31755" name="AutoShape 13">
            <a:extLst>
              <a:ext uri="{FF2B5EF4-FFF2-40B4-BE49-F238E27FC236}">
                <a16:creationId xmlns:a16="http://schemas.microsoft.com/office/drawing/2014/main" id="{C99E51F8-819E-034A-ADF4-9B527BB04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219200"/>
            <a:ext cx="3810000" cy="381000"/>
          </a:xfrm>
          <a:prstGeom prst="wedgeRectCallout">
            <a:avLst>
              <a:gd name="adj1" fmla="val -58917"/>
              <a:gd name="adj2" fmla="val 11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最小冗余编码、信息高效传输</a:t>
            </a:r>
            <a:endParaRPr lang="zh-CN" altLang="en-US" sz="240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47" name="灯片编号占位符 12">
            <a:extLst>
              <a:ext uri="{FF2B5EF4-FFF2-40B4-BE49-F238E27FC236}">
                <a16:creationId xmlns:a16="http://schemas.microsoft.com/office/drawing/2014/main" id="{82EA0B99-E40D-0542-8F87-2DF8C6116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8F40D1-F810-3A44-B51E-6DF6C65F3EC0}" type="slidenum">
              <a:rPr lang="en-US" altLang="zh-CN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1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5" grpId="0"/>
      <p:bldP spid="31748" grpId="0"/>
      <p:bldP spid="31749" grpId="0" animBg="1"/>
      <p:bldP spid="31750" grpId="0"/>
      <p:bldP spid="31753" grpId="0" animBg="1"/>
      <p:bldP spid="31754" grpId="0"/>
      <p:bldP spid="3175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F2C1B0C4-7022-F04C-8498-BBE7E8324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7772400" cy="533400"/>
          </a:xfrm>
        </p:spPr>
        <p:txBody>
          <a:bodyPr/>
          <a:lstStyle/>
          <a:p>
            <a:pPr algn="l" eaLnBrk="1" hangingPunct="1"/>
            <a:r>
              <a:rPr lang="en-US" altLang="zh-CN" sz="28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lang="zh-CN" altLang="en-US" sz="28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构造</a:t>
            </a:r>
            <a:r>
              <a:rPr lang="en-US" altLang="zh-CN" sz="28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Huffman</a:t>
            </a:r>
            <a:r>
              <a:rPr lang="zh-CN" altLang="en-US" sz="28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树的步骤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（即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Huffman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算法）：</a:t>
            </a:r>
          </a:p>
        </p:txBody>
      </p:sp>
      <p:sp>
        <p:nvSpPr>
          <p:cNvPr id="485379" name="Rectangle 3">
            <a:extLst>
              <a:ext uri="{FF2B5EF4-FFF2-40B4-BE49-F238E27FC236}">
                <a16:creationId xmlns:a16="http://schemas.microsoft.com/office/drawing/2014/main" id="{782F555A-EFD5-884D-AC42-4C3C2549E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85800"/>
            <a:ext cx="8915400" cy="395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476250" indent="-4762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50000"/>
              </a:spcBef>
              <a:defRPr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(1)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由给定的 </a:t>
            </a:r>
            <a:r>
              <a:rPr lang="en-US" altLang="zh-CN" i="1">
                <a:solidFill>
                  <a:srgbClr val="66FF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n </a:t>
            </a:r>
            <a:r>
              <a:rPr lang="zh-CN" altLang="en-US">
                <a:solidFill>
                  <a:srgbClr val="66FF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个权值</a:t>
            </a:r>
            <a:r>
              <a:rPr lang="en-US" altLang="zh-CN">
                <a:solidFill>
                  <a:srgbClr val="66FF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{ </a:t>
            </a:r>
            <a:r>
              <a:rPr lang="en-US" altLang="zh-CN" i="1">
                <a:solidFill>
                  <a:srgbClr val="66FF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w</a:t>
            </a:r>
            <a:r>
              <a:rPr lang="en-US" altLang="zh-CN" baseline="-25000">
                <a:solidFill>
                  <a:srgbClr val="66FF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1</a:t>
            </a:r>
            <a:r>
              <a:rPr lang="en-US" altLang="zh-CN">
                <a:solidFill>
                  <a:srgbClr val="66FF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, </a:t>
            </a:r>
            <a:r>
              <a:rPr lang="en-US" altLang="zh-CN" i="1">
                <a:solidFill>
                  <a:srgbClr val="66FF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w</a:t>
            </a:r>
            <a:r>
              <a:rPr lang="en-US" altLang="zh-CN" baseline="-25000">
                <a:solidFill>
                  <a:srgbClr val="66FF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2</a:t>
            </a:r>
            <a:r>
              <a:rPr lang="en-US" altLang="zh-CN">
                <a:solidFill>
                  <a:srgbClr val="66FF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, …, </a:t>
            </a:r>
            <a:r>
              <a:rPr lang="en-US" altLang="zh-CN" i="1">
                <a:solidFill>
                  <a:srgbClr val="66FF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w</a:t>
            </a:r>
            <a:r>
              <a:rPr lang="en-US" altLang="zh-CN" i="1" baseline="-25000">
                <a:solidFill>
                  <a:srgbClr val="66FF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n </a:t>
            </a:r>
            <a:r>
              <a:rPr lang="en-US" altLang="zh-CN">
                <a:solidFill>
                  <a:srgbClr val="66FF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}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构成</a:t>
            </a:r>
            <a:r>
              <a:rPr lang="en-US" altLang="zh-CN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n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棵二叉树的集合</a:t>
            </a:r>
            <a:r>
              <a:rPr lang="en-US" altLang="zh-CN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F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 = { </a:t>
            </a:r>
            <a:r>
              <a:rPr lang="en-US" altLang="zh-CN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T</a:t>
            </a:r>
            <a:r>
              <a:rPr lang="en-US" altLang="zh-CN" baseline="-25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1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T</a:t>
            </a:r>
            <a:r>
              <a:rPr lang="en-US" altLang="zh-CN" baseline="-25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2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, …, </a:t>
            </a:r>
            <a:r>
              <a:rPr lang="en-US" altLang="zh-CN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T</a:t>
            </a:r>
            <a:r>
              <a:rPr lang="en-US" altLang="zh-CN" i="1" baseline="-25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n</a:t>
            </a:r>
            <a:r>
              <a:rPr lang="en-US" altLang="zh-CN" baseline="-25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} </a:t>
            </a:r>
            <a:r>
              <a:rPr lang="zh-CN" altLang="en-US">
                <a:solidFill>
                  <a:srgbClr val="00CC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（即森林）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 ，其中每棵二叉树 </a:t>
            </a:r>
            <a:r>
              <a:rPr lang="en-US" altLang="zh-CN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T</a:t>
            </a:r>
            <a:r>
              <a:rPr lang="en-US" altLang="zh-CN" i="1" baseline="-25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i </a:t>
            </a:r>
            <a:r>
              <a:rPr lang="zh-CN" altLang="en-US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中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只有一个带权为 </a:t>
            </a:r>
            <a:r>
              <a:rPr lang="en-US" altLang="zh-CN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w</a:t>
            </a:r>
            <a:r>
              <a:rPr lang="en-US" altLang="zh-CN" i="1" baseline="-25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i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的根结点，其左右子树均空。</a:t>
            </a:r>
          </a:p>
          <a:p>
            <a:pPr eaLnBrk="1" hangingPunct="1">
              <a:lnSpc>
                <a:spcPct val="105000"/>
              </a:lnSpc>
              <a:spcBef>
                <a:spcPct val="50000"/>
              </a:spcBef>
              <a:defRPr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(2)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在</a:t>
            </a:r>
            <a:r>
              <a:rPr lang="en-US" altLang="zh-CN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F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中选取</a:t>
            </a:r>
            <a:r>
              <a:rPr lang="zh-CN" altLang="en-US">
                <a:solidFill>
                  <a:srgbClr val="66FF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两棵根结点权值最小的树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 做为左右子树构造一棵新的二叉树，且让新二叉树根结点的权值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等于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其左右子树的根结点</a:t>
            </a:r>
            <a:r>
              <a:rPr lang="zh-CN" altLang="en-US">
                <a:solidFill>
                  <a:srgbClr val="66FF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权值之和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。</a:t>
            </a:r>
          </a:p>
          <a:p>
            <a:pPr eaLnBrk="1" hangingPunct="1">
              <a:lnSpc>
                <a:spcPct val="105000"/>
              </a:lnSpc>
              <a:spcBef>
                <a:spcPct val="30000"/>
              </a:spcBef>
              <a:defRPr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(3)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在</a:t>
            </a:r>
            <a:r>
              <a:rPr lang="en-US" altLang="zh-CN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F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中删去这两棵树，同时将新得到的二叉树加入 </a:t>
            </a:r>
            <a:r>
              <a:rPr lang="en-US" altLang="zh-CN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F</a:t>
            </a:r>
            <a:r>
              <a:rPr lang="zh-CN" altLang="en-US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中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。</a:t>
            </a:r>
          </a:p>
          <a:p>
            <a:pPr eaLnBrk="1" hangingPunct="1">
              <a:lnSpc>
                <a:spcPct val="105000"/>
              </a:lnSpc>
              <a:spcBef>
                <a:spcPct val="30000"/>
              </a:spcBef>
              <a:defRPr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(4)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重复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(2)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和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(3) 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,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直到 </a:t>
            </a:r>
            <a:r>
              <a:rPr lang="en-US" altLang="zh-CN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F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只含一棵树为止。这棵树便是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Huffman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树。</a:t>
            </a:r>
          </a:p>
        </p:txBody>
      </p:sp>
      <p:sp>
        <p:nvSpPr>
          <p:cNvPr id="40963" name="Rectangle 4">
            <a:extLst>
              <a:ext uri="{FF2B5EF4-FFF2-40B4-BE49-F238E27FC236}">
                <a16:creationId xmlns:a16="http://schemas.microsoft.com/office/drawing/2014/main" id="{A0437B14-808C-EA40-8167-338FF1259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699125"/>
            <a:ext cx="8382000" cy="4667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怎样证明它就是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WPL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最小的最优二叉树？</a:t>
            </a:r>
            <a:r>
              <a:rPr lang="zh-CN" altLang="en-US" sz="2400">
                <a:solidFill>
                  <a:srgbClr val="FF00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参考</a:t>
            </a:r>
            <a:r>
              <a:rPr lang="en-US" altLang="zh-CN" sz="2400">
                <a:solidFill>
                  <a:srgbClr val="FF00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《</a:t>
            </a:r>
            <a:r>
              <a:rPr lang="zh-CN" altLang="en-US" sz="2400">
                <a:solidFill>
                  <a:srgbClr val="FF00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信源编码</a:t>
            </a:r>
            <a:r>
              <a:rPr lang="en-US" altLang="zh-CN" sz="2400">
                <a:solidFill>
                  <a:srgbClr val="FF00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》</a:t>
            </a:r>
          </a:p>
        </p:txBody>
      </p:sp>
      <p:sp>
        <p:nvSpPr>
          <p:cNvPr id="40964" name="AutoShape 8">
            <a:extLst>
              <a:ext uri="{FF2B5EF4-FFF2-40B4-BE49-F238E27FC236}">
                <a16:creationId xmlns:a16="http://schemas.microsoft.com/office/drawing/2014/main" id="{A4E15817-F6D0-884F-8158-4B799121D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438" y="4643438"/>
            <a:ext cx="6958012" cy="804862"/>
          </a:xfrm>
          <a:prstGeom prst="wedgeRectCallout">
            <a:avLst>
              <a:gd name="adj1" fmla="val -50083"/>
              <a:gd name="adj2" fmla="val -19491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rgbClr val="C00000"/>
                </a:solidFill>
                <a:latin typeface="微软雅黑 Light" panose="020B0503020204020204" pitchFamily="34" charset="-122"/>
              </a:rPr>
              <a:t>总之，每次合并当前值最小的两个权。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>
                <a:solidFill>
                  <a:srgbClr val="C00000"/>
                </a:solidFill>
                <a:latin typeface="微软雅黑 Light" panose="020B0503020204020204" pitchFamily="34" charset="-122"/>
              </a:rPr>
              <a:t>(</a:t>
            </a:r>
            <a:r>
              <a:rPr kumimoji="0" lang="zh-CN" altLang="en-US" sz="2000">
                <a:solidFill>
                  <a:srgbClr val="C00000"/>
                </a:solidFill>
                <a:latin typeface="微软雅黑 Light" panose="020B0503020204020204" pitchFamily="34" charset="-122"/>
              </a:rPr>
              <a:t>此树特征：没有度为</a:t>
            </a:r>
            <a:r>
              <a:rPr kumimoji="0" lang="en-US" altLang="zh-CN" sz="2000">
                <a:solidFill>
                  <a:srgbClr val="C00000"/>
                </a:solidFill>
                <a:latin typeface="微软雅黑 Light" panose="020B0503020204020204" pitchFamily="34" charset="-122"/>
              </a:rPr>
              <a:t>1</a:t>
            </a:r>
            <a:r>
              <a:rPr kumimoji="0" lang="zh-CN" altLang="en-US" sz="2000">
                <a:solidFill>
                  <a:srgbClr val="C00000"/>
                </a:solidFill>
                <a:latin typeface="微软雅黑 Light" panose="020B0503020204020204" pitchFamily="34" charset="-122"/>
              </a:rPr>
              <a:t>的结点</a:t>
            </a:r>
            <a:r>
              <a:rPr kumimoji="0" lang="en-US" altLang="zh-CN" sz="2000">
                <a:solidFill>
                  <a:srgbClr val="C00000"/>
                </a:solidFill>
                <a:latin typeface="微软雅黑 Light" panose="020B0503020204020204" pitchFamily="34" charset="-122"/>
              </a:rPr>
              <a:t>)</a:t>
            </a:r>
          </a:p>
        </p:txBody>
      </p:sp>
      <p:sp>
        <p:nvSpPr>
          <p:cNvPr id="40965" name="灯片编号占位符 5">
            <a:extLst>
              <a:ext uri="{FF2B5EF4-FFF2-40B4-BE49-F238E27FC236}">
                <a16:creationId xmlns:a16="http://schemas.microsoft.com/office/drawing/2014/main" id="{BE641C7E-9231-B74C-8B6D-864CA39A6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D4B1BBB-09F5-3948-9A0F-997D0B184675}" type="slidenum">
              <a:rPr lang="en-US" altLang="zh-CN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>
            <a:extLst>
              <a:ext uri="{FF2B5EF4-FFF2-40B4-BE49-F238E27FC236}">
                <a16:creationId xmlns:a16="http://schemas.microsoft.com/office/drawing/2014/main" id="{73A69B59-E622-F64B-B65E-C2B9497BB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33400"/>
            <a:ext cx="8534400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kumimoji="0" lang="en-US" altLang="zh-CN" sz="2800">
                <a:solidFill>
                  <a:srgbClr val="C00000"/>
                </a:solidFill>
                <a:latin typeface="微软雅黑 Light" panose="020B0503020204020204" pitchFamily="34" charset="-122"/>
                <a:ea typeface="微软雅黑 Light" panose="020B0503020204020204" pitchFamily="34" charset="-122"/>
              </a:rPr>
              <a:t>step1</a:t>
            </a:r>
            <a:r>
              <a:rPr kumimoji="0" lang="zh-CN" altLang="en-US" sz="2800">
                <a:solidFill>
                  <a:srgbClr val="C00000"/>
                </a:solidFill>
                <a:latin typeface="微软雅黑 Light" panose="020B0503020204020204" pitchFamily="34" charset="-122"/>
                <a:ea typeface="微软雅黑 Light" panose="020B0503020204020204" pitchFamily="34" charset="-122"/>
              </a:rPr>
              <a:t>：</a:t>
            </a:r>
            <a:r>
              <a:rPr kumimoji="0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3020204020204" pitchFamily="34" charset="-122"/>
                <a:ea typeface="微软雅黑 Light" panose="020B0503020204020204" pitchFamily="34" charset="-122"/>
              </a:rPr>
              <a:t>对权值进行合并、删除与替换</a:t>
            </a:r>
          </a:p>
          <a:p>
            <a:pPr eaLnBrk="1" hangingPunct="1">
              <a:defRPr/>
            </a:pPr>
            <a:r>
              <a:rPr kumimoji="0"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 Light" panose="020B0503020204020204" pitchFamily="34" charset="-122"/>
              </a:rPr>
              <a:t>——</a:t>
            </a:r>
            <a:r>
              <a:rPr kumimoji="0" lang="zh-CN" altLang="en-US">
                <a:solidFill>
                  <a:schemeClr val="tx1"/>
                </a:solidFill>
                <a:latin typeface="微软雅黑 Light" panose="020B0503020204020204" pitchFamily="34" charset="-122"/>
                <a:ea typeface="微软雅黑 Light" panose="020B0503020204020204" pitchFamily="34" charset="-122"/>
              </a:rPr>
              <a:t>在权值集合</a:t>
            </a:r>
            <a:r>
              <a:rPr kumimoji="0" lang="en-US" altLang="zh-CN">
                <a:solidFill>
                  <a:schemeClr val="tx1"/>
                </a:solidFill>
                <a:latin typeface="微软雅黑 Light" panose="020B0503020204020204" pitchFamily="34" charset="-122"/>
                <a:ea typeface="微软雅黑 Light" panose="020B0503020204020204" pitchFamily="34" charset="-122"/>
              </a:rPr>
              <a:t>{7,5,2,4}</a:t>
            </a:r>
            <a:r>
              <a:rPr kumimoji="0" lang="zh-CN" altLang="en-US">
                <a:solidFill>
                  <a:schemeClr val="tx1"/>
                </a:solidFill>
                <a:latin typeface="微软雅黑 Light" panose="020B0503020204020204" pitchFamily="34" charset="-122"/>
                <a:ea typeface="微软雅黑 Light" panose="020B0503020204020204" pitchFamily="34" charset="-122"/>
              </a:rPr>
              <a:t>中，总是合并</a:t>
            </a:r>
            <a:r>
              <a:rPr kumimoji="0" lang="zh-CN" altLang="en-US">
                <a:solidFill>
                  <a:srgbClr val="C00000"/>
                </a:solidFill>
                <a:latin typeface="微软雅黑 Light" panose="020B0503020204020204" pitchFamily="34" charset="-122"/>
                <a:ea typeface="微软雅黑 Light" panose="020B0503020204020204" pitchFamily="34" charset="-122"/>
              </a:rPr>
              <a:t>当前值最小</a:t>
            </a:r>
            <a:r>
              <a:rPr kumimoji="0" lang="zh-CN" altLang="en-US">
                <a:solidFill>
                  <a:schemeClr val="tx1"/>
                </a:solidFill>
                <a:latin typeface="微软雅黑 Light" panose="020B0503020204020204" pitchFamily="34" charset="-122"/>
                <a:ea typeface="微软雅黑 Light" panose="020B0503020204020204" pitchFamily="34" charset="-122"/>
              </a:rPr>
              <a:t>的两个权</a:t>
            </a:r>
          </a:p>
        </p:txBody>
      </p:sp>
      <p:sp>
        <p:nvSpPr>
          <p:cNvPr id="41986" name="Rectangle 3">
            <a:extLst>
              <a:ext uri="{FF2B5EF4-FFF2-40B4-BE49-F238E27FC236}">
                <a16:creationId xmlns:a16="http://schemas.microsoft.com/office/drawing/2014/main" id="{A487BCA6-7B82-6C48-A112-B646B3E20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0"/>
            <a:ext cx="3335338" cy="609600"/>
          </a:xfrm>
          <a:noFill/>
        </p:spPr>
        <p:txBody>
          <a:bodyPr/>
          <a:lstStyle/>
          <a:p>
            <a:pPr algn="l" eaLnBrk="1" hangingPunct="1"/>
            <a:r>
              <a:rPr lang="zh-CN" altLang="en-US" sz="3200" b="1">
                <a:solidFill>
                  <a:schemeClr val="accent1"/>
                </a:solidFill>
                <a:latin typeface="微软雅黑 Light" panose="020B0503020204020204" pitchFamily="34" charset="-122"/>
                <a:ea typeface="微软雅黑 Light" panose="020B0503020204020204" pitchFamily="34" charset="-122"/>
              </a:rPr>
              <a:t>具体操作步骤：</a:t>
            </a:r>
          </a:p>
        </p:txBody>
      </p:sp>
      <p:graphicFrame>
        <p:nvGraphicFramePr>
          <p:cNvPr id="33796" name="Object 5">
            <a:extLst>
              <a:ext uri="{FF2B5EF4-FFF2-40B4-BE49-F238E27FC236}">
                <a16:creationId xmlns:a16="http://schemas.microsoft.com/office/drawing/2014/main" id="{C56F1813-C722-C745-9846-5213BE0501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" y="2057400"/>
          <a:ext cx="2643188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6" name="Image" r:id="rId3" imgW="1320800" imgH="914400" progId="Photoshop.Image.5">
                  <p:embed/>
                </p:oleObj>
              </mc:Choice>
              <mc:Fallback>
                <p:oleObj name="Image" r:id="rId3" imgW="1320800" imgH="914400" progId="Photoshop.Image.5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37500"/>
                      <a:stretch>
                        <a:fillRect/>
                      </a:stretch>
                    </p:blipFill>
                    <p:spPr bwMode="auto">
                      <a:xfrm>
                        <a:off x="152400" y="2057400"/>
                        <a:ext cx="2643188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6">
            <a:extLst>
              <a:ext uri="{FF2B5EF4-FFF2-40B4-BE49-F238E27FC236}">
                <a16:creationId xmlns:a16="http://schemas.microsoft.com/office/drawing/2014/main" id="{817F1C8A-F4F7-6945-B585-20C4A7BAF7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213" y="4038600"/>
          <a:ext cx="2617787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7" name="Image" r:id="rId5" imgW="1308100" imgH="1212850" progId="Photoshop.Image.5">
                  <p:embed/>
                </p:oleObj>
              </mc:Choice>
              <mc:Fallback>
                <p:oleObj name="Image" r:id="rId5" imgW="1308100" imgH="1212850" progId="Photoshop.Image.5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24657"/>
                      <a:stretch>
                        <a:fillRect/>
                      </a:stretch>
                    </p:blipFill>
                    <p:spPr bwMode="auto">
                      <a:xfrm>
                        <a:off x="49213" y="4038600"/>
                        <a:ext cx="2617787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7">
            <a:extLst>
              <a:ext uri="{FF2B5EF4-FFF2-40B4-BE49-F238E27FC236}">
                <a16:creationId xmlns:a16="http://schemas.microsoft.com/office/drawing/2014/main" id="{2FCD58AB-DF5E-224D-B0F3-83CD1760A4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2057400"/>
          <a:ext cx="2592388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8" name="Image" r:id="rId7" imgW="1295400" imgH="1543050" progId="Photoshop.Image.5">
                  <p:embed/>
                </p:oleObj>
              </mc:Choice>
              <mc:Fallback>
                <p:oleObj name="Image" r:id="rId7" imgW="1295400" imgH="1543050" progId="Photoshop.Image.5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16092"/>
                      <a:stretch>
                        <a:fillRect/>
                      </a:stretch>
                    </p:blipFill>
                    <p:spPr bwMode="auto">
                      <a:xfrm>
                        <a:off x="3505200" y="2057400"/>
                        <a:ext cx="2592388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Object 8">
            <a:extLst>
              <a:ext uri="{FF2B5EF4-FFF2-40B4-BE49-F238E27FC236}">
                <a16:creationId xmlns:a16="http://schemas.microsoft.com/office/drawing/2014/main" id="{09266F6D-E2CF-A24B-AA2F-3B2E3E3862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34113" y="2057400"/>
          <a:ext cx="2909887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9" name="Image" r:id="rId9" imgW="1454150" imgH="1885950" progId="Photoshop.Image.5">
                  <p:embed/>
                </p:oleObj>
              </mc:Choice>
              <mc:Fallback>
                <p:oleObj name="Image" r:id="rId9" imgW="1454150" imgH="1885950" progId="Photoshop.Image.5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13168"/>
                      <a:stretch>
                        <a:fillRect/>
                      </a:stretch>
                    </p:blipFill>
                    <p:spPr bwMode="auto">
                      <a:xfrm>
                        <a:off x="6234113" y="2057400"/>
                        <a:ext cx="2909887" cy="335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0" name="Text Box 9">
            <a:extLst>
              <a:ext uri="{FF2B5EF4-FFF2-40B4-BE49-F238E27FC236}">
                <a16:creationId xmlns:a16="http://schemas.microsoft.com/office/drawing/2014/main" id="{FC5DDED7-32DD-6E4F-86FE-1CF5B1A735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6002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</a:rPr>
              <a:t>a. </a:t>
            </a:r>
            <a:r>
              <a:rPr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初始</a:t>
            </a:r>
          </a:p>
        </p:txBody>
      </p:sp>
      <p:sp>
        <p:nvSpPr>
          <p:cNvPr id="33801" name="AutoShape 10">
            <a:extLst>
              <a:ext uri="{FF2B5EF4-FFF2-40B4-BE49-F238E27FC236}">
                <a16:creationId xmlns:a16="http://schemas.microsoft.com/office/drawing/2014/main" id="{AC4EAA81-68E6-ED47-9015-65C96E19D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096000"/>
            <a:ext cx="4691063" cy="533400"/>
          </a:xfrm>
          <a:prstGeom prst="wedgeRectCallout">
            <a:avLst>
              <a:gd name="adj1" fmla="val -48208"/>
              <a:gd name="adj2" fmla="val -11190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chemeClr val="bg1"/>
                </a:solidFill>
                <a:latin typeface="微软雅黑 Light" panose="020B0503020204020204" pitchFamily="34" charset="-122"/>
              </a:rPr>
              <a:t>方框表示外结点（叶子，字符）</a:t>
            </a:r>
          </a:p>
        </p:txBody>
      </p:sp>
      <p:sp>
        <p:nvSpPr>
          <p:cNvPr id="33802" name="AutoShape 11">
            <a:extLst>
              <a:ext uri="{FF2B5EF4-FFF2-40B4-BE49-F238E27FC236}">
                <a16:creationId xmlns:a16="http://schemas.microsoft.com/office/drawing/2014/main" id="{6097A634-F8BD-0945-9308-BA6AB6322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876800"/>
            <a:ext cx="2590800" cy="838200"/>
          </a:xfrm>
          <a:prstGeom prst="wedgeRectCallout">
            <a:avLst>
              <a:gd name="adj1" fmla="val -84069"/>
              <a:gd name="adj2" fmla="val -5340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chemeClr val="bg1"/>
                </a:solidFill>
                <a:latin typeface="微软雅黑 Light" panose="020B0503020204020204" pitchFamily="34" charset="-122"/>
              </a:rPr>
              <a:t>圆框表示内结点（合并后的权值）</a:t>
            </a:r>
          </a:p>
        </p:txBody>
      </p:sp>
      <p:sp>
        <p:nvSpPr>
          <p:cNvPr id="33803" name="Text Box 12">
            <a:extLst>
              <a:ext uri="{FF2B5EF4-FFF2-40B4-BE49-F238E27FC236}">
                <a16:creationId xmlns:a16="http://schemas.microsoft.com/office/drawing/2014/main" id="{C2B6CB19-60AC-0D41-A35C-8B1A50FBEB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505200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</a:rPr>
              <a:t>b. </a:t>
            </a:r>
            <a:r>
              <a:rPr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合并</a:t>
            </a: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</a:rPr>
              <a:t>{2} {4}</a:t>
            </a:r>
          </a:p>
        </p:txBody>
      </p:sp>
      <p:sp>
        <p:nvSpPr>
          <p:cNvPr id="33804" name="Oval 13">
            <a:extLst>
              <a:ext uri="{FF2B5EF4-FFF2-40B4-BE49-F238E27FC236}">
                <a16:creationId xmlns:a16="http://schemas.microsoft.com/office/drawing/2014/main" id="{36791D3D-F1E1-4A42-8D89-E06F4445E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181600"/>
            <a:ext cx="1371600" cy="685800"/>
          </a:xfrm>
          <a:prstGeom prst="ellipse">
            <a:avLst/>
          </a:prstGeom>
          <a:noFill/>
          <a:ln w="349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05" name="Text Box 14">
            <a:extLst>
              <a:ext uri="{FF2B5EF4-FFF2-40B4-BE49-F238E27FC236}">
                <a16:creationId xmlns:a16="http://schemas.microsoft.com/office/drawing/2014/main" id="{442799CD-9BCD-FD46-B794-DE762C562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1600200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</a:rPr>
              <a:t>c. </a:t>
            </a:r>
            <a:r>
              <a:rPr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合并</a:t>
            </a: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</a:rPr>
              <a:t>{5} {6}</a:t>
            </a:r>
          </a:p>
        </p:txBody>
      </p:sp>
      <p:sp>
        <p:nvSpPr>
          <p:cNvPr id="33806" name="Text Box 15">
            <a:extLst>
              <a:ext uri="{FF2B5EF4-FFF2-40B4-BE49-F238E27FC236}">
                <a16:creationId xmlns:a16="http://schemas.microsoft.com/office/drawing/2014/main" id="{1FAE9FEB-6F43-FA48-90BC-C71B24B5D7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1600200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</a:rPr>
              <a:t>d. </a:t>
            </a:r>
            <a:r>
              <a:rPr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合并</a:t>
            </a: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</a:rPr>
              <a:t>{7} {11}</a:t>
            </a:r>
          </a:p>
        </p:txBody>
      </p:sp>
      <p:sp>
        <p:nvSpPr>
          <p:cNvPr id="33807" name="Oval 16">
            <a:extLst>
              <a:ext uri="{FF2B5EF4-FFF2-40B4-BE49-F238E27FC236}">
                <a16:creationId xmlns:a16="http://schemas.microsoft.com/office/drawing/2014/main" id="{18744056-FE8C-7841-9905-788F13CE7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276600"/>
            <a:ext cx="1371600" cy="685800"/>
          </a:xfrm>
          <a:prstGeom prst="ellipse">
            <a:avLst/>
          </a:prstGeom>
          <a:noFill/>
          <a:ln w="349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08" name="Oval 17">
            <a:extLst>
              <a:ext uri="{FF2B5EF4-FFF2-40B4-BE49-F238E27FC236}">
                <a16:creationId xmlns:a16="http://schemas.microsoft.com/office/drawing/2014/main" id="{F1FBC4BC-A4FD-A945-801C-DEAB2A52F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276600"/>
            <a:ext cx="1371600" cy="685800"/>
          </a:xfrm>
          <a:prstGeom prst="ellipse">
            <a:avLst/>
          </a:prstGeom>
          <a:noFill/>
          <a:ln w="349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09" name="AutoShape 19">
            <a:extLst>
              <a:ext uri="{FF2B5EF4-FFF2-40B4-BE49-F238E27FC236}">
                <a16:creationId xmlns:a16="http://schemas.microsoft.com/office/drawing/2014/main" id="{ED1FFF39-2724-3B4B-9302-E25F84657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5697538"/>
            <a:ext cx="2892425" cy="889000"/>
          </a:xfrm>
          <a:prstGeom prst="wedgeEllipseCallout">
            <a:avLst>
              <a:gd name="adj1" fmla="val -25880"/>
              <a:gd name="adj2" fmla="val 42296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0033CC"/>
                </a:solidFill>
                <a:latin typeface="Times New Roman" panose="02020603050405020304" pitchFamily="18" charset="0"/>
              </a:rPr>
              <a:t>谁左谁右？不规定就不会惟一</a:t>
            </a:r>
          </a:p>
        </p:txBody>
      </p:sp>
      <p:sp>
        <p:nvSpPr>
          <p:cNvPr id="42001" name="灯片编号占位符 18">
            <a:extLst>
              <a:ext uri="{FF2B5EF4-FFF2-40B4-BE49-F238E27FC236}">
                <a16:creationId xmlns:a16="http://schemas.microsoft.com/office/drawing/2014/main" id="{66734DE8-FD28-0243-8A6B-D41854489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7495F5-1D69-804E-AC44-8A57F897BEAF}" type="slidenum">
              <a:rPr lang="en-US" altLang="zh-CN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3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38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3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3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0" grpId="0"/>
      <p:bldP spid="33801" grpId="0" animBg="1"/>
      <p:bldP spid="33802" grpId="0" animBg="1"/>
      <p:bldP spid="33803" grpId="0"/>
      <p:bldP spid="33804" grpId="0" animBg="1"/>
      <p:bldP spid="33805" grpId="0"/>
      <p:bldP spid="33806" grpId="0"/>
      <p:bldP spid="33807" grpId="0" animBg="1"/>
      <p:bldP spid="33808" grpId="0" animBg="1"/>
      <p:bldP spid="3380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>
            <a:extLst>
              <a:ext uri="{FF2B5EF4-FFF2-40B4-BE49-F238E27FC236}">
                <a16:creationId xmlns:a16="http://schemas.microsoft.com/office/drawing/2014/main" id="{951CCE32-F739-D440-9DA0-B5CFA1ACA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0" t="13037" b="11353"/>
          <a:stretch>
            <a:fillRect/>
          </a:stretch>
        </p:blipFill>
        <p:spPr bwMode="auto">
          <a:xfrm>
            <a:off x="4648200" y="1524000"/>
            <a:ext cx="28194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4819" name="Group 3">
            <a:extLst>
              <a:ext uri="{FF2B5EF4-FFF2-40B4-BE49-F238E27FC236}">
                <a16:creationId xmlns:a16="http://schemas.microsoft.com/office/drawing/2014/main" id="{E76E0B4C-0681-D54D-8F97-24953B2C7AC7}"/>
              </a:ext>
            </a:extLst>
          </p:cNvPr>
          <p:cNvGrpSpPr>
            <a:grpSpLocks/>
          </p:cNvGrpSpPr>
          <p:nvPr/>
        </p:nvGrpSpPr>
        <p:grpSpPr bwMode="auto">
          <a:xfrm>
            <a:off x="5556250" y="1611313"/>
            <a:ext cx="1146175" cy="1927225"/>
            <a:chOff x="3596" y="1319"/>
            <a:chExt cx="722" cy="1214"/>
          </a:xfrm>
        </p:grpSpPr>
        <p:sp>
          <p:nvSpPr>
            <p:cNvPr id="43032" name="Oval 4">
              <a:extLst>
                <a:ext uri="{FF2B5EF4-FFF2-40B4-BE49-F238E27FC236}">
                  <a16:creationId xmlns:a16="http://schemas.microsoft.com/office/drawing/2014/main" id="{69110EBD-BE7E-764C-8EC5-7FA9E5CE2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6" y="1319"/>
              <a:ext cx="301" cy="2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033" name="Oval 5">
              <a:extLst>
                <a:ext uri="{FF2B5EF4-FFF2-40B4-BE49-F238E27FC236}">
                  <a16:creationId xmlns:a16="http://schemas.microsoft.com/office/drawing/2014/main" id="{3927FF99-459D-1341-8744-44F6EB6EA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7" y="1817"/>
              <a:ext cx="271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034" name="Oval 6">
              <a:extLst>
                <a:ext uri="{FF2B5EF4-FFF2-40B4-BE49-F238E27FC236}">
                  <a16:creationId xmlns:a16="http://schemas.microsoft.com/office/drawing/2014/main" id="{A15C8948-5EAB-EF4D-80F1-4E62A6716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7" y="2253"/>
              <a:ext cx="271" cy="2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487431" name="Rectangle 7">
            <a:extLst>
              <a:ext uri="{FF2B5EF4-FFF2-40B4-BE49-F238E27FC236}">
                <a16:creationId xmlns:a16="http://schemas.microsoft.com/office/drawing/2014/main" id="{B02E8469-3395-3646-AB55-7F3F341AC9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" y="38100"/>
            <a:ext cx="8534400" cy="533400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altLang="zh-CN" sz="2800" b="1">
                <a:solidFill>
                  <a:srgbClr val="C00000"/>
                </a:solidFill>
                <a:latin typeface="微软雅黑 Light" panose="020B0503020204020204" pitchFamily="34" charset="-122"/>
                <a:ea typeface="微软雅黑 Light" panose="020B0503020204020204" pitchFamily="34" charset="-122"/>
              </a:rPr>
              <a:t>step2</a:t>
            </a:r>
            <a:r>
              <a:rPr lang="zh-CN" altLang="en-US" sz="2800" b="1">
                <a:solidFill>
                  <a:srgbClr val="C00000"/>
                </a:solidFill>
                <a:latin typeface="微软雅黑 Light" panose="020B0503020204020204" pitchFamily="34" charset="-122"/>
                <a:ea typeface="微软雅黑 Light" panose="020B0503020204020204" pitchFamily="34" charset="-122"/>
              </a:rPr>
              <a:t>：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3020204020204" pitchFamily="34" charset="-122"/>
                <a:ea typeface="微软雅黑 Light" panose="020B0503020204020204" pitchFamily="34" charset="-122"/>
              </a:rPr>
              <a:t>按左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 Light" panose="020B0503020204020204" pitchFamily="34" charset="-122"/>
              </a:rPr>
              <a:t>“</a:t>
            </a:r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3020204020204" pitchFamily="34" charset="-122"/>
                <a:ea typeface="微软雅黑 Light" panose="020B0503020204020204" pitchFamily="34" charset="-122"/>
              </a:rPr>
              <a:t>0</a:t>
            </a:r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 Light" panose="020B0503020204020204" pitchFamily="34" charset="-122"/>
              </a:rPr>
              <a:t>”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3020204020204" pitchFamily="34" charset="-122"/>
                <a:ea typeface="微软雅黑 Light" panose="020B0503020204020204" pitchFamily="34" charset="-122"/>
              </a:rPr>
              <a:t>右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 Light" panose="020B0503020204020204" pitchFamily="34" charset="-122"/>
              </a:rPr>
              <a:t>“</a:t>
            </a:r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3020204020204" pitchFamily="34" charset="-122"/>
                <a:ea typeface="微软雅黑 Light" panose="020B0503020204020204" pitchFamily="34" charset="-122"/>
              </a:rPr>
              <a:t>1</a:t>
            </a:r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 Light" panose="020B0503020204020204" pitchFamily="34" charset="-122"/>
              </a:rPr>
              <a:t>”</a:t>
            </a:r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3020204020204" pitchFamily="34" charset="-122"/>
                <a:ea typeface="微软雅黑 Light" panose="020B0503020204020204" pitchFamily="34" charset="-122"/>
              </a:rPr>
              <a:t> 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3020204020204" pitchFamily="34" charset="-122"/>
                <a:ea typeface="微软雅黑 Light" panose="020B0503020204020204" pitchFamily="34" charset="-122"/>
              </a:rPr>
              <a:t>对</a:t>
            </a:r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3020204020204" pitchFamily="34" charset="-122"/>
                <a:ea typeface="微软雅黑 Light" panose="020B0503020204020204" pitchFamily="34" charset="-122"/>
              </a:rPr>
              <a:t>Huffman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3020204020204" pitchFamily="34" charset="-122"/>
                <a:ea typeface="微软雅黑 Light" panose="020B0503020204020204" pitchFamily="34" charset="-122"/>
              </a:rPr>
              <a:t>树的所有分支编号</a:t>
            </a:r>
            <a:endParaRPr lang="zh-CN" altLang="en-US" sz="2800" b="1">
              <a:solidFill>
                <a:srgbClr val="FF0000"/>
              </a:solidFill>
              <a:latin typeface="微软雅黑 Light" panose="020B0503020204020204" pitchFamily="34" charset="-122"/>
              <a:ea typeface="微软雅黑 Light" panose="020B0503020204020204" pitchFamily="34" charset="-122"/>
            </a:endParaRPr>
          </a:p>
        </p:txBody>
      </p:sp>
      <p:pic>
        <p:nvPicPr>
          <p:cNvPr id="34821" name="Picture 8">
            <a:extLst>
              <a:ext uri="{FF2B5EF4-FFF2-40B4-BE49-F238E27FC236}">
                <a16:creationId xmlns:a16="http://schemas.microsoft.com/office/drawing/2014/main" id="{4C70A0D4-DA83-ED41-B835-D99FCC8EC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0" t="11081" b="11353"/>
          <a:stretch>
            <a:fillRect/>
          </a:stretch>
        </p:blipFill>
        <p:spPr bwMode="auto">
          <a:xfrm>
            <a:off x="762000" y="1524000"/>
            <a:ext cx="2895600" cy="287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4822" name="Group 9">
            <a:extLst>
              <a:ext uri="{FF2B5EF4-FFF2-40B4-BE49-F238E27FC236}">
                <a16:creationId xmlns:a16="http://schemas.microsoft.com/office/drawing/2014/main" id="{5E25DF6A-84FF-FE4D-9796-DCF04799600C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2209800"/>
            <a:ext cx="2473325" cy="2062163"/>
            <a:chOff x="3168" y="1696"/>
            <a:chExt cx="1558" cy="1299"/>
          </a:xfrm>
        </p:grpSpPr>
        <p:sp>
          <p:nvSpPr>
            <p:cNvPr id="43028" name="Rectangle 10">
              <a:extLst>
                <a:ext uri="{FF2B5EF4-FFF2-40B4-BE49-F238E27FC236}">
                  <a16:creationId xmlns:a16="http://schemas.microsoft.com/office/drawing/2014/main" id="{CD9252BA-4D6A-B843-A8C3-7F10D765D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696"/>
              <a:ext cx="23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 sz="2400">
                  <a:solidFill>
                    <a:srgbClr val="0000FF"/>
                  </a:solidFill>
                  <a:latin typeface="微软雅黑 Light" panose="020B0503020204020204" pitchFamily="34" charset="-122"/>
                </a:rPr>
                <a:t>d</a:t>
              </a:r>
            </a:p>
          </p:txBody>
        </p:sp>
        <p:sp>
          <p:nvSpPr>
            <p:cNvPr id="43029" name="Rectangle 11">
              <a:extLst>
                <a:ext uri="{FF2B5EF4-FFF2-40B4-BE49-F238E27FC236}">
                  <a16:creationId xmlns:a16="http://schemas.microsoft.com/office/drawing/2014/main" id="{C5CBBF6D-6B1C-724B-AF08-C4DC0E6EC1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704"/>
              <a:ext cx="22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 sz="2400">
                  <a:solidFill>
                    <a:srgbClr val="0000FF"/>
                  </a:solidFill>
                  <a:latin typeface="微软雅黑 Light" panose="020B0503020204020204" pitchFamily="34" charset="-122"/>
                </a:rPr>
                <a:t>a</a:t>
              </a:r>
            </a:p>
          </p:txBody>
        </p:sp>
        <p:sp>
          <p:nvSpPr>
            <p:cNvPr id="43030" name="Rectangle 12">
              <a:extLst>
                <a:ext uri="{FF2B5EF4-FFF2-40B4-BE49-F238E27FC236}">
                  <a16:creationId xmlns:a16="http://schemas.microsoft.com/office/drawing/2014/main" id="{02A8C558-5845-3C4A-B298-650BF616C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224"/>
              <a:ext cx="16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 sz="2400">
                  <a:solidFill>
                    <a:srgbClr val="0000FF"/>
                  </a:solidFill>
                  <a:latin typeface="微软雅黑 Light" panose="020B0503020204020204" pitchFamily="34" charset="-122"/>
                </a:rPr>
                <a:t>i</a:t>
              </a:r>
            </a:p>
          </p:txBody>
        </p:sp>
        <p:sp>
          <p:nvSpPr>
            <p:cNvPr id="43031" name="Rectangle 13">
              <a:extLst>
                <a:ext uri="{FF2B5EF4-FFF2-40B4-BE49-F238E27FC236}">
                  <a16:creationId xmlns:a16="http://schemas.microsoft.com/office/drawing/2014/main" id="{3AA9D7A1-9A07-DF46-A068-B0A1EE7EDF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2704"/>
              <a:ext cx="2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 sz="2400">
                  <a:solidFill>
                    <a:srgbClr val="0000FF"/>
                  </a:solidFill>
                  <a:latin typeface="微软雅黑 Light" panose="020B0503020204020204" pitchFamily="34" charset="-122"/>
                </a:rPr>
                <a:t>n</a:t>
              </a:r>
            </a:p>
          </p:txBody>
        </p:sp>
      </p:grpSp>
      <p:grpSp>
        <p:nvGrpSpPr>
          <p:cNvPr id="34823" name="Group 14">
            <a:extLst>
              <a:ext uri="{FF2B5EF4-FFF2-40B4-BE49-F238E27FC236}">
                <a16:creationId xmlns:a16="http://schemas.microsoft.com/office/drawing/2014/main" id="{B64B59E7-A96F-314A-B6A5-41E48C8226F4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1828800"/>
            <a:ext cx="1751013" cy="2062163"/>
            <a:chOff x="3408" y="1456"/>
            <a:chExt cx="1103" cy="1299"/>
          </a:xfrm>
        </p:grpSpPr>
        <p:sp>
          <p:nvSpPr>
            <p:cNvPr id="43022" name="Rectangle 15">
              <a:extLst>
                <a:ext uri="{FF2B5EF4-FFF2-40B4-BE49-F238E27FC236}">
                  <a16:creationId xmlns:a16="http://schemas.microsoft.com/office/drawing/2014/main" id="{EA500B00-0F77-834C-B884-BE11499484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416"/>
              <a:ext cx="19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 sz="2400">
                  <a:solidFill>
                    <a:schemeClr val="hlink"/>
                  </a:solidFill>
                  <a:latin typeface="微软雅黑 Light" panose="020B0503020204020204" pitchFamily="34" charset="-122"/>
                </a:rPr>
                <a:t>1</a:t>
              </a:r>
            </a:p>
          </p:txBody>
        </p:sp>
        <p:sp>
          <p:nvSpPr>
            <p:cNvPr id="43023" name="Rectangle 16">
              <a:extLst>
                <a:ext uri="{FF2B5EF4-FFF2-40B4-BE49-F238E27FC236}">
                  <a16:creationId xmlns:a16="http://schemas.microsoft.com/office/drawing/2014/main" id="{7F535915-79AE-ED49-BEF2-9C9A6D5EC3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984"/>
              <a:ext cx="19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 sz="2400">
                  <a:solidFill>
                    <a:schemeClr val="hlink"/>
                  </a:solidFill>
                  <a:latin typeface="微软雅黑 Light" panose="020B0503020204020204" pitchFamily="34" charset="-122"/>
                </a:rPr>
                <a:t>1</a:t>
              </a:r>
            </a:p>
          </p:txBody>
        </p:sp>
        <p:sp>
          <p:nvSpPr>
            <p:cNvPr id="43024" name="Rectangle 17">
              <a:extLst>
                <a:ext uri="{FF2B5EF4-FFF2-40B4-BE49-F238E27FC236}">
                  <a16:creationId xmlns:a16="http://schemas.microsoft.com/office/drawing/2014/main" id="{1DC9ABCD-4704-0945-82DA-281D51BC8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456"/>
              <a:ext cx="19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 sz="2400">
                  <a:solidFill>
                    <a:schemeClr val="hlink"/>
                  </a:solidFill>
                  <a:latin typeface="微软雅黑 Light" panose="020B0503020204020204" pitchFamily="34" charset="-122"/>
                </a:rPr>
                <a:t>1</a:t>
              </a:r>
            </a:p>
          </p:txBody>
        </p:sp>
        <p:sp>
          <p:nvSpPr>
            <p:cNvPr id="43025" name="Rectangle 18">
              <a:extLst>
                <a:ext uri="{FF2B5EF4-FFF2-40B4-BE49-F238E27FC236}">
                  <a16:creationId xmlns:a16="http://schemas.microsoft.com/office/drawing/2014/main" id="{DF524E01-0A0A-074F-AD3F-CEF7FD517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456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 sz="2400">
                  <a:solidFill>
                    <a:schemeClr val="hlink"/>
                  </a:solidFill>
                  <a:latin typeface="微软雅黑 Light" panose="020B0503020204020204" pitchFamily="34" charset="-122"/>
                </a:rPr>
                <a:t>0</a:t>
              </a:r>
            </a:p>
          </p:txBody>
        </p:sp>
        <p:sp>
          <p:nvSpPr>
            <p:cNvPr id="43026" name="Rectangle 19">
              <a:extLst>
                <a:ext uri="{FF2B5EF4-FFF2-40B4-BE49-F238E27FC236}">
                  <a16:creationId xmlns:a16="http://schemas.microsoft.com/office/drawing/2014/main" id="{2E3CF5FE-C48B-794F-9ED7-7AD13D6A4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984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 sz="2400">
                  <a:solidFill>
                    <a:schemeClr val="hlink"/>
                  </a:solidFill>
                  <a:latin typeface="微软雅黑 Light" panose="020B0503020204020204" pitchFamily="34" charset="-122"/>
                </a:rPr>
                <a:t>0</a:t>
              </a:r>
            </a:p>
          </p:txBody>
        </p:sp>
        <p:sp>
          <p:nvSpPr>
            <p:cNvPr id="43027" name="Rectangle 20">
              <a:extLst>
                <a:ext uri="{FF2B5EF4-FFF2-40B4-BE49-F238E27FC236}">
                  <a16:creationId xmlns:a16="http://schemas.microsoft.com/office/drawing/2014/main" id="{DF2A47FF-C5E9-6C4D-A981-F02D8D4A2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464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 sz="2400">
                  <a:solidFill>
                    <a:schemeClr val="hlink"/>
                  </a:solidFill>
                  <a:latin typeface="微软雅黑 Light" panose="020B0503020204020204" pitchFamily="34" charset="-122"/>
                </a:rPr>
                <a:t>0</a:t>
              </a:r>
            </a:p>
          </p:txBody>
        </p:sp>
      </p:grpSp>
      <p:sp>
        <p:nvSpPr>
          <p:cNvPr id="34824" name="Rectangle 21">
            <a:extLst>
              <a:ext uri="{FF2B5EF4-FFF2-40B4-BE49-F238E27FC236}">
                <a16:creationId xmlns:a16="http://schemas.microsoft.com/office/drawing/2014/main" id="{678A2068-1910-5148-A292-F4E07BBEA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4437063"/>
            <a:ext cx="864076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>
                <a:latin typeface="微软雅黑 Light" panose="020B0503020204020204" pitchFamily="34" charset="-122"/>
              </a:rPr>
              <a:t>Huffman</a:t>
            </a:r>
            <a:r>
              <a:rPr kumimoji="0" lang="zh-CN" altLang="en-US" sz="2400">
                <a:latin typeface="微软雅黑 Light" panose="020B0503020204020204" pitchFamily="34" charset="-122"/>
              </a:rPr>
              <a:t>编码结果：</a:t>
            </a:r>
            <a:r>
              <a:rPr kumimoji="0" lang="en-US" altLang="zh-CN" sz="2400">
                <a:latin typeface="微软雅黑 Light" panose="020B0503020204020204" pitchFamily="34" charset="-122"/>
              </a:rPr>
              <a:t>d=</a:t>
            </a:r>
            <a:r>
              <a:rPr kumimoji="0" lang="en-US" altLang="zh-CN" sz="2400">
                <a:solidFill>
                  <a:schemeClr val="hlink"/>
                </a:solidFill>
                <a:latin typeface="微软雅黑 Light" panose="020B0503020204020204" pitchFamily="34" charset="-122"/>
              </a:rPr>
              <a:t>0</a:t>
            </a:r>
            <a:r>
              <a:rPr kumimoji="0" lang="en-US" altLang="zh-CN" sz="2400">
                <a:latin typeface="微软雅黑 Light" panose="020B0503020204020204" pitchFamily="34" charset="-122"/>
              </a:rPr>
              <a:t>,  i=</a:t>
            </a:r>
            <a:r>
              <a:rPr kumimoji="0" lang="en-US" altLang="zh-CN" sz="2400">
                <a:solidFill>
                  <a:schemeClr val="hlink"/>
                </a:solidFill>
                <a:latin typeface="微软雅黑 Light" panose="020B0503020204020204" pitchFamily="34" charset="-122"/>
              </a:rPr>
              <a:t>10</a:t>
            </a:r>
            <a:r>
              <a:rPr kumimoji="0" lang="en-US" altLang="zh-CN" sz="2400">
                <a:latin typeface="微软雅黑 Light" panose="020B0503020204020204" pitchFamily="34" charset="-122"/>
              </a:rPr>
              <a:t>,  a=</a:t>
            </a:r>
            <a:r>
              <a:rPr kumimoji="0" lang="en-US" altLang="zh-CN" sz="2400">
                <a:solidFill>
                  <a:schemeClr val="hlink"/>
                </a:solidFill>
                <a:latin typeface="微软雅黑 Light" panose="020B0503020204020204" pitchFamily="34" charset="-122"/>
              </a:rPr>
              <a:t>110</a:t>
            </a:r>
            <a:r>
              <a:rPr kumimoji="0" lang="en-US" altLang="zh-CN" sz="2400">
                <a:latin typeface="微软雅黑 Light" panose="020B0503020204020204" pitchFamily="34" charset="-122"/>
              </a:rPr>
              <a:t>,  n=</a:t>
            </a:r>
            <a:r>
              <a:rPr kumimoji="0" lang="en-US" altLang="zh-CN" sz="2400">
                <a:solidFill>
                  <a:schemeClr val="hlink"/>
                </a:solidFill>
                <a:latin typeface="微软雅黑 Light" panose="020B0503020204020204" pitchFamily="34" charset="-122"/>
              </a:rPr>
              <a:t>111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>
                <a:latin typeface="微软雅黑 Light" panose="020B0503020204020204" pitchFamily="34" charset="-122"/>
              </a:rPr>
              <a:t>WPL=1</a:t>
            </a:r>
            <a:r>
              <a:rPr kumimoji="0" lang="en-US" altLang="zh-CN" sz="2400">
                <a:solidFill>
                  <a:srgbClr val="C00000"/>
                </a:solidFill>
                <a:latin typeface="微软雅黑 Light" panose="020B0503020204020204" pitchFamily="34" charset="-122"/>
              </a:rPr>
              <a:t>bit</a:t>
            </a:r>
            <a:r>
              <a:rPr kumimoji="0" lang="en-US" altLang="zh-CN" sz="2400">
                <a:latin typeface="微软雅黑 Light" panose="020B0503020204020204" pitchFamily="34" charset="-122"/>
              </a:rPr>
              <a:t>×7</a:t>
            </a:r>
            <a:r>
              <a:rPr kumimoji="0" lang="zh-CN" altLang="en-US" sz="2400">
                <a:latin typeface="微软雅黑 Light" panose="020B0503020204020204" pitchFamily="34" charset="-122"/>
              </a:rPr>
              <a:t>＋</a:t>
            </a:r>
            <a:r>
              <a:rPr kumimoji="0" lang="en-US" altLang="zh-CN" sz="2400">
                <a:latin typeface="微软雅黑 Light" panose="020B0503020204020204" pitchFamily="34" charset="-122"/>
              </a:rPr>
              <a:t>2</a:t>
            </a:r>
            <a:r>
              <a:rPr kumimoji="0" lang="en-US" altLang="zh-CN" sz="2400">
                <a:solidFill>
                  <a:srgbClr val="C00000"/>
                </a:solidFill>
                <a:latin typeface="微软雅黑 Light" panose="020B0503020204020204" pitchFamily="34" charset="-122"/>
              </a:rPr>
              <a:t>bit</a:t>
            </a:r>
            <a:r>
              <a:rPr kumimoji="0" lang="en-US" altLang="zh-CN" sz="2400">
                <a:latin typeface="微软雅黑 Light" panose="020B0503020204020204" pitchFamily="34" charset="-122"/>
              </a:rPr>
              <a:t>×5+3</a:t>
            </a:r>
            <a:r>
              <a:rPr kumimoji="0" lang="en-US" altLang="zh-CN" sz="2400">
                <a:solidFill>
                  <a:srgbClr val="C00000"/>
                </a:solidFill>
                <a:latin typeface="微软雅黑 Light" panose="020B0503020204020204" pitchFamily="34" charset="-122"/>
              </a:rPr>
              <a:t>bit</a:t>
            </a:r>
            <a:r>
              <a:rPr kumimoji="0" lang="en-US" altLang="zh-CN" sz="2400">
                <a:latin typeface="微软雅黑 Light" panose="020B0503020204020204" pitchFamily="34" charset="-122"/>
              </a:rPr>
              <a:t>(2+4)=</a:t>
            </a:r>
            <a:r>
              <a:rPr kumimoji="0" lang="en-US" altLang="zh-CN" sz="2400">
                <a:solidFill>
                  <a:srgbClr val="FF0000"/>
                </a:solidFill>
                <a:latin typeface="微软雅黑 Light" panose="020B0503020204020204" pitchFamily="34" charset="-122"/>
              </a:rPr>
              <a:t>35</a:t>
            </a:r>
            <a:r>
              <a:rPr kumimoji="0" lang="zh-CN" altLang="en-US" sz="2400">
                <a:solidFill>
                  <a:srgbClr val="C00000"/>
                </a:solidFill>
                <a:latin typeface="微软雅黑 Light" panose="020B0503020204020204" pitchFamily="34" charset="-122"/>
              </a:rPr>
              <a:t>（小于等长码的</a:t>
            </a:r>
            <a:r>
              <a:rPr kumimoji="0" lang="en-US" altLang="zh-CN" sz="2400">
                <a:solidFill>
                  <a:srgbClr val="C00000"/>
                </a:solidFill>
                <a:latin typeface="微软雅黑 Light" panose="020B0503020204020204" pitchFamily="34" charset="-122"/>
              </a:rPr>
              <a:t>WPL=36</a:t>
            </a:r>
            <a:r>
              <a:rPr kumimoji="0" lang="zh-CN" altLang="en-US" sz="2400">
                <a:solidFill>
                  <a:srgbClr val="C00000"/>
                </a:solidFill>
                <a:latin typeface="微软雅黑 Light" panose="020B0503020204020204" pitchFamily="34" charset="-122"/>
              </a:rPr>
              <a:t>）</a:t>
            </a:r>
          </a:p>
        </p:txBody>
      </p:sp>
      <p:sp>
        <p:nvSpPr>
          <p:cNvPr id="34825" name="AutoShape 22">
            <a:extLst>
              <a:ext uri="{FF2B5EF4-FFF2-40B4-BE49-F238E27FC236}">
                <a16:creationId xmlns:a16="http://schemas.microsoft.com/office/drawing/2014/main" id="{BA17C345-6986-5341-80FD-4432A991A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143000"/>
            <a:ext cx="7620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26" name="AutoShape 23">
            <a:extLst>
              <a:ext uri="{FF2B5EF4-FFF2-40B4-BE49-F238E27FC236}">
                <a16:creationId xmlns:a16="http://schemas.microsoft.com/office/drawing/2014/main" id="{0D10FC96-F667-FA48-93B6-D362713F2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143000"/>
            <a:ext cx="7620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7449" name="Rectangle 25">
            <a:extLst>
              <a:ext uri="{FF2B5EF4-FFF2-40B4-BE49-F238E27FC236}">
                <a16:creationId xmlns:a16="http://schemas.microsoft.com/office/drawing/2014/main" id="{1974FA17-93F7-EB41-BA50-E328CF176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" y="5410200"/>
            <a:ext cx="7737475" cy="46672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kumimoji="0"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EEECE1"/>
                  </a:outerShdw>
                </a:effectLst>
                <a:latin typeface="微软雅黑 Light" panose="020B0503020204020204" pitchFamily="34" charset="-122"/>
                <a:ea typeface="微软雅黑 Light" panose="020B0503020204020204" pitchFamily="34" charset="-122"/>
              </a:rPr>
              <a:t>特征：每一码不会是另一码的前缀，译码时可惟一复原 </a:t>
            </a:r>
          </a:p>
        </p:txBody>
      </p:sp>
      <p:sp>
        <p:nvSpPr>
          <p:cNvPr id="487450" name="AutoShape 26">
            <a:extLst>
              <a:ext uri="{FF2B5EF4-FFF2-40B4-BE49-F238E27FC236}">
                <a16:creationId xmlns:a16="http://schemas.microsoft.com/office/drawing/2014/main" id="{DAD2773C-2543-134F-A721-4714DC0BA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6019800"/>
            <a:ext cx="3886200" cy="533400"/>
          </a:xfrm>
          <a:prstGeom prst="wedgeRectCallout">
            <a:avLst>
              <a:gd name="adj1" fmla="val -50050"/>
              <a:gd name="adj2" fmla="val 23774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kumimoji="0" lang="en-US" altLang="zh-CN">
                <a:solidFill>
                  <a:srgbClr val="0000FF"/>
                </a:solidFill>
                <a:latin typeface="微软雅黑 Light" panose="020B0503020204020204" pitchFamily="34" charset="-122"/>
                <a:ea typeface="微软雅黑 Light" panose="020B0503020204020204" pitchFamily="34" charset="-122"/>
              </a:rPr>
              <a:t>Huffman</a:t>
            </a:r>
            <a:r>
              <a:rPr kumimoji="0" lang="zh-CN" altLang="en-US">
                <a:solidFill>
                  <a:srgbClr val="0000FF"/>
                </a:solidFill>
                <a:latin typeface="微软雅黑 Light" panose="020B0503020204020204" pitchFamily="34" charset="-122"/>
                <a:ea typeface="微软雅黑 Light" panose="020B0503020204020204" pitchFamily="34" charset="-122"/>
              </a:rPr>
              <a:t>编码也称为</a:t>
            </a:r>
            <a:r>
              <a:rPr kumimoji="0" lang="zh-CN" altLang="en-US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 Light" panose="020B0503020204020204" pitchFamily="34" charset="-122"/>
                <a:ea typeface="微软雅黑 Light" panose="020B0503020204020204" pitchFamily="34" charset="-122"/>
              </a:rPr>
              <a:t>前缀码</a:t>
            </a:r>
            <a:endParaRPr lang="zh-CN" altLang="en-US" b="0">
              <a:solidFill>
                <a:srgbClr val="FF33CC"/>
              </a:solidFill>
              <a:ea typeface="微软雅黑 Light" panose="020B0503020204020204" pitchFamily="34" charset="-122"/>
            </a:endParaRPr>
          </a:p>
        </p:txBody>
      </p:sp>
      <p:sp>
        <p:nvSpPr>
          <p:cNvPr id="487451" name="Rectangle 27">
            <a:extLst>
              <a:ext uri="{FF2B5EF4-FFF2-40B4-BE49-F238E27FC236}">
                <a16:creationId xmlns:a16="http://schemas.microsoft.com/office/drawing/2014/main" id="{E0B88A82-B544-FF4C-BFFA-3F2B322D7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533400"/>
            <a:ext cx="67484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kumimoji="0" lang="en-US" altLang="zh-CN"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 Light" panose="020B0503020204020204" pitchFamily="34" charset="-122"/>
              </a:rPr>
              <a:t>——</a:t>
            </a:r>
            <a:r>
              <a:rPr kumimoji="0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3020204020204" pitchFamily="34" charset="-122"/>
                <a:ea typeface="微软雅黑 Light" panose="020B0503020204020204" pitchFamily="34" charset="-122"/>
              </a:rPr>
              <a:t>将</a:t>
            </a:r>
            <a:r>
              <a:rPr kumimoji="0" lang="zh-CN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3020204020204" pitchFamily="34" charset="-122"/>
                <a:ea typeface="微软雅黑 Light" panose="020B0503020204020204" pitchFamily="34" charset="-122"/>
              </a:rPr>
              <a:t> </a:t>
            </a:r>
            <a:r>
              <a:rPr kumimoji="0" lang="en-US" altLang="zh-CN" sz="2800">
                <a:solidFill>
                  <a:schemeClr val="tx1"/>
                </a:solidFill>
                <a:latin typeface="微软雅黑 Light" panose="020B0503020204020204" pitchFamily="34" charset="-122"/>
                <a:ea typeface="微软雅黑 Light" panose="020B0503020204020204" pitchFamily="34" charset="-122"/>
              </a:rPr>
              <a:t>Huffman</a:t>
            </a:r>
            <a:r>
              <a:rPr kumimoji="0" lang="zh-CN" altLang="en-US" sz="2800">
                <a:solidFill>
                  <a:srgbClr val="FF0000"/>
                </a:solidFill>
                <a:latin typeface="微软雅黑 Light" panose="020B0503020204020204" pitchFamily="34" charset="-122"/>
                <a:ea typeface="微软雅黑 Light" panose="020B0503020204020204" pitchFamily="34" charset="-122"/>
              </a:rPr>
              <a:t>树</a:t>
            </a:r>
            <a:r>
              <a:rPr kumimoji="0" lang="zh-CN" altLang="en-US" sz="2800">
                <a:solidFill>
                  <a:schemeClr val="tx1"/>
                </a:solidFill>
                <a:latin typeface="微软雅黑 Light" panose="020B0503020204020204" pitchFamily="34" charset="-122"/>
                <a:ea typeface="微软雅黑 Light" panose="020B0503020204020204" pitchFamily="34" charset="-122"/>
              </a:rPr>
              <a:t> 与 </a:t>
            </a:r>
            <a:r>
              <a:rPr kumimoji="0" lang="en-US" altLang="zh-CN" sz="2800">
                <a:solidFill>
                  <a:schemeClr val="tx1"/>
                </a:solidFill>
                <a:latin typeface="微软雅黑 Light" panose="020B0503020204020204" pitchFamily="34" charset="-122"/>
                <a:ea typeface="微软雅黑 Light" panose="020B0503020204020204" pitchFamily="34" charset="-122"/>
              </a:rPr>
              <a:t>Huffman</a:t>
            </a:r>
            <a:r>
              <a:rPr kumimoji="0" lang="zh-CN" altLang="en-US" sz="2800">
                <a:solidFill>
                  <a:srgbClr val="FF0000"/>
                </a:solidFill>
                <a:latin typeface="微软雅黑 Light" panose="020B0503020204020204" pitchFamily="34" charset="-122"/>
                <a:ea typeface="微软雅黑 Light" panose="020B0503020204020204" pitchFamily="34" charset="-122"/>
              </a:rPr>
              <a:t>编码</a:t>
            </a:r>
            <a:r>
              <a:rPr kumimoji="0" lang="zh-CN" altLang="en-US" sz="2800">
                <a:solidFill>
                  <a:srgbClr val="00CCFF"/>
                </a:solidFill>
                <a:latin typeface="微软雅黑 Light" panose="020B0503020204020204" pitchFamily="34" charset="-122"/>
                <a:ea typeface="微软雅黑 Light" panose="020B0503020204020204" pitchFamily="34" charset="-122"/>
              </a:rPr>
              <a:t> </a:t>
            </a:r>
            <a:r>
              <a:rPr kumimoji="0" lang="zh-CN" altLang="en-US" sz="2800">
                <a:solidFill>
                  <a:schemeClr val="tx1"/>
                </a:solidFill>
                <a:latin typeface="微软雅黑 Light" panose="020B0503020204020204" pitchFamily="34" charset="-122"/>
                <a:ea typeface="微软雅黑 Light" panose="020B0503020204020204" pitchFamily="34" charset="-122"/>
              </a:rPr>
              <a:t>挂钩</a:t>
            </a:r>
          </a:p>
        </p:txBody>
      </p:sp>
      <p:sp>
        <p:nvSpPr>
          <p:cNvPr id="43021" name="灯片编号占位符 27">
            <a:extLst>
              <a:ext uri="{FF2B5EF4-FFF2-40B4-BE49-F238E27FC236}">
                <a16:creationId xmlns:a16="http://schemas.microsoft.com/office/drawing/2014/main" id="{66EC4C49-2C00-9941-830F-E97CA3275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8ABC4EB-9714-CF43-BFE6-6E1242C7DB04}" type="slidenum">
              <a:rPr lang="en-US" altLang="zh-CN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874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87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87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874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87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87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4" grpId="0"/>
      <p:bldP spid="34825" grpId="0" animBg="1"/>
      <p:bldP spid="34826" grpId="0" animBg="1"/>
      <p:bldP spid="487449" grpId="0" animBg="1"/>
      <p:bldP spid="48745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E6B77458-F6D5-7345-A1EF-47B218CA8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66800"/>
            <a:ext cx="6324600" cy="701675"/>
          </a:xfrm>
        </p:spPr>
        <p:txBody>
          <a:bodyPr/>
          <a:lstStyle/>
          <a:p>
            <a:pPr eaLnBrk="1" hangingPunct="1"/>
            <a:r>
              <a:rPr lang="en-US" altLang="zh-CN" sz="4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6.4 </a:t>
            </a:r>
            <a:r>
              <a:rPr lang="zh-CN" altLang="en-US" sz="4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树和森林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7BCA8382-6E98-584C-B973-819E4E2AA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514600"/>
            <a:ext cx="57912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eaLnBrk="1" hangingPunct="1">
              <a:spcBef>
                <a:spcPct val="100000"/>
              </a:spcBef>
              <a:buFontTx/>
              <a:buNone/>
            </a:pP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6.4.1 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hlinkClick r:id="" action="ppaction://hlinkshowjump?jump=nextslide"/>
              </a:rPr>
              <a:t>树和森林与二叉树的转换</a:t>
            </a:r>
            <a:endParaRPr lang="zh-CN" altLang="en-US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100000"/>
              </a:spcBef>
              <a:buFontTx/>
              <a:buNone/>
            </a:pP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6.4.2 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hlinkClick r:id="rId2" action="ppaction://hlinksldjump"/>
              </a:rPr>
              <a:t>树和森林的存储方式</a:t>
            </a:r>
            <a:endParaRPr lang="zh-CN" altLang="en-US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100000"/>
              </a:spcBef>
              <a:buFontTx/>
              <a:buNone/>
            </a:pP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6.4.3 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hlinkClick r:id="rId3" action="ppaction://hlinksldjump"/>
              </a:rPr>
              <a:t>树和森林的遍历</a:t>
            </a:r>
            <a:endParaRPr lang="zh-CN" altLang="en-US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1" name="灯片编号占位符 3">
            <a:extLst>
              <a:ext uri="{FF2B5EF4-FFF2-40B4-BE49-F238E27FC236}">
                <a16:creationId xmlns:a16="http://schemas.microsoft.com/office/drawing/2014/main" id="{40424CFF-8FF8-6D4D-9224-66AD0A2ED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21C60F-DA04-D546-A61C-D9B90D613006}" type="slidenum">
              <a:rPr lang="en-US" altLang="zh-CN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标题 1">
            <a:extLst>
              <a:ext uri="{FF2B5EF4-FFF2-40B4-BE49-F238E27FC236}">
                <a16:creationId xmlns:a16="http://schemas.microsoft.com/office/drawing/2014/main" id="{4B4CA6D2-5306-974E-A7AA-0D1D6A5E7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1"/>
            <a:r>
              <a:rPr lang="zh-CN" altLang="en-US" b="1">
                <a:ea typeface="微软雅黑 Light" panose="020B0503020204020204" pitchFamily="34" charset="-122"/>
              </a:rPr>
              <a:t>霍夫曼编码（</a:t>
            </a:r>
            <a:r>
              <a:rPr lang="en-US" altLang="zh-CN" b="1">
                <a:ea typeface="微软雅黑 Light" panose="020B0503020204020204" pitchFamily="34" charset="-122"/>
              </a:rPr>
              <a:t>Huffman Coding</a:t>
            </a:r>
            <a:r>
              <a:rPr lang="zh-CN" altLang="en-US" b="1">
                <a:ea typeface="微软雅黑 Light" panose="020B0503020204020204" pitchFamily="34" charset="-122"/>
              </a:rPr>
              <a:t>）</a:t>
            </a:r>
          </a:p>
        </p:txBody>
      </p:sp>
      <p:sp>
        <p:nvSpPr>
          <p:cNvPr id="44034" name="内容占位符 2">
            <a:extLst>
              <a:ext uri="{FF2B5EF4-FFF2-40B4-BE49-F238E27FC236}">
                <a16:creationId xmlns:a16="http://schemas.microsoft.com/office/drawing/2014/main" id="{B7DACC47-6DD2-D848-A009-374A3A09F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800">
                <a:ea typeface="微软雅黑 Light" panose="020B0503020204020204" pitchFamily="34" charset="-122"/>
              </a:rPr>
              <a:t>字符串：</a:t>
            </a:r>
            <a:r>
              <a:rPr lang="en-US" altLang="zh-CN" sz="2800">
                <a:ea typeface="微软雅黑 Light" panose="020B0503020204020204" pitchFamily="34" charset="-122"/>
              </a:rPr>
              <a:t>BABACAC ADADABB CBABEBE DDABEEEBB</a:t>
            </a:r>
            <a:endParaRPr lang="zh-CN" altLang="en-US" sz="2800">
              <a:ea typeface="微软雅黑 Light" panose="020B0503020204020204" pitchFamily="34" charset="-122"/>
            </a:endParaRPr>
          </a:p>
        </p:txBody>
      </p:sp>
      <p:sp>
        <p:nvSpPr>
          <p:cNvPr id="44035" name="灯片编号占位符 3">
            <a:extLst>
              <a:ext uri="{FF2B5EF4-FFF2-40B4-BE49-F238E27FC236}">
                <a16:creationId xmlns:a16="http://schemas.microsoft.com/office/drawing/2014/main" id="{89C34745-F2B5-EC4E-9847-EDDD81721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003D13-667F-DC44-9ADB-48B06FD033A7}" type="slidenum">
              <a:rPr lang="en-US" altLang="zh-CN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zh-CN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4036" name="Picture 2" descr="https://img-blog.csdn.net/20160922215513341?watermark/2/text/aHR0cDovL2Jsb2cuY3Nkbi5uZXQv/font/5a6L5L2T/fontsize/400/fill/I0JBQkFCMA==/dissolve/70/gravity/Center">
            <a:extLst>
              <a:ext uri="{FF2B5EF4-FFF2-40B4-BE49-F238E27FC236}">
                <a16:creationId xmlns:a16="http://schemas.microsoft.com/office/drawing/2014/main" id="{E2D256D9-0CBF-3A42-A614-E60C4890A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276475"/>
            <a:ext cx="4449762" cy="32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7" name="文本框 4">
            <a:extLst>
              <a:ext uri="{FF2B5EF4-FFF2-40B4-BE49-F238E27FC236}">
                <a16:creationId xmlns:a16="http://schemas.microsoft.com/office/drawing/2014/main" id="{E19E2F5D-D4C1-934C-AAF6-3CF8D3261B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2349500"/>
            <a:ext cx="180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（频率</a:t>
            </a:r>
            <a:r>
              <a:rPr lang="en-US" altLang="zh-CN" sz="20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/</a:t>
            </a:r>
            <a:r>
              <a:rPr lang="zh-CN" altLang="en-US" sz="20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概率）</a:t>
            </a:r>
          </a:p>
        </p:txBody>
      </p:sp>
      <p:pic>
        <p:nvPicPr>
          <p:cNvPr id="44038" name="Picture 2" descr="https://img-blog.csdn.net/20160922213612031?watermark/2/text/aHR0cDovL2Jsb2cuY3Nkbi5uZXQv/font/5a6L5L2T/fontsize/400/fill/I0JBQkFCMA==/dissolve/70/gravity/Center">
            <a:extLst>
              <a:ext uri="{FF2B5EF4-FFF2-40B4-BE49-F238E27FC236}">
                <a16:creationId xmlns:a16="http://schemas.microsoft.com/office/drawing/2014/main" id="{F7E2AC86-1450-6C44-BFEA-211E9CB17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13" y="5780088"/>
            <a:ext cx="76739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灯片编号占位符 3">
            <a:extLst>
              <a:ext uri="{FF2B5EF4-FFF2-40B4-BE49-F238E27FC236}">
                <a16:creationId xmlns:a16="http://schemas.microsoft.com/office/drawing/2014/main" id="{2E442B6C-E1FC-A645-897A-594990AB6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126128-AD56-4641-B18F-2F7479C68765}" type="slidenum">
              <a:rPr lang="en-US" altLang="zh-CN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zh-CN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5058" name="Picture 2" descr="https://img-blog.csdn.net/20160922213612031?watermark/2/text/aHR0cDovL2Jsb2cuY3Nkbi5uZXQv/font/5a6L5L2T/fontsize/400/fill/I0JBQkFCMA==/dissolve/70/gravity/Center">
            <a:extLst>
              <a:ext uri="{FF2B5EF4-FFF2-40B4-BE49-F238E27FC236}">
                <a16:creationId xmlns:a16="http://schemas.microsoft.com/office/drawing/2014/main" id="{CE5C8FAE-04B6-CE4A-9BCB-E4400940D73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16013" y="2378075"/>
            <a:ext cx="6856412" cy="515938"/>
          </a:xfrm>
          <a:noFill/>
        </p:spPr>
      </p:pic>
      <p:sp>
        <p:nvSpPr>
          <p:cNvPr id="45059" name="文本框 4">
            <a:extLst>
              <a:ext uri="{FF2B5EF4-FFF2-40B4-BE49-F238E27FC236}">
                <a16:creationId xmlns:a16="http://schemas.microsoft.com/office/drawing/2014/main" id="{4B14C66B-83A7-7B45-B334-508B11CD7A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33375"/>
            <a:ext cx="35893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en-US" sz="24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个元素</a:t>
            </a:r>
            <a:r>
              <a:rPr lang="en-US" altLang="zh-CN" sz="24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-&gt;n</a:t>
            </a:r>
            <a:r>
              <a:rPr lang="zh-CN" altLang="en-US" sz="24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棵带权二叉树</a:t>
            </a:r>
          </a:p>
        </p:txBody>
      </p:sp>
      <p:sp>
        <p:nvSpPr>
          <p:cNvPr id="6" name="下箭头 5">
            <a:extLst>
              <a:ext uri="{FF2B5EF4-FFF2-40B4-BE49-F238E27FC236}">
                <a16:creationId xmlns:a16="http://schemas.microsoft.com/office/drawing/2014/main" id="{61AD5E10-78AC-B04D-AD0E-367BFDC7DF17}"/>
              </a:ext>
            </a:extLst>
          </p:cNvPr>
          <p:cNvSpPr/>
          <p:nvPr/>
        </p:nvSpPr>
        <p:spPr>
          <a:xfrm>
            <a:off x="4352925" y="3214688"/>
            <a:ext cx="485775" cy="431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5061" name="矩形 6">
            <a:extLst>
              <a:ext uri="{FF2B5EF4-FFF2-40B4-BE49-F238E27FC236}">
                <a16:creationId xmlns:a16="http://schemas.microsoft.com/office/drawing/2014/main" id="{F1BF8291-E2FD-7F4A-B5FD-06926A4BB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982663"/>
            <a:ext cx="62896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0" dirty="0">
                <a:solidFill>
                  <a:srgbClr val="4F4F4F"/>
                </a:solidFill>
                <a:latin typeface="Verdana" panose="020B0604030504040204" pitchFamily="34" charset="0"/>
                <a:ea typeface="楷体_GB2312" pitchFamily="49" charset="-122"/>
              </a:rPr>
              <a:t>把出现次数（概率）最小的两个相加，并作为左右子树，重复此过程，直到概率值为</a:t>
            </a:r>
            <a:r>
              <a:rPr lang="en-US" altLang="zh-CN" sz="2400" b="0" dirty="0">
                <a:solidFill>
                  <a:srgbClr val="4F4F4F"/>
                </a:solidFill>
                <a:latin typeface="Verdana" panose="020B0604030504040204" pitchFamily="34" charset="0"/>
                <a:ea typeface="楷体_GB2312" pitchFamily="49" charset="-122"/>
              </a:rPr>
              <a:t>1</a:t>
            </a:r>
            <a:endParaRPr lang="zh-CN" altLang="en-US" sz="2400" dirty="0">
              <a:solidFill>
                <a:srgbClr val="0033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pic>
        <p:nvPicPr>
          <p:cNvPr id="61444" name="Picture 4" descr="https://img-blog.csdn.net/20160922215103413?watermark/2/text/aHR0cDovL2Jsb2cuY3Nkbi5uZXQv/font/5a6L5L2T/fontsize/400/fill/I0JBQkFCMA==/dissolve/70/gravity/Center">
            <a:extLst>
              <a:ext uri="{FF2B5EF4-FFF2-40B4-BE49-F238E27FC236}">
                <a16:creationId xmlns:a16="http://schemas.microsoft.com/office/drawing/2014/main" id="{C2A51AD3-4E96-3446-8FD8-2313A317E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3968750"/>
            <a:ext cx="4829175" cy="140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下箭头 9">
            <a:extLst>
              <a:ext uri="{FF2B5EF4-FFF2-40B4-BE49-F238E27FC236}">
                <a16:creationId xmlns:a16="http://schemas.microsoft.com/office/drawing/2014/main" id="{7317D94F-0F1D-F443-9D60-D8A961F01867}"/>
              </a:ext>
            </a:extLst>
          </p:cNvPr>
          <p:cNvSpPr/>
          <p:nvPr/>
        </p:nvSpPr>
        <p:spPr>
          <a:xfrm>
            <a:off x="4352925" y="5934075"/>
            <a:ext cx="485775" cy="431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圆角矩形 1">
            <a:extLst>
              <a:ext uri="{FF2B5EF4-FFF2-40B4-BE49-F238E27FC236}">
                <a16:creationId xmlns:a16="http://schemas.microsoft.com/office/drawing/2014/main" id="{C0212402-B146-8546-B1C8-3303867076E3}"/>
              </a:ext>
            </a:extLst>
          </p:cNvPr>
          <p:cNvSpPr/>
          <p:nvPr/>
        </p:nvSpPr>
        <p:spPr>
          <a:xfrm>
            <a:off x="3924300" y="2205038"/>
            <a:ext cx="2735263" cy="863600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C8C9FCBC-6E12-A649-8297-63C9D19F84F1}"/>
              </a:ext>
            </a:extLst>
          </p:cNvPr>
          <p:cNvSpPr/>
          <p:nvPr/>
        </p:nvSpPr>
        <p:spPr>
          <a:xfrm>
            <a:off x="4799013" y="3792538"/>
            <a:ext cx="2436812" cy="779462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2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灯片编号占位符 3">
            <a:extLst>
              <a:ext uri="{FF2B5EF4-FFF2-40B4-BE49-F238E27FC236}">
                <a16:creationId xmlns:a16="http://schemas.microsoft.com/office/drawing/2014/main" id="{9B0F5D83-482E-FC4A-BC58-E252AD310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76D54F-F0E4-3C4F-A648-75688579AA34}" type="slidenum">
              <a:rPr lang="en-US" altLang="zh-CN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zh-CN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6082" name="Picture 2" descr="https://img-blog.csdn.net/20160922213643422?watermark/2/text/aHR0cDovL2Jsb2cuY3Nkbi5uZXQv/font/5a6L5L2T/fontsize/400/fill/I0JBQkFCMA==/dissolve/70/gravity/Center">
            <a:extLst>
              <a:ext uri="{FF2B5EF4-FFF2-40B4-BE49-F238E27FC236}">
                <a16:creationId xmlns:a16="http://schemas.microsoft.com/office/drawing/2014/main" id="{44E1D646-E4BF-214F-A2B0-59BFD8AE3D2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12963" y="476250"/>
            <a:ext cx="4440237" cy="2305050"/>
          </a:xfrm>
          <a:noFill/>
        </p:spPr>
      </p:pic>
      <p:pic>
        <p:nvPicPr>
          <p:cNvPr id="62468" name="Picture 4" descr="https://img-blog.csdn.net/20160922215137429?watermark/2/text/aHR0cDovL2Jsb2cuY3Nkbi5uZXQv/font/5a6L5L2T/fontsize/400/fill/I0JBQkFCMA==/dissolve/70/gravity/Center">
            <a:extLst>
              <a:ext uri="{FF2B5EF4-FFF2-40B4-BE49-F238E27FC236}">
                <a16:creationId xmlns:a16="http://schemas.microsoft.com/office/drawing/2014/main" id="{19175A95-11C4-A44D-A273-03BC967FB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75" y="3716338"/>
            <a:ext cx="356552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下箭头 4">
            <a:extLst>
              <a:ext uri="{FF2B5EF4-FFF2-40B4-BE49-F238E27FC236}">
                <a16:creationId xmlns:a16="http://schemas.microsoft.com/office/drawing/2014/main" id="{997F84AC-1B67-E445-BE80-67870D8131EB}"/>
              </a:ext>
            </a:extLst>
          </p:cNvPr>
          <p:cNvSpPr/>
          <p:nvPr/>
        </p:nvSpPr>
        <p:spPr>
          <a:xfrm>
            <a:off x="4414838" y="3141663"/>
            <a:ext cx="484187" cy="431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下箭头 7">
            <a:extLst>
              <a:ext uri="{FF2B5EF4-FFF2-40B4-BE49-F238E27FC236}">
                <a16:creationId xmlns:a16="http://schemas.microsoft.com/office/drawing/2014/main" id="{EF82FB31-B978-784E-AC1C-F6342093BD69}"/>
              </a:ext>
            </a:extLst>
          </p:cNvPr>
          <p:cNvSpPr/>
          <p:nvPr/>
        </p:nvSpPr>
        <p:spPr>
          <a:xfrm>
            <a:off x="4500563" y="6356350"/>
            <a:ext cx="484187" cy="431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DB11C6D1-5973-104F-AF56-4A8073118F95}"/>
              </a:ext>
            </a:extLst>
          </p:cNvPr>
          <p:cNvSpPr/>
          <p:nvPr/>
        </p:nvSpPr>
        <p:spPr>
          <a:xfrm>
            <a:off x="1979613" y="333375"/>
            <a:ext cx="2328862" cy="719138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灯片编号占位符 3">
            <a:extLst>
              <a:ext uri="{FF2B5EF4-FFF2-40B4-BE49-F238E27FC236}">
                <a16:creationId xmlns:a16="http://schemas.microsoft.com/office/drawing/2014/main" id="{C75A6379-4729-FC47-A2CA-8A4DDFAAC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3B2424-6E22-8843-9563-F002A1985110}" type="slidenum">
              <a:rPr lang="en-US" altLang="zh-CN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zh-CN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7106" name="Picture 2" descr="https://img-blog.csdn.net/20160922213722297?watermark/2/text/aHR0cDovL2Jsb2cuY3Nkbi5uZXQv/font/5a6L5L2T/fontsize/400/fill/I0JBQkFCMA==/dissolve/70/gravity/Center">
            <a:extLst>
              <a:ext uri="{FF2B5EF4-FFF2-40B4-BE49-F238E27FC236}">
                <a16:creationId xmlns:a16="http://schemas.microsoft.com/office/drawing/2014/main" id="{93152F10-5F93-A24C-91D0-9338E62543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11413" y="968375"/>
            <a:ext cx="4187825" cy="3816350"/>
          </a:xfrm>
          <a:noFill/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DE18F0D-93DE-5646-95D9-93C15375D638}"/>
              </a:ext>
            </a:extLst>
          </p:cNvPr>
          <p:cNvCxnSpPr/>
          <p:nvPr/>
        </p:nvCxnSpPr>
        <p:spPr>
          <a:xfrm flipV="1">
            <a:off x="5076825" y="2565400"/>
            <a:ext cx="503238" cy="5508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CD7A3B4-7818-7E49-8A56-7AB0ABFD9F9F}"/>
              </a:ext>
            </a:extLst>
          </p:cNvPr>
          <p:cNvCxnSpPr/>
          <p:nvPr/>
        </p:nvCxnSpPr>
        <p:spPr>
          <a:xfrm flipH="1" flipV="1">
            <a:off x="5580063" y="2565400"/>
            <a:ext cx="504825" cy="5508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灯片编号占位符 3">
            <a:extLst>
              <a:ext uri="{FF2B5EF4-FFF2-40B4-BE49-F238E27FC236}">
                <a16:creationId xmlns:a16="http://schemas.microsoft.com/office/drawing/2014/main" id="{F8C82193-9C40-684C-9148-CF8259391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7F694D-3E2F-D444-A8E3-27FE7FA59233}" type="slidenum">
              <a:rPr lang="en-US" altLang="zh-CN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zh-CN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8130" name="Picture 4" descr="https://img-blog.csdn.net/20160922213735251?watermark/2/text/aHR0cDovL2Jsb2cuY3Nkbi5uZXQv/font/5a6L5L2T/fontsize/400/fill/I0JBQkFCMA==/dissolve/70/gravity/Center">
            <a:extLst>
              <a:ext uri="{FF2B5EF4-FFF2-40B4-BE49-F238E27FC236}">
                <a16:creationId xmlns:a16="http://schemas.microsoft.com/office/drawing/2014/main" id="{D9888615-9693-4342-A71E-9DD28BECE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341438"/>
            <a:ext cx="3709988" cy="336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4" name="Picture 2" descr="https://img-blog.csdn.net/20160922213840657?watermark/2/text/aHR0cDovL2Jsb2cuY3Nkbi5uZXQv/font/5a6L5L2T/fontsize/400/fill/I0JBQkFCMA==/dissolve/70/gravity/Center">
            <a:extLst>
              <a:ext uri="{FF2B5EF4-FFF2-40B4-BE49-F238E27FC236}">
                <a16:creationId xmlns:a16="http://schemas.microsoft.com/office/drawing/2014/main" id="{961B319D-BF15-374F-AF2B-1DCF40DF5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60575"/>
            <a:ext cx="4381500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2B660247-9EB9-4F46-9347-E96EBBEBD133}"/>
              </a:ext>
            </a:extLst>
          </p:cNvPr>
          <p:cNvSpPr/>
          <p:nvPr/>
        </p:nvSpPr>
        <p:spPr>
          <a:xfrm>
            <a:off x="7596188" y="1773238"/>
            <a:ext cx="720725" cy="3240087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A573EF8-90BD-8C4E-BB4E-1024B0BD2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4941888"/>
            <a:ext cx="16922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Huffman</a:t>
            </a:r>
            <a:r>
              <a:rPr lang="zh-CN" altLang="en-US" sz="24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树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D0EBE13-4B42-C845-976A-61E66BF3B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4941888"/>
            <a:ext cx="20018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Huffman</a:t>
            </a:r>
            <a:r>
              <a:rPr lang="zh-CN" altLang="en-US" sz="24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编码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B6486C5-1D4D-2B4F-8963-CE9F29DA5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3513" y="5626100"/>
            <a:ext cx="43084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编码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Bit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数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= 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叶子结点路径长度</a:t>
            </a:r>
            <a:endParaRPr lang="en-US" altLang="zh-CN" sz="240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出现概率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= 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叶子权值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>
            <a:extLst>
              <a:ext uri="{FF2B5EF4-FFF2-40B4-BE49-F238E27FC236}">
                <a16:creationId xmlns:a16="http://schemas.microsoft.com/office/drawing/2014/main" id="{11799827-085A-0D42-8F6F-D734A7F49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ea typeface="微软雅黑 Light" panose="020B0503020204020204" pitchFamily="34" charset="-122"/>
            </a:endParaRPr>
          </a:p>
        </p:txBody>
      </p:sp>
      <p:sp>
        <p:nvSpPr>
          <p:cNvPr id="49154" name="Content Placeholder 2">
            <a:extLst>
              <a:ext uri="{FF2B5EF4-FFF2-40B4-BE49-F238E27FC236}">
                <a16:creationId xmlns:a16="http://schemas.microsoft.com/office/drawing/2014/main" id="{0E675DD5-5688-D14F-B0CF-E01403C52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>
              <a:ea typeface="微软雅黑 Light" panose="020B0503020204020204" pitchFamily="34" charset="-122"/>
            </a:endParaRPr>
          </a:p>
        </p:txBody>
      </p:sp>
      <p:sp>
        <p:nvSpPr>
          <p:cNvPr id="49155" name="Slide Number Placeholder 3">
            <a:extLst>
              <a:ext uri="{FF2B5EF4-FFF2-40B4-BE49-F238E27FC236}">
                <a16:creationId xmlns:a16="http://schemas.microsoft.com/office/drawing/2014/main" id="{3A97A22C-60AC-1C49-BC47-360633FA1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52E35E-42D4-1A43-9691-A389FE225FC1}" type="slidenum">
              <a:rPr lang="en-US" altLang="zh-CN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zh-CN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9156" name="Picture 2">
            <a:extLst>
              <a:ext uri="{FF2B5EF4-FFF2-40B4-BE49-F238E27FC236}">
                <a16:creationId xmlns:a16="http://schemas.microsoft.com/office/drawing/2014/main" id="{03457D77-520D-F84A-B811-07804373F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33375"/>
            <a:ext cx="8248650" cy="581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>
            <a:extLst>
              <a:ext uri="{FF2B5EF4-FFF2-40B4-BE49-F238E27FC236}">
                <a16:creationId xmlns:a16="http://schemas.microsoft.com/office/drawing/2014/main" id="{2AC0B2E8-7273-894C-A3A1-441407FE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微软雅黑 Light" panose="020B0503020204020204" pitchFamily="34" charset="-122"/>
              </a:rPr>
              <a:t>课堂作业</a:t>
            </a:r>
          </a:p>
        </p:txBody>
      </p:sp>
      <p:sp>
        <p:nvSpPr>
          <p:cNvPr id="50178" name="Rectangle 3">
            <a:extLst>
              <a:ext uri="{FF2B5EF4-FFF2-40B4-BE49-F238E27FC236}">
                <a16:creationId xmlns:a16="http://schemas.microsoft.com/office/drawing/2014/main" id="{46072521-4DD0-7B4F-AB49-032E3CA26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1684784"/>
          </a:xfrm>
        </p:spPr>
        <p:txBody>
          <a:bodyPr/>
          <a:lstStyle/>
          <a:p>
            <a:r>
              <a:rPr lang="zh-CN" altLang="en-US" dirty="0">
                <a:ea typeface="微软雅黑 Light" panose="020B0503020204020204" pitchFamily="34" charset="-122"/>
              </a:rPr>
              <a:t>若度为</a:t>
            </a:r>
            <a:r>
              <a:rPr lang="en-US" altLang="zh-CN" dirty="0">
                <a:ea typeface="微软雅黑 Light" panose="020B0503020204020204" pitchFamily="34" charset="-122"/>
              </a:rPr>
              <a:t>m</a:t>
            </a:r>
            <a:r>
              <a:rPr lang="zh-CN" altLang="en-US" dirty="0">
                <a:ea typeface="微软雅黑 Light" panose="020B0503020204020204" pitchFamily="34" charset="-122"/>
              </a:rPr>
              <a:t>的哈夫曼树中（度为</a:t>
            </a:r>
            <a:r>
              <a:rPr lang="en" altLang="zh-CN" dirty="0">
                <a:ea typeface="微软雅黑 Light" panose="020B0503020204020204" pitchFamily="34" charset="-122"/>
              </a:rPr>
              <a:t>m</a:t>
            </a:r>
            <a:r>
              <a:rPr lang="zh-CN" altLang="en-US" dirty="0">
                <a:ea typeface="微软雅黑 Light" panose="020B0503020204020204" pitchFamily="34" charset="-122"/>
              </a:rPr>
              <a:t>的哈夫曼树中只有度为</a:t>
            </a:r>
            <a:r>
              <a:rPr lang="en" altLang="zh-CN" dirty="0">
                <a:ea typeface="微软雅黑 Light" panose="020B0503020204020204" pitchFamily="34" charset="-122"/>
              </a:rPr>
              <a:t>m</a:t>
            </a:r>
            <a:r>
              <a:rPr lang="zh-CN" altLang="en-US" dirty="0">
                <a:ea typeface="微软雅黑 Light" panose="020B0503020204020204" pitchFamily="34" charset="-122"/>
              </a:rPr>
              <a:t>和度为</a:t>
            </a:r>
            <a:r>
              <a:rPr lang="en-US" altLang="zh-CN" dirty="0">
                <a:ea typeface="微软雅黑 Light" panose="020B0503020204020204" pitchFamily="34" charset="-122"/>
              </a:rPr>
              <a:t>0</a:t>
            </a:r>
            <a:r>
              <a:rPr lang="zh-CN" altLang="en-US" dirty="0">
                <a:ea typeface="微软雅黑 Light" panose="020B0503020204020204" pitchFamily="34" charset="-122"/>
              </a:rPr>
              <a:t>的结点），其叶结点个数为</a:t>
            </a:r>
            <a:r>
              <a:rPr lang="en-US" altLang="zh-CN" dirty="0">
                <a:ea typeface="微软雅黑 Light" panose="020B0503020204020204" pitchFamily="34" charset="-122"/>
              </a:rPr>
              <a:t>n</a:t>
            </a:r>
            <a:r>
              <a:rPr lang="zh-CN" altLang="en-US" dirty="0">
                <a:ea typeface="微软雅黑 Light" panose="020B0503020204020204" pitchFamily="34" charset="-122"/>
              </a:rPr>
              <a:t>，则非叶结点的个数为多少？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ea typeface="微软雅黑 Light" panose="020B0503020204020204" pitchFamily="34" charset="-122"/>
            </a:endParaRPr>
          </a:p>
        </p:txBody>
      </p:sp>
      <p:pic>
        <p:nvPicPr>
          <p:cNvPr id="43010" name="Picture 2" descr="logo">
            <a:extLst>
              <a:ext uri="{FF2B5EF4-FFF2-40B4-BE49-F238E27FC236}">
                <a16:creationId xmlns:a16="http://schemas.microsoft.com/office/drawing/2014/main" id="{8B0FA53B-95D0-7346-9A1A-4BD36D2F1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3191"/>
            <a:ext cx="2515643" cy="73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B933995-AD07-7043-AABB-93A49791A407}"/>
              </a:ext>
            </a:extLst>
          </p:cNvPr>
          <p:cNvSpPr txBox="1"/>
          <p:nvPr/>
        </p:nvSpPr>
        <p:spPr>
          <a:xfrm>
            <a:off x="827584" y="3688140"/>
            <a:ext cx="725551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度为</a:t>
            </a:r>
            <a:r>
              <a:rPr kumimoji="1" lang="en-US" altLang="zh-CN" dirty="0"/>
              <a:t>m</a:t>
            </a:r>
            <a:r>
              <a:rPr kumimoji="1" lang="zh-CN" altLang="en-US" dirty="0"/>
              <a:t>的哈夫曼树中只有度为</a:t>
            </a:r>
            <a:r>
              <a:rPr kumimoji="1" lang="en-US" altLang="zh-CN" dirty="0"/>
              <a:t>m</a:t>
            </a:r>
            <a:r>
              <a:rPr kumimoji="1" lang="zh-CN" altLang="en-US" dirty="0"/>
              <a:t>和度为</a:t>
            </a:r>
            <a:r>
              <a:rPr kumimoji="1" lang="en-US" altLang="zh-CN" dirty="0"/>
              <a:t>0</a:t>
            </a:r>
            <a:r>
              <a:rPr lang="zh-CN" altLang="en-US" dirty="0"/>
              <a:t>的结点。</a:t>
            </a:r>
            <a:endParaRPr lang="en-US" altLang="zh-CN" dirty="0"/>
          </a:p>
          <a:p>
            <a:endParaRPr lang="en-US" altLang="zh-CN" dirty="0"/>
          </a:p>
          <a:p>
            <a:r>
              <a:rPr kumimoji="1" lang="zh-CN" altLang="en-US" dirty="0"/>
              <a:t>叶子结点个数为</a:t>
            </a:r>
            <a:r>
              <a:rPr kumimoji="1" lang="en-US" altLang="zh-CN" dirty="0"/>
              <a:t>n</a:t>
            </a:r>
            <a:r>
              <a:rPr kumimoji="1" lang="zh-CN" altLang="en-US" dirty="0"/>
              <a:t>，中间结点（非叶结点）个数为</a:t>
            </a:r>
            <a:r>
              <a:rPr kumimoji="1" lang="en-US" altLang="zh-CN" dirty="0"/>
              <a:t>k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zh-CN" altLang="en-US" dirty="0"/>
              <a:t>边总数</a:t>
            </a:r>
            <a:r>
              <a:rPr kumimoji="1" lang="en-US" altLang="zh-CN" dirty="0"/>
              <a:t> = n + k - 1 = k*m =&gt; k = (n-1)/(m-1)</a:t>
            </a:r>
            <a:endParaRPr kumimoji="1"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7258DE-3051-EC40-8F90-82CB573D6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400" y="2286000"/>
            <a:ext cx="8229600" cy="1143000"/>
          </a:xfrm>
        </p:spPr>
        <p:txBody>
          <a:bodyPr/>
          <a:lstStyle/>
          <a:p>
            <a:r>
              <a:rPr kumimoji="1" lang="en-US" altLang="zh-CN" dirty="0"/>
              <a:t>Thanks &amp; QA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C0F3B2-D463-6F49-8354-F347A368E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DCEF87-ABFC-5741-B1FB-C6E585F80036}" type="slidenum">
              <a:rPr lang="en-US" altLang="zh-CN" smtClean="0"/>
              <a:pPr>
                <a:defRPr/>
              </a:pPr>
              <a:t>37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96028844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>
            <a:extLst>
              <a:ext uri="{FF2B5EF4-FFF2-40B4-BE49-F238E27FC236}">
                <a16:creationId xmlns:a16="http://schemas.microsoft.com/office/drawing/2014/main" id="{BEA1C04A-18B0-3345-A981-DACDD123A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25" y="1038225"/>
            <a:ext cx="3740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rgbClr val="FF0000"/>
                </a:solidFill>
                <a:latin typeface="微软雅黑 Light" panose="020B0503020204020204" pitchFamily="34" charset="-122"/>
              </a:rPr>
              <a:t>方法：</a:t>
            </a:r>
            <a:r>
              <a:rPr lang="zh-CN" altLang="en-US" sz="2400">
                <a:latin typeface="微软雅黑 Light" panose="020B0503020204020204" pitchFamily="34" charset="-122"/>
              </a:rPr>
              <a:t>加线</a:t>
            </a:r>
            <a:r>
              <a:rPr lang="en-US" altLang="zh-CN" sz="2400">
                <a:latin typeface="Times New Roman" panose="02020603050405020304" pitchFamily="18" charset="0"/>
              </a:rPr>
              <a:t>—</a:t>
            </a:r>
            <a:r>
              <a:rPr lang="zh-CN" altLang="en-US" sz="2400">
                <a:latin typeface="微软雅黑 Light" panose="020B0503020204020204" pitchFamily="34" charset="-122"/>
              </a:rPr>
              <a:t>抹线</a:t>
            </a:r>
            <a:r>
              <a:rPr lang="en-US" altLang="zh-CN" sz="2400">
                <a:latin typeface="Times New Roman" panose="02020603050405020304" pitchFamily="18" charset="0"/>
              </a:rPr>
              <a:t>—</a:t>
            </a:r>
            <a:r>
              <a:rPr lang="zh-CN" altLang="en-US" sz="2400">
                <a:latin typeface="微软雅黑 Light" panose="020B0503020204020204" pitchFamily="34" charset="-122"/>
              </a:rPr>
              <a:t>旋转 </a:t>
            </a:r>
          </a:p>
        </p:txBody>
      </p:sp>
      <p:grpSp>
        <p:nvGrpSpPr>
          <p:cNvPr id="18434" name="Group 3">
            <a:extLst>
              <a:ext uri="{FF2B5EF4-FFF2-40B4-BE49-F238E27FC236}">
                <a16:creationId xmlns:a16="http://schemas.microsoft.com/office/drawing/2014/main" id="{12303BAE-91D7-584E-8BBB-7F30712301B1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462213"/>
            <a:ext cx="3619500" cy="4038600"/>
            <a:chOff x="3024" y="1056"/>
            <a:chExt cx="2280" cy="2544"/>
          </a:xfrm>
        </p:grpSpPr>
        <p:sp>
          <p:nvSpPr>
            <p:cNvPr id="18487" name="Oval 4">
              <a:extLst>
                <a:ext uri="{FF2B5EF4-FFF2-40B4-BE49-F238E27FC236}">
                  <a16:creationId xmlns:a16="http://schemas.microsoft.com/office/drawing/2014/main" id="{B92F7ABF-3E06-B843-B9E9-8E107E809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7" y="1056"/>
              <a:ext cx="371" cy="34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8488" name="Oval 5">
              <a:extLst>
                <a:ext uri="{FF2B5EF4-FFF2-40B4-BE49-F238E27FC236}">
                  <a16:creationId xmlns:a16="http://schemas.microsoft.com/office/drawing/2014/main" id="{F356FAF0-57CF-FD4D-96A7-8A1522BF3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2" y="1747"/>
              <a:ext cx="370" cy="34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8489" name="Oval 6">
              <a:extLst>
                <a:ext uri="{FF2B5EF4-FFF2-40B4-BE49-F238E27FC236}">
                  <a16:creationId xmlns:a16="http://schemas.microsoft.com/office/drawing/2014/main" id="{62376D82-DD29-6648-9AF7-B17B76B24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8" y="2501"/>
              <a:ext cx="370" cy="34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8490" name="Oval 7">
              <a:extLst>
                <a:ext uri="{FF2B5EF4-FFF2-40B4-BE49-F238E27FC236}">
                  <a16:creationId xmlns:a16="http://schemas.microsoft.com/office/drawing/2014/main" id="{5A849C99-4A7E-444B-BEF8-735EC9496D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3" y="1763"/>
              <a:ext cx="371" cy="34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8491" name="Oval 8">
              <a:extLst>
                <a:ext uri="{FF2B5EF4-FFF2-40B4-BE49-F238E27FC236}">
                  <a16:creationId xmlns:a16="http://schemas.microsoft.com/office/drawing/2014/main" id="{AC3D2132-025F-F341-8073-75D163A0E6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454"/>
              <a:ext cx="371" cy="34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8492" name="Oval 9">
              <a:extLst>
                <a:ext uri="{FF2B5EF4-FFF2-40B4-BE49-F238E27FC236}">
                  <a16:creationId xmlns:a16="http://schemas.microsoft.com/office/drawing/2014/main" id="{2471F93B-312B-444B-A965-C555223E4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9" y="3255"/>
              <a:ext cx="370" cy="34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8493" name="Line 10">
              <a:extLst>
                <a:ext uri="{FF2B5EF4-FFF2-40B4-BE49-F238E27FC236}">
                  <a16:creationId xmlns:a16="http://schemas.microsoft.com/office/drawing/2014/main" id="{58589BC5-9B96-0544-8B9B-B40F0CBD47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58" y="1386"/>
              <a:ext cx="464" cy="37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94" name="Line 11">
              <a:extLst>
                <a:ext uri="{FF2B5EF4-FFF2-40B4-BE49-F238E27FC236}">
                  <a16:creationId xmlns:a16="http://schemas.microsoft.com/office/drawing/2014/main" id="{A55A1C1F-F8D8-F149-859E-1A8D8BB9CB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02" y="2061"/>
              <a:ext cx="278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95" name="Line 12">
              <a:extLst>
                <a:ext uri="{FF2B5EF4-FFF2-40B4-BE49-F238E27FC236}">
                  <a16:creationId xmlns:a16="http://schemas.microsoft.com/office/drawing/2014/main" id="{1219EBE7-815D-0D46-AA83-AE78494867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1" y="1354"/>
              <a:ext cx="445" cy="4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96" name="Line 13">
              <a:extLst>
                <a:ext uri="{FF2B5EF4-FFF2-40B4-BE49-F238E27FC236}">
                  <a16:creationId xmlns:a16="http://schemas.microsoft.com/office/drawing/2014/main" id="{BEE7F755-C787-A744-8CEF-43DBF4B83C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4" y="2045"/>
              <a:ext cx="408" cy="5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97" name="Line 14">
              <a:extLst>
                <a:ext uri="{FF2B5EF4-FFF2-40B4-BE49-F238E27FC236}">
                  <a16:creationId xmlns:a16="http://schemas.microsoft.com/office/drawing/2014/main" id="{626A7770-E1EF-664D-8C40-1E61D2E897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2815"/>
              <a:ext cx="370" cy="4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98" name="Oval 15">
              <a:extLst>
                <a:ext uri="{FF2B5EF4-FFF2-40B4-BE49-F238E27FC236}">
                  <a16:creationId xmlns:a16="http://schemas.microsoft.com/office/drawing/2014/main" id="{7EC43919-A923-384C-B771-15FA83F582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2" y="3207"/>
              <a:ext cx="371" cy="3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18499" name="Line 16">
              <a:extLst>
                <a:ext uri="{FF2B5EF4-FFF2-40B4-BE49-F238E27FC236}">
                  <a16:creationId xmlns:a16="http://schemas.microsoft.com/office/drawing/2014/main" id="{62CD9BD8-0D73-A940-8AA3-DDA6DE66A4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4" y="2799"/>
              <a:ext cx="427" cy="4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500" name="Oval 17">
              <a:extLst>
                <a:ext uri="{FF2B5EF4-FFF2-40B4-BE49-F238E27FC236}">
                  <a16:creationId xmlns:a16="http://schemas.microsoft.com/office/drawing/2014/main" id="{51E370A8-630D-D84A-B34A-066874862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5" y="3239"/>
              <a:ext cx="370" cy="34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8501" name="Line 18">
              <a:extLst>
                <a:ext uri="{FF2B5EF4-FFF2-40B4-BE49-F238E27FC236}">
                  <a16:creationId xmlns:a16="http://schemas.microsoft.com/office/drawing/2014/main" id="{BECF9FAF-54D5-F649-9833-B5A491EA1B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2" y="2831"/>
              <a:ext cx="0" cy="4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502" name="Oval 19">
              <a:extLst>
                <a:ext uri="{FF2B5EF4-FFF2-40B4-BE49-F238E27FC236}">
                  <a16:creationId xmlns:a16="http://schemas.microsoft.com/office/drawing/2014/main" id="{D8CC328E-CF25-6942-9011-8E4F1FB26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7" y="1778"/>
              <a:ext cx="371" cy="3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8503" name="Line 20">
              <a:extLst>
                <a:ext uri="{FF2B5EF4-FFF2-40B4-BE49-F238E27FC236}">
                  <a16:creationId xmlns:a16="http://schemas.microsoft.com/office/drawing/2014/main" id="{F58EF700-911E-A14A-BB2C-3FD31A580E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33" y="1370"/>
              <a:ext cx="0" cy="4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8435" name="Group 21">
            <a:extLst>
              <a:ext uri="{FF2B5EF4-FFF2-40B4-BE49-F238E27FC236}">
                <a16:creationId xmlns:a16="http://schemas.microsoft.com/office/drawing/2014/main" id="{0188EA46-80DD-5C45-B403-0E86EF440D93}"/>
              </a:ext>
            </a:extLst>
          </p:cNvPr>
          <p:cNvGrpSpPr>
            <a:grpSpLocks/>
          </p:cNvGrpSpPr>
          <p:nvPr/>
        </p:nvGrpSpPr>
        <p:grpSpPr bwMode="auto">
          <a:xfrm>
            <a:off x="1714500" y="3910013"/>
            <a:ext cx="1600200" cy="0"/>
            <a:chOff x="1714500" y="3910034"/>
            <a:chExt cx="1600200" cy="0"/>
          </a:xfrm>
        </p:grpSpPr>
        <p:sp>
          <p:nvSpPr>
            <p:cNvPr id="18485" name="Line 22">
              <a:extLst>
                <a:ext uri="{FF2B5EF4-FFF2-40B4-BE49-F238E27FC236}">
                  <a16:creationId xmlns:a16="http://schemas.microsoft.com/office/drawing/2014/main" id="{4D5D70A8-483E-F24D-94BB-297DEC8521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0" y="2112"/>
              <a:ext cx="336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86" name="Line 23">
              <a:extLst>
                <a:ext uri="{FF2B5EF4-FFF2-40B4-BE49-F238E27FC236}">
                  <a16:creationId xmlns:a16="http://schemas.microsoft.com/office/drawing/2014/main" id="{3377FFBA-60BB-AC49-9FC6-2347606570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52" y="2112"/>
              <a:ext cx="336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40700" name="AutoShape 28">
            <a:extLst>
              <a:ext uri="{FF2B5EF4-FFF2-40B4-BE49-F238E27FC236}">
                <a16:creationId xmlns:a16="http://schemas.microsoft.com/office/drawing/2014/main" id="{714CBC5D-B607-A842-BDBE-3DC4623F0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910013"/>
            <a:ext cx="838200" cy="990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" name="Group 31">
            <a:extLst>
              <a:ext uri="{FF2B5EF4-FFF2-40B4-BE49-F238E27FC236}">
                <a16:creationId xmlns:a16="http://schemas.microsoft.com/office/drawing/2014/main" id="{4F6B3E3F-E940-2B44-BA61-37ECE6FB9E73}"/>
              </a:ext>
            </a:extLst>
          </p:cNvPr>
          <p:cNvGrpSpPr>
            <a:grpSpLocks/>
          </p:cNvGrpSpPr>
          <p:nvPr/>
        </p:nvGrpSpPr>
        <p:grpSpPr bwMode="auto">
          <a:xfrm>
            <a:off x="1638300" y="3224213"/>
            <a:ext cx="1676400" cy="2667000"/>
            <a:chOff x="3888" y="1536"/>
            <a:chExt cx="1056" cy="1680"/>
          </a:xfrm>
        </p:grpSpPr>
        <p:grpSp>
          <p:nvGrpSpPr>
            <p:cNvPr id="18470" name="Group 32">
              <a:extLst>
                <a:ext uri="{FF2B5EF4-FFF2-40B4-BE49-F238E27FC236}">
                  <a16:creationId xmlns:a16="http://schemas.microsoft.com/office/drawing/2014/main" id="{5703E025-91CE-F545-9F30-293F0F1AD6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4" y="3024"/>
              <a:ext cx="192" cy="192"/>
              <a:chOff x="2592" y="3552"/>
              <a:chExt cx="192" cy="192"/>
            </a:xfrm>
          </p:grpSpPr>
          <p:sp>
            <p:nvSpPr>
              <p:cNvPr id="18483" name="Line 33">
                <a:extLst>
                  <a:ext uri="{FF2B5EF4-FFF2-40B4-BE49-F238E27FC236}">
                    <a16:creationId xmlns:a16="http://schemas.microsoft.com/office/drawing/2014/main" id="{FAA747B2-C9B9-364A-BB77-9D1B479E96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92" y="3552"/>
                <a:ext cx="192" cy="192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84" name="Line 34">
                <a:extLst>
                  <a:ext uri="{FF2B5EF4-FFF2-40B4-BE49-F238E27FC236}">
                    <a16:creationId xmlns:a16="http://schemas.microsoft.com/office/drawing/2014/main" id="{0F6210DA-F476-3340-AC79-FA548A2EFF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2" y="3552"/>
                <a:ext cx="192" cy="192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471" name="Group 35">
              <a:extLst>
                <a:ext uri="{FF2B5EF4-FFF2-40B4-BE49-F238E27FC236}">
                  <a16:creationId xmlns:a16="http://schemas.microsoft.com/office/drawing/2014/main" id="{8BD8916D-5838-9A40-8BA7-F8E93B1EE9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2" y="2928"/>
              <a:ext cx="192" cy="192"/>
              <a:chOff x="2592" y="3552"/>
              <a:chExt cx="192" cy="192"/>
            </a:xfrm>
          </p:grpSpPr>
          <p:sp>
            <p:nvSpPr>
              <p:cNvPr id="18481" name="Line 36">
                <a:extLst>
                  <a:ext uri="{FF2B5EF4-FFF2-40B4-BE49-F238E27FC236}">
                    <a16:creationId xmlns:a16="http://schemas.microsoft.com/office/drawing/2014/main" id="{4B37FB26-333D-034C-8ADE-BFB12DC050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92" y="3552"/>
                <a:ext cx="192" cy="192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82" name="Line 37">
                <a:extLst>
                  <a:ext uri="{FF2B5EF4-FFF2-40B4-BE49-F238E27FC236}">
                    <a16:creationId xmlns:a16="http://schemas.microsoft.com/office/drawing/2014/main" id="{786A8C04-434D-5C46-85A9-37237F56B8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2" y="3552"/>
                <a:ext cx="192" cy="192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472" name="Group 38">
              <a:extLst>
                <a:ext uri="{FF2B5EF4-FFF2-40B4-BE49-F238E27FC236}">
                  <a16:creationId xmlns:a16="http://schemas.microsoft.com/office/drawing/2014/main" id="{EB558B4A-E83D-1642-8469-EBC383F62C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88" y="2256"/>
              <a:ext cx="192" cy="192"/>
              <a:chOff x="2592" y="3552"/>
              <a:chExt cx="192" cy="192"/>
            </a:xfrm>
          </p:grpSpPr>
          <p:sp>
            <p:nvSpPr>
              <p:cNvPr id="18479" name="Line 39">
                <a:extLst>
                  <a:ext uri="{FF2B5EF4-FFF2-40B4-BE49-F238E27FC236}">
                    <a16:creationId xmlns:a16="http://schemas.microsoft.com/office/drawing/2014/main" id="{46944974-87A1-E441-9F4F-5CDA719ECE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92" y="3552"/>
                <a:ext cx="192" cy="192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80" name="Line 40">
                <a:extLst>
                  <a:ext uri="{FF2B5EF4-FFF2-40B4-BE49-F238E27FC236}">
                    <a16:creationId xmlns:a16="http://schemas.microsoft.com/office/drawing/2014/main" id="{2F3739F4-C704-9C43-96F4-E4628164AD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2" y="3552"/>
                <a:ext cx="192" cy="192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473" name="Group 41">
              <a:extLst>
                <a:ext uri="{FF2B5EF4-FFF2-40B4-BE49-F238E27FC236}">
                  <a16:creationId xmlns:a16="http://schemas.microsoft.com/office/drawing/2014/main" id="{8B4A3992-C907-1642-9DDF-11E15FA335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0" y="1536"/>
              <a:ext cx="192" cy="192"/>
              <a:chOff x="2592" y="3552"/>
              <a:chExt cx="192" cy="192"/>
            </a:xfrm>
          </p:grpSpPr>
          <p:sp>
            <p:nvSpPr>
              <p:cNvPr id="18477" name="Line 42">
                <a:extLst>
                  <a:ext uri="{FF2B5EF4-FFF2-40B4-BE49-F238E27FC236}">
                    <a16:creationId xmlns:a16="http://schemas.microsoft.com/office/drawing/2014/main" id="{E92E7F69-B2A4-FA44-84AB-07E0532036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92" y="3552"/>
                <a:ext cx="192" cy="192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78" name="Line 43">
                <a:extLst>
                  <a:ext uri="{FF2B5EF4-FFF2-40B4-BE49-F238E27FC236}">
                    <a16:creationId xmlns:a16="http://schemas.microsoft.com/office/drawing/2014/main" id="{3E56550A-1765-D446-9EFF-BB763999C2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2" y="3552"/>
                <a:ext cx="192" cy="192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474" name="Group 44">
              <a:extLst>
                <a:ext uri="{FF2B5EF4-FFF2-40B4-BE49-F238E27FC236}">
                  <a16:creationId xmlns:a16="http://schemas.microsoft.com/office/drawing/2014/main" id="{B3F04443-CADB-6A40-B3D8-CF94261A22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52" y="1536"/>
              <a:ext cx="192" cy="192"/>
              <a:chOff x="2592" y="3552"/>
              <a:chExt cx="192" cy="192"/>
            </a:xfrm>
          </p:grpSpPr>
          <p:sp>
            <p:nvSpPr>
              <p:cNvPr id="18475" name="Line 45">
                <a:extLst>
                  <a:ext uri="{FF2B5EF4-FFF2-40B4-BE49-F238E27FC236}">
                    <a16:creationId xmlns:a16="http://schemas.microsoft.com/office/drawing/2014/main" id="{2B518326-92D5-7543-BEDD-C83BCF314A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92" y="3552"/>
                <a:ext cx="192" cy="192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76" name="Line 46">
                <a:extLst>
                  <a:ext uri="{FF2B5EF4-FFF2-40B4-BE49-F238E27FC236}">
                    <a16:creationId xmlns:a16="http://schemas.microsoft.com/office/drawing/2014/main" id="{A279F889-31C8-1D43-9BE3-795DC53C6E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2" y="3552"/>
                <a:ext cx="192" cy="192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0" name="Group 47">
            <a:extLst>
              <a:ext uri="{FF2B5EF4-FFF2-40B4-BE49-F238E27FC236}">
                <a16:creationId xmlns:a16="http://schemas.microsoft.com/office/drawing/2014/main" id="{93A0BD24-F66C-C643-A905-3AA796EE02C6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2157413"/>
            <a:ext cx="3429000" cy="4343400"/>
            <a:chOff x="1392" y="1008"/>
            <a:chExt cx="2208" cy="2736"/>
          </a:xfrm>
        </p:grpSpPr>
        <p:sp>
          <p:nvSpPr>
            <p:cNvPr id="18453" name="Oval 48">
              <a:extLst>
                <a:ext uri="{FF2B5EF4-FFF2-40B4-BE49-F238E27FC236}">
                  <a16:creationId xmlns:a16="http://schemas.microsoft.com/office/drawing/2014/main" id="{E91A1B09-73BB-C646-9208-380A7C152E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6" y="1008"/>
              <a:ext cx="365" cy="27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8454" name="Oval 49">
              <a:extLst>
                <a:ext uri="{FF2B5EF4-FFF2-40B4-BE49-F238E27FC236}">
                  <a16:creationId xmlns:a16="http://schemas.microsoft.com/office/drawing/2014/main" id="{CEB43CFE-CEFB-F641-9A4C-9F80005BAD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1" y="1548"/>
              <a:ext cx="365" cy="27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8455" name="Oval 50">
              <a:extLst>
                <a:ext uri="{FF2B5EF4-FFF2-40B4-BE49-F238E27FC236}">
                  <a16:creationId xmlns:a16="http://schemas.microsoft.com/office/drawing/2014/main" id="{50BFFE6F-DB4F-D742-A445-6FCEC77306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4" y="2468"/>
              <a:ext cx="365" cy="27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8456" name="Oval 51">
              <a:extLst>
                <a:ext uri="{FF2B5EF4-FFF2-40B4-BE49-F238E27FC236}">
                  <a16:creationId xmlns:a16="http://schemas.microsoft.com/office/drawing/2014/main" id="{D3867BD9-8FFF-3746-A6E8-02525F97F3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2407"/>
              <a:ext cx="365" cy="27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8457" name="Oval 52">
              <a:extLst>
                <a:ext uri="{FF2B5EF4-FFF2-40B4-BE49-F238E27FC236}">
                  <a16:creationId xmlns:a16="http://schemas.microsoft.com/office/drawing/2014/main" id="{FDDA248B-8574-9246-824C-BD081C77E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100"/>
              <a:ext cx="365" cy="27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8458" name="Oval 53">
              <a:extLst>
                <a:ext uri="{FF2B5EF4-FFF2-40B4-BE49-F238E27FC236}">
                  <a16:creationId xmlns:a16="http://schemas.microsoft.com/office/drawing/2014/main" id="{9C130157-60DF-2540-BC56-1127A998D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" y="2971"/>
              <a:ext cx="365" cy="27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8459" name="Line 54">
              <a:extLst>
                <a:ext uri="{FF2B5EF4-FFF2-40B4-BE49-F238E27FC236}">
                  <a16:creationId xmlns:a16="http://schemas.microsoft.com/office/drawing/2014/main" id="{6DF30BE3-9CF0-D541-A7B8-9856E81F0D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13" y="1266"/>
              <a:ext cx="456" cy="29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60" name="Line 55">
              <a:extLst>
                <a:ext uri="{FF2B5EF4-FFF2-40B4-BE49-F238E27FC236}">
                  <a16:creationId xmlns:a16="http://schemas.microsoft.com/office/drawing/2014/main" id="{3F7B5119-C317-9543-BE87-FFE116CC1B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66" y="1793"/>
              <a:ext cx="273" cy="31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61" name="Line 56">
              <a:extLst>
                <a:ext uri="{FF2B5EF4-FFF2-40B4-BE49-F238E27FC236}">
                  <a16:creationId xmlns:a16="http://schemas.microsoft.com/office/drawing/2014/main" id="{4DE45BFB-2954-7F40-821B-0AE25DE4E3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66" y="2701"/>
              <a:ext cx="311" cy="2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62" name="Oval 57">
              <a:extLst>
                <a:ext uri="{FF2B5EF4-FFF2-40B4-BE49-F238E27FC236}">
                  <a16:creationId xmlns:a16="http://schemas.microsoft.com/office/drawing/2014/main" id="{F6397464-1D22-0942-8372-F83E2D745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9" y="3474"/>
              <a:ext cx="365" cy="27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18463" name="Oval 58">
              <a:extLst>
                <a:ext uri="{FF2B5EF4-FFF2-40B4-BE49-F238E27FC236}">
                  <a16:creationId xmlns:a16="http://schemas.microsoft.com/office/drawing/2014/main" id="{143A6034-23AA-8440-93DC-6D95554D1E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2" y="3216"/>
              <a:ext cx="365" cy="27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8464" name="Oval 59">
              <a:extLst>
                <a:ext uri="{FF2B5EF4-FFF2-40B4-BE49-F238E27FC236}">
                  <a16:creationId xmlns:a16="http://schemas.microsoft.com/office/drawing/2014/main" id="{B9198D52-56F6-0C4F-915D-DA37F9C054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5" y="2002"/>
              <a:ext cx="365" cy="27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8465" name="Line 60">
              <a:extLst>
                <a:ext uri="{FF2B5EF4-FFF2-40B4-BE49-F238E27FC236}">
                  <a16:creationId xmlns:a16="http://schemas.microsoft.com/office/drawing/2014/main" id="{B9960C9C-FEA3-D548-83E6-B14474ABB2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8" y="1793"/>
              <a:ext cx="420" cy="246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66" name="Line 61">
              <a:extLst>
                <a:ext uri="{FF2B5EF4-FFF2-40B4-BE49-F238E27FC236}">
                  <a16:creationId xmlns:a16="http://schemas.microsoft.com/office/drawing/2014/main" id="{C2F15ACE-1A24-2A4C-8599-5F65164170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3" y="2235"/>
              <a:ext cx="365" cy="221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67" name="Line 62">
              <a:extLst>
                <a:ext uri="{FF2B5EF4-FFF2-40B4-BE49-F238E27FC236}">
                  <a16:creationId xmlns:a16="http://schemas.microsoft.com/office/drawing/2014/main" id="{627BE5C9-31AF-A443-B434-8953C07EC6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5" y="2296"/>
              <a:ext cx="347" cy="233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68" name="Line 63">
              <a:extLst>
                <a:ext uri="{FF2B5EF4-FFF2-40B4-BE49-F238E27FC236}">
                  <a16:creationId xmlns:a16="http://schemas.microsoft.com/office/drawing/2014/main" id="{2AF27B00-C79E-7542-AB0B-EC67719F58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6" y="3155"/>
              <a:ext cx="164" cy="111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69" name="Line 64">
              <a:extLst>
                <a:ext uri="{FF2B5EF4-FFF2-40B4-BE49-F238E27FC236}">
                  <a16:creationId xmlns:a16="http://schemas.microsoft.com/office/drawing/2014/main" id="{6DAB72F7-A8A5-B143-92A0-252DC8C7C5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7" y="3425"/>
              <a:ext cx="182" cy="110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40737" name="AutoShape 65">
            <a:extLst>
              <a:ext uri="{FF2B5EF4-FFF2-40B4-BE49-F238E27FC236}">
                <a16:creationId xmlns:a16="http://schemas.microsoft.com/office/drawing/2014/main" id="{37018B29-09B3-164C-9D4D-AA42D63CE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852613"/>
            <a:ext cx="1447800" cy="457200"/>
          </a:xfrm>
          <a:prstGeom prst="wedgeRectCallout">
            <a:avLst>
              <a:gd name="adj1" fmla="val 51972"/>
              <a:gd name="adj2" fmla="val -12395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bg1"/>
                </a:solidFill>
                <a:latin typeface="微软雅黑 Light" panose="020B0503020204020204" pitchFamily="34" charset="-122"/>
              </a:rPr>
              <a:t>兄弟相连</a:t>
            </a:r>
          </a:p>
        </p:txBody>
      </p:sp>
      <p:sp>
        <p:nvSpPr>
          <p:cNvPr id="540738" name="AutoShape 66">
            <a:extLst>
              <a:ext uri="{FF2B5EF4-FFF2-40B4-BE49-F238E27FC236}">
                <a16:creationId xmlns:a16="http://schemas.microsoft.com/office/drawing/2014/main" id="{F49500CE-50E9-1440-9F56-0E76D1534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25" y="1852613"/>
            <a:ext cx="1447800" cy="457200"/>
          </a:xfrm>
          <a:prstGeom prst="wedgeRectCallout">
            <a:avLst>
              <a:gd name="adj1" fmla="val -11042"/>
              <a:gd name="adj2" fmla="val -13136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bg1"/>
                </a:solidFill>
                <a:latin typeface="微软雅黑 Light" panose="020B0503020204020204" pitchFamily="34" charset="-122"/>
              </a:rPr>
              <a:t>长兄为父</a:t>
            </a:r>
          </a:p>
        </p:txBody>
      </p:sp>
      <p:sp>
        <p:nvSpPr>
          <p:cNvPr id="540739" name="AutoShape 67">
            <a:extLst>
              <a:ext uri="{FF2B5EF4-FFF2-40B4-BE49-F238E27FC236}">
                <a16:creationId xmlns:a16="http://schemas.microsoft.com/office/drawing/2014/main" id="{C1981B89-8CD9-6347-855A-3924C12A0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00" y="1828800"/>
            <a:ext cx="1447800" cy="457200"/>
          </a:xfrm>
          <a:prstGeom prst="wedgeRectCallout">
            <a:avLst>
              <a:gd name="adj1" fmla="val -71926"/>
              <a:gd name="adj2" fmla="val -12887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bg1"/>
                </a:solidFill>
                <a:latin typeface="微软雅黑 Light" panose="020B0503020204020204" pitchFamily="34" charset="-122"/>
              </a:rPr>
              <a:t>孩子靠左</a:t>
            </a:r>
          </a:p>
        </p:txBody>
      </p:sp>
      <p:sp>
        <p:nvSpPr>
          <p:cNvPr id="18442" name="Rectangle 2">
            <a:extLst>
              <a:ext uri="{FF2B5EF4-FFF2-40B4-BE49-F238E27FC236}">
                <a16:creationId xmlns:a16="http://schemas.microsoft.com/office/drawing/2014/main" id="{96D71F08-2D41-974C-B1AD-5D5C18AB0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42875"/>
            <a:ext cx="7620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/>
              <a:t>6.4.1   </a:t>
            </a:r>
            <a:r>
              <a:rPr kumimoji="0" lang="zh-CN" altLang="en-US"/>
              <a:t>树和森林与二叉树的转换</a:t>
            </a:r>
            <a:endParaRPr kumimoji="0" lang="zh-CN" altLang="en-US">
              <a:latin typeface="微软雅黑 Light" panose="020B0503020204020204" pitchFamily="34" charset="-122"/>
            </a:endParaRPr>
          </a:p>
        </p:txBody>
      </p:sp>
      <p:sp>
        <p:nvSpPr>
          <p:cNvPr id="70" name="Rectangle 8">
            <a:extLst>
              <a:ext uri="{FF2B5EF4-FFF2-40B4-BE49-F238E27FC236}">
                <a16:creationId xmlns:a16="http://schemas.microsoft.com/office/drawing/2014/main" id="{5A08D6B2-CA44-014C-8F28-643A43646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3" y="714375"/>
            <a:ext cx="40528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微软雅黑 Light" panose="020B0503020204020204" pitchFamily="34" charset="-122"/>
              </a:rPr>
              <a:t>回顾</a:t>
            </a:r>
            <a:r>
              <a:rPr lang="en-US" altLang="zh-CN" sz="2400">
                <a:solidFill>
                  <a:srgbClr val="FF0000"/>
                </a:solidFill>
                <a:latin typeface="微软雅黑 Light" panose="020B0503020204020204" pitchFamily="34" charset="-122"/>
              </a:rPr>
              <a:t>1</a:t>
            </a:r>
            <a:r>
              <a:rPr lang="zh-CN" altLang="en-US" sz="2400">
                <a:solidFill>
                  <a:srgbClr val="FF0000"/>
                </a:solidFill>
                <a:latin typeface="微软雅黑 Light" panose="020B0503020204020204" pitchFamily="34" charset="-122"/>
              </a:rPr>
              <a:t>：</a:t>
            </a:r>
            <a:r>
              <a:rPr lang="zh-CN" altLang="en-US" sz="2400">
                <a:solidFill>
                  <a:srgbClr val="0000FF"/>
                </a:solidFill>
                <a:latin typeface="微软雅黑 Light" panose="020B0503020204020204" pitchFamily="34" charset="-122"/>
              </a:rPr>
              <a:t>树如何转为二叉树？</a:t>
            </a:r>
          </a:p>
        </p:txBody>
      </p:sp>
      <p:sp>
        <p:nvSpPr>
          <p:cNvPr id="71" name="AutoShape 9">
            <a:extLst>
              <a:ext uri="{FF2B5EF4-FFF2-40B4-BE49-F238E27FC236}">
                <a16:creationId xmlns:a16="http://schemas.microsoft.com/office/drawing/2014/main" id="{4B9EE25D-71B7-2D47-A9B5-AF7B12FB9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625" y="142875"/>
            <a:ext cx="2514600" cy="1066800"/>
          </a:xfrm>
          <a:prstGeom prst="wedgeEllipseCallout">
            <a:avLst>
              <a:gd name="adj1" fmla="val -121912"/>
              <a:gd name="adj2" fmla="val 31218"/>
            </a:avLst>
          </a:prstGeom>
          <a:solidFill>
            <a:srgbClr val="CCFF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微软雅黑 Light" panose="020B0503020204020204" pitchFamily="34" charset="-122"/>
              </a:rPr>
              <a:t>左孩子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—</a:t>
            </a:r>
            <a:r>
              <a:rPr lang="zh-CN" altLang="en-US" sz="2400">
                <a:solidFill>
                  <a:srgbClr val="0000FF"/>
                </a:solidFill>
                <a:latin typeface="微软雅黑 Light" panose="020B0503020204020204" pitchFamily="34" charset="-122"/>
              </a:rPr>
              <a:t>右兄弟表示法</a:t>
            </a:r>
          </a:p>
        </p:txBody>
      </p:sp>
      <p:sp>
        <p:nvSpPr>
          <p:cNvPr id="18445" name="灯片编号占位符 72">
            <a:extLst>
              <a:ext uri="{FF2B5EF4-FFF2-40B4-BE49-F238E27FC236}">
                <a16:creationId xmlns:a16="http://schemas.microsoft.com/office/drawing/2014/main" id="{D131F697-D81A-9344-813C-AEE5DD52B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D742BB-1FC0-B249-AE18-A35C34BF5C45}" type="slidenum">
              <a:rPr lang="en-US" altLang="zh-CN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1" name="组合 77">
            <a:extLst>
              <a:ext uri="{FF2B5EF4-FFF2-40B4-BE49-F238E27FC236}">
                <a16:creationId xmlns:a16="http://schemas.microsoft.com/office/drawing/2014/main" id="{B09B62C7-0578-A642-9A5A-6F7F8F848A9A}"/>
              </a:ext>
            </a:extLst>
          </p:cNvPr>
          <p:cNvGrpSpPr>
            <a:grpSpLocks/>
          </p:cNvGrpSpPr>
          <p:nvPr/>
        </p:nvGrpSpPr>
        <p:grpSpPr bwMode="auto">
          <a:xfrm>
            <a:off x="876300" y="3857625"/>
            <a:ext cx="2409825" cy="2344738"/>
            <a:chOff x="876300" y="3857627"/>
            <a:chExt cx="2409816" cy="2344736"/>
          </a:xfrm>
        </p:grpSpPr>
        <p:sp>
          <p:nvSpPr>
            <p:cNvPr id="18447" name="Line 24">
              <a:extLst>
                <a:ext uri="{FF2B5EF4-FFF2-40B4-BE49-F238E27FC236}">
                  <a16:creationId xmlns:a16="http://schemas.microsoft.com/office/drawing/2014/main" id="{8CABF129-9823-2C4A-BA20-1885DBC3B7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6300" y="5053013"/>
              <a:ext cx="1117600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8448" name="Group 25">
              <a:extLst>
                <a:ext uri="{FF2B5EF4-FFF2-40B4-BE49-F238E27FC236}">
                  <a16:creationId xmlns:a16="http://schemas.microsoft.com/office/drawing/2014/main" id="{A0688D29-F276-8B4B-ADD6-9EED152113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41488" y="6196013"/>
              <a:ext cx="1147762" cy="6350"/>
              <a:chOff x="1097" y="3552"/>
              <a:chExt cx="723" cy="4"/>
            </a:xfrm>
          </p:grpSpPr>
          <p:sp>
            <p:nvSpPr>
              <p:cNvPr id="18451" name="Line 26">
                <a:extLst>
                  <a:ext uri="{FF2B5EF4-FFF2-40B4-BE49-F238E27FC236}">
                    <a16:creationId xmlns:a16="http://schemas.microsoft.com/office/drawing/2014/main" id="{9AD50ACD-15B2-DC42-A324-F72B77933F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97" y="3552"/>
                <a:ext cx="223" cy="4"/>
              </a:xfrm>
              <a:prstGeom prst="line">
                <a:avLst/>
              </a:prstGeom>
              <a:noFill/>
              <a:ln w="38100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452" name="Line 27">
                <a:extLst>
                  <a:ext uri="{FF2B5EF4-FFF2-40B4-BE49-F238E27FC236}">
                    <a16:creationId xmlns:a16="http://schemas.microsoft.com/office/drawing/2014/main" id="{DAC8D50D-63DD-6643-8E57-ED5613C92D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56" y="3552"/>
                <a:ext cx="164" cy="4"/>
              </a:xfrm>
              <a:prstGeom prst="line">
                <a:avLst/>
              </a:prstGeom>
              <a:noFill/>
              <a:ln w="38100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8449" name="Line 24">
              <a:extLst>
                <a:ext uri="{FF2B5EF4-FFF2-40B4-BE49-F238E27FC236}">
                  <a16:creationId xmlns:a16="http://schemas.microsoft.com/office/drawing/2014/main" id="{5B555E89-2A29-9B49-BCC7-EA7A481663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4480" y="3857627"/>
              <a:ext cx="428628" cy="45719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50" name="Line 24">
              <a:extLst>
                <a:ext uri="{FF2B5EF4-FFF2-40B4-BE49-F238E27FC236}">
                  <a16:creationId xmlns:a16="http://schemas.microsoft.com/office/drawing/2014/main" id="{EFA02599-3496-2F40-8A0C-80071C068F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14612" y="3903347"/>
              <a:ext cx="571504" cy="45719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54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4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4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40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40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674" grpId="0" autoUpdateAnimBg="0"/>
      <p:bldP spid="540700" grpId="0" animBg="1"/>
      <p:bldP spid="540737" grpId="0" animBg="1" autoUpdateAnimBg="0"/>
      <p:bldP spid="540738" grpId="0" animBg="1" autoUpdateAnimBg="0"/>
      <p:bldP spid="540739" grpId="0" animBg="1" autoUpdateAnimBg="0"/>
      <p:bldP spid="70" grpId="0" autoUpdateAnimBg="0"/>
      <p:bldP spid="71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>
            <a:extLst>
              <a:ext uri="{FF2B5EF4-FFF2-40B4-BE49-F238E27FC236}">
                <a16:creationId xmlns:a16="http://schemas.microsoft.com/office/drawing/2014/main" id="{E37BF4AF-6C7E-3C4C-88CF-20AB31B10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6324600" cy="552450"/>
          </a:xfrm>
        </p:spPr>
        <p:txBody>
          <a:bodyPr/>
          <a:lstStyle/>
          <a:p>
            <a:pPr algn="l" eaLnBrk="1" hangingPunct="1"/>
            <a:r>
              <a:rPr lang="zh-CN" altLang="en-US" sz="2400" b="1">
                <a:solidFill>
                  <a:srgbClr val="FF0000"/>
                </a:solidFill>
                <a:latin typeface="微软雅黑 Light" panose="020B0503020204020204" pitchFamily="34" charset="-122"/>
                <a:ea typeface="微软雅黑 Light" panose="020B0503020204020204" pitchFamily="34" charset="-122"/>
              </a:rPr>
              <a:t>回顾</a:t>
            </a:r>
            <a:r>
              <a: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 b="1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二叉树怎样还原为树？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D98AA26B-66A9-0948-B4A7-90B417A31117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676400"/>
            <a:ext cx="3505200" cy="4343400"/>
            <a:chOff x="1392" y="1008"/>
            <a:chExt cx="2208" cy="2736"/>
          </a:xfrm>
        </p:grpSpPr>
        <p:sp>
          <p:nvSpPr>
            <p:cNvPr id="19485" name="Oval 4">
              <a:extLst>
                <a:ext uri="{FF2B5EF4-FFF2-40B4-BE49-F238E27FC236}">
                  <a16:creationId xmlns:a16="http://schemas.microsoft.com/office/drawing/2014/main" id="{CCCF1029-F171-EC40-952D-A7E1780E1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6" y="1008"/>
              <a:ext cx="365" cy="27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9486" name="Oval 5">
              <a:extLst>
                <a:ext uri="{FF2B5EF4-FFF2-40B4-BE49-F238E27FC236}">
                  <a16:creationId xmlns:a16="http://schemas.microsoft.com/office/drawing/2014/main" id="{677602C2-0B08-044A-B75F-EE3AC89AB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1" y="1548"/>
              <a:ext cx="365" cy="27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9487" name="Oval 6">
              <a:extLst>
                <a:ext uri="{FF2B5EF4-FFF2-40B4-BE49-F238E27FC236}">
                  <a16:creationId xmlns:a16="http://schemas.microsoft.com/office/drawing/2014/main" id="{8FEAA065-F13C-2E4B-87E0-A70C54F11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4" y="2468"/>
              <a:ext cx="365" cy="27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9488" name="Oval 7">
              <a:extLst>
                <a:ext uri="{FF2B5EF4-FFF2-40B4-BE49-F238E27FC236}">
                  <a16:creationId xmlns:a16="http://schemas.microsoft.com/office/drawing/2014/main" id="{FA302F37-53DA-B047-B130-8D1504EA3E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2407"/>
              <a:ext cx="365" cy="27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9489" name="Oval 8">
              <a:extLst>
                <a:ext uri="{FF2B5EF4-FFF2-40B4-BE49-F238E27FC236}">
                  <a16:creationId xmlns:a16="http://schemas.microsoft.com/office/drawing/2014/main" id="{DFC203E8-BA4B-374A-9ADB-2A6A11068B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100"/>
              <a:ext cx="365" cy="27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9490" name="Oval 9">
              <a:extLst>
                <a:ext uri="{FF2B5EF4-FFF2-40B4-BE49-F238E27FC236}">
                  <a16:creationId xmlns:a16="http://schemas.microsoft.com/office/drawing/2014/main" id="{54E959E5-4F69-9842-A526-8D3D280619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" y="2971"/>
              <a:ext cx="365" cy="27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9491" name="Line 10">
              <a:extLst>
                <a:ext uri="{FF2B5EF4-FFF2-40B4-BE49-F238E27FC236}">
                  <a16:creationId xmlns:a16="http://schemas.microsoft.com/office/drawing/2014/main" id="{B092092D-1613-E444-8287-C6BA9417E3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13" y="1266"/>
              <a:ext cx="456" cy="29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92" name="Line 11">
              <a:extLst>
                <a:ext uri="{FF2B5EF4-FFF2-40B4-BE49-F238E27FC236}">
                  <a16:creationId xmlns:a16="http://schemas.microsoft.com/office/drawing/2014/main" id="{2E864586-9544-294C-97F9-4B4D0FE65D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66" y="1793"/>
              <a:ext cx="273" cy="31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93" name="Line 12">
              <a:extLst>
                <a:ext uri="{FF2B5EF4-FFF2-40B4-BE49-F238E27FC236}">
                  <a16:creationId xmlns:a16="http://schemas.microsoft.com/office/drawing/2014/main" id="{34CC38B9-0228-1A4A-AD60-06B0F73B24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66" y="2701"/>
              <a:ext cx="311" cy="2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94" name="Oval 13">
              <a:extLst>
                <a:ext uri="{FF2B5EF4-FFF2-40B4-BE49-F238E27FC236}">
                  <a16:creationId xmlns:a16="http://schemas.microsoft.com/office/drawing/2014/main" id="{CFEF1287-5E19-FC48-B302-B8810784A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9" y="3474"/>
              <a:ext cx="365" cy="27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19495" name="Oval 14">
              <a:extLst>
                <a:ext uri="{FF2B5EF4-FFF2-40B4-BE49-F238E27FC236}">
                  <a16:creationId xmlns:a16="http://schemas.microsoft.com/office/drawing/2014/main" id="{18A80933-B678-7B45-844E-28F347772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2" y="3216"/>
              <a:ext cx="365" cy="27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9496" name="Oval 15">
              <a:extLst>
                <a:ext uri="{FF2B5EF4-FFF2-40B4-BE49-F238E27FC236}">
                  <a16:creationId xmlns:a16="http://schemas.microsoft.com/office/drawing/2014/main" id="{7AE88B35-6FDF-754F-B20E-3F99EA7131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5" y="2002"/>
              <a:ext cx="365" cy="27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9497" name="Line 16">
              <a:extLst>
                <a:ext uri="{FF2B5EF4-FFF2-40B4-BE49-F238E27FC236}">
                  <a16:creationId xmlns:a16="http://schemas.microsoft.com/office/drawing/2014/main" id="{F2B00169-BB60-A749-A759-BD56FA9BE7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8" y="1793"/>
              <a:ext cx="420" cy="246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98" name="Line 17">
              <a:extLst>
                <a:ext uri="{FF2B5EF4-FFF2-40B4-BE49-F238E27FC236}">
                  <a16:creationId xmlns:a16="http://schemas.microsoft.com/office/drawing/2014/main" id="{E2E29DB6-F56B-274B-BCDA-55E5CA528A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3" y="2235"/>
              <a:ext cx="365" cy="221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99" name="Line 18">
              <a:extLst>
                <a:ext uri="{FF2B5EF4-FFF2-40B4-BE49-F238E27FC236}">
                  <a16:creationId xmlns:a16="http://schemas.microsoft.com/office/drawing/2014/main" id="{E0281F03-B5E9-9349-A5B6-D9C5487BB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5" y="2296"/>
              <a:ext cx="347" cy="233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00" name="Line 19">
              <a:extLst>
                <a:ext uri="{FF2B5EF4-FFF2-40B4-BE49-F238E27FC236}">
                  <a16:creationId xmlns:a16="http://schemas.microsoft.com/office/drawing/2014/main" id="{E41216AF-DC70-1B4C-BD97-938FAC5400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6" y="3155"/>
              <a:ext cx="164" cy="111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01" name="Line 20">
              <a:extLst>
                <a:ext uri="{FF2B5EF4-FFF2-40B4-BE49-F238E27FC236}">
                  <a16:creationId xmlns:a16="http://schemas.microsoft.com/office/drawing/2014/main" id="{BBE1DEF3-14FF-2745-BFAF-24F36F6C56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7" y="3425"/>
              <a:ext cx="182" cy="110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41717" name="Rectangle 21">
            <a:extLst>
              <a:ext uri="{FF2B5EF4-FFF2-40B4-BE49-F238E27FC236}">
                <a16:creationId xmlns:a16="http://schemas.microsoft.com/office/drawing/2014/main" id="{B0F78378-6943-0B4E-AF3F-069196194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857250"/>
            <a:ext cx="6629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rgbClr val="FF0000"/>
                </a:solidFill>
                <a:latin typeface="微软雅黑 Light" panose="020B0503020204020204" pitchFamily="34" charset="-122"/>
              </a:rPr>
              <a:t>要点：</a:t>
            </a:r>
            <a:r>
              <a:rPr kumimoji="0" lang="zh-CN" altLang="en-US" sz="2400">
                <a:latin typeface="微软雅黑 Light" panose="020B0503020204020204" pitchFamily="34" charset="-122"/>
              </a:rPr>
              <a:t>逆操作，把</a:t>
            </a:r>
            <a:r>
              <a:rPr kumimoji="0" lang="zh-CN" altLang="en-US" sz="2400">
                <a:solidFill>
                  <a:schemeClr val="tx2"/>
                </a:solidFill>
                <a:latin typeface="微软雅黑 Light" panose="020B0503020204020204" pitchFamily="34" charset="-122"/>
              </a:rPr>
              <a:t>所有右孩子变为兄弟</a:t>
            </a:r>
            <a:r>
              <a:rPr kumimoji="0" lang="zh-CN" altLang="en-US" sz="2400">
                <a:latin typeface="微软雅黑 Light" panose="020B0503020204020204" pitchFamily="34" charset="-122"/>
              </a:rPr>
              <a:t>！</a:t>
            </a:r>
            <a:r>
              <a:rPr lang="zh-CN" altLang="en-US" sz="2400">
                <a:latin typeface="微软雅黑 Light" panose="020B0503020204020204" pitchFamily="34" charset="-122"/>
              </a:rPr>
              <a:t> </a:t>
            </a:r>
          </a:p>
        </p:txBody>
      </p:sp>
      <p:grpSp>
        <p:nvGrpSpPr>
          <p:cNvPr id="3" name="Group 22">
            <a:extLst>
              <a:ext uri="{FF2B5EF4-FFF2-40B4-BE49-F238E27FC236}">
                <a16:creationId xmlns:a16="http://schemas.microsoft.com/office/drawing/2014/main" id="{70F2521A-C66F-A243-833B-53EF4CA9E6CB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1676400"/>
            <a:ext cx="2397125" cy="2819400"/>
            <a:chOff x="3264" y="1056"/>
            <a:chExt cx="1510" cy="1776"/>
          </a:xfrm>
        </p:grpSpPr>
        <p:sp>
          <p:nvSpPr>
            <p:cNvPr id="19479" name="Line 23">
              <a:extLst>
                <a:ext uri="{FF2B5EF4-FFF2-40B4-BE49-F238E27FC236}">
                  <a16:creationId xmlns:a16="http://schemas.microsoft.com/office/drawing/2014/main" id="{AEF9FC14-97A8-E44D-B2F5-5862E53CA7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54" y="1392"/>
              <a:ext cx="439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9480" name="Group 24">
              <a:extLst>
                <a:ext uri="{FF2B5EF4-FFF2-40B4-BE49-F238E27FC236}">
                  <a16:creationId xmlns:a16="http://schemas.microsoft.com/office/drawing/2014/main" id="{B62F4849-9567-424F-B0EE-4197E4CA54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4" y="1056"/>
              <a:ext cx="1510" cy="1776"/>
              <a:chOff x="3264" y="1056"/>
              <a:chExt cx="1510" cy="1776"/>
            </a:xfrm>
          </p:grpSpPr>
          <p:sp>
            <p:nvSpPr>
              <p:cNvPr id="19481" name="Oval 25">
                <a:extLst>
                  <a:ext uri="{FF2B5EF4-FFF2-40B4-BE49-F238E27FC236}">
                    <a16:creationId xmlns:a16="http://schemas.microsoft.com/office/drawing/2014/main" id="{C484D8F6-F329-2948-AFEC-94DDE2A1C8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3" y="1056"/>
                <a:ext cx="351" cy="35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19482" name="Oval 26">
                <a:extLst>
                  <a:ext uri="{FF2B5EF4-FFF2-40B4-BE49-F238E27FC236}">
                    <a16:creationId xmlns:a16="http://schemas.microsoft.com/office/drawing/2014/main" id="{0BD7B821-0307-2643-8ACB-BA4B6DBF4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3" y="1760"/>
                <a:ext cx="351" cy="35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19483" name="Oval 27">
                <a:extLst>
                  <a:ext uri="{FF2B5EF4-FFF2-40B4-BE49-F238E27FC236}">
                    <a16:creationId xmlns:a16="http://schemas.microsoft.com/office/drawing/2014/main" id="{251A9D3C-20C2-B14F-B0D3-B0E2F898A0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2480"/>
                <a:ext cx="351" cy="35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19484" name="Line 28">
                <a:extLst>
                  <a:ext uri="{FF2B5EF4-FFF2-40B4-BE49-F238E27FC236}">
                    <a16:creationId xmlns:a16="http://schemas.microsoft.com/office/drawing/2014/main" id="{1B6EE1C0-6298-5C45-A3AD-E59D6370FD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27" y="2080"/>
                <a:ext cx="264" cy="41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Group 29">
            <a:extLst>
              <a:ext uri="{FF2B5EF4-FFF2-40B4-BE49-F238E27FC236}">
                <a16:creationId xmlns:a16="http://schemas.microsoft.com/office/drawing/2014/main" id="{479C58FB-3878-2343-A370-B186714044DC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3276600"/>
            <a:ext cx="1058863" cy="1295400"/>
            <a:chOff x="3984" y="2064"/>
            <a:chExt cx="667" cy="816"/>
          </a:xfrm>
        </p:grpSpPr>
        <p:sp>
          <p:nvSpPr>
            <p:cNvPr id="19477" name="Oval 30">
              <a:extLst>
                <a:ext uri="{FF2B5EF4-FFF2-40B4-BE49-F238E27FC236}">
                  <a16:creationId xmlns:a16="http://schemas.microsoft.com/office/drawing/2014/main" id="{27D3F2A3-2E11-0545-A38D-6C9B20305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0" y="2528"/>
              <a:ext cx="351" cy="35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9478" name="Line 31">
              <a:extLst>
                <a:ext uri="{FF2B5EF4-FFF2-40B4-BE49-F238E27FC236}">
                  <a16:creationId xmlns:a16="http://schemas.microsoft.com/office/drawing/2014/main" id="{C1EF2923-DFC3-044C-BB4B-93A1583D03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064"/>
              <a:ext cx="386" cy="5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" name="Group 32">
            <a:extLst>
              <a:ext uri="{FF2B5EF4-FFF2-40B4-BE49-F238E27FC236}">
                <a16:creationId xmlns:a16="http://schemas.microsoft.com/office/drawing/2014/main" id="{C5E3FC7B-6166-624A-AD78-F6513007FCD5}"/>
              </a:ext>
            </a:extLst>
          </p:cNvPr>
          <p:cNvGrpSpPr>
            <a:grpSpLocks/>
          </p:cNvGrpSpPr>
          <p:nvPr/>
        </p:nvGrpSpPr>
        <p:grpSpPr bwMode="auto">
          <a:xfrm>
            <a:off x="6045200" y="4521200"/>
            <a:ext cx="920750" cy="1270000"/>
            <a:chOff x="3808" y="2848"/>
            <a:chExt cx="580" cy="800"/>
          </a:xfrm>
        </p:grpSpPr>
        <p:sp>
          <p:nvSpPr>
            <p:cNvPr id="19475" name="Oval 33">
              <a:extLst>
                <a:ext uri="{FF2B5EF4-FFF2-40B4-BE49-F238E27FC236}">
                  <a16:creationId xmlns:a16="http://schemas.microsoft.com/office/drawing/2014/main" id="{787B29F9-2F9B-C848-87E3-4E8585242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8" y="3296"/>
              <a:ext cx="352" cy="35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9476" name="Line 34">
              <a:extLst>
                <a:ext uri="{FF2B5EF4-FFF2-40B4-BE49-F238E27FC236}">
                  <a16:creationId xmlns:a16="http://schemas.microsoft.com/office/drawing/2014/main" id="{C27DB627-A88E-224C-AEF4-AD2AE6090C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37" y="2848"/>
              <a:ext cx="351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" name="Group 35">
            <a:extLst>
              <a:ext uri="{FF2B5EF4-FFF2-40B4-BE49-F238E27FC236}">
                <a16:creationId xmlns:a16="http://schemas.microsoft.com/office/drawing/2014/main" id="{CCF578B4-A472-7D48-B6DD-39C3DF8D838A}"/>
              </a:ext>
            </a:extLst>
          </p:cNvPr>
          <p:cNvGrpSpPr>
            <a:grpSpLocks/>
          </p:cNvGrpSpPr>
          <p:nvPr/>
        </p:nvGrpSpPr>
        <p:grpSpPr bwMode="auto">
          <a:xfrm>
            <a:off x="6881813" y="4495800"/>
            <a:ext cx="1366837" cy="1270000"/>
            <a:chOff x="4335" y="2832"/>
            <a:chExt cx="861" cy="800"/>
          </a:xfrm>
        </p:grpSpPr>
        <p:sp>
          <p:nvSpPr>
            <p:cNvPr id="19471" name="Oval 36">
              <a:extLst>
                <a:ext uri="{FF2B5EF4-FFF2-40B4-BE49-F238E27FC236}">
                  <a16:creationId xmlns:a16="http://schemas.microsoft.com/office/drawing/2014/main" id="{54251DFF-110F-4A40-938E-F0D0F079C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4" y="3248"/>
              <a:ext cx="352" cy="35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19472" name="Line 37">
              <a:extLst>
                <a:ext uri="{FF2B5EF4-FFF2-40B4-BE49-F238E27FC236}">
                  <a16:creationId xmlns:a16="http://schemas.microsoft.com/office/drawing/2014/main" id="{37C8825F-B8E6-754A-850E-6D8B2891E4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1" y="2832"/>
              <a:ext cx="404" cy="4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73" name="Oval 38">
              <a:extLst>
                <a:ext uri="{FF2B5EF4-FFF2-40B4-BE49-F238E27FC236}">
                  <a16:creationId xmlns:a16="http://schemas.microsoft.com/office/drawing/2014/main" id="{474A7FB2-EEE2-C342-903C-103590053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5" y="3280"/>
              <a:ext cx="351" cy="35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9474" name="Line 39">
              <a:extLst>
                <a:ext uri="{FF2B5EF4-FFF2-40B4-BE49-F238E27FC236}">
                  <a16:creationId xmlns:a16="http://schemas.microsoft.com/office/drawing/2014/main" id="{EBD4A5A2-23C2-254D-8F74-0A4479F9D2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3" y="2864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" name="Group 40">
            <a:extLst>
              <a:ext uri="{FF2B5EF4-FFF2-40B4-BE49-F238E27FC236}">
                <a16:creationId xmlns:a16="http://schemas.microsoft.com/office/drawing/2014/main" id="{4D31B1CB-3707-FB45-ACC0-855EB7B7505B}"/>
              </a:ext>
            </a:extLst>
          </p:cNvPr>
          <p:cNvGrpSpPr>
            <a:grpSpLocks/>
          </p:cNvGrpSpPr>
          <p:nvPr/>
        </p:nvGrpSpPr>
        <p:grpSpPr bwMode="auto">
          <a:xfrm>
            <a:off x="7021513" y="2159000"/>
            <a:ext cx="1589087" cy="1244600"/>
            <a:chOff x="4423" y="1360"/>
            <a:chExt cx="1001" cy="784"/>
          </a:xfrm>
        </p:grpSpPr>
        <p:sp>
          <p:nvSpPr>
            <p:cNvPr id="19467" name="Oval 41">
              <a:extLst>
                <a:ext uri="{FF2B5EF4-FFF2-40B4-BE49-F238E27FC236}">
                  <a16:creationId xmlns:a16="http://schemas.microsoft.com/office/drawing/2014/main" id="{25B79AEB-0305-2B4A-8C87-96A08016B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3" y="1776"/>
              <a:ext cx="351" cy="35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9468" name="Line 42">
              <a:extLst>
                <a:ext uri="{FF2B5EF4-FFF2-40B4-BE49-F238E27FC236}">
                  <a16:creationId xmlns:a16="http://schemas.microsoft.com/office/drawing/2014/main" id="{F2B647D7-CA3B-7842-95B8-F2F81FAC7E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9" y="1360"/>
              <a:ext cx="422" cy="4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69" name="Oval 43">
              <a:extLst>
                <a:ext uri="{FF2B5EF4-FFF2-40B4-BE49-F238E27FC236}">
                  <a16:creationId xmlns:a16="http://schemas.microsoft.com/office/drawing/2014/main" id="{8E859119-2550-2C43-BADE-89BCC32410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3" y="1792"/>
              <a:ext cx="351" cy="35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9470" name="Line 44">
              <a:extLst>
                <a:ext uri="{FF2B5EF4-FFF2-40B4-BE49-F238E27FC236}">
                  <a16:creationId xmlns:a16="http://schemas.microsoft.com/office/drawing/2014/main" id="{AFA1E629-A42F-2248-8C87-44BCEA6079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99" y="1376"/>
              <a:ext cx="0" cy="4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41741" name="AutoShape 45">
            <a:extLst>
              <a:ext uri="{FF2B5EF4-FFF2-40B4-BE49-F238E27FC236}">
                <a16:creationId xmlns:a16="http://schemas.microsoft.com/office/drawing/2014/main" id="{8105DAB2-0C80-F447-B9AB-C3899BDF4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895600"/>
            <a:ext cx="838200" cy="990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66" name="灯片编号占位符 46">
            <a:extLst>
              <a:ext uri="{FF2B5EF4-FFF2-40B4-BE49-F238E27FC236}">
                <a16:creationId xmlns:a16="http://schemas.microsoft.com/office/drawing/2014/main" id="{31C45F55-9B0C-6C4D-8443-88461B4A6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8659D6-AC70-3F43-B0BF-7DC7324120F8}" type="slidenum">
              <a:rPr lang="en-US" altLang="zh-CN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1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54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41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698" grpId="0" autoUpdateAnimBg="0"/>
      <p:bldP spid="541717" grpId="0" autoUpdateAnimBg="0"/>
      <p:bldP spid="54174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28F3CC2E-8DE1-EF41-93B7-548272EA8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785938"/>
            <a:ext cx="8610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eaLnBrk="1" hangingPunct="1">
              <a:buSzPct val="85000"/>
              <a:buFontTx/>
              <a:buNone/>
            </a:pPr>
            <a:r>
              <a:rPr lang="zh-CN" altLang="en-US">
                <a:solidFill>
                  <a:srgbClr val="FF0000"/>
                </a:solidFill>
                <a:latin typeface="微软雅黑 Light" panose="020B0503020204020204" pitchFamily="34" charset="-122"/>
              </a:rPr>
              <a:t>法一：</a:t>
            </a:r>
          </a:p>
          <a:p>
            <a:pPr eaLnBrk="1" hangingPunct="1">
              <a:buSzPct val="85000"/>
              <a:buFontTx/>
              <a:buNone/>
            </a:pPr>
            <a:r>
              <a:rPr lang="zh-CN" altLang="en-US">
                <a:latin typeface="微软雅黑 Light" panose="020B0503020204020204" pitchFamily="34" charset="-122"/>
              </a:rPr>
              <a:t>    ① 各森林先各自转为二叉树；</a:t>
            </a:r>
          </a:p>
          <a:p>
            <a:pPr eaLnBrk="1" hangingPunct="1">
              <a:buSzPct val="85000"/>
              <a:buFontTx/>
              <a:buNone/>
            </a:pPr>
            <a:r>
              <a:rPr lang="zh-CN" altLang="en-US">
                <a:latin typeface="微软雅黑 Light" panose="020B0503020204020204" pitchFamily="34" charset="-122"/>
              </a:rPr>
              <a:t>    ② 依次连到前一个二叉树的右子树上。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5212B19B-8871-A64A-B59A-A2F1C4DFE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04800"/>
            <a:ext cx="57467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讨论</a:t>
            </a:r>
            <a:r>
              <a:rPr lang="en-US" altLang="zh-CN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森林如何转为二叉树？</a:t>
            </a:r>
          </a:p>
        </p:txBody>
      </p:sp>
      <p:grpSp>
        <p:nvGrpSpPr>
          <p:cNvPr id="20483" name="Group 4">
            <a:extLst>
              <a:ext uri="{FF2B5EF4-FFF2-40B4-BE49-F238E27FC236}">
                <a16:creationId xmlns:a16="http://schemas.microsoft.com/office/drawing/2014/main" id="{E3BE1B8A-90CD-1F4E-A372-4F79A544337F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066800"/>
            <a:ext cx="8305800" cy="579438"/>
            <a:chOff x="240" y="672"/>
            <a:chExt cx="5232" cy="365"/>
          </a:xfrm>
        </p:grpSpPr>
        <p:sp>
          <p:nvSpPr>
            <p:cNvPr id="20488" name="Rectangle 5">
              <a:extLst>
                <a:ext uri="{FF2B5EF4-FFF2-40B4-BE49-F238E27FC236}">
                  <a16:creationId xmlns:a16="http://schemas.microsoft.com/office/drawing/2014/main" id="{C2F7C433-724B-134C-B733-E1F4697C80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672"/>
              <a:ext cx="523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微软雅黑 Light" panose="020B0503020204020204" pitchFamily="34" charset="-122"/>
                </a:rPr>
                <a:t>即</a:t>
              </a:r>
              <a:r>
                <a:rPr lang="en-US" altLang="zh-CN">
                  <a:latin typeface="微软雅黑 Light" panose="020B0503020204020204" pitchFamily="34" charset="-122"/>
                </a:rPr>
                <a:t>F={T</a:t>
              </a:r>
              <a:r>
                <a:rPr lang="en-US" altLang="zh-CN" baseline="-25000">
                  <a:latin typeface="微软雅黑 Light" panose="020B0503020204020204" pitchFamily="34" charset="-122"/>
                </a:rPr>
                <a:t>1</a:t>
              </a:r>
              <a:r>
                <a:rPr lang="en-US" altLang="zh-CN">
                  <a:latin typeface="微软雅黑 Light" panose="020B0503020204020204" pitchFamily="34" charset="-122"/>
                </a:rPr>
                <a:t>, T</a:t>
              </a:r>
              <a:r>
                <a:rPr lang="en-US" altLang="zh-CN" baseline="-25000">
                  <a:latin typeface="微软雅黑 Light" panose="020B0503020204020204" pitchFamily="34" charset="-122"/>
                </a:rPr>
                <a:t>2</a:t>
              </a:r>
              <a:r>
                <a:rPr lang="en-US" altLang="zh-CN">
                  <a:latin typeface="微软雅黑 Light" panose="020B0503020204020204" pitchFamily="34" charset="-122"/>
                </a:rPr>
                <a:t>, </a:t>
              </a:r>
              <a:r>
                <a:rPr lang="en-US" altLang="zh-CN">
                  <a:latin typeface="Times New Roman" panose="02020603050405020304" pitchFamily="18" charset="0"/>
                </a:rPr>
                <a:t>…</a:t>
              </a:r>
              <a:r>
                <a:rPr lang="en-US" altLang="zh-CN">
                  <a:latin typeface="微软雅黑 Light" panose="020B0503020204020204" pitchFamily="34" charset="-122"/>
                </a:rPr>
                <a:t>,T</a:t>
              </a:r>
              <a:r>
                <a:rPr lang="en-US" altLang="zh-CN" baseline="-25000">
                  <a:latin typeface="微软雅黑 Light" panose="020B0503020204020204" pitchFamily="34" charset="-122"/>
                </a:rPr>
                <a:t>m</a:t>
              </a:r>
              <a:r>
                <a:rPr lang="en-US" altLang="zh-CN">
                  <a:latin typeface="微软雅黑 Light" panose="020B0503020204020204" pitchFamily="34" charset="-122"/>
                </a:rPr>
                <a:t>}             B={root, LB, RB}</a:t>
              </a:r>
            </a:p>
          </p:txBody>
        </p:sp>
        <p:sp>
          <p:nvSpPr>
            <p:cNvPr id="20489" name="AutoShape 6">
              <a:extLst>
                <a:ext uri="{FF2B5EF4-FFF2-40B4-BE49-F238E27FC236}">
                  <a16:creationId xmlns:a16="http://schemas.microsoft.com/office/drawing/2014/main" id="{753ED83A-EF48-3D45-838B-E867932B3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768"/>
              <a:ext cx="576" cy="240"/>
            </a:xfrm>
            <a:prstGeom prst="leftRightArrow">
              <a:avLst>
                <a:gd name="adj1" fmla="val 50000"/>
                <a:gd name="adj2" fmla="val 48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0484" name="Rectangle 8">
            <a:extLst>
              <a:ext uri="{FF2B5EF4-FFF2-40B4-BE49-F238E27FC236}">
                <a16:creationId xmlns:a16="http://schemas.microsoft.com/office/drawing/2014/main" id="{52AC2D90-CCF7-C041-A5E4-1793036A2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375" y="3657600"/>
            <a:ext cx="8382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FF0000"/>
                </a:solidFill>
                <a:latin typeface="微软雅黑 Light" panose="020B0503020204020204" pitchFamily="34" charset="-122"/>
              </a:rPr>
              <a:t>法二：</a:t>
            </a:r>
            <a:r>
              <a:rPr lang="zh-CN" altLang="en-US">
                <a:latin typeface="微软雅黑 Light" panose="020B0503020204020204" pitchFamily="34" charset="-122"/>
              </a:rPr>
              <a:t>森林直接变兄弟，再转为二叉树</a:t>
            </a:r>
          </a:p>
        </p:txBody>
      </p:sp>
      <p:sp>
        <p:nvSpPr>
          <p:cNvPr id="20485" name="Rectangle 9">
            <a:extLst>
              <a:ext uri="{FF2B5EF4-FFF2-40B4-BE49-F238E27FC236}">
                <a16:creationId xmlns:a16="http://schemas.microsoft.com/office/drawing/2014/main" id="{7EB74C76-BF8D-804B-9A89-C1748562D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419600"/>
            <a:ext cx="853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C00000"/>
                </a:solidFill>
                <a:latin typeface="微软雅黑 Light" panose="020B0503020204020204" pitchFamily="34" charset="-122"/>
              </a:rPr>
              <a:t>（参见教材</a:t>
            </a:r>
            <a:r>
              <a:rPr lang="en-US" altLang="zh-CN" sz="2800">
                <a:solidFill>
                  <a:srgbClr val="C00000"/>
                </a:solidFill>
                <a:latin typeface="微软雅黑 Light" panose="020B0503020204020204" pitchFamily="34" charset="-122"/>
              </a:rPr>
              <a:t>P138</a:t>
            </a:r>
            <a:r>
              <a:rPr lang="zh-CN" altLang="en-US" sz="2800">
                <a:solidFill>
                  <a:srgbClr val="C00000"/>
                </a:solidFill>
                <a:latin typeface="微软雅黑 Light" panose="020B0503020204020204" pitchFamily="34" charset="-122"/>
              </a:rPr>
              <a:t>图</a:t>
            </a:r>
            <a:r>
              <a:rPr lang="en-US" altLang="zh-CN" sz="2800">
                <a:solidFill>
                  <a:srgbClr val="C00000"/>
                </a:solidFill>
                <a:latin typeface="微软雅黑 Light" panose="020B0503020204020204" pitchFamily="34" charset="-122"/>
              </a:rPr>
              <a:t>6.17</a:t>
            </a:r>
            <a:r>
              <a:rPr lang="zh-CN" altLang="en-US" sz="2800">
                <a:solidFill>
                  <a:srgbClr val="C00000"/>
                </a:solidFill>
                <a:latin typeface="微软雅黑 Light" panose="020B0503020204020204" pitchFamily="34" charset="-122"/>
              </a:rPr>
              <a:t>，两种方法都有转换示意图）</a:t>
            </a:r>
          </a:p>
        </p:txBody>
      </p:sp>
      <p:sp>
        <p:nvSpPr>
          <p:cNvPr id="9223" name="AutoShape 10">
            <a:extLst>
              <a:ext uri="{FF2B5EF4-FFF2-40B4-BE49-F238E27FC236}">
                <a16:creationId xmlns:a16="http://schemas.microsoft.com/office/drawing/2014/main" id="{BA3F39AC-85DF-3645-A608-9375F70B6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" y="5214938"/>
            <a:ext cx="6705600" cy="1219200"/>
          </a:xfrm>
          <a:prstGeom prst="cloudCallout">
            <a:avLst>
              <a:gd name="adj1" fmla="val 10847"/>
              <a:gd name="adj2" fmla="val -73875"/>
            </a:avLst>
          </a:prstGeom>
          <a:solidFill>
            <a:srgbClr val="CCFFFF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法一和法二得到的二叉树是完全相同的、惟一的。</a:t>
            </a:r>
          </a:p>
        </p:txBody>
      </p:sp>
      <p:sp>
        <p:nvSpPr>
          <p:cNvPr id="20487" name="灯片编号占位符 10">
            <a:extLst>
              <a:ext uri="{FF2B5EF4-FFF2-40B4-BE49-F238E27FC236}">
                <a16:creationId xmlns:a16="http://schemas.microsoft.com/office/drawing/2014/main" id="{AF87D53F-18DE-7348-BE32-2F1F6B2B7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D79EFC-D41A-E542-B0F6-A35C9769F6D7}" type="slidenum">
              <a:rPr lang="en-US" altLang="zh-CN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5" name="Group 2">
            <a:extLst>
              <a:ext uri="{FF2B5EF4-FFF2-40B4-BE49-F238E27FC236}">
                <a16:creationId xmlns:a16="http://schemas.microsoft.com/office/drawing/2014/main" id="{E1C918A8-4604-6D41-8EA2-7552E93C6626}"/>
              </a:ext>
            </a:extLst>
          </p:cNvPr>
          <p:cNvGrpSpPr>
            <a:grpSpLocks/>
          </p:cNvGrpSpPr>
          <p:nvPr/>
        </p:nvGrpSpPr>
        <p:grpSpPr bwMode="auto">
          <a:xfrm>
            <a:off x="309563" y="1139825"/>
            <a:ext cx="4114800" cy="2133600"/>
            <a:chOff x="96" y="432"/>
            <a:chExt cx="2592" cy="1344"/>
          </a:xfrm>
        </p:grpSpPr>
        <p:grpSp>
          <p:nvGrpSpPr>
            <p:cNvPr id="21569" name="Group 3">
              <a:extLst>
                <a:ext uri="{FF2B5EF4-FFF2-40B4-BE49-F238E27FC236}">
                  <a16:creationId xmlns:a16="http://schemas.microsoft.com/office/drawing/2014/main" id="{99755273-C440-E74A-A8B8-AA5FC556FA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" y="432"/>
              <a:ext cx="1056" cy="813"/>
              <a:chOff x="536" y="2184"/>
              <a:chExt cx="880" cy="624"/>
            </a:xfrm>
          </p:grpSpPr>
          <p:sp>
            <p:nvSpPr>
              <p:cNvPr id="21582" name="Oval 4">
                <a:extLst>
                  <a:ext uri="{FF2B5EF4-FFF2-40B4-BE49-F238E27FC236}">
                    <a16:creationId xmlns:a16="http://schemas.microsoft.com/office/drawing/2014/main" id="{FEAAA6B3-229E-5C42-87EE-0CD14DAE76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0" y="2184"/>
                <a:ext cx="208" cy="20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21583" name="Oval 5">
                <a:extLst>
                  <a:ext uri="{FF2B5EF4-FFF2-40B4-BE49-F238E27FC236}">
                    <a16:creationId xmlns:a16="http://schemas.microsoft.com/office/drawing/2014/main" id="{CA5EAC36-A944-C244-989E-8F6C7C5C2C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6" y="2584"/>
                <a:ext cx="208" cy="20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21584" name="Oval 6">
                <a:extLst>
                  <a:ext uri="{FF2B5EF4-FFF2-40B4-BE49-F238E27FC236}">
                    <a16:creationId xmlns:a16="http://schemas.microsoft.com/office/drawing/2014/main" id="{887B610D-05D2-284B-B6DC-7A543C1B14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0" y="2592"/>
                <a:ext cx="208" cy="20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21585" name="Oval 7">
                <a:extLst>
                  <a:ext uri="{FF2B5EF4-FFF2-40B4-BE49-F238E27FC236}">
                    <a16:creationId xmlns:a16="http://schemas.microsoft.com/office/drawing/2014/main" id="{C454123E-E66E-4740-91E9-47325F9AB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8" y="2600"/>
                <a:ext cx="208" cy="20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latin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21586" name="Line 8">
                <a:extLst>
                  <a:ext uri="{FF2B5EF4-FFF2-40B4-BE49-F238E27FC236}">
                    <a16:creationId xmlns:a16="http://schemas.microsoft.com/office/drawing/2014/main" id="{E97C8FA5-797D-EC4E-A471-5956F5A590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84" y="2392"/>
                <a:ext cx="0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87" name="Line 9">
                <a:extLst>
                  <a:ext uri="{FF2B5EF4-FFF2-40B4-BE49-F238E27FC236}">
                    <a16:creationId xmlns:a16="http://schemas.microsoft.com/office/drawing/2014/main" id="{1622C055-60C2-FE4E-9E10-9E8C1FB248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12" y="2360"/>
                <a:ext cx="20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88" name="Line 10">
                <a:extLst>
                  <a:ext uri="{FF2B5EF4-FFF2-40B4-BE49-F238E27FC236}">
                    <a16:creationId xmlns:a16="http://schemas.microsoft.com/office/drawing/2014/main" id="{62A96BCE-11A3-EA48-9038-42E1253389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64" y="2352"/>
                <a:ext cx="20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1570" name="Group 11">
              <a:extLst>
                <a:ext uri="{FF2B5EF4-FFF2-40B4-BE49-F238E27FC236}">
                  <a16:creationId xmlns:a16="http://schemas.microsoft.com/office/drawing/2014/main" id="{41311F59-A9E4-1249-99C4-40A080EDC4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82" y="453"/>
              <a:ext cx="250" cy="802"/>
              <a:chOff x="1528" y="2200"/>
              <a:chExt cx="208" cy="616"/>
            </a:xfrm>
          </p:grpSpPr>
          <p:sp>
            <p:nvSpPr>
              <p:cNvPr id="21579" name="Oval 12">
                <a:extLst>
                  <a:ext uri="{FF2B5EF4-FFF2-40B4-BE49-F238E27FC236}">
                    <a16:creationId xmlns:a16="http://schemas.microsoft.com/office/drawing/2014/main" id="{C9F75E7A-F983-0B42-B49B-18666A20C1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8" y="2200"/>
                <a:ext cx="208" cy="20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latin typeface="Times New Roman" panose="02020603050405020304" pitchFamily="18" charset="0"/>
                  </a:rPr>
                  <a:t>E</a:t>
                </a:r>
              </a:p>
            </p:txBody>
          </p:sp>
          <p:sp>
            <p:nvSpPr>
              <p:cNvPr id="21580" name="Oval 13">
                <a:extLst>
                  <a:ext uri="{FF2B5EF4-FFF2-40B4-BE49-F238E27FC236}">
                    <a16:creationId xmlns:a16="http://schemas.microsoft.com/office/drawing/2014/main" id="{195DFE3B-FC8C-0E44-A2DE-58F320ECE9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8" y="2608"/>
                <a:ext cx="208" cy="20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latin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21581" name="Line 14">
                <a:extLst>
                  <a:ext uri="{FF2B5EF4-FFF2-40B4-BE49-F238E27FC236}">
                    <a16:creationId xmlns:a16="http://schemas.microsoft.com/office/drawing/2014/main" id="{54223250-3907-ED4D-AB6C-6581F9B76F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2408"/>
                <a:ext cx="0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1571" name="Group 15">
              <a:extLst>
                <a:ext uri="{FF2B5EF4-FFF2-40B4-BE49-F238E27FC236}">
                  <a16:creationId xmlns:a16="http://schemas.microsoft.com/office/drawing/2014/main" id="{2A041B0F-4144-164F-B2ED-E443BCE6C5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62" y="432"/>
              <a:ext cx="826" cy="1344"/>
              <a:chOff x="1848" y="2184"/>
              <a:chExt cx="688" cy="1032"/>
            </a:xfrm>
          </p:grpSpPr>
          <p:sp>
            <p:nvSpPr>
              <p:cNvPr id="21572" name="Oval 16">
                <a:extLst>
                  <a:ext uri="{FF2B5EF4-FFF2-40B4-BE49-F238E27FC236}">
                    <a16:creationId xmlns:a16="http://schemas.microsoft.com/office/drawing/2014/main" id="{B72ABA1A-CFB1-0B46-9990-451F79B0F3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8" y="2184"/>
                <a:ext cx="208" cy="20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latin typeface="Times New Roman" panose="02020603050405020304" pitchFamily="18" charset="0"/>
                  </a:rPr>
                  <a:t>G</a:t>
                </a:r>
              </a:p>
            </p:txBody>
          </p:sp>
          <p:sp>
            <p:nvSpPr>
              <p:cNvPr id="21573" name="Oval 17">
                <a:extLst>
                  <a:ext uri="{FF2B5EF4-FFF2-40B4-BE49-F238E27FC236}">
                    <a16:creationId xmlns:a16="http://schemas.microsoft.com/office/drawing/2014/main" id="{73A5A911-ADA0-3744-9066-4617A0BD6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8" y="2584"/>
                <a:ext cx="208" cy="20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latin typeface="Times New Roman" panose="02020603050405020304" pitchFamily="18" charset="0"/>
                  </a:rPr>
                  <a:t>H</a:t>
                </a:r>
              </a:p>
            </p:txBody>
          </p:sp>
          <p:sp>
            <p:nvSpPr>
              <p:cNvPr id="21574" name="Oval 18">
                <a:extLst>
                  <a:ext uri="{FF2B5EF4-FFF2-40B4-BE49-F238E27FC236}">
                    <a16:creationId xmlns:a16="http://schemas.microsoft.com/office/drawing/2014/main" id="{AD105F8C-35EF-7B4F-9181-BC3EEB5384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8" y="3008"/>
                <a:ext cx="208" cy="20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latin typeface="Times New Roman" panose="02020603050405020304" pitchFamily="18" charset="0"/>
                  </a:rPr>
                  <a:t>J</a:t>
                </a:r>
              </a:p>
            </p:txBody>
          </p:sp>
          <p:sp>
            <p:nvSpPr>
              <p:cNvPr id="21575" name="Oval 19">
                <a:extLst>
                  <a:ext uri="{FF2B5EF4-FFF2-40B4-BE49-F238E27FC236}">
                    <a16:creationId xmlns:a16="http://schemas.microsoft.com/office/drawing/2014/main" id="{744EA399-A519-C54B-9D48-1F7729794F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0" y="2600"/>
                <a:ext cx="208" cy="20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latin typeface="Times New Roman" panose="02020603050405020304" pitchFamily="18" charset="0"/>
                  </a:rPr>
                  <a:t>I</a:t>
                </a:r>
              </a:p>
            </p:txBody>
          </p:sp>
          <p:sp>
            <p:nvSpPr>
              <p:cNvPr id="21576" name="Line 20">
                <a:extLst>
                  <a:ext uri="{FF2B5EF4-FFF2-40B4-BE49-F238E27FC236}">
                    <a16:creationId xmlns:a16="http://schemas.microsoft.com/office/drawing/2014/main" id="{3128755C-B603-C948-9EB3-3E510FF825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2" y="2808"/>
                <a:ext cx="0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77" name="Line 21">
                <a:extLst>
                  <a:ext uri="{FF2B5EF4-FFF2-40B4-BE49-F238E27FC236}">
                    <a16:creationId xmlns:a16="http://schemas.microsoft.com/office/drawing/2014/main" id="{A4FB3EF8-47F3-7C44-A38B-98F5D1C864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92" y="2360"/>
                <a:ext cx="128" cy="2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78" name="Line 22">
                <a:extLst>
                  <a:ext uri="{FF2B5EF4-FFF2-40B4-BE49-F238E27FC236}">
                    <a16:creationId xmlns:a16="http://schemas.microsoft.com/office/drawing/2014/main" id="{CB11EF59-A26B-0947-A782-9A895DC84C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72" y="2352"/>
                <a:ext cx="128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21506" name="Group 23">
            <a:extLst>
              <a:ext uri="{FF2B5EF4-FFF2-40B4-BE49-F238E27FC236}">
                <a16:creationId xmlns:a16="http://schemas.microsoft.com/office/drawing/2014/main" id="{C783BFB5-18BF-754D-8AF1-E7490A37DB35}"/>
              </a:ext>
            </a:extLst>
          </p:cNvPr>
          <p:cNvGrpSpPr>
            <a:grpSpLocks/>
          </p:cNvGrpSpPr>
          <p:nvPr/>
        </p:nvGrpSpPr>
        <p:grpSpPr bwMode="auto">
          <a:xfrm>
            <a:off x="385763" y="3425825"/>
            <a:ext cx="4419600" cy="2362200"/>
            <a:chOff x="144" y="1968"/>
            <a:chExt cx="2784" cy="1488"/>
          </a:xfrm>
        </p:grpSpPr>
        <p:grpSp>
          <p:nvGrpSpPr>
            <p:cNvPr id="21549" name="Group 24">
              <a:extLst>
                <a:ext uri="{FF2B5EF4-FFF2-40B4-BE49-F238E27FC236}">
                  <a16:creationId xmlns:a16="http://schemas.microsoft.com/office/drawing/2014/main" id="{8A82AB1D-6C2D-8D4A-8AB6-7C9F49332A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" y="1968"/>
              <a:ext cx="1225" cy="900"/>
              <a:chOff x="536" y="2184"/>
              <a:chExt cx="880" cy="624"/>
            </a:xfrm>
          </p:grpSpPr>
          <p:sp>
            <p:nvSpPr>
              <p:cNvPr id="21562" name="Oval 25">
                <a:extLst>
                  <a:ext uri="{FF2B5EF4-FFF2-40B4-BE49-F238E27FC236}">
                    <a16:creationId xmlns:a16="http://schemas.microsoft.com/office/drawing/2014/main" id="{C0F9575E-74D3-F143-974B-87062E1323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0" y="2184"/>
                <a:ext cx="208" cy="20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21563" name="Oval 26">
                <a:extLst>
                  <a:ext uri="{FF2B5EF4-FFF2-40B4-BE49-F238E27FC236}">
                    <a16:creationId xmlns:a16="http://schemas.microsoft.com/office/drawing/2014/main" id="{57CED6AF-7025-6C4A-966F-6BA262D09B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6" y="2584"/>
                <a:ext cx="208" cy="20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21564" name="Oval 27">
                <a:extLst>
                  <a:ext uri="{FF2B5EF4-FFF2-40B4-BE49-F238E27FC236}">
                    <a16:creationId xmlns:a16="http://schemas.microsoft.com/office/drawing/2014/main" id="{4B81F1AD-5EA9-B247-A5FF-F41716D6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0" y="2592"/>
                <a:ext cx="208" cy="20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21565" name="Oval 28">
                <a:extLst>
                  <a:ext uri="{FF2B5EF4-FFF2-40B4-BE49-F238E27FC236}">
                    <a16:creationId xmlns:a16="http://schemas.microsoft.com/office/drawing/2014/main" id="{5F4CFFDE-2C41-A448-A001-A0D2271E29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8" y="2600"/>
                <a:ext cx="208" cy="20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latin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21566" name="Line 29">
                <a:extLst>
                  <a:ext uri="{FF2B5EF4-FFF2-40B4-BE49-F238E27FC236}">
                    <a16:creationId xmlns:a16="http://schemas.microsoft.com/office/drawing/2014/main" id="{9E127201-A7DC-3243-8F7C-EF9CB27425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84" y="2392"/>
                <a:ext cx="0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67" name="Line 30">
                <a:extLst>
                  <a:ext uri="{FF2B5EF4-FFF2-40B4-BE49-F238E27FC236}">
                    <a16:creationId xmlns:a16="http://schemas.microsoft.com/office/drawing/2014/main" id="{3F36DA72-80F5-334D-8FAD-BCB579A0EC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12" y="2360"/>
                <a:ext cx="20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68" name="Line 31">
                <a:extLst>
                  <a:ext uri="{FF2B5EF4-FFF2-40B4-BE49-F238E27FC236}">
                    <a16:creationId xmlns:a16="http://schemas.microsoft.com/office/drawing/2014/main" id="{A791749B-2FA0-9542-8D02-35B8F7166D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64" y="2352"/>
                <a:ext cx="20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1550" name="Group 32">
              <a:extLst>
                <a:ext uri="{FF2B5EF4-FFF2-40B4-BE49-F238E27FC236}">
                  <a16:creationId xmlns:a16="http://schemas.microsoft.com/office/drawing/2014/main" id="{363E9E55-F4A7-5945-923E-FAEF2E1D95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5" y="1991"/>
              <a:ext cx="289" cy="888"/>
              <a:chOff x="1528" y="2200"/>
              <a:chExt cx="208" cy="616"/>
            </a:xfrm>
          </p:grpSpPr>
          <p:sp>
            <p:nvSpPr>
              <p:cNvPr id="21559" name="Oval 33">
                <a:extLst>
                  <a:ext uri="{FF2B5EF4-FFF2-40B4-BE49-F238E27FC236}">
                    <a16:creationId xmlns:a16="http://schemas.microsoft.com/office/drawing/2014/main" id="{9F0AA010-72C5-6349-849E-BA93EA70AD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8" y="2200"/>
                <a:ext cx="208" cy="20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latin typeface="Times New Roman" panose="02020603050405020304" pitchFamily="18" charset="0"/>
                  </a:rPr>
                  <a:t>E</a:t>
                </a:r>
              </a:p>
            </p:txBody>
          </p:sp>
          <p:sp>
            <p:nvSpPr>
              <p:cNvPr id="21560" name="Oval 34">
                <a:extLst>
                  <a:ext uri="{FF2B5EF4-FFF2-40B4-BE49-F238E27FC236}">
                    <a16:creationId xmlns:a16="http://schemas.microsoft.com/office/drawing/2014/main" id="{EF2D93D8-D477-4147-B23B-12E9E5EF11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8" y="2608"/>
                <a:ext cx="208" cy="20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latin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21561" name="Line 35">
                <a:extLst>
                  <a:ext uri="{FF2B5EF4-FFF2-40B4-BE49-F238E27FC236}">
                    <a16:creationId xmlns:a16="http://schemas.microsoft.com/office/drawing/2014/main" id="{50E4D065-87BE-9E43-B86C-4D5CAD185F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2408"/>
                <a:ext cx="0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1551" name="Group 36">
              <a:extLst>
                <a:ext uri="{FF2B5EF4-FFF2-40B4-BE49-F238E27FC236}">
                  <a16:creationId xmlns:a16="http://schemas.microsoft.com/office/drawing/2014/main" id="{ACD5BAC4-94B0-5C46-8275-1760BCB367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70" y="1968"/>
              <a:ext cx="958" cy="1488"/>
              <a:chOff x="1848" y="2184"/>
              <a:chExt cx="688" cy="1032"/>
            </a:xfrm>
          </p:grpSpPr>
          <p:sp>
            <p:nvSpPr>
              <p:cNvPr id="21552" name="Oval 37">
                <a:extLst>
                  <a:ext uri="{FF2B5EF4-FFF2-40B4-BE49-F238E27FC236}">
                    <a16:creationId xmlns:a16="http://schemas.microsoft.com/office/drawing/2014/main" id="{59D54009-9772-4343-9056-ED3EC26BD9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8" y="2184"/>
                <a:ext cx="208" cy="20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latin typeface="Times New Roman" panose="02020603050405020304" pitchFamily="18" charset="0"/>
                  </a:rPr>
                  <a:t>G</a:t>
                </a:r>
              </a:p>
            </p:txBody>
          </p:sp>
          <p:sp>
            <p:nvSpPr>
              <p:cNvPr id="21553" name="Oval 38">
                <a:extLst>
                  <a:ext uri="{FF2B5EF4-FFF2-40B4-BE49-F238E27FC236}">
                    <a16:creationId xmlns:a16="http://schemas.microsoft.com/office/drawing/2014/main" id="{E6A94314-5E29-EB43-944F-7AA7A94650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8" y="2584"/>
                <a:ext cx="208" cy="20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latin typeface="Times New Roman" panose="02020603050405020304" pitchFamily="18" charset="0"/>
                  </a:rPr>
                  <a:t>H</a:t>
                </a:r>
              </a:p>
            </p:txBody>
          </p:sp>
          <p:sp>
            <p:nvSpPr>
              <p:cNvPr id="21554" name="Oval 39">
                <a:extLst>
                  <a:ext uri="{FF2B5EF4-FFF2-40B4-BE49-F238E27FC236}">
                    <a16:creationId xmlns:a16="http://schemas.microsoft.com/office/drawing/2014/main" id="{1BA639B2-9CE9-3F4C-9A7C-9BF3F1AE5B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8" y="3008"/>
                <a:ext cx="208" cy="20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latin typeface="Times New Roman" panose="02020603050405020304" pitchFamily="18" charset="0"/>
                  </a:rPr>
                  <a:t>J</a:t>
                </a:r>
              </a:p>
            </p:txBody>
          </p:sp>
          <p:sp>
            <p:nvSpPr>
              <p:cNvPr id="21555" name="Oval 40">
                <a:extLst>
                  <a:ext uri="{FF2B5EF4-FFF2-40B4-BE49-F238E27FC236}">
                    <a16:creationId xmlns:a16="http://schemas.microsoft.com/office/drawing/2014/main" id="{28C2A97D-4033-CC46-B2B6-9C9251F3AE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0" y="2600"/>
                <a:ext cx="208" cy="20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 Light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latin typeface="Times New Roman" panose="02020603050405020304" pitchFamily="18" charset="0"/>
                  </a:rPr>
                  <a:t>I</a:t>
                </a:r>
              </a:p>
            </p:txBody>
          </p:sp>
          <p:sp>
            <p:nvSpPr>
              <p:cNvPr id="21556" name="Line 41">
                <a:extLst>
                  <a:ext uri="{FF2B5EF4-FFF2-40B4-BE49-F238E27FC236}">
                    <a16:creationId xmlns:a16="http://schemas.microsoft.com/office/drawing/2014/main" id="{7C22A5BB-F75C-464C-B63E-2C8E6B028E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2" y="2808"/>
                <a:ext cx="0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57" name="Line 42">
                <a:extLst>
                  <a:ext uri="{FF2B5EF4-FFF2-40B4-BE49-F238E27FC236}">
                    <a16:creationId xmlns:a16="http://schemas.microsoft.com/office/drawing/2014/main" id="{E2643C35-DC45-7546-A938-0B4FDB86EC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92" y="2360"/>
                <a:ext cx="128" cy="2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58" name="Line 43">
                <a:extLst>
                  <a:ext uri="{FF2B5EF4-FFF2-40B4-BE49-F238E27FC236}">
                    <a16:creationId xmlns:a16="http://schemas.microsoft.com/office/drawing/2014/main" id="{929D1440-9F05-A34B-85B6-046E6AE1D4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72" y="2352"/>
                <a:ext cx="128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21507" name="Group 44">
            <a:extLst>
              <a:ext uri="{FF2B5EF4-FFF2-40B4-BE49-F238E27FC236}">
                <a16:creationId xmlns:a16="http://schemas.microsoft.com/office/drawing/2014/main" id="{33449648-8F9E-0D4A-800D-A6873E8EF312}"/>
              </a:ext>
            </a:extLst>
          </p:cNvPr>
          <p:cNvGrpSpPr>
            <a:grpSpLocks/>
          </p:cNvGrpSpPr>
          <p:nvPr/>
        </p:nvGrpSpPr>
        <p:grpSpPr bwMode="auto">
          <a:xfrm>
            <a:off x="842963" y="3644900"/>
            <a:ext cx="3481387" cy="952500"/>
            <a:chOff x="434" y="2106"/>
            <a:chExt cx="2193" cy="600"/>
          </a:xfrm>
        </p:grpSpPr>
        <p:sp>
          <p:nvSpPr>
            <p:cNvPr id="21544" name="Line 45">
              <a:extLst>
                <a:ext uri="{FF2B5EF4-FFF2-40B4-BE49-F238E27FC236}">
                  <a16:creationId xmlns:a16="http://schemas.microsoft.com/office/drawing/2014/main" id="{B97006E2-61B8-2C4F-B33D-6453C13E81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106"/>
              <a:ext cx="624" cy="0"/>
            </a:xfrm>
            <a:prstGeom prst="line">
              <a:avLst/>
            </a:prstGeom>
            <a:noFill/>
            <a:ln w="3492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45" name="Line 46">
              <a:extLst>
                <a:ext uri="{FF2B5EF4-FFF2-40B4-BE49-F238E27FC236}">
                  <a16:creationId xmlns:a16="http://schemas.microsoft.com/office/drawing/2014/main" id="{B1893B0D-2D10-8945-A5C8-CD2EA300B0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4" y="2118"/>
              <a:ext cx="502" cy="0"/>
            </a:xfrm>
            <a:prstGeom prst="line">
              <a:avLst/>
            </a:prstGeom>
            <a:noFill/>
            <a:ln w="3492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46" name="Line 47">
              <a:extLst>
                <a:ext uri="{FF2B5EF4-FFF2-40B4-BE49-F238E27FC236}">
                  <a16:creationId xmlns:a16="http://schemas.microsoft.com/office/drawing/2014/main" id="{E03C12B3-DFDB-C24E-8975-D200808AEB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" y="2706"/>
              <a:ext cx="178" cy="0"/>
            </a:xfrm>
            <a:prstGeom prst="line">
              <a:avLst/>
            </a:prstGeom>
            <a:noFill/>
            <a:ln w="3492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47" name="Line 48">
              <a:extLst>
                <a:ext uri="{FF2B5EF4-FFF2-40B4-BE49-F238E27FC236}">
                  <a16:creationId xmlns:a16="http://schemas.microsoft.com/office/drawing/2014/main" id="{D1C417F3-4007-924E-8E46-65D7B206BB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706"/>
              <a:ext cx="156" cy="0"/>
            </a:xfrm>
            <a:prstGeom prst="line">
              <a:avLst/>
            </a:prstGeom>
            <a:noFill/>
            <a:ln w="3492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48" name="Line 49">
              <a:extLst>
                <a:ext uri="{FF2B5EF4-FFF2-40B4-BE49-F238E27FC236}">
                  <a16:creationId xmlns:a16="http://schemas.microsoft.com/office/drawing/2014/main" id="{FC1718DC-7D55-1244-9762-7A9B329B7F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1" y="2706"/>
              <a:ext cx="356" cy="0"/>
            </a:xfrm>
            <a:prstGeom prst="line">
              <a:avLst/>
            </a:prstGeom>
            <a:noFill/>
            <a:ln w="3492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1508" name="Group 50">
            <a:extLst>
              <a:ext uri="{FF2B5EF4-FFF2-40B4-BE49-F238E27FC236}">
                <a16:creationId xmlns:a16="http://schemas.microsoft.com/office/drawing/2014/main" id="{91BAA5A0-4470-BE4A-A179-D18E6F0076A3}"/>
              </a:ext>
            </a:extLst>
          </p:cNvPr>
          <p:cNvGrpSpPr>
            <a:grpSpLocks/>
          </p:cNvGrpSpPr>
          <p:nvPr/>
        </p:nvGrpSpPr>
        <p:grpSpPr bwMode="auto">
          <a:xfrm>
            <a:off x="5567363" y="1368425"/>
            <a:ext cx="3124200" cy="4114800"/>
            <a:chOff x="3408" y="672"/>
            <a:chExt cx="1968" cy="2592"/>
          </a:xfrm>
        </p:grpSpPr>
        <p:sp>
          <p:nvSpPr>
            <p:cNvPr id="543795" name="Oval 51">
              <a:extLst>
                <a:ext uri="{FF2B5EF4-FFF2-40B4-BE49-F238E27FC236}">
                  <a16:creationId xmlns:a16="http://schemas.microsoft.com/office/drawing/2014/main" id="{71F8BB3F-6422-464A-ADBB-19E0FA50B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4" y="672"/>
              <a:ext cx="317" cy="284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000" dirty="0">
                  <a:solidFill>
                    <a:srgbClr val="66FF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微软雅黑 Light" panose="020B0502040204020203" pitchFamily="34" charset="-122"/>
                </a:rPr>
                <a:t>A</a:t>
              </a:r>
            </a:p>
          </p:txBody>
        </p:sp>
        <p:sp>
          <p:nvSpPr>
            <p:cNvPr id="21526" name="Oval 52">
              <a:extLst>
                <a:ext uri="{FF2B5EF4-FFF2-40B4-BE49-F238E27FC236}">
                  <a16:creationId xmlns:a16="http://schemas.microsoft.com/office/drawing/2014/main" id="{A4BF90F5-4A38-9942-A117-FBE336ABE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219"/>
              <a:ext cx="318" cy="284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1527" name="Oval 53">
              <a:extLst>
                <a:ext uri="{FF2B5EF4-FFF2-40B4-BE49-F238E27FC236}">
                  <a16:creationId xmlns:a16="http://schemas.microsoft.com/office/drawing/2014/main" id="{93AB483F-02D8-0444-9B14-515C8F440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4" y="1678"/>
              <a:ext cx="317" cy="285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1528" name="Oval 54">
              <a:extLst>
                <a:ext uri="{FF2B5EF4-FFF2-40B4-BE49-F238E27FC236}">
                  <a16:creationId xmlns:a16="http://schemas.microsoft.com/office/drawing/2014/main" id="{31352A8D-6FE6-4549-9691-702B64873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8" y="2148"/>
              <a:ext cx="318" cy="285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21529" name="Line 55">
              <a:extLst>
                <a:ext uri="{FF2B5EF4-FFF2-40B4-BE49-F238E27FC236}">
                  <a16:creationId xmlns:a16="http://schemas.microsoft.com/office/drawing/2014/main" id="{15F9F499-80BD-CA43-9150-E9EEBAEB64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77" y="913"/>
              <a:ext cx="306" cy="32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30" name="Oval 56">
              <a:extLst>
                <a:ext uri="{FF2B5EF4-FFF2-40B4-BE49-F238E27FC236}">
                  <a16:creationId xmlns:a16="http://schemas.microsoft.com/office/drawing/2014/main" id="{F75EA0E8-152D-864E-87E0-1749E44B1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9" y="1252"/>
              <a:ext cx="318" cy="284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21531" name="Oval 57">
              <a:extLst>
                <a:ext uri="{FF2B5EF4-FFF2-40B4-BE49-F238E27FC236}">
                  <a16:creationId xmlns:a16="http://schemas.microsoft.com/office/drawing/2014/main" id="{8C0BCF8F-7B68-FB48-858E-53FF22439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7" y="1700"/>
              <a:ext cx="318" cy="284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1532" name="Line 58">
              <a:extLst>
                <a:ext uri="{FF2B5EF4-FFF2-40B4-BE49-F238E27FC236}">
                  <a16:creationId xmlns:a16="http://schemas.microsoft.com/office/drawing/2014/main" id="{1255EBA0-B362-4949-8DFD-95EFD12462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06" y="1547"/>
              <a:ext cx="85" cy="19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33" name="Oval 59">
              <a:extLst>
                <a:ext uri="{FF2B5EF4-FFF2-40B4-BE49-F238E27FC236}">
                  <a16:creationId xmlns:a16="http://schemas.microsoft.com/office/drawing/2014/main" id="{94C31664-E061-504B-905D-547919CE1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7" y="1733"/>
              <a:ext cx="318" cy="284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1534" name="Oval 60">
              <a:extLst>
                <a:ext uri="{FF2B5EF4-FFF2-40B4-BE49-F238E27FC236}">
                  <a16:creationId xmlns:a16="http://schemas.microsoft.com/office/drawing/2014/main" id="{CFA5AA98-F51E-7C41-AA85-3142C839C4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6" y="2170"/>
              <a:ext cx="318" cy="285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21535" name="Oval 61">
              <a:extLst>
                <a:ext uri="{FF2B5EF4-FFF2-40B4-BE49-F238E27FC236}">
                  <a16:creationId xmlns:a16="http://schemas.microsoft.com/office/drawing/2014/main" id="{FB933AFC-6A57-6D4C-A0AD-9DE488CD40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3" y="2980"/>
              <a:ext cx="317" cy="284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21536" name="Oval 62">
              <a:extLst>
                <a:ext uri="{FF2B5EF4-FFF2-40B4-BE49-F238E27FC236}">
                  <a16:creationId xmlns:a16="http://schemas.microsoft.com/office/drawing/2014/main" id="{5D527685-EE90-0946-8019-79BE542BF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8" y="2531"/>
              <a:ext cx="318" cy="285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21537" name="Line 63">
              <a:extLst>
                <a:ext uri="{FF2B5EF4-FFF2-40B4-BE49-F238E27FC236}">
                  <a16:creationId xmlns:a16="http://schemas.microsoft.com/office/drawing/2014/main" id="{5025BBC9-19AB-A14D-BD73-0B9F372569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95" y="2816"/>
              <a:ext cx="61" cy="19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38" name="Line 64">
              <a:extLst>
                <a:ext uri="{FF2B5EF4-FFF2-40B4-BE49-F238E27FC236}">
                  <a16:creationId xmlns:a16="http://schemas.microsoft.com/office/drawing/2014/main" id="{B9B786B5-45F0-FC40-B26F-E998DA4584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24" y="1973"/>
              <a:ext cx="122" cy="219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39" name="Line 65">
              <a:extLst>
                <a:ext uri="{FF2B5EF4-FFF2-40B4-BE49-F238E27FC236}">
                  <a16:creationId xmlns:a16="http://schemas.microsoft.com/office/drawing/2014/main" id="{5E78D8BE-87BC-854F-A16B-2134722440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9" y="902"/>
              <a:ext cx="367" cy="382"/>
            </a:xfrm>
            <a:prstGeom prst="line">
              <a:avLst/>
            </a:prstGeom>
            <a:noFill/>
            <a:ln w="3492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40" name="Line 66">
              <a:extLst>
                <a:ext uri="{FF2B5EF4-FFF2-40B4-BE49-F238E27FC236}">
                  <a16:creationId xmlns:a16="http://schemas.microsoft.com/office/drawing/2014/main" id="{C2135C0F-5977-B741-A327-1ED9CB7E09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9" y="1514"/>
              <a:ext cx="233" cy="263"/>
            </a:xfrm>
            <a:prstGeom prst="line">
              <a:avLst/>
            </a:prstGeom>
            <a:noFill/>
            <a:ln w="3492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41" name="Line 67">
              <a:extLst>
                <a:ext uri="{FF2B5EF4-FFF2-40B4-BE49-F238E27FC236}">
                  <a16:creationId xmlns:a16="http://schemas.microsoft.com/office/drawing/2014/main" id="{DC63A30A-2E78-094C-A0AB-E581F765F8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9" y="1481"/>
              <a:ext cx="208" cy="219"/>
            </a:xfrm>
            <a:prstGeom prst="line">
              <a:avLst/>
            </a:prstGeom>
            <a:noFill/>
            <a:ln w="3492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42" name="Line 68">
              <a:extLst>
                <a:ext uri="{FF2B5EF4-FFF2-40B4-BE49-F238E27FC236}">
                  <a16:creationId xmlns:a16="http://schemas.microsoft.com/office/drawing/2014/main" id="{9902429E-DDF2-E549-B04D-7CD18136FF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5" y="1919"/>
              <a:ext cx="232" cy="251"/>
            </a:xfrm>
            <a:prstGeom prst="line">
              <a:avLst/>
            </a:prstGeom>
            <a:noFill/>
            <a:ln w="3492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43" name="Line 69">
              <a:extLst>
                <a:ext uri="{FF2B5EF4-FFF2-40B4-BE49-F238E27FC236}">
                  <a16:creationId xmlns:a16="http://schemas.microsoft.com/office/drawing/2014/main" id="{7ACDFF96-D1F6-A845-8D6B-9D38A26AE6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7" y="2422"/>
              <a:ext cx="110" cy="142"/>
            </a:xfrm>
            <a:prstGeom prst="line">
              <a:avLst/>
            </a:prstGeom>
            <a:noFill/>
            <a:ln w="3492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1509" name="Rectangle 70">
            <a:extLst>
              <a:ext uri="{FF2B5EF4-FFF2-40B4-BE49-F238E27FC236}">
                <a16:creationId xmlns:a16="http://schemas.microsoft.com/office/drawing/2014/main" id="{61B574C6-C666-434F-BE44-7CCC9663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363" y="209550"/>
            <a:ext cx="8839200" cy="944563"/>
          </a:xfrm>
        </p:spPr>
        <p:txBody>
          <a:bodyPr/>
          <a:lstStyle/>
          <a:p>
            <a:pPr algn="l" eaLnBrk="1" hangingPunct="1"/>
            <a:r>
              <a:rPr lang="zh-CN" altLang="en-US" sz="29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森林转二叉树举例：</a:t>
            </a:r>
            <a:br>
              <a:rPr lang="zh-CN" altLang="en-US" sz="2900" b="1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200" b="1">
                <a:solidFill>
                  <a:srgbClr val="C00000"/>
                </a:solidFill>
                <a:latin typeface="微软雅黑 Light" panose="020B0503020204020204" pitchFamily="34" charset="-122"/>
                <a:ea typeface="微软雅黑 Light" panose="020B0503020204020204" pitchFamily="34" charset="-122"/>
              </a:rPr>
              <a:t>（用法二，森林直接变兄弟，再转为二叉树）</a:t>
            </a:r>
          </a:p>
        </p:txBody>
      </p:sp>
      <p:sp>
        <p:nvSpPr>
          <p:cNvPr id="21510" name="AutoShape 71">
            <a:extLst>
              <a:ext uri="{FF2B5EF4-FFF2-40B4-BE49-F238E27FC236}">
                <a16:creationId xmlns:a16="http://schemas.microsoft.com/office/drawing/2014/main" id="{60118F09-B9D4-944B-85A2-83AD4EB86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8363" y="2663825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11" name="AutoShape 72">
            <a:extLst>
              <a:ext uri="{FF2B5EF4-FFF2-40B4-BE49-F238E27FC236}">
                <a16:creationId xmlns:a16="http://schemas.microsoft.com/office/drawing/2014/main" id="{CFCCFDC3-1DF0-4349-9E98-1C0105D55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3963" y="4645025"/>
            <a:ext cx="2057400" cy="533400"/>
          </a:xfrm>
          <a:prstGeom prst="curvedUpArrow">
            <a:avLst>
              <a:gd name="adj1" fmla="val 77143"/>
              <a:gd name="adj2" fmla="val 154286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1512" name="Group 73">
            <a:extLst>
              <a:ext uri="{FF2B5EF4-FFF2-40B4-BE49-F238E27FC236}">
                <a16:creationId xmlns:a16="http://schemas.microsoft.com/office/drawing/2014/main" id="{B0B25BEC-4E11-0140-BB57-548308877ABA}"/>
              </a:ext>
            </a:extLst>
          </p:cNvPr>
          <p:cNvGrpSpPr>
            <a:grpSpLocks/>
          </p:cNvGrpSpPr>
          <p:nvPr/>
        </p:nvGrpSpPr>
        <p:grpSpPr bwMode="auto">
          <a:xfrm>
            <a:off x="1147763" y="4035425"/>
            <a:ext cx="3429000" cy="304800"/>
            <a:chOff x="624" y="2832"/>
            <a:chExt cx="2160" cy="192"/>
          </a:xfrm>
        </p:grpSpPr>
        <p:grpSp>
          <p:nvGrpSpPr>
            <p:cNvPr id="21516" name="Group 74">
              <a:extLst>
                <a:ext uri="{FF2B5EF4-FFF2-40B4-BE49-F238E27FC236}">
                  <a16:creationId xmlns:a16="http://schemas.microsoft.com/office/drawing/2014/main" id="{78E1F831-BB95-EB41-AD55-F5C287C8EC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2832"/>
              <a:ext cx="240" cy="192"/>
              <a:chOff x="528" y="3744"/>
              <a:chExt cx="240" cy="192"/>
            </a:xfrm>
          </p:grpSpPr>
          <p:sp>
            <p:nvSpPr>
              <p:cNvPr id="21523" name="Line 75">
                <a:extLst>
                  <a:ext uri="{FF2B5EF4-FFF2-40B4-BE49-F238E27FC236}">
                    <a16:creationId xmlns:a16="http://schemas.microsoft.com/office/drawing/2014/main" id="{2617B8DF-6F56-5440-B2AE-A8580A816A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" y="3744"/>
                <a:ext cx="240" cy="192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24" name="Line 76">
                <a:extLst>
                  <a:ext uri="{FF2B5EF4-FFF2-40B4-BE49-F238E27FC236}">
                    <a16:creationId xmlns:a16="http://schemas.microsoft.com/office/drawing/2014/main" id="{67D930F6-AF19-AB4A-B340-90F45AEEF6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8" y="3744"/>
                <a:ext cx="240" cy="192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1517" name="Group 77">
              <a:extLst>
                <a:ext uri="{FF2B5EF4-FFF2-40B4-BE49-F238E27FC236}">
                  <a16:creationId xmlns:a16="http://schemas.microsoft.com/office/drawing/2014/main" id="{2D3286C3-B36D-B84B-A43D-7B73C9A465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2832"/>
              <a:ext cx="240" cy="192"/>
              <a:chOff x="528" y="3744"/>
              <a:chExt cx="240" cy="192"/>
            </a:xfrm>
          </p:grpSpPr>
          <p:sp>
            <p:nvSpPr>
              <p:cNvPr id="21521" name="Line 78">
                <a:extLst>
                  <a:ext uri="{FF2B5EF4-FFF2-40B4-BE49-F238E27FC236}">
                    <a16:creationId xmlns:a16="http://schemas.microsoft.com/office/drawing/2014/main" id="{5BAD9DCC-8CFA-CC43-9507-BCD83C09C2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" y="3744"/>
                <a:ext cx="240" cy="192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22" name="Line 79">
                <a:extLst>
                  <a:ext uri="{FF2B5EF4-FFF2-40B4-BE49-F238E27FC236}">
                    <a16:creationId xmlns:a16="http://schemas.microsoft.com/office/drawing/2014/main" id="{A72C4DF8-A678-0A40-9054-CFE75FC102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8" y="3744"/>
                <a:ext cx="240" cy="192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1518" name="Group 80">
              <a:extLst>
                <a:ext uri="{FF2B5EF4-FFF2-40B4-BE49-F238E27FC236}">
                  <a16:creationId xmlns:a16="http://schemas.microsoft.com/office/drawing/2014/main" id="{53C28291-A7E5-7A42-9139-92191E698B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4" y="2832"/>
              <a:ext cx="240" cy="192"/>
              <a:chOff x="528" y="3744"/>
              <a:chExt cx="240" cy="192"/>
            </a:xfrm>
          </p:grpSpPr>
          <p:sp>
            <p:nvSpPr>
              <p:cNvPr id="21519" name="Line 81">
                <a:extLst>
                  <a:ext uri="{FF2B5EF4-FFF2-40B4-BE49-F238E27FC236}">
                    <a16:creationId xmlns:a16="http://schemas.microsoft.com/office/drawing/2014/main" id="{24A78FF2-668A-2A46-AE19-8A20E31247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" y="3744"/>
                <a:ext cx="240" cy="192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20" name="Line 82">
                <a:extLst>
                  <a:ext uri="{FF2B5EF4-FFF2-40B4-BE49-F238E27FC236}">
                    <a16:creationId xmlns:a16="http://schemas.microsoft.com/office/drawing/2014/main" id="{C098C8BF-041D-8B4F-B36E-B895EB1637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8" y="3744"/>
                <a:ext cx="240" cy="192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1513" name="Rectangle 83">
            <a:extLst>
              <a:ext uri="{FF2B5EF4-FFF2-40B4-BE49-F238E27FC236}">
                <a16:creationId xmlns:a16="http://schemas.microsoft.com/office/drawing/2014/main" id="{99EB8488-F441-3F44-8E79-D53990EA6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63" y="5330825"/>
            <a:ext cx="3429000" cy="955675"/>
          </a:xfrm>
          <a:prstGeom prst="rect">
            <a:avLst/>
          </a:prstGeom>
          <a:solidFill>
            <a:srgbClr val="CCFF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0033CC"/>
                </a:solidFill>
                <a:latin typeface="微软雅黑 Light" panose="020B0503020204020204" pitchFamily="34" charset="-122"/>
              </a:rPr>
              <a:t>兄弟相连 长兄为父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FF00FF"/>
                </a:solidFill>
                <a:latin typeface="微软雅黑 Light" panose="020B0503020204020204" pitchFamily="34" charset="-122"/>
              </a:rPr>
              <a:t>头树为根</a:t>
            </a:r>
            <a:r>
              <a:rPr lang="zh-CN" altLang="en-US" sz="2800">
                <a:solidFill>
                  <a:srgbClr val="0033CC"/>
                </a:solidFill>
                <a:latin typeface="微软雅黑 Light" panose="020B0503020204020204" pitchFamily="34" charset="-122"/>
              </a:rPr>
              <a:t> 孩子靠左</a:t>
            </a:r>
          </a:p>
        </p:txBody>
      </p:sp>
      <p:sp>
        <p:nvSpPr>
          <p:cNvPr id="543829" name="Rectangle 85">
            <a:extLst>
              <a:ext uri="{FF2B5EF4-FFF2-40B4-BE49-F238E27FC236}">
                <a16:creationId xmlns:a16="http://schemas.microsoft.com/office/drawing/2014/main" id="{E52BBE25-9B1F-1D46-89C3-6C0161E39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763" y="3386138"/>
            <a:ext cx="4413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dirty="0">
                <a:solidFill>
                  <a:srgbClr val="66FF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 Light" panose="020B0502040204020203" pitchFamily="34" charset="-122"/>
              </a:rPr>
              <a:t>A</a:t>
            </a:r>
          </a:p>
        </p:txBody>
      </p:sp>
      <p:sp>
        <p:nvSpPr>
          <p:cNvPr id="21515" name="灯片编号占位符 85">
            <a:extLst>
              <a:ext uri="{FF2B5EF4-FFF2-40B4-BE49-F238E27FC236}">
                <a16:creationId xmlns:a16="http://schemas.microsoft.com/office/drawing/2014/main" id="{35EB7350-FDC0-E64E-93D0-F6862C01E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74749B-8A71-854D-A867-DF3D16FDEAC5}" type="slidenum">
              <a:rPr lang="en-US" altLang="zh-CN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29" name="Group 2">
            <a:extLst>
              <a:ext uri="{FF2B5EF4-FFF2-40B4-BE49-F238E27FC236}">
                <a16:creationId xmlns:a16="http://schemas.microsoft.com/office/drawing/2014/main" id="{5809E14D-5A8F-884E-B199-117E568D2BAD}"/>
              </a:ext>
            </a:extLst>
          </p:cNvPr>
          <p:cNvGrpSpPr>
            <a:grpSpLocks/>
          </p:cNvGrpSpPr>
          <p:nvPr/>
        </p:nvGrpSpPr>
        <p:grpSpPr bwMode="auto">
          <a:xfrm>
            <a:off x="142875" y="1743075"/>
            <a:ext cx="3124200" cy="4114800"/>
            <a:chOff x="3408" y="672"/>
            <a:chExt cx="1968" cy="2592"/>
          </a:xfrm>
        </p:grpSpPr>
        <p:sp>
          <p:nvSpPr>
            <p:cNvPr id="544771" name="Oval 3">
              <a:extLst>
                <a:ext uri="{FF2B5EF4-FFF2-40B4-BE49-F238E27FC236}">
                  <a16:creationId xmlns:a16="http://schemas.microsoft.com/office/drawing/2014/main" id="{F079A27F-6E2A-C944-8609-8E80EF300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4" y="672"/>
              <a:ext cx="317" cy="284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000" dirty="0">
                  <a:solidFill>
                    <a:srgbClr val="66FF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微软雅黑 Light" panose="020B0502040204020203" pitchFamily="34" charset="-122"/>
                </a:rPr>
                <a:t>A</a:t>
              </a:r>
            </a:p>
          </p:txBody>
        </p:sp>
        <p:sp>
          <p:nvSpPr>
            <p:cNvPr id="22588" name="Oval 4">
              <a:extLst>
                <a:ext uri="{FF2B5EF4-FFF2-40B4-BE49-F238E27FC236}">
                  <a16:creationId xmlns:a16="http://schemas.microsoft.com/office/drawing/2014/main" id="{DB23A3B4-45B6-FD42-BB50-AC1AFEFB6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219"/>
              <a:ext cx="318" cy="284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2589" name="Oval 5">
              <a:extLst>
                <a:ext uri="{FF2B5EF4-FFF2-40B4-BE49-F238E27FC236}">
                  <a16:creationId xmlns:a16="http://schemas.microsoft.com/office/drawing/2014/main" id="{EFD4CC2E-68F7-CC4B-8F05-43E8B77594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4" y="1678"/>
              <a:ext cx="317" cy="285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2590" name="Oval 6">
              <a:extLst>
                <a:ext uri="{FF2B5EF4-FFF2-40B4-BE49-F238E27FC236}">
                  <a16:creationId xmlns:a16="http://schemas.microsoft.com/office/drawing/2014/main" id="{6F837D78-8BD5-004C-9728-BA2D53530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8" y="2148"/>
              <a:ext cx="318" cy="285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22591" name="Line 7">
              <a:extLst>
                <a:ext uri="{FF2B5EF4-FFF2-40B4-BE49-F238E27FC236}">
                  <a16:creationId xmlns:a16="http://schemas.microsoft.com/office/drawing/2014/main" id="{4000D46D-D63B-D14A-A468-93EFA35AC5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77" y="913"/>
              <a:ext cx="306" cy="32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92" name="Oval 8">
              <a:extLst>
                <a:ext uri="{FF2B5EF4-FFF2-40B4-BE49-F238E27FC236}">
                  <a16:creationId xmlns:a16="http://schemas.microsoft.com/office/drawing/2014/main" id="{CC4404B1-FB89-7946-B74B-FB72D7F95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9" y="1252"/>
              <a:ext cx="318" cy="284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22593" name="Oval 9">
              <a:extLst>
                <a:ext uri="{FF2B5EF4-FFF2-40B4-BE49-F238E27FC236}">
                  <a16:creationId xmlns:a16="http://schemas.microsoft.com/office/drawing/2014/main" id="{752DB392-CA0F-574E-A0C4-C76E2CA9E4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7" y="1700"/>
              <a:ext cx="318" cy="284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2594" name="Line 10">
              <a:extLst>
                <a:ext uri="{FF2B5EF4-FFF2-40B4-BE49-F238E27FC236}">
                  <a16:creationId xmlns:a16="http://schemas.microsoft.com/office/drawing/2014/main" id="{9E148E6E-293C-AB46-81E5-8AD29A834C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06" y="1547"/>
              <a:ext cx="85" cy="19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95" name="Oval 11">
              <a:extLst>
                <a:ext uri="{FF2B5EF4-FFF2-40B4-BE49-F238E27FC236}">
                  <a16:creationId xmlns:a16="http://schemas.microsoft.com/office/drawing/2014/main" id="{2CD23353-ECF1-7841-B62A-128CDDBAC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7" y="1733"/>
              <a:ext cx="318" cy="284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2596" name="Oval 12">
              <a:extLst>
                <a:ext uri="{FF2B5EF4-FFF2-40B4-BE49-F238E27FC236}">
                  <a16:creationId xmlns:a16="http://schemas.microsoft.com/office/drawing/2014/main" id="{A8A09D37-DC45-8E41-9CB9-5B8E6CBDA9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6" y="2170"/>
              <a:ext cx="318" cy="285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22597" name="Oval 13">
              <a:extLst>
                <a:ext uri="{FF2B5EF4-FFF2-40B4-BE49-F238E27FC236}">
                  <a16:creationId xmlns:a16="http://schemas.microsoft.com/office/drawing/2014/main" id="{E88101D9-221A-044C-877C-CC61EB5E3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3" y="2980"/>
              <a:ext cx="317" cy="284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22598" name="Oval 14">
              <a:extLst>
                <a:ext uri="{FF2B5EF4-FFF2-40B4-BE49-F238E27FC236}">
                  <a16:creationId xmlns:a16="http://schemas.microsoft.com/office/drawing/2014/main" id="{0830FFD3-DDE5-2244-A115-57001822E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8" y="2531"/>
              <a:ext cx="318" cy="285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22599" name="Line 15">
              <a:extLst>
                <a:ext uri="{FF2B5EF4-FFF2-40B4-BE49-F238E27FC236}">
                  <a16:creationId xmlns:a16="http://schemas.microsoft.com/office/drawing/2014/main" id="{3F782F5F-5A88-4C47-BA11-7C7469155D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95" y="2816"/>
              <a:ext cx="61" cy="19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600" name="Line 16">
              <a:extLst>
                <a:ext uri="{FF2B5EF4-FFF2-40B4-BE49-F238E27FC236}">
                  <a16:creationId xmlns:a16="http://schemas.microsoft.com/office/drawing/2014/main" id="{93357C4B-3DA0-4943-AB7E-84888CF42D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24" y="1973"/>
              <a:ext cx="122" cy="219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601" name="Line 17">
              <a:extLst>
                <a:ext uri="{FF2B5EF4-FFF2-40B4-BE49-F238E27FC236}">
                  <a16:creationId xmlns:a16="http://schemas.microsoft.com/office/drawing/2014/main" id="{36AB9CBB-A3CB-BD46-9478-6381FDCD0B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9" y="902"/>
              <a:ext cx="367" cy="382"/>
            </a:xfrm>
            <a:prstGeom prst="line">
              <a:avLst/>
            </a:prstGeom>
            <a:noFill/>
            <a:ln w="3492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602" name="Line 18">
              <a:extLst>
                <a:ext uri="{FF2B5EF4-FFF2-40B4-BE49-F238E27FC236}">
                  <a16:creationId xmlns:a16="http://schemas.microsoft.com/office/drawing/2014/main" id="{7AADCB6B-BD07-3A46-9C70-14A1CA9ACB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9" y="1514"/>
              <a:ext cx="233" cy="263"/>
            </a:xfrm>
            <a:prstGeom prst="line">
              <a:avLst/>
            </a:prstGeom>
            <a:noFill/>
            <a:ln w="3492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603" name="Line 19">
              <a:extLst>
                <a:ext uri="{FF2B5EF4-FFF2-40B4-BE49-F238E27FC236}">
                  <a16:creationId xmlns:a16="http://schemas.microsoft.com/office/drawing/2014/main" id="{E7EB8FA1-9BB6-2A4C-8480-657043431E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9" y="1481"/>
              <a:ext cx="208" cy="219"/>
            </a:xfrm>
            <a:prstGeom prst="line">
              <a:avLst/>
            </a:prstGeom>
            <a:noFill/>
            <a:ln w="3492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604" name="Line 20">
              <a:extLst>
                <a:ext uri="{FF2B5EF4-FFF2-40B4-BE49-F238E27FC236}">
                  <a16:creationId xmlns:a16="http://schemas.microsoft.com/office/drawing/2014/main" id="{7AAF2FF6-5EC7-7044-94C7-43414D3534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5" y="1919"/>
              <a:ext cx="232" cy="251"/>
            </a:xfrm>
            <a:prstGeom prst="line">
              <a:avLst/>
            </a:prstGeom>
            <a:noFill/>
            <a:ln w="3492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605" name="Line 21">
              <a:extLst>
                <a:ext uri="{FF2B5EF4-FFF2-40B4-BE49-F238E27FC236}">
                  <a16:creationId xmlns:a16="http://schemas.microsoft.com/office/drawing/2014/main" id="{68879892-EB99-544F-AC27-984E59B637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7" y="2422"/>
              <a:ext cx="110" cy="142"/>
            </a:xfrm>
            <a:prstGeom prst="line">
              <a:avLst/>
            </a:prstGeom>
            <a:noFill/>
            <a:ln w="3492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2530" name="Rectangle 22">
            <a:extLst>
              <a:ext uri="{FF2B5EF4-FFF2-40B4-BE49-F238E27FC236}">
                <a16:creationId xmlns:a16="http://schemas.microsoft.com/office/drawing/2014/main" id="{19146242-27D6-C544-9730-F7B07FE07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142875"/>
            <a:ext cx="6705600" cy="533400"/>
          </a:xfrm>
        </p:spPr>
        <p:txBody>
          <a:bodyPr/>
          <a:lstStyle/>
          <a:p>
            <a:pPr algn="l" eaLnBrk="1" hangingPunct="1"/>
            <a:r>
              <a:rPr lang="zh-CN" altLang="en-US" sz="29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讨论</a:t>
            </a:r>
            <a:r>
              <a:rPr lang="en-US" altLang="zh-CN" sz="29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9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900" b="1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二叉树如何还原为森林？</a:t>
            </a:r>
          </a:p>
        </p:txBody>
      </p:sp>
      <p:sp>
        <p:nvSpPr>
          <p:cNvPr id="22531" name="Rectangle 23">
            <a:extLst>
              <a:ext uri="{FF2B5EF4-FFF2-40B4-BE49-F238E27FC236}">
                <a16:creationId xmlns:a16="http://schemas.microsoft.com/office/drawing/2014/main" id="{145B677E-FEB1-AF47-A299-249D021EA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1133475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>
                <a:solidFill>
                  <a:srgbClr val="FF0000"/>
                </a:solidFill>
                <a:latin typeface="微软雅黑 Light" panose="020B0503020204020204" pitchFamily="34" charset="-122"/>
              </a:rPr>
              <a:t>要点：</a:t>
            </a:r>
            <a:r>
              <a:rPr kumimoji="0" lang="zh-CN" altLang="en-US" sz="2800">
                <a:solidFill>
                  <a:srgbClr val="C00000"/>
                </a:solidFill>
                <a:latin typeface="微软雅黑 Light" panose="020B0503020204020204" pitchFamily="34" charset="-122"/>
              </a:rPr>
              <a:t>把最右边的子树变为森林，其余右子树变为兄弟</a:t>
            </a:r>
            <a:r>
              <a:rPr lang="zh-CN" altLang="en-US">
                <a:solidFill>
                  <a:srgbClr val="C00000"/>
                </a:solidFill>
                <a:latin typeface="微软雅黑 Light" panose="020B0503020204020204" pitchFamily="34" charset="-122"/>
              </a:rPr>
              <a:t> </a:t>
            </a:r>
          </a:p>
        </p:txBody>
      </p:sp>
      <p:grpSp>
        <p:nvGrpSpPr>
          <p:cNvPr id="22532" name="Group 24">
            <a:extLst>
              <a:ext uri="{FF2B5EF4-FFF2-40B4-BE49-F238E27FC236}">
                <a16:creationId xmlns:a16="http://schemas.microsoft.com/office/drawing/2014/main" id="{F75CC1C9-087A-5744-917E-D98B9CA5F4EE}"/>
              </a:ext>
            </a:extLst>
          </p:cNvPr>
          <p:cNvGrpSpPr>
            <a:grpSpLocks/>
          </p:cNvGrpSpPr>
          <p:nvPr/>
        </p:nvGrpSpPr>
        <p:grpSpPr bwMode="auto">
          <a:xfrm>
            <a:off x="219075" y="706438"/>
            <a:ext cx="8229600" cy="579437"/>
            <a:chOff x="240" y="672"/>
            <a:chExt cx="5232" cy="464"/>
          </a:xfrm>
        </p:grpSpPr>
        <p:sp>
          <p:nvSpPr>
            <p:cNvPr id="22585" name="Rectangle 25">
              <a:extLst>
                <a:ext uri="{FF2B5EF4-FFF2-40B4-BE49-F238E27FC236}">
                  <a16:creationId xmlns:a16="http://schemas.microsoft.com/office/drawing/2014/main" id="{E70590B2-0DB4-1A4F-A0DA-1D584A084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672"/>
              <a:ext cx="5232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微软雅黑 Light" panose="020B0503020204020204" pitchFamily="34" charset="-122"/>
                </a:rPr>
                <a:t>即</a:t>
              </a:r>
              <a:r>
                <a:rPr lang="en-US" altLang="zh-CN">
                  <a:latin typeface="微软雅黑 Light" panose="020B0503020204020204" pitchFamily="34" charset="-122"/>
                </a:rPr>
                <a:t>B={root, LB, RB}            F={T</a:t>
              </a:r>
              <a:r>
                <a:rPr lang="en-US" altLang="zh-CN" baseline="-25000">
                  <a:latin typeface="微软雅黑 Light" panose="020B0503020204020204" pitchFamily="34" charset="-122"/>
                </a:rPr>
                <a:t>1</a:t>
              </a:r>
              <a:r>
                <a:rPr lang="en-US" altLang="zh-CN">
                  <a:latin typeface="微软雅黑 Light" panose="020B0503020204020204" pitchFamily="34" charset="-122"/>
                </a:rPr>
                <a:t>, T</a:t>
              </a:r>
              <a:r>
                <a:rPr lang="en-US" altLang="zh-CN" baseline="-25000">
                  <a:latin typeface="微软雅黑 Light" panose="020B0503020204020204" pitchFamily="34" charset="-122"/>
                </a:rPr>
                <a:t>2</a:t>
              </a:r>
              <a:r>
                <a:rPr lang="en-US" altLang="zh-CN">
                  <a:latin typeface="微软雅黑 Light" panose="020B0503020204020204" pitchFamily="34" charset="-122"/>
                </a:rPr>
                <a:t>, </a:t>
              </a:r>
              <a:r>
                <a:rPr lang="en-US" altLang="zh-CN">
                  <a:latin typeface="Times New Roman" panose="02020603050405020304" pitchFamily="18" charset="0"/>
                </a:rPr>
                <a:t>…</a:t>
              </a:r>
              <a:r>
                <a:rPr lang="en-US" altLang="zh-CN">
                  <a:latin typeface="微软雅黑 Light" panose="020B0503020204020204" pitchFamily="34" charset="-122"/>
                </a:rPr>
                <a:t>,T</a:t>
              </a:r>
              <a:r>
                <a:rPr lang="en-US" altLang="zh-CN" baseline="-25000">
                  <a:latin typeface="微软雅黑 Light" panose="020B0503020204020204" pitchFamily="34" charset="-122"/>
                </a:rPr>
                <a:t>m</a:t>
              </a:r>
              <a:r>
                <a:rPr lang="en-US" altLang="zh-CN">
                  <a:latin typeface="微软雅黑 Light" panose="020B0503020204020204" pitchFamily="34" charset="-122"/>
                </a:rPr>
                <a:t>}</a:t>
              </a:r>
            </a:p>
          </p:txBody>
        </p:sp>
        <p:sp>
          <p:nvSpPr>
            <p:cNvPr id="22586" name="AutoShape 26">
              <a:extLst>
                <a:ext uri="{FF2B5EF4-FFF2-40B4-BE49-F238E27FC236}">
                  <a16:creationId xmlns:a16="http://schemas.microsoft.com/office/drawing/2014/main" id="{0E62F04C-C418-074C-AB70-F2E1572C1D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768"/>
              <a:ext cx="576" cy="240"/>
            </a:xfrm>
            <a:prstGeom prst="leftRightArrow">
              <a:avLst>
                <a:gd name="adj1" fmla="val 50000"/>
                <a:gd name="adj2" fmla="val 48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2533" name="AutoShape 27">
            <a:extLst>
              <a:ext uri="{FF2B5EF4-FFF2-40B4-BE49-F238E27FC236}">
                <a16:creationId xmlns:a16="http://schemas.microsoft.com/office/drawing/2014/main" id="{C2C3DBCE-880C-0149-AA5D-984899F06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2809875"/>
            <a:ext cx="838200" cy="609600"/>
          </a:xfrm>
          <a:prstGeom prst="rightArrow">
            <a:avLst>
              <a:gd name="adj1" fmla="val 50000"/>
              <a:gd name="adj2" fmla="val 3437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2534" name="Group 28">
            <a:extLst>
              <a:ext uri="{FF2B5EF4-FFF2-40B4-BE49-F238E27FC236}">
                <a16:creationId xmlns:a16="http://schemas.microsoft.com/office/drawing/2014/main" id="{DC0427A2-774B-9E40-8E05-AAD26F2C4116}"/>
              </a:ext>
            </a:extLst>
          </p:cNvPr>
          <p:cNvGrpSpPr>
            <a:grpSpLocks/>
          </p:cNvGrpSpPr>
          <p:nvPr/>
        </p:nvGrpSpPr>
        <p:grpSpPr bwMode="auto">
          <a:xfrm>
            <a:off x="4333875" y="4181475"/>
            <a:ext cx="1676400" cy="1290638"/>
            <a:chOff x="536" y="2184"/>
            <a:chExt cx="880" cy="624"/>
          </a:xfrm>
        </p:grpSpPr>
        <p:sp>
          <p:nvSpPr>
            <p:cNvPr id="22578" name="Oval 29">
              <a:extLst>
                <a:ext uri="{FF2B5EF4-FFF2-40B4-BE49-F238E27FC236}">
                  <a16:creationId xmlns:a16="http://schemas.microsoft.com/office/drawing/2014/main" id="{54E55AF2-0C1F-D046-9184-B4272D71B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" y="2184"/>
              <a:ext cx="208" cy="20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2579" name="Oval 30">
              <a:extLst>
                <a:ext uri="{FF2B5EF4-FFF2-40B4-BE49-F238E27FC236}">
                  <a16:creationId xmlns:a16="http://schemas.microsoft.com/office/drawing/2014/main" id="{24F8A00B-CCC8-6F4C-9738-EBEEF63EE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" y="2584"/>
              <a:ext cx="208" cy="20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2580" name="Oval 31">
              <a:extLst>
                <a:ext uri="{FF2B5EF4-FFF2-40B4-BE49-F238E27FC236}">
                  <a16:creationId xmlns:a16="http://schemas.microsoft.com/office/drawing/2014/main" id="{1B223D32-7E5D-F94D-9CBD-25ABF8EA6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" y="2592"/>
              <a:ext cx="208" cy="20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2581" name="Oval 32">
              <a:extLst>
                <a:ext uri="{FF2B5EF4-FFF2-40B4-BE49-F238E27FC236}">
                  <a16:creationId xmlns:a16="http://schemas.microsoft.com/office/drawing/2014/main" id="{0785CA28-99E2-7047-BF36-C3C46CD76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8" y="2600"/>
              <a:ext cx="208" cy="20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22582" name="Line 33">
              <a:extLst>
                <a:ext uri="{FF2B5EF4-FFF2-40B4-BE49-F238E27FC236}">
                  <a16:creationId xmlns:a16="http://schemas.microsoft.com/office/drawing/2014/main" id="{1D19BEDD-9CA9-0E41-A7AE-79ADFC2065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4" y="2392"/>
              <a:ext cx="0" cy="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83" name="Line 34">
              <a:extLst>
                <a:ext uri="{FF2B5EF4-FFF2-40B4-BE49-F238E27FC236}">
                  <a16:creationId xmlns:a16="http://schemas.microsoft.com/office/drawing/2014/main" id="{EB34CDAF-CE2E-5B41-9DD3-6806985553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2" y="2360"/>
              <a:ext cx="20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84" name="Line 35">
              <a:extLst>
                <a:ext uri="{FF2B5EF4-FFF2-40B4-BE49-F238E27FC236}">
                  <a16:creationId xmlns:a16="http://schemas.microsoft.com/office/drawing/2014/main" id="{FF5F2724-ACE1-4D4B-BD1F-3AD4414F9D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4" y="2352"/>
              <a:ext cx="20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2535" name="Group 36">
            <a:extLst>
              <a:ext uri="{FF2B5EF4-FFF2-40B4-BE49-F238E27FC236}">
                <a16:creationId xmlns:a16="http://schemas.microsoft.com/office/drawing/2014/main" id="{EC9656B8-D87A-9D44-BE6C-73EC7336FC92}"/>
              </a:ext>
            </a:extLst>
          </p:cNvPr>
          <p:cNvGrpSpPr>
            <a:grpSpLocks/>
          </p:cNvGrpSpPr>
          <p:nvPr/>
        </p:nvGrpSpPr>
        <p:grpSpPr bwMode="auto">
          <a:xfrm>
            <a:off x="6375400" y="4214813"/>
            <a:ext cx="396875" cy="1273175"/>
            <a:chOff x="1528" y="2200"/>
            <a:chExt cx="208" cy="616"/>
          </a:xfrm>
        </p:grpSpPr>
        <p:sp>
          <p:nvSpPr>
            <p:cNvPr id="22575" name="Oval 37">
              <a:extLst>
                <a:ext uri="{FF2B5EF4-FFF2-40B4-BE49-F238E27FC236}">
                  <a16:creationId xmlns:a16="http://schemas.microsoft.com/office/drawing/2014/main" id="{BD6D30C7-EE2D-8F41-9ED6-22CF60E7C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" y="2200"/>
              <a:ext cx="208" cy="20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22576" name="Oval 38">
              <a:extLst>
                <a:ext uri="{FF2B5EF4-FFF2-40B4-BE49-F238E27FC236}">
                  <a16:creationId xmlns:a16="http://schemas.microsoft.com/office/drawing/2014/main" id="{C5D3043C-EE5E-7B45-9DC4-B6B4ADFB5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" y="2608"/>
              <a:ext cx="208" cy="20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2577" name="Line 39">
              <a:extLst>
                <a:ext uri="{FF2B5EF4-FFF2-40B4-BE49-F238E27FC236}">
                  <a16:creationId xmlns:a16="http://schemas.microsoft.com/office/drawing/2014/main" id="{8089B64C-3DD4-244D-A320-5E5B1A09F5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408"/>
              <a:ext cx="0" cy="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2536" name="Group 40">
            <a:extLst>
              <a:ext uri="{FF2B5EF4-FFF2-40B4-BE49-F238E27FC236}">
                <a16:creationId xmlns:a16="http://schemas.microsoft.com/office/drawing/2014/main" id="{E7F93873-85B0-7B48-9A33-05FAA4F2917E}"/>
              </a:ext>
            </a:extLst>
          </p:cNvPr>
          <p:cNvGrpSpPr>
            <a:grpSpLocks/>
          </p:cNvGrpSpPr>
          <p:nvPr/>
        </p:nvGrpSpPr>
        <p:grpSpPr bwMode="auto">
          <a:xfrm>
            <a:off x="7137400" y="4181475"/>
            <a:ext cx="1311275" cy="2133600"/>
            <a:chOff x="1848" y="2184"/>
            <a:chExt cx="688" cy="1032"/>
          </a:xfrm>
        </p:grpSpPr>
        <p:sp>
          <p:nvSpPr>
            <p:cNvPr id="22568" name="Oval 41">
              <a:extLst>
                <a:ext uri="{FF2B5EF4-FFF2-40B4-BE49-F238E27FC236}">
                  <a16:creationId xmlns:a16="http://schemas.microsoft.com/office/drawing/2014/main" id="{10362321-A27F-684A-B64F-D251433EC3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8" y="2184"/>
              <a:ext cx="208" cy="20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2569" name="Oval 42">
              <a:extLst>
                <a:ext uri="{FF2B5EF4-FFF2-40B4-BE49-F238E27FC236}">
                  <a16:creationId xmlns:a16="http://schemas.microsoft.com/office/drawing/2014/main" id="{76292EC8-75EE-2948-BB95-8ACD4F093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" y="2584"/>
              <a:ext cx="208" cy="20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22570" name="Oval 43">
              <a:extLst>
                <a:ext uri="{FF2B5EF4-FFF2-40B4-BE49-F238E27FC236}">
                  <a16:creationId xmlns:a16="http://schemas.microsoft.com/office/drawing/2014/main" id="{E4DDAE98-B6EA-5944-BFB3-66A824586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8" y="3008"/>
              <a:ext cx="208" cy="20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22571" name="Oval 44">
              <a:extLst>
                <a:ext uri="{FF2B5EF4-FFF2-40B4-BE49-F238E27FC236}">
                  <a16:creationId xmlns:a16="http://schemas.microsoft.com/office/drawing/2014/main" id="{3B07B977-BF26-2E46-A278-36CC0D16A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0" y="2600"/>
              <a:ext cx="208" cy="20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22572" name="Line 45">
              <a:extLst>
                <a:ext uri="{FF2B5EF4-FFF2-40B4-BE49-F238E27FC236}">
                  <a16:creationId xmlns:a16="http://schemas.microsoft.com/office/drawing/2014/main" id="{D543313A-8310-0345-958B-A9426E546B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2" y="2808"/>
              <a:ext cx="0" cy="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73" name="Line 46">
              <a:extLst>
                <a:ext uri="{FF2B5EF4-FFF2-40B4-BE49-F238E27FC236}">
                  <a16:creationId xmlns:a16="http://schemas.microsoft.com/office/drawing/2014/main" id="{66C86FBC-6719-5740-AB82-A4960A0841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92" y="2360"/>
              <a:ext cx="128" cy="2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74" name="Line 47">
              <a:extLst>
                <a:ext uri="{FF2B5EF4-FFF2-40B4-BE49-F238E27FC236}">
                  <a16:creationId xmlns:a16="http://schemas.microsoft.com/office/drawing/2014/main" id="{15617DC7-51BF-B54D-A4E7-13D9AE7DC5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2" y="2352"/>
              <a:ext cx="128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2537" name="Group 48">
            <a:extLst>
              <a:ext uri="{FF2B5EF4-FFF2-40B4-BE49-F238E27FC236}">
                <a16:creationId xmlns:a16="http://schemas.microsoft.com/office/drawing/2014/main" id="{5202E501-983F-3B4F-A3EC-CA29F9963A98}"/>
              </a:ext>
            </a:extLst>
          </p:cNvPr>
          <p:cNvGrpSpPr>
            <a:grpSpLocks/>
          </p:cNvGrpSpPr>
          <p:nvPr/>
        </p:nvGrpSpPr>
        <p:grpSpPr bwMode="auto">
          <a:xfrm>
            <a:off x="6081713" y="1819275"/>
            <a:ext cx="766762" cy="1011238"/>
            <a:chOff x="4032" y="1465"/>
            <a:chExt cx="483" cy="637"/>
          </a:xfrm>
        </p:grpSpPr>
        <p:sp>
          <p:nvSpPr>
            <p:cNvPr id="22565" name="Oval 49">
              <a:extLst>
                <a:ext uri="{FF2B5EF4-FFF2-40B4-BE49-F238E27FC236}">
                  <a16:creationId xmlns:a16="http://schemas.microsoft.com/office/drawing/2014/main" id="{59F65C69-EF12-0241-8515-5E5A886BD7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6" y="1465"/>
              <a:ext cx="279" cy="24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22566" name="Oval 50">
              <a:extLst>
                <a:ext uri="{FF2B5EF4-FFF2-40B4-BE49-F238E27FC236}">
                  <a16:creationId xmlns:a16="http://schemas.microsoft.com/office/drawing/2014/main" id="{B7EC2036-C9AE-9B47-8E2C-986B22EB0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855"/>
              <a:ext cx="279" cy="24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2567" name="Line 51">
              <a:extLst>
                <a:ext uri="{FF2B5EF4-FFF2-40B4-BE49-F238E27FC236}">
                  <a16:creationId xmlns:a16="http://schemas.microsoft.com/office/drawing/2014/main" id="{16F25673-612C-504C-BEEC-5F701850F2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68" y="1722"/>
              <a:ext cx="75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2538" name="Group 52">
            <a:extLst>
              <a:ext uri="{FF2B5EF4-FFF2-40B4-BE49-F238E27FC236}">
                <a16:creationId xmlns:a16="http://schemas.microsoft.com/office/drawing/2014/main" id="{64764F41-AD8F-5A4F-A15B-29F590BC94E4}"/>
              </a:ext>
            </a:extLst>
          </p:cNvPr>
          <p:cNvGrpSpPr>
            <a:grpSpLocks/>
          </p:cNvGrpSpPr>
          <p:nvPr/>
        </p:nvGrpSpPr>
        <p:grpSpPr bwMode="auto">
          <a:xfrm>
            <a:off x="4638675" y="1819275"/>
            <a:ext cx="1143000" cy="1905000"/>
            <a:chOff x="2832" y="1104"/>
            <a:chExt cx="720" cy="1200"/>
          </a:xfrm>
        </p:grpSpPr>
        <p:sp>
          <p:nvSpPr>
            <p:cNvPr id="22557" name="Oval 53">
              <a:extLst>
                <a:ext uri="{FF2B5EF4-FFF2-40B4-BE49-F238E27FC236}">
                  <a16:creationId xmlns:a16="http://schemas.microsoft.com/office/drawing/2014/main" id="{ACF45524-E66A-974A-9F74-B5A38D897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8" y="1104"/>
              <a:ext cx="191" cy="19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2558" name="Oval 54">
              <a:extLst>
                <a:ext uri="{FF2B5EF4-FFF2-40B4-BE49-F238E27FC236}">
                  <a16:creationId xmlns:a16="http://schemas.microsoft.com/office/drawing/2014/main" id="{75010F61-9BA9-FB4E-977F-83374FD534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1477"/>
              <a:ext cx="191" cy="19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2559" name="Oval 55">
              <a:extLst>
                <a:ext uri="{FF2B5EF4-FFF2-40B4-BE49-F238E27FC236}">
                  <a16:creationId xmlns:a16="http://schemas.microsoft.com/office/drawing/2014/main" id="{9D95A6BC-D2CA-BB4D-8C15-3CC45AB59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2" y="1790"/>
              <a:ext cx="191" cy="19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2560" name="Oval 56">
              <a:extLst>
                <a:ext uri="{FF2B5EF4-FFF2-40B4-BE49-F238E27FC236}">
                  <a16:creationId xmlns:a16="http://schemas.microsoft.com/office/drawing/2014/main" id="{032BD084-81F1-334B-87C9-DFECFEC8A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1" y="2110"/>
              <a:ext cx="191" cy="19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22561" name="Line 57">
              <a:extLst>
                <a:ext uri="{FF2B5EF4-FFF2-40B4-BE49-F238E27FC236}">
                  <a16:creationId xmlns:a16="http://schemas.microsoft.com/office/drawing/2014/main" id="{458319F7-E3FE-D44E-9393-FEECD24C7B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94" y="1268"/>
              <a:ext cx="183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2562" name="Group 58">
              <a:extLst>
                <a:ext uri="{FF2B5EF4-FFF2-40B4-BE49-F238E27FC236}">
                  <a16:creationId xmlns:a16="http://schemas.microsoft.com/office/drawing/2014/main" id="{6F837366-1E79-E042-BAA2-D85A67254D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01" y="1655"/>
              <a:ext cx="389" cy="470"/>
              <a:chOff x="3001" y="1655"/>
              <a:chExt cx="389" cy="470"/>
            </a:xfrm>
          </p:grpSpPr>
          <p:sp>
            <p:nvSpPr>
              <p:cNvPr id="22563" name="Line 59">
                <a:extLst>
                  <a:ext uri="{FF2B5EF4-FFF2-40B4-BE49-F238E27FC236}">
                    <a16:creationId xmlns:a16="http://schemas.microsoft.com/office/drawing/2014/main" id="{6E504189-0ED8-3F47-9C4D-D5D7D4E505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01" y="1655"/>
                <a:ext cx="125" cy="150"/>
              </a:xfrm>
              <a:prstGeom prst="line">
                <a:avLst/>
              </a:prstGeom>
              <a:noFill/>
              <a:ln w="34925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564" name="Line 60">
                <a:extLst>
                  <a:ext uri="{FF2B5EF4-FFF2-40B4-BE49-F238E27FC236}">
                    <a16:creationId xmlns:a16="http://schemas.microsoft.com/office/drawing/2014/main" id="{6D0FF7A3-93AE-084F-BEAB-5F20ADEA5D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51" y="1953"/>
                <a:ext cx="139" cy="172"/>
              </a:xfrm>
              <a:prstGeom prst="line">
                <a:avLst/>
              </a:prstGeom>
              <a:noFill/>
              <a:ln w="34925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22539" name="Group 61">
            <a:extLst>
              <a:ext uri="{FF2B5EF4-FFF2-40B4-BE49-F238E27FC236}">
                <a16:creationId xmlns:a16="http://schemas.microsoft.com/office/drawing/2014/main" id="{D0C25CA8-5D3D-B041-8BFD-FB69A773E52C}"/>
              </a:ext>
            </a:extLst>
          </p:cNvPr>
          <p:cNvGrpSpPr>
            <a:grpSpLocks/>
          </p:cNvGrpSpPr>
          <p:nvPr/>
        </p:nvGrpSpPr>
        <p:grpSpPr bwMode="auto">
          <a:xfrm>
            <a:off x="7299325" y="1760538"/>
            <a:ext cx="920750" cy="2116137"/>
            <a:chOff x="4508" y="1067"/>
            <a:chExt cx="580" cy="1333"/>
          </a:xfrm>
        </p:grpSpPr>
        <p:sp>
          <p:nvSpPr>
            <p:cNvPr id="22550" name="Oval 62">
              <a:extLst>
                <a:ext uri="{FF2B5EF4-FFF2-40B4-BE49-F238E27FC236}">
                  <a16:creationId xmlns:a16="http://schemas.microsoft.com/office/drawing/2014/main" id="{3328EC2D-6C6E-0941-B83B-3A2659B5E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5" y="1067"/>
              <a:ext cx="279" cy="2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2551" name="Oval 63">
              <a:extLst>
                <a:ext uri="{FF2B5EF4-FFF2-40B4-BE49-F238E27FC236}">
                  <a16:creationId xmlns:a16="http://schemas.microsoft.com/office/drawing/2014/main" id="{D3DBD2C9-93F2-1044-9C52-23C04B581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8" y="1448"/>
              <a:ext cx="279" cy="2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22552" name="Oval 64">
              <a:extLst>
                <a:ext uri="{FF2B5EF4-FFF2-40B4-BE49-F238E27FC236}">
                  <a16:creationId xmlns:a16="http://schemas.microsoft.com/office/drawing/2014/main" id="{BF1C622F-FE93-724A-9158-6E5168877C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7" y="2153"/>
              <a:ext cx="279" cy="24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22553" name="Oval 65">
              <a:extLst>
                <a:ext uri="{FF2B5EF4-FFF2-40B4-BE49-F238E27FC236}">
                  <a16:creationId xmlns:a16="http://schemas.microsoft.com/office/drawing/2014/main" id="{9C58A55E-D3AC-634B-AB42-1AA4757848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9" y="1762"/>
              <a:ext cx="279" cy="2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22554" name="Line 66">
              <a:extLst>
                <a:ext uri="{FF2B5EF4-FFF2-40B4-BE49-F238E27FC236}">
                  <a16:creationId xmlns:a16="http://schemas.microsoft.com/office/drawing/2014/main" id="{9E25C4B2-5F37-0142-BE7D-9818C578E6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41" y="2010"/>
              <a:ext cx="54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55" name="Line 67">
              <a:extLst>
                <a:ext uri="{FF2B5EF4-FFF2-40B4-BE49-F238E27FC236}">
                  <a16:creationId xmlns:a16="http://schemas.microsoft.com/office/drawing/2014/main" id="{065A3966-D32D-B841-B99E-EBB4B5B42A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91" y="1277"/>
              <a:ext cx="107" cy="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56" name="Line 68">
              <a:extLst>
                <a:ext uri="{FF2B5EF4-FFF2-40B4-BE49-F238E27FC236}">
                  <a16:creationId xmlns:a16="http://schemas.microsoft.com/office/drawing/2014/main" id="{51DDC16C-4A27-8449-953F-EE5BA780A8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5" y="1667"/>
              <a:ext cx="97" cy="124"/>
            </a:xfrm>
            <a:prstGeom prst="line">
              <a:avLst/>
            </a:prstGeom>
            <a:noFill/>
            <a:ln w="3492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2540" name="Group 70">
            <a:extLst>
              <a:ext uri="{FF2B5EF4-FFF2-40B4-BE49-F238E27FC236}">
                <a16:creationId xmlns:a16="http://schemas.microsoft.com/office/drawing/2014/main" id="{5E64379F-195A-1345-8531-04F2DBAFD9E3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3114675"/>
            <a:ext cx="381000" cy="304800"/>
            <a:chOff x="528" y="3744"/>
            <a:chExt cx="240" cy="192"/>
          </a:xfrm>
        </p:grpSpPr>
        <p:sp>
          <p:nvSpPr>
            <p:cNvPr id="22548" name="Line 71">
              <a:extLst>
                <a:ext uri="{FF2B5EF4-FFF2-40B4-BE49-F238E27FC236}">
                  <a16:creationId xmlns:a16="http://schemas.microsoft.com/office/drawing/2014/main" id="{7D572A90-CF61-294D-A408-DD3268C3F5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3744"/>
              <a:ext cx="240" cy="192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9" name="Line 72">
              <a:extLst>
                <a:ext uri="{FF2B5EF4-FFF2-40B4-BE49-F238E27FC236}">
                  <a16:creationId xmlns:a16="http://schemas.microsoft.com/office/drawing/2014/main" id="{6758FFD6-8D4D-7E49-9EC6-BBE0F785D1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8" y="3744"/>
              <a:ext cx="240" cy="192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541" name="Group 73">
            <a:extLst>
              <a:ext uri="{FF2B5EF4-FFF2-40B4-BE49-F238E27FC236}">
                <a16:creationId xmlns:a16="http://schemas.microsoft.com/office/drawing/2014/main" id="{6C36E709-26E7-0C42-B66F-DFC15936660D}"/>
              </a:ext>
            </a:extLst>
          </p:cNvPr>
          <p:cNvGrpSpPr>
            <a:grpSpLocks/>
          </p:cNvGrpSpPr>
          <p:nvPr/>
        </p:nvGrpSpPr>
        <p:grpSpPr bwMode="auto">
          <a:xfrm>
            <a:off x="1500188" y="2200275"/>
            <a:ext cx="381000" cy="304800"/>
            <a:chOff x="528" y="3744"/>
            <a:chExt cx="240" cy="192"/>
          </a:xfrm>
        </p:grpSpPr>
        <p:sp>
          <p:nvSpPr>
            <p:cNvPr id="22546" name="Line 74">
              <a:extLst>
                <a:ext uri="{FF2B5EF4-FFF2-40B4-BE49-F238E27FC236}">
                  <a16:creationId xmlns:a16="http://schemas.microsoft.com/office/drawing/2014/main" id="{718CDE6D-4DC7-5248-B583-6F3E88E187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3744"/>
              <a:ext cx="240" cy="192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7" name="Line 75">
              <a:extLst>
                <a:ext uri="{FF2B5EF4-FFF2-40B4-BE49-F238E27FC236}">
                  <a16:creationId xmlns:a16="http://schemas.microsoft.com/office/drawing/2014/main" id="{137C8A98-D4C3-3A4C-A2FA-758C68D149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8" y="3744"/>
              <a:ext cx="240" cy="192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542" name="AutoShape 76">
            <a:extLst>
              <a:ext uri="{FF2B5EF4-FFF2-40B4-BE49-F238E27FC236}">
                <a16:creationId xmlns:a16="http://schemas.microsoft.com/office/drawing/2014/main" id="{BB1C4F11-1C84-C144-A0E4-4B042C9B4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5875" y="3724275"/>
            <a:ext cx="228600" cy="381000"/>
          </a:xfrm>
          <a:prstGeom prst="down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43" name="AutoShape 77">
            <a:extLst>
              <a:ext uri="{FF2B5EF4-FFF2-40B4-BE49-F238E27FC236}">
                <a16:creationId xmlns:a16="http://schemas.microsoft.com/office/drawing/2014/main" id="{A238870D-EDA8-2142-80CE-EDAFC4C36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7475" y="3724275"/>
            <a:ext cx="228600" cy="381000"/>
          </a:xfrm>
          <a:prstGeom prst="down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44" name="AutoShape 78">
            <a:extLst>
              <a:ext uri="{FF2B5EF4-FFF2-40B4-BE49-F238E27FC236}">
                <a16:creationId xmlns:a16="http://schemas.microsoft.com/office/drawing/2014/main" id="{07ADC2F6-3948-E246-A21D-AF1A9733F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1475" y="3724275"/>
            <a:ext cx="228600" cy="381000"/>
          </a:xfrm>
          <a:prstGeom prst="down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45" name="灯片编号占位符 78">
            <a:extLst>
              <a:ext uri="{FF2B5EF4-FFF2-40B4-BE49-F238E27FC236}">
                <a16:creationId xmlns:a16="http://schemas.microsoft.com/office/drawing/2014/main" id="{64DD187D-0749-F140-B907-76D87504E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48BD4E0-9547-2044-B66D-8B0708ED2385}" type="slidenum">
              <a:rPr lang="en-US" altLang="zh-CN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47D2B531-AE28-3E4E-B59B-ACF1F46A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90488"/>
            <a:ext cx="6324600" cy="579437"/>
          </a:xfrm>
        </p:spPr>
        <p:txBody>
          <a:bodyPr/>
          <a:lstStyle/>
          <a:p>
            <a:pPr algn="l" eaLnBrk="1" hangingPunct="1"/>
            <a:r>
              <a:rPr lang="en-US" altLang="zh-CN" sz="3200" b="1">
                <a:latin typeface="黑体" panose="02010609060101010101" pitchFamily="49" charset="-122"/>
                <a:ea typeface="黑体" panose="02010609060101010101" pitchFamily="49" charset="-122"/>
              </a:rPr>
              <a:t>6.4.2 </a:t>
            </a:r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树和森林的存储方式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9495783A-3879-3542-9372-8C99D4204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762000"/>
            <a:ext cx="8534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chemeClr val="accent1"/>
                </a:solidFill>
                <a:latin typeface="Times New Roman" panose="02020603050405020304" pitchFamily="18" charset="0"/>
              </a:rPr>
              <a:t>树有三种常用存储方式：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chemeClr val="accent5"/>
                </a:solidFill>
                <a:latin typeface="Times New Roman" panose="02020603050405020304" pitchFamily="18" charset="0"/>
              </a:rPr>
              <a:t>①双亲表示法     </a:t>
            </a:r>
            <a:r>
              <a:rPr lang="zh-CN" altLang="en-US" sz="2800" dirty="0">
                <a:latin typeface="Times New Roman" panose="02020603050405020304" pitchFamily="18" charset="0"/>
              </a:rPr>
              <a:t>②孩子表示法    ③孩子</a:t>
            </a:r>
            <a:r>
              <a:rPr lang="en-US" altLang="zh-CN" sz="2800" dirty="0">
                <a:latin typeface="Times New Roman" panose="02020603050405020304" pitchFamily="18" charset="0"/>
              </a:rPr>
              <a:t>—</a:t>
            </a:r>
            <a:r>
              <a:rPr lang="zh-CN" altLang="en-US" sz="2800" dirty="0">
                <a:latin typeface="Times New Roman" panose="02020603050405020304" pitchFamily="18" charset="0"/>
              </a:rPr>
              <a:t>兄弟表示法    </a:t>
            </a:r>
          </a:p>
        </p:txBody>
      </p:sp>
      <p:sp>
        <p:nvSpPr>
          <p:cNvPr id="23560" name="灯片编号占位符 18">
            <a:extLst>
              <a:ext uri="{FF2B5EF4-FFF2-40B4-BE49-F238E27FC236}">
                <a16:creationId xmlns:a16="http://schemas.microsoft.com/office/drawing/2014/main" id="{FBB77212-80C1-524F-B9B5-2188195A2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 Light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EE9780-B711-4C40-BB3F-D1BED84DD58D}" type="slidenum">
              <a:rPr lang="en-US" altLang="zh-CN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E9E6E0A-81FE-FC48-A4A2-C0BA90C96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259" y="2132856"/>
            <a:ext cx="4478362" cy="410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71763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6803</TotalTime>
  <Words>3136</Words>
  <Application>Microsoft Macintosh PowerPoint</Application>
  <PresentationFormat>全屏显示(4:3)</PresentationFormat>
  <Paragraphs>610</Paragraphs>
  <Slides>37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7" baseType="lpstr">
      <vt:lpstr>Arial</vt:lpstr>
      <vt:lpstr>Wingdings</vt:lpstr>
      <vt:lpstr>黑体</vt:lpstr>
      <vt:lpstr>Verdana</vt:lpstr>
      <vt:lpstr>Times New Roman</vt:lpstr>
      <vt:lpstr>微软雅黑 Light</vt:lpstr>
      <vt:lpstr>Calibri</vt:lpstr>
      <vt:lpstr>Arial Black</vt:lpstr>
      <vt:lpstr>Office 主题</vt:lpstr>
      <vt:lpstr>Image</vt:lpstr>
      <vt:lpstr>PowerPoint 演示文稿</vt:lpstr>
      <vt:lpstr>PowerPoint 演示文稿</vt:lpstr>
      <vt:lpstr>6.4 树和森林</vt:lpstr>
      <vt:lpstr>PowerPoint 演示文稿</vt:lpstr>
      <vt:lpstr>回顾2：二叉树怎样还原为树？</vt:lpstr>
      <vt:lpstr>PowerPoint 演示文稿</vt:lpstr>
      <vt:lpstr>森林转二叉树举例： （用法二，森林直接变兄弟，再转为二叉树）</vt:lpstr>
      <vt:lpstr>讨论2：二叉树如何还原为森林？</vt:lpstr>
      <vt:lpstr>6.4.2 树和森林的存储方式</vt:lpstr>
      <vt:lpstr>6.4.2 树和森林的存储方式</vt:lpstr>
      <vt:lpstr>6.4.2 树和森林的存储方式</vt:lpstr>
      <vt:lpstr>例如：</vt:lpstr>
      <vt:lpstr>6.4.3 树和森林的遍历</vt:lpstr>
      <vt:lpstr>PowerPoint 演示文稿</vt:lpstr>
      <vt:lpstr>森林的遍历</vt:lpstr>
      <vt:lpstr>PowerPoint 演示文稿</vt:lpstr>
      <vt:lpstr>6.5A  二叉树的典型应用</vt:lpstr>
      <vt:lpstr>什么是平衡二叉树（ 又称AVL 树）？</vt:lpstr>
      <vt:lpstr>什么是二叉排序树？</vt:lpstr>
      <vt:lpstr>什么是判定树？</vt:lpstr>
      <vt:lpstr>PowerPoint 演示文稿</vt:lpstr>
      <vt:lpstr>什么是带权树？</vt:lpstr>
      <vt:lpstr>6.5B  Huffman树及其应用</vt:lpstr>
      <vt:lpstr>树的带权路径长度如何计算？</vt:lpstr>
      <vt:lpstr>一、 Huffman树（最优二叉树）</vt:lpstr>
      <vt:lpstr>1. 构造Huffman树的基本思想：</vt:lpstr>
      <vt:lpstr>2. 构造Huffman树的步骤（即Huffman算法）：</vt:lpstr>
      <vt:lpstr>具体操作步骤：</vt:lpstr>
      <vt:lpstr>step2：按左“0”右“1” 对Huffman树的所有分支编号</vt:lpstr>
      <vt:lpstr>霍夫曼编码（Huffman Coding）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课堂作业</vt:lpstr>
      <vt:lpstr>Thanks &amp; QA</vt:lpstr>
    </vt:vector>
  </TitlesOfParts>
  <Company>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第5章   数组和广义表（Arrays &amp; Lists）</dc:title>
  <dc:creator>liuyu</dc:creator>
  <cp:lastModifiedBy>Xinggang WANG</cp:lastModifiedBy>
  <cp:revision>492</cp:revision>
  <dcterms:created xsi:type="dcterms:W3CDTF">2002-10-11T06:23:44Z</dcterms:created>
  <dcterms:modified xsi:type="dcterms:W3CDTF">2022-04-19T07:10:09Z</dcterms:modified>
</cp:coreProperties>
</file>