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3" r:id="rId3"/>
    <p:sldId id="284" r:id="rId4"/>
    <p:sldId id="285" r:id="rId5"/>
    <p:sldId id="286" r:id="rId6"/>
    <p:sldId id="287" r:id="rId7"/>
    <p:sldId id="349" r:id="rId8"/>
    <p:sldId id="350" r:id="rId9"/>
    <p:sldId id="289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3"/>
            <p14:sldId id="284"/>
            <p14:sldId id="285"/>
            <p14:sldId id="286"/>
            <p14:sldId id="287"/>
            <p14:sldId id="349"/>
            <p14:sldId id="350"/>
            <p14:sldId id="289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无标题节" id="{0B14DB88-AA84-4EBD-9DAF-21C8A0987EB4}">
          <p14:sldIdLst>
            <p14:sldId id="28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214" autoAdjust="0"/>
  </p:normalViewPr>
  <p:slideViewPr>
    <p:cSldViewPr snapToGrid="0">
      <p:cViewPr varScale="1">
        <p:scale>
          <a:sx n="104" d="100"/>
          <a:sy n="104" d="100"/>
        </p:scale>
        <p:origin x="11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4" y="262787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4/19/22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5" y="26278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4" y="262787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E30D8-7256-4893-9CC1-E3EB2FEC793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DDC926-EC33-E34A-AE01-173328FE6BE3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845" y="1139190"/>
            <a:ext cx="8474203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3111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514350" lvl="1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857250" lvl="2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00150" lvl="3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nggangw.inf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go.microsoft.com/fwlink/?LinkId=61717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730493"/>
            <a:ext cx="7886700" cy="1790700"/>
          </a:xfrm>
        </p:spPr>
        <p:txBody>
          <a:bodyPr anchor="ctr" anchorCtr="0"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7.2  </a:t>
            </a:r>
            <a:r>
              <a:rPr lang="zh-CN" altLang="en-US" sz="3600" dirty="0">
                <a:solidFill>
                  <a:schemeClr val="bg1"/>
                </a:solidFill>
              </a:rPr>
              <a:t>图的存储结构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1801168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+mj-lt"/>
              </a:rPr>
              <a:t>授课教师：王兴刚</a:t>
            </a:r>
            <a:endParaRPr lang="en-US" altLang="zh-CN" sz="18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+mj-lt"/>
              </a:rPr>
              <a:t>https://</a:t>
            </a:r>
            <a:r>
              <a:rPr lang="en-US" altLang="zh-CN" sz="1800" dirty="0" err="1">
                <a:solidFill>
                  <a:schemeClr val="bg1"/>
                </a:solidFill>
                <a:latin typeface="+mj-lt"/>
              </a:rPr>
              <a:t>xinggangw.info</a:t>
            </a:r>
            <a:r>
              <a:rPr lang="en-US" altLang="zh-CN" sz="18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邻接表（链式）表示法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0907" y="1349882"/>
            <a:ext cx="8015478" cy="5069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72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01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430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>
                <a:ea typeface="微软雅黑 Light" panose="020B0502040204020203" pitchFamily="34" charset="-122"/>
              </a:rPr>
              <a:t>对每个顶点</a:t>
            </a:r>
            <a:r>
              <a:rPr lang="en-US" altLang="zh-CN" sz="1800" b="1" dirty="0">
                <a:ea typeface="微软雅黑 Light" panose="020B0502040204020203" pitchFamily="34" charset="-122"/>
              </a:rPr>
              <a:t>v</a:t>
            </a:r>
            <a:r>
              <a:rPr lang="en-US" altLang="zh-CN" sz="1800" b="1" baseline="-25000" dirty="0">
                <a:ea typeface="微软雅黑 Light" panose="020B0502040204020203" pitchFamily="34" charset="-122"/>
              </a:rPr>
              <a:t>i </a:t>
            </a:r>
            <a:r>
              <a:rPr lang="zh-CN" altLang="en-US" sz="1800" b="1" dirty="0">
                <a:ea typeface="微软雅黑 Light" panose="020B0502040204020203" pitchFamily="34" charset="-122"/>
              </a:rPr>
              <a:t>建立一个</a:t>
            </a:r>
            <a:r>
              <a:rPr lang="zh-CN" altLang="en-US" sz="1800" b="1" dirty="0">
                <a:solidFill>
                  <a:srgbClr val="C00000"/>
                </a:solidFill>
                <a:ea typeface="微软雅黑 Light" panose="020B0502040204020203" pitchFamily="34" charset="-122"/>
              </a:rPr>
              <a:t>单链表</a:t>
            </a:r>
            <a:r>
              <a:rPr lang="zh-CN" altLang="en-US" sz="1800" b="1" dirty="0">
                <a:ea typeface="微软雅黑 Light" panose="020B0502040204020203" pitchFamily="34" charset="-122"/>
              </a:rPr>
              <a:t>，把与</a:t>
            </a:r>
            <a:r>
              <a:rPr lang="en-US" altLang="zh-CN" sz="1800" b="1" dirty="0">
                <a:ea typeface="微软雅黑 Light" panose="020B0502040204020203" pitchFamily="34" charset="-122"/>
              </a:rPr>
              <a:t>v</a:t>
            </a:r>
            <a:r>
              <a:rPr lang="en-US" altLang="zh-CN" sz="1800" b="1" baseline="-25000" dirty="0">
                <a:ea typeface="微软雅黑 Light" panose="020B0502040204020203" pitchFamily="34" charset="-122"/>
              </a:rPr>
              <a:t>i</a:t>
            </a:r>
            <a:r>
              <a:rPr lang="zh-CN" altLang="en-US" sz="1800" b="1" dirty="0">
                <a:ea typeface="微软雅黑 Light" panose="020B0502040204020203" pitchFamily="34" charset="-122"/>
              </a:rPr>
              <a:t>有关联的</a:t>
            </a:r>
            <a:r>
              <a:rPr lang="zh-CN" altLang="en-US" sz="1800" b="1" dirty="0">
                <a:solidFill>
                  <a:srgbClr val="C00000"/>
                </a:solidFill>
                <a:ea typeface="微软雅黑 Light" panose="020B0502040204020203" pitchFamily="34" charset="-122"/>
              </a:rPr>
              <a:t>边的信息</a:t>
            </a:r>
            <a:r>
              <a:rPr lang="zh-CN" altLang="en-US" sz="1800" b="1" dirty="0">
                <a:ea typeface="微软雅黑 Light" panose="020B0502040204020203" pitchFamily="34" charset="-122"/>
              </a:rPr>
              <a:t>（即度或出度边）</a:t>
            </a:r>
            <a:r>
              <a:rPr lang="zh-CN" altLang="en-US" sz="1800" b="1" dirty="0">
                <a:solidFill>
                  <a:srgbClr val="C00000"/>
                </a:solidFill>
                <a:ea typeface="微软雅黑 Light" panose="020B0502040204020203" pitchFamily="34" charset="-122"/>
              </a:rPr>
              <a:t>链接</a:t>
            </a:r>
            <a:r>
              <a:rPr lang="zh-CN" altLang="en-US" sz="1800" b="1" dirty="0">
                <a:ea typeface="微软雅黑 Light" panose="020B0502040204020203" pitchFamily="34" charset="-122"/>
              </a:rPr>
              <a:t>起来，表中每个结点都设为</a:t>
            </a:r>
            <a:r>
              <a:rPr lang="en-US" altLang="zh-CN" sz="1800" b="1" dirty="0">
                <a:ea typeface="微软雅黑 Light" panose="020B0502040204020203" pitchFamily="34" charset="-122"/>
              </a:rPr>
              <a:t>3</a:t>
            </a:r>
            <a:r>
              <a:rPr lang="zh-CN" altLang="en-US" sz="1800" b="1" dirty="0">
                <a:ea typeface="微软雅黑 Light" panose="020B0502040204020203" pitchFamily="34" charset="-122"/>
              </a:rPr>
              <a:t>个域</a:t>
            </a:r>
            <a:r>
              <a:rPr lang="en-US" altLang="zh-CN" sz="1800" b="1" dirty="0">
                <a:ea typeface="微软雅黑 Light" panose="020B0502040204020203" pitchFamily="34" charset="-12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>
              <a:effectLst>
                <a:outerShdw blurRad="38100" dist="38100" dir="2700000" algn="tl">
                  <a:srgbClr val="000000"/>
                </a:outerShdw>
              </a:effectLst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>
              <a:effectLst>
                <a:outerShdw blurRad="38100" dist="38100" dir="2700000" algn="tl">
                  <a:srgbClr val="000000"/>
                </a:outerShdw>
              </a:effectLst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>
              <a:effectLst>
                <a:outerShdw blurRad="38100" dist="38100" dir="2700000" algn="tl">
                  <a:srgbClr val="000000"/>
                </a:outerShdw>
              </a:effectLst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dirty="0">
              <a:ea typeface="微软雅黑 Light" panose="020B0502040204020203" pitchFamily="34" charset="-122"/>
            </a:endParaRPr>
          </a:p>
          <a:p>
            <a:pPr marL="285750" indent="-285750">
              <a:spcBef>
                <a:spcPct val="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>
                <a:ea typeface="微软雅黑 Light" panose="020B0502040204020203" pitchFamily="34" charset="-122"/>
              </a:rPr>
              <a:t>每个单链表还应当附设一个头结点（设为</a:t>
            </a:r>
            <a:r>
              <a:rPr lang="en-US" altLang="zh-CN" sz="1800" b="1" dirty="0">
                <a:ea typeface="微软雅黑 Light" panose="020B0502040204020203" pitchFamily="34" charset="-122"/>
              </a:rPr>
              <a:t>2</a:t>
            </a:r>
            <a:r>
              <a:rPr lang="zh-CN" altLang="en-US" sz="1800" b="1" dirty="0">
                <a:ea typeface="微软雅黑 Light" panose="020B0502040204020203" pitchFamily="34" charset="-122"/>
              </a:rPr>
              <a:t>个域），存</a:t>
            </a:r>
            <a:r>
              <a:rPr lang="en-US" altLang="zh-CN" sz="1800" b="1" dirty="0">
                <a:ea typeface="微软雅黑 Light" panose="020B0502040204020203" pitchFamily="34" charset="-122"/>
              </a:rPr>
              <a:t>vi</a:t>
            </a:r>
            <a:r>
              <a:rPr lang="zh-CN" altLang="en-US" sz="1800" b="1" dirty="0">
                <a:ea typeface="微软雅黑 Light" panose="020B0502040204020203" pitchFamily="34" charset="-122"/>
              </a:rPr>
              <a:t>信息；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ea typeface="微软雅黑 Light" panose="020B0502040204020203" pitchFamily="34" charset="-122"/>
              </a:rPr>
              <a:t>每个单链表的头结点另外用顺序存储结构存储。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8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  <a:p>
            <a:pPr marL="457200" lvl="1" indent="-285750">
              <a:buFont typeface="Wingdings" panose="05000000000000000000" pitchFamily="2" charset="2"/>
              <a:buChar char="l"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19500"/>
              </p:ext>
            </p:extLst>
          </p:nvPr>
        </p:nvGraphicFramePr>
        <p:xfrm>
          <a:off x="4507992" y="2532004"/>
          <a:ext cx="3810000" cy="517638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adjvex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anose="020B0503020204020204" pitchFamily="34" charset="-122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nextarc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anose="020B0503020204020204" pitchFamily="34" charset="-122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info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89859"/>
              </p:ext>
            </p:extLst>
          </p:nvPr>
        </p:nvGraphicFramePr>
        <p:xfrm>
          <a:off x="902208" y="2535316"/>
          <a:ext cx="2540000" cy="517638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data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firstarc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anose="020B0503020204020204" pitchFamily="34" charset="-122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36803" y="3362324"/>
            <a:ext cx="1588294" cy="990600"/>
          </a:xfrm>
          <a:prstGeom prst="wedgeRectCallout">
            <a:avLst>
              <a:gd name="adj1" fmla="val 9602"/>
              <a:gd name="adj2" fmla="val -7884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微软雅黑 Light" panose="020B0502040204020203" pitchFamily="34" charset="-122"/>
              </a:rPr>
              <a:t>邻接点域，</a:t>
            </a:r>
            <a:r>
              <a: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</a:t>
            </a:r>
            <a:r>
              <a:rPr lang="en-US" altLang="zh-CN" sz="1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1800" baseline="-25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1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邻接点的位置</a:t>
            </a:r>
          </a:p>
        </p:txBody>
      </p:sp>
      <p:sp>
        <p:nvSpPr>
          <p:cNvPr id="8" name="AutoShape 26"/>
          <p:cNvSpPr>
            <a:spLocks noChangeArrowheads="1"/>
          </p:cNvSpPr>
          <p:nvPr/>
        </p:nvSpPr>
        <p:spPr bwMode="auto">
          <a:xfrm>
            <a:off x="5887022" y="3362324"/>
            <a:ext cx="1381125" cy="990600"/>
          </a:xfrm>
          <a:prstGeom prst="wedgeRectCallout">
            <a:avLst>
              <a:gd name="adj1" fmla="val -5569"/>
              <a:gd name="adj2" fmla="val -76925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微软雅黑 Light" panose="020B0502040204020203" pitchFamily="34" charset="-122"/>
              </a:rPr>
              <a:t>链域，</a:t>
            </a:r>
            <a:r>
              <a: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指向下一个边或弧的结点</a:t>
            </a:r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7430072" y="3362324"/>
            <a:ext cx="1381125" cy="990600"/>
          </a:xfrm>
          <a:prstGeom prst="wedgeRectCallout">
            <a:avLst>
              <a:gd name="adj1" fmla="val -25361"/>
              <a:gd name="adj2" fmla="val -8061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微软雅黑 Light" panose="020B0502040204020203" pitchFamily="34" charset="-122"/>
              </a:rPr>
              <a:t>数据域，</a:t>
            </a:r>
            <a:r>
              <a: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与边有关信息（如权值）</a:t>
            </a:r>
          </a:p>
        </p:txBody>
      </p:sp>
      <p:sp>
        <p:nvSpPr>
          <p:cNvPr id="10" name="AutoShape 28"/>
          <p:cNvSpPr>
            <a:spLocks noChangeArrowheads="1"/>
          </p:cNvSpPr>
          <p:nvPr/>
        </p:nvSpPr>
        <p:spPr bwMode="auto">
          <a:xfrm>
            <a:off x="567309" y="3324224"/>
            <a:ext cx="1381125" cy="990600"/>
          </a:xfrm>
          <a:prstGeom prst="wedgeRectCallout">
            <a:avLst>
              <a:gd name="adj1" fmla="val 19232"/>
              <a:gd name="adj2" fmla="val -7788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微软雅黑 Light" panose="020B0502040204020203" pitchFamily="34" charset="-122"/>
              </a:rPr>
              <a:t>数据域，存储顶点</a:t>
            </a:r>
            <a:r>
              <a:rPr lang="en-US" altLang="zh-CN" sz="1800" dirty="0">
                <a:ea typeface="微软雅黑 Light" panose="020B0502040204020203" pitchFamily="34" charset="-122"/>
              </a:rPr>
              <a:t>v</a:t>
            </a:r>
            <a:r>
              <a:rPr lang="en-US" altLang="zh-CN" sz="1800" baseline="-25000" dirty="0">
                <a:ea typeface="微软雅黑 Light" panose="020B0502040204020203" pitchFamily="34" charset="-122"/>
              </a:rPr>
              <a:t>i</a:t>
            </a:r>
            <a:r>
              <a:rPr lang="en-US" altLang="zh-CN" sz="1800" dirty="0">
                <a:ea typeface="微软雅黑 Light" panose="020B0502040204020203" pitchFamily="34" charset="-122"/>
              </a:rPr>
              <a:t> </a:t>
            </a:r>
            <a:r>
              <a:rPr lang="zh-CN" altLang="en-US" sz="1800" dirty="0">
                <a:ea typeface="微软雅黑 Light" panose="020B0502040204020203" pitchFamily="34" charset="-122"/>
              </a:rPr>
              <a:t>信息</a:t>
            </a:r>
          </a:p>
        </p:txBody>
      </p:sp>
      <p:sp>
        <p:nvSpPr>
          <p:cNvPr id="11" name="AutoShape 29"/>
          <p:cNvSpPr>
            <a:spLocks noChangeArrowheads="1"/>
          </p:cNvSpPr>
          <p:nvPr/>
        </p:nvSpPr>
        <p:spPr bwMode="auto">
          <a:xfrm>
            <a:off x="2096072" y="3324224"/>
            <a:ext cx="1381125" cy="990600"/>
          </a:xfrm>
          <a:prstGeom prst="wedgeRectCallout">
            <a:avLst>
              <a:gd name="adj1" fmla="val -26625"/>
              <a:gd name="adj2" fmla="val -79165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微软雅黑 Light" panose="020B0502040204020203" pitchFamily="34" charset="-122"/>
              </a:rPr>
              <a:t>链域，</a:t>
            </a:r>
            <a:r>
              <a: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指向单链表的第一个结点</a:t>
            </a:r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>
            <a:off x="3442208" y="2790823"/>
            <a:ext cx="1065784" cy="9526"/>
          </a:xfrm>
          <a:prstGeom prst="line">
            <a:avLst/>
          </a:prstGeom>
          <a:noFill/>
          <a:ln w="349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95055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邻接表（链式）表示法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1164336"/>
            <a:ext cx="55626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无向图的邻接表如何表示？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90907" y="2526720"/>
            <a:ext cx="2146300" cy="1295400"/>
            <a:chOff x="760" y="576"/>
            <a:chExt cx="1352" cy="81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760" y="604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ea typeface="黑体" panose="02010609060101010101" pitchFamily="49" charset="-122"/>
                </a:rPr>
                <a:t>v1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96" y="576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ea typeface="黑体" panose="02010609060101010101" pitchFamily="49" charset="-122"/>
                </a:rPr>
                <a:t>v2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228" y="886"/>
              <a:ext cx="312" cy="1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ea typeface="黑体" panose="02010609060101010101" pitchFamily="49" charset="-122"/>
                </a:rPr>
                <a:t>v3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800" y="1195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ea typeface="黑体" panose="02010609060101010101" pitchFamily="49" charset="-122"/>
                </a:rPr>
                <a:t>v5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072" y="689"/>
              <a:ext cx="62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916" y="801"/>
              <a:ext cx="0" cy="36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072" y="1308"/>
              <a:ext cx="72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540" y="1054"/>
              <a:ext cx="364" cy="16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760" y="1167"/>
              <a:ext cx="312" cy="197"/>
            </a:xfrm>
            <a:prstGeom prst="ellipse">
              <a:avLst/>
            </a:prstGeom>
            <a:solidFill>
              <a:srgbClr val="111147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CDE5F3"/>
                  </a:solidFill>
                  <a:ea typeface="黑体" panose="02010609060101010101" pitchFamily="49" charset="-122"/>
                </a:rPr>
                <a:t>v4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1020" y="1054"/>
              <a:ext cx="260" cy="14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1488" y="745"/>
              <a:ext cx="260" cy="16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904" y="773"/>
              <a:ext cx="0" cy="42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760" y="1167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ea typeface="黑体" panose="02010609060101010101" pitchFamily="49" charset="-122"/>
                </a:rPr>
                <a:t>v4</a:t>
              </a: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994407" y="2755320"/>
            <a:ext cx="53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CC"/>
                </a:solidFill>
                <a:ea typeface="黑体" panose="02010609060101010101" pitchFamily="49" charset="-122"/>
              </a:rPr>
              <a:t>邻接表</a:t>
            </a:r>
          </a:p>
        </p:txBody>
      </p:sp>
      <p:graphicFrame>
        <p:nvGraphicFramePr>
          <p:cNvPr id="2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23322"/>
              </p:ext>
            </p:extLst>
          </p:nvPr>
        </p:nvGraphicFramePr>
        <p:xfrm>
          <a:off x="4061207" y="2374320"/>
          <a:ext cx="990600" cy="228600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10061"/>
              </p:ext>
            </p:extLst>
          </p:nvPr>
        </p:nvGraphicFramePr>
        <p:xfrm>
          <a:off x="3527807" y="2382258"/>
          <a:ext cx="533400" cy="2286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Line 56"/>
          <p:cNvSpPr>
            <a:spLocks noChangeShapeType="1"/>
          </p:cNvSpPr>
          <p:nvPr/>
        </p:nvSpPr>
        <p:spPr bwMode="auto">
          <a:xfrm>
            <a:off x="4899407" y="260292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57"/>
          <p:cNvSpPr>
            <a:spLocks noChangeShapeType="1"/>
          </p:cNvSpPr>
          <p:nvPr/>
        </p:nvSpPr>
        <p:spPr bwMode="auto">
          <a:xfrm>
            <a:off x="4899407" y="397452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58"/>
          <p:cNvSpPr>
            <a:spLocks noChangeShapeType="1"/>
          </p:cNvSpPr>
          <p:nvPr/>
        </p:nvSpPr>
        <p:spPr bwMode="auto">
          <a:xfrm>
            <a:off x="4899407" y="443172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59"/>
          <p:cNvSpPr>
            <a:spLocks noChangeShapeType="1"/>
          </p:cNvSpPr>
          <p:nvPr/>
        </p:nvSpPr>
        <p:spPr bwMode="auto">
          <a:xfrm>
            <a:off x="4899407" y="306012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60"/>
          <p:cNvSpPr>
            <a:spLocks noChangeShapeType="1"/>
          </p:cNvSpPr>
          <p:nvPr/>
        </p:nvSpPr>
        <p:spPr bwMode="auto">
          <a:xfrm>
            <a:off x="4899407" y="351732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Group 61"/>
          <p:cNvGrpSpPr>
            <a:grpSpLocks/>
          </p:cNvGrpSpPr>
          <p:nvPr/>
        </p:nvGrpSpPr>
        <p:grpSpPr bwMode="auto">
          <a:xfrm>
            <a:off x="5432807" y="2436233"/>
            <a:ext cx="2133600" cy="395287"/>
            <a:chOff x="3168" y="816"/>
            <a:chExt cx="1344" cy="249"/>
          </a:xfrm>
        </p:grpSpPr>
        <p:sp>
          <p:nvSpPr>
            <p:cNvPr id="28" name="Rectangle 62"/>
            <p:cNvSpPr>
              <a:spLocks noChangeArrowheads="1"/>
            </p:cNvSpPr>
            <p:nvPr/>
          </p:nvSpPr>
          <p:spPr bwMode="auto">
            <a:xfrm>
              <a:off x="4224" y="816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29" name="Rectangle 63"/>
            <p:cNvSpPr>
              <a:spLocks noChangeArrowheads="1"/>
            </p:cNvSpPr>
            <p:nvPr/>
          </p:nvSpPr>
          <p:spPr bwMode="auto">
            <a:xfrm>
              <a:off x="3936" y="816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0" name="Line 64"/>
            <p:cNvSpPr>
              <a:spLocks noChangeShapeType="1"/>
            </p:cNvSpPr>
            <p:nvPr/>
          </p:nvSpPr>
          <p:spPr bwMode="auto">
            <a:xfrm>
              <a:off x="3936" y="81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65"/>
            <p:cNvSpPr>
              <a:spLocks noChangeShapeType="1"/>
            </p:cNvSpPr>
            <p:nvPr/>
          </p:nvSpPr>
          <p:spPr bwMode="auto">
            <a:xfrm>
              <a:off x="3936" y="1065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66"/>
            <p:cNvSpPr>
              <a:spLocks noChangeShapeType="1"/>
            </p:cNvSpPr>
            <p:nvPr/>
          </p:nvSpPr>
          <p:spPr bwMode="auto">
            <a:xfrm>
              <a:off x="3936" y="816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67"/>
            <p:cNvSpPr>
              <a:spLocks noChangeShapeType="1"/>
            </p:cNvSpPr>
            <p:nvPr/>
          </p:nvSpPr>
          <p:spPr bwMode="auto">
            <a:xfrm>
              <a:off x="4224" y="81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68"/>
            <p:cNvSpPr>
              <a:spLocks noChangeShapeType="1"/>
            </p:cNvSpPr>
            <p:nvPr/>
          </p:nvSpPr>
          <p:spPr bwMode="auto">
            <a:xfrm>
              <a:off x="4512" y="816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69"/>
            <p:cNvSpPr>
              <a:spLocks noChangeArrowheads="1"/>
            </p:cNvSpPr>
            <p:nvPr/>
          </p:nvSpPr>
          <p:spPr bwMode="auto">
            <a:xfrm>
              <a:off x="3456" y="816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36" name="Rectangle 70"/>
            <p:cNvSpPr>
              <a:spLocks noChangeArrowheads="1"/>
            </p:cNvSpPr>
            <p:nvPr/>
          </p:nvSpPr>
          <p:spPr bwMode="auto">
            <a:xfrm>
              <a:off x="3168" y="816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37" name="Line 71"/>
            <p:cNvSpPr>
              <a:spLocks noChangeShapeType="1"/>
            </p:cNvSpPr>
            <p:nvPr/>
          </p:nvSpPr>
          <p:spPr bwMode="auto">
            <a:xfrm>
              <a:off x="3168" y="81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72"/>
            <p:cNvSpPr>
              <a:spLocks noChangeShapeType="1"/>
            </p:cNvSpPr>
            <p:nvPr/>
          </p:nvSpPr>
          <p:spPr bwMode="auto">
            <a:xfrm>
              <a:off x="3168" y="1065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73"/>
            <p:cNvSpPr>
              <a:spLocks noChangeShapeType="1"/>
            </p:cNvSpPr>
            <p:nvPr/>
          </p:nvSpPr>
          <p:spPr bwMode="auto">
            <a:xfrm>
              <a:off x="3168" y="816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74"/>
            <p:cNvSpPr>
              <a:spLocks noChangeShapeType="1"/>
            </p:cNvSpPr>
            <p:nvPr/>
          </p:nvSpPr>
          <p:spPr bwMode="auto">
            <a:xfrm>
              <a:off x="3456" y="81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75"/>
            <p:cNvSpPr>
              <a:spLocks noChangeShapeType="1"/>
            </p:cNvSpPr>
            <p:nvPr/>
          </p:nvSpPr>
          <p:spPr bwMode="auto">
            <a:xfrm>
              <a:off x="3744" y="816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76"/>
            <p:cNvSpPr>
              <a:spLocks noChangeShapeType="1"/>
            </p:cNvSpPr>
            <p:nvPr/>
          </p:nvSpPr>
          <p:spPr bwMode="auto">
            <a:xfrm>
              <a:off x="3600" y="960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Group 77"/>
          <p:cNvGrpSpPr>
            <a:grpSpLocks/>
          </p:cNvGrpSpPr>
          <p:nvPr/>
        </p:nvGrpSpPr>
        <p:grpSpPr bwMode="auto">
          <a:xfrm>
            <a:off x="5432807" y="3350633"/>
            <a:ext cx="3352800" cy="395287"/>
            <a:chOff x="3168" y="1488"/>
            <a:chExt cx="2112" cy="249"/>
          </a:xfrm>
        </p:grpSpPr>
        <p:sp>
          <p:nvSpPr>
            <p:cNvPr id="44" name="Rectangle 78"/>
            <p:cNvSpPr>
              <a:spLocks noChangeArrowheads="1"/>
            </p:cNvSpPr>
            <p:nvPr/>
          </p:nvSpPr>
          <p:spPr bwMode="auto">
            <a:xfrm>
              <a:off x="4224" y="1488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45" name="Rectangle 79"/>
            <p:cNvSpPr>
              <a:spLocks noChangeArrowheads="1"/>
            </p:cNvSpPr>
            <p:nvPr/>
          </p:nvSpPr>
          <p:spPr bwMode="auto">
            <a:xfrm>
              <a:off x="3936" y="1488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46" name="Line 80"/>
            <p:cNvSpPr>
              <a:spLocks noChangeShapeType="1"/>
            </p:cNvSpPr>
            <p:nvPr/>
          </p:nvSpPr>
          <p:spPr bwMode="auto">
            <a:xfrm>
              <a:off x="3936" y="1737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81"/>
            <p:cNvSpPr>
              <a:spLocks noChangeShapeType="1"/>
            </p:cNvSpPr>
            <p:nvPr/>
          </p:nvSpPr>
          <p:spPr bwMode="auto">
            <a:xfrm>
              <a:off x="3936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82"/>
            <p:cNvSpPr>
              <a:spLocks noChangeShapeType="1"/>
            </p:cNvSpPr>
            <p:nvPr/>
          </p:nvSpPr>
          <p:spPr bwMode="auto">
            <a:xfrm>
              <a:off x="4224" y="1488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83"/>
            <p:cNvSpPr>
              <a:spLocks noChangeShapeType="1"/>
            </p:cNvSpPr>
            <p:nvPr/>
          </p:nvSpPr>
          <p:spPr bwMode="auto">
            <a:xfrm>
              <a:off x="4512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84"/>
            <p:cNvSpPr>
              <a:spLocks noChangeArrowheads="1"/>
            </p:cNvSpPr>
            <p:nvPr/>
          </p:nvSpPr>
          <p:spPr bwMode="auto">
            <a:xfrm>
              <a:off x="3456" y="1488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51" name="Rectangle 85"/>
            <p:cNvSpPr>
              <a:spLocks noChangeArrowheads="1"/>
            </p:cNvSpPr>
            <p:nvPr/>
          </p:nvSpPr>
          <p:spPr bwMode="auto">
            <a:xfrm>
              <a:off x="3168" y="1488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52" name="Line 86"/>
            <p:cNvSpPr>
              <a:spLocks noChangeShapeType="1"/>
            </p:cNvSpPr>
            <p:nvPr/>
          </p:nvSpPr>
          <p:spPr bwMode="auto">
            <a:xfrm>
              <a:off x="3168" y="148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87"/>
            <p:cNvSpPr>
              <a:spLocks noChangeShapeType="1"/>
            </p:cNvSpPr>
            <p:nvPr/>
          </p:nvSpPr>
          <p:spPr bwMode="auto">
            <a:xfrm>
              <a:off x="3168" y="1737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88"/>
            <p:cNvSpPr>
              <a:spLocks noChangeShapeType="1"/>
            </p:cNvSpPr>
            <p:nvPr/>
          </p:nvSpPr>
          <p:spPr bwMode="auto">
            <a:xfrm>
              <a:off x="3168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89"/>
            <p:cNvSpPr>
              <a:spLocks noChangeShapeType="1"/>
            </p:cNvSpPr>
            <p:nvPr/>
          </p:nvSpPr>
          <p:spPr bwMode="auto">
            <a:xfrm>
              <a:off x="3456" y="1488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90"/>
            <p:cNvSpPr>
              <a:spLocks noChangeShapeType="1"/>
            </p:cNvSpPr>
            <p:nvPr/>
          </p:nvSpPr>
          <p:spPr bwMode="auto">
            <a:xfrm>
              <a:off x="3744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91"/>
            <p:cNvSpPr>
              <a:spLocks noChangeArrowheads="1"/>
            </p:cNvSpPr>
            <p:nvPr/>
          </p:nvSpPr>
          <p:spPr bwMode="auto">
            <a:xfrm>
              <a:off x="4992" y="1488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58" name="Rectangle 92"/>
            <p:cNvSpPr>
              <a:spLocks noChangeArrowheads="1"/>
            </p:cNvSpPr>
            <p:nvPr/>
          </p:nvSpPr>
          <p:spPr bwMode="auto">
            <a:xfrm>
              <a:off x="4704" y="1488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59" name="Line 93"/>
            <p:cNvSpPr>
              <a:spLocks noChangeShapeType="1"/>
            </p:cNvSpPr>
            <p:nvPr/>
          </p:nvSpPr>
          <p:spPr bwMode="auto">
            <a:xfrm>
              <a:off x="4704" y="148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94"/>
            <p:cNvSpPr>
              <a:spLocks noChangeShapeType="1"/>
            </p:cNvSpPr>
            <p:nvPr/>
          </p:nvSpPr>
          <p:spPr bwMode="auto">
            <a:xfrm>
              <a:off x="4704" y="1737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95"/>
            <p:cNvSpPr>
              <a:spLocks noChangeShapeType="1"/>
            </p:cNvSpPr>
            <p:nvPr/>
          </p:nvSpPr>
          <p:spPr bwMode="auto">
            <a:xfrm>
              <a:off x="4704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96"/>
            <p:cNvSpPr>
              <a:spLocks noChangeShapeType="1"/>
            </p:cNvSpPr>
            <p:nvPr/>
          </p:nvSpPr>
          <p:spPr bwMode="auto">
            <a:xfrm>
              <a:off x="4992" y="1488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97"/>
            <p:cNvSpPr>
              <a:spLocks noChangeShapeType="1"/>
            </p:cNvSpPr>
            <p:nvPr/>
          </p:nvSpPr>
          <p:spPr bwMode="auto">
            <a:xfrm>
              <a:off x="5280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>
              <a:off x="3600" y="163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99"/>
            <p:cNvSpPr>
              <a:spLocks noChangeShapeType="1"/>
            </p:cNvSpPr>
            <p:nvPr/>
          </p:nvSpPr>
          <p:spPr bwMode="auto">
            <a:xfrm>
              <a:off x="4368" y="163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0"/>
            <p:cNvSpPr>
              <a:spLocks noChangeShapeType="1"/>
            </p:cNvSpPr>
            <p:nvPr/>
          </p:nvSpPr>
          <p:spPr bwMode="auto">
            <a:xfrm>
              <a:off x="3936" y="148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" name="Group 101"/>
          <p:cNvGrpSpPr>
            <a:grpSpLocks/>
          </p:cNvGrpSpPr>
          <p:nvPr/>
        </p:nvGrpSpPr>
        <p:grpSpPr bwMode="auto">
          <a:xfrm>
            <a:off x="5432807" y="2893433"/>
            <a:ext cx="3352800" cy="395287"/>
            <a:chOff x="3168" y="1152"/>
            <a:chExt cx="2112" cy="249"/>
          </a:xfrm>
        </p:grpSpPr>
        <p:sp>
          <p:nvSpPr>
            <p:cNvPr id="68" name="Line 102"/>
            <p:cNvSpPr>
              <a:spLocks noChangeShapeType="1"/>
            </p:cNvSpPr>
            <p:nvPr/>
          </p:nvSpPr>
          <p:spPr bwMode="auto">
            <a:xfrm>
              <a:off x="3936" y="139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103"/>
            <p:cNvSpPr>
              <a:spLocks noChangeArrowheads="1"/>
            </p:cNvSpPr>
            <p:nvPr/>
          </p:nvSpPr>
          <p:spPr bwMode="auto">
            <a:xfrm>
              <a:off x="3456" y="1152"/>
              <a:ext cx="288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70" name="Rectangle 104"/>
            <p:cNvSpPr>
              <a:spLocks noChangeArrowheads="1"/>
            </p:cNvSpPr>
            <p:nvPr/>
          </p:nvSpPr>
          <p:spPr bwMode="auto">
            <a:xfrm>
              <a:off x="3168" y="1152"/>
              <a:ext cx="288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>
              <a:off x="3936" y="115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06"/>
            <p:cNvSpPr>
              <a:spLocks noChangeShapeType="1"/>
            </p:cNvSpPr>
            <p:nvPr/>
          </p:nvSpPr>
          <p:spPr bwMode="auto">
            <a:xfrm>
              <a:off x="3168" y="140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07"/>
            <p:cNvSpPr>
              <a:spLocks noChangeShapeType="1"/>
            </p:cNvSpPr>
            <p:nvPr/>
          </p:nvSpPr>
          <p:spPr bwMode="auto">
            <a:xfrm>
              <a:off x="3168" y="1152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08"/>
            <p:cNvSpPr>
              <a:spLocks noChangeShapeType="1"/>
            </p:cNvSpPr>
            <p:nvPr/>
          </p:nvSpPr>
          <p:spPr bwMode="auto">
            <a:xfrm>
              <a:off x="3456" y="1152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09"/>
            <p:cNvSpPr>
              <a:spLocks noChangeShapeType="1"/>
            </p:cNvSpPr>
            <p:nvPr/>
          </p:nvSpPr>
          <p:spPr bwMode="auto">
            <a:xfrm>
              <a:off x="3744" y="1152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110"/>
            <p:cNvSpPr>
              <a:spLocks noChangeArrowheads="1"/>
            </p:cNvSpPr>
            <p:nvPr/>
          </p:nvSpPr>
          <p:spPr bwMode="auto">
            <a:xfrm>
              <a:off x="4224" y="1152"/>
              <a:ext cx="288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77" name="Rectangle 111"/>
            <p:cNvSpPr>
              <a:spLocks noChangeArrowheads="1"/>
            </p:cNvSpPr>
            <p:nvPr/>
          </p:nvSpPr>
          <p:spPr bwMode="auto">
            <a:xfrm>
              <a:off x="3936" y="1152"/>
              <a:ext cx="288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78" name="Line 112"/>
            <p:cNvSpPr>
              <a:spLocks noChangeShapeType="1"/>
            </p:cNvSpPr>
            <p:nvPr/>
          </p:nvSpPr>
          <p:spPr bwMode="auto">
            <a:xfrm>
              <a:off x="3168" y="115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>
              <a:off x="3936" y="139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14"/>
            <p:cNvSpPr>
              <a:spLocks noChangeShapeType="1"/>
            </p:cNvSpPr>
            <p:nvPr/>
          </p:nvSpPr>
          <p:spPr bwMode="auto">
            <a:xfrm>
              <a:off x="3936" y="1152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15"/>
            <p:cNvSpPr>
              <a:spLocks noChangeShapeType="1"/>
            </p:cNvSpPr>
            <p:nvPr/>
          </p:nvSpPr>
          <p:spPr bwMode="auto">
            <a:xfrm>
              <a:off x="4224" y="1152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16"/>
            <p:cNvSpPr>
              <a:spLocks noChangeShapeType="1"/>
            </p:cNvSpPr>
            <p:nvPr/>
          </p:nvSpPr>
          <p:spPr bwMode="auto">
            <a:xfrm>
              <a:off x="4512" y="1152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117"/>
            <p:cNvSpPr>
              <a:spLocks noChangeArrowheads="1"/>
            </p:cNvSpPr>
            <p:nvPr/>
          </p:nvSpPr>
          <p:spPr bwMode="auto">
            <a:xfrm>
              <a:off x="4992" y="1152"/>
              <a:ext cx="288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84" name="Rectangle 118"/>
            <p:cNvSpPr>
              <a:spLocks noChangeArrowheads="1"/>
            </p:cNvSpPr>
            <p:nvPr/>
          </p:nvSpPr>
          <p:spPr bwMode="auto">
            <a:xfrm>
              <a:off x="4704" y="1152"/>
              <a:ext cx="288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85" name="Line 119"/>
            <p:cNvSpPr>
              <a:spLocks noChangeShapeType="1"/>
            </p:cNvSpPr>
            <p:nvPr/>
          </p:nvSpPr>
          <p:spPr bwMode="auto">
            <a:xfrm>
              <a:off x="4704" y="115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20"/>
            <p:cNvSpPr>
              <a:spLocks noChangeShapeType="1"/>
            </p:cNvSpPr>
            <p:nvPr/>
          </p:nvSpPr>
          <p:spPr bwMode="auto">
            <a:xfrm>
              <a:off x="4704" y="140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21"/>
            <p:cNvSpPr>
              <a:spLocks noChangeShapeType="1"/>
            </p:cNvSpPr>
            <p:nvPr/>
          </p:nvSpPr>
          <p:spPr bwMode="auto">
            <a:xfrm>
              <a:off x="4704" y="1152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22"/>
            <p:cNvSpPr>
              <a:spLocks noChangeShapeType="1"/>
            </p:cNvSpPr>
            <p:nvPr/>
          </p:nvSpPr>
          <p:spPr bwMode="auto">
            <a:xfrm>
              <a:off x="4992" y="1152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23"/>
            <p:cNvSpPr>
              <a:spLocks noChangeShapeType="1"/>
            </p:cNvSpPr>
            <p:nvPr/>
          </p:nvSpPr>
          <p:spPr bwMode="auto">
            <a:xfrm>
              <a:off x="5280" y="1152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24"/>
            <p:cNvSpPr>
              <a:spLocks noChangeShapeType="1"/>
            </p:cNvSpPr>
            <p:nvPr/>
          </p:nvSpPr>
          <p:spPr bwMode="auto">
            <a:xfrm>
              <a:off x="3600" y="1296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25"/>
            <p:cNvSpPr>
              <a:spLocks noChangeShapeType="1"/>
            </p:cNvSpPr>
            <p:nvPr/>
          </p:nvSpPr>
          <p:spPr bwMode="auto">
            <a:xfrm>
              <a:off x="4368" y="1296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3" name="Rectangle 238"/>
          <p:cNvSpPr>
            <a:spLocks noChangeArrowheads="1"/>
          </p:cNvSpPr>
          <p:nvPr/>
        </p:nvSpPr>
        <p:spPr bwMode="auto">
          <a:xfrm>
            <a:off x="268077" y="5564550"/>
            <a:ext cx="8604077" cy="466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ea typeface="微软雅黑 Light" panose="020B0502040204020203" pitchFamily="34" charset="-122"/>
              </a:rPr>
              <a:t>请注意：邻接表不惟一！因各个边结点的链入顺序是任意的。</a:t>
            </a:r>
          </a:p>
        </p:txBody>
      </p:sp>
      <p:graphicFrame>
        <p:nvGraphicFramePr>
          <p:cNvPr id="204" name="Group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69940"/>
              </p:ext>
            </p:extLst>
          </p:nvPr>
        </p:nvGraphicFramePr>
        <p:xfrm>
          <a:off x="4035807" y="2382258"/>
          <a:ext cx="482600" cy="228600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5" name="Group 257"/>
          <p:cNvGrpSpPr>
            <a:grpSpLocks/>
          </p:cNvGrpSpPr>
          <p:nvPr/>
        </p:nvGrpSpPr>
        <p:grpSpPr bwMode="auto">
          <a:xfrm>
            <a:off x="5432807" y="4341233"/>
            <a:ext cx="3352800" cy="395287"/>
            <a:chOff x="3168" y="1488"/>
            <a:chExt cx="2112" cy="249"/>
          </a:xfrm>
        </p:grpSpPr>
        <p:sp>
          <p:nvSpPr>
            <p:cNvPr id="206" name="Rectangle 258"/>
            <p:cNvSpPr>
              <a:spLocks noChangeArrowheads="1"/>
            </p:cNvSpPr>
            <p:nvPr/>
          </p:nvSpPr>
          <p:spPr bwMode="auto">
            <a:xfrm>
              <a:off x="4224" y="1488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207" name="Rectangle 259"/>
            <p:cNvSpPr>
              <a:spLocks noChangeArrowheads="1"/>
            </p:cNvSpPr>
            <p:nvPr/>
          </p:nvSpPr>
          <p:spPr bwMode="auto">
            <a:xfrm>
              <a:off x="3936" y="1488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08" name="Line 260"/>
            <p:cNvSpPr>
              <a:spLocks noChangeShapeType="1"/>
            </p:cNvSpPr>
            <p:nvPr/>
          </p:nvSpPr>
          <p:spPr bwMode="auto">
            <a:xfrm>
              <a:off x="3936" y="1737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61"/>
            <p:cNvSpPr>
              <a:spLocks noChangeShapeType="1"/>
            </p:cNvSpPr>
            <p:nvPr/>
          </p:nvSpPr>
          <p:spPr bwMode="auto">
            <a:xfrm>
              <a:off x="3936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62"/>
            <p:cNvSpPr>
              <a:spLocks noChangeShapeType="1"/>
            </p:cNvSpPr>
            <p:nvPr/>
          </p:nvSpPr>
          <p:spPr bwMode="auto">
            <a:xfrm>
              <a:off x="4224" y="1488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63"/>
            <p:cNvSpPr>
              <a:spLocks noChangeShapeType="1"/>
            </p:cNvSpPr>
            <p:nvPr/>
          </p:nvSpPr>
          <p:spPr bwMode="auto">
            <a:xfrm>
              <a:off x="4512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Rectangle 264"/>
            <p:cNvSpPr>
              <a:spLocks noChangeArrowheads="1"/>
            </p:cNvSpPr>
            <p:nvPr/>
          </p:nvSpPr>
          <p:spPr bwMode="auto">
            <a:xfrm>
              <a:off x="3456" y="1488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213" name="Rectangle 265"/>
            <p:cNvSpPr>
              <a:spLocks noChangeArrowheads="1"/>
            </p:cNvSpPr>
            <p:nvPr/>
          </p:nvSpPr>
          <p:spPr bwMode="auto">
            <a:xfrm>
              <a:off x="3168" y="1488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14" name="Line 266"/>
            <p:cNvSpPr>
              <a:spLocks noChangeShapeType="1"/>
            </p:cNvSpPr>
            <p:nvPr/>
          </p:nvSpPr>
          <p:spPr bwMode="auto">
            <a:xfrm>
              <a:off x="3168" y="148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67"/>
            <p:cNvSpPr>
              <a:spLocks noChangeShapeType="1"/>
            </p:cNvSpPr>
            <p:nvPr/>
          </p:nvSpPr>
          <p:spPr bwMode="auto">
            <a:xfrm>
              <a:off x="3168" y="1737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268"/>
            <p:cNvSpPr>
              <a:spLocks noChangeShapeType="1"/>
            </p:cNvSpPr>
            <p:nvPr/>
          </p:nvSpPr>
          <p:spPr bwMode="auto">
            <a:xfrm>
              <a:off x="3168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269"/>
            <p:cNvSpPr>
              <a:spLocks noChangeShapeType="1"/>
            </p:cNvSpPr>
            <p:nvPr/>
          </p:nvSpPr>
          <p:spPr bwMode="auto">
            <a:xfrm>
              <a:off x="3456" y="1488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270"/>
            <p:cNvSpPr>
              <a:spLocks noChangeShapeType="1"/>
            </p:cNvSpPr>
            <p:nvPr/>
          </p:nvSpPr>
          <p:spPr bwMode="auto">
            <a:xfrm>
              <a:off x="3744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Rectangle 271"/>
            <p:cNvSpPr>
              <a:spLocks noChangeArrowheads="1"/>
            </p:cNvSpPr>
            <p:nvPr/>
          </p:nvSpPr>
          <p:spPr bwMode="auto">
            <a:xfrm>
              <a:off x="4992" y="1488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220" name="Rectangle 272"/>
            <p:cNvSpPr>
              <a:spLocks noChangeArrowheads="1"/>
            </p:cNvSpPr>
            <p:nvPr/>
          </p:nvSpPr>
          <p:spPr bwMode="auto">
            <a:xfrm>
              <a:off x="4704" y="1488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1" name="Line 273"/>
            <p:cNvSpPr>
              <a:spLocks noChangeShapeType="1"/>
            </p:cNvSpPr>
            <p:nvPr/>
          </p:nvSpPr>
          <p:spPr bwMode="auto">
            <a:xfrm>
              <a:off x="4704" y="148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74"/>
            <p:cNvSpPr>
              <a:spLocks noChangeShapeType="1"/>
            </p:cNvSpPr>
            <p:nvPr/>
          </p:nvSpPr>
          <p:spPr bwMode="auto">
            <a:xfrm>
              <a:off x="4704" y="1737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75"/>
            <p:cNvSpPr>
              <a:spLocks noChangeShapeType="1"/>
            </p:cNvSpPr>
            <p:nvPr/>
          </p:nvSpPr>
          <p:spPr bwMode="auto">
            <a:xfrm>
              <a:off x="4704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76"/>
            <p:cNvSpPr>
              <a:spLocks noChangeShapeType="1"/>
            </p:cNvSpPr>
            <p:nvPr/>
          </p:nvSpPr>
          <p:spPr bwMode="auto">
            <a:xfrm>
              <a:off x="4992" y="1488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277"/>
            <p:cNvSpPr>
              <a:spLocks noChangeShapeType="1"/>
            </p:cNvSpPr>
            <p:nvPr/>
          </p:nvSpPr>
          <p:spPr bwMode="auto">
            <a:xfrm>
              <a:off x="5280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278"/>
            <p:cNvSpPr>
              <a:spLocks noChangeShapeType="1"/>
            </p:cNvSpPr>
            <p:nvPr/>
          </p:nvSpPr>
          <p:spPr bwMode="auto">
            <a:xfrm>
              <a:off x="3600" y="163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279"/>
            <p:cNvSpPr>
              <a:spLocks noChangeShapeType="1"/>
            </p:cNvSpPr>
            <p:nvPr/>
          </p:nvSpPr>
          <p:spPr bwMode="auto">
            <a:xfrm>
              <a:off x="4368" y="163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280"/>
            <p:cNvSpPr>
              <a:spLocks noChangeShapeType="1"/>
            </p:cNvSpPr>
            <p:nvPr/>
          </p:nvSpPr>
          <p:spPr bwMode="auto">
            <a:xfrm>
              <a:off x="3936" y="148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9" name="Group 281"/>
          <p:cNvGrpSpPr>
            <a:grpSpLocks/>
          </p:cNvGrpSpPr>
          <p:nvPr/>
        </p:nvGrpSpPr>
        <p:grpSpPr bwMode="auto">
          <a:xfrm>
            <a:off x="5432807" y="3822120"/>
            <a:ext cx="3352800" cy="395288"/>
            <a:chOff x="3168" y="1152"/>
            <a:chExt cx="2112" cy="249"/>
          </a:xfrm>
        </p:grpSpPr>
        <p:sp>
          <p:nvSpPr>
            <p:cNvPr id="230" name="Line 282"/>
            <p:cNvSpPr>
              <a:spLocks noChangeShapeType="1"/>
            </p:cNvSpPr>
            <p:nvPr/>
          </p:nvSpPr>
          <p:spPr bwMode="auto">
            <a:xfrm>
              <a:off x="3936" y="139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Rectangle 283"/>
            <p:cNvSpPr>
              <a:spLocks noChangeArrowheads="1"/>
            </p:cNvSpPr>
            <p:nvPr/>
          </p:nvSpPr>
          <p:spPr bwMode="auto">
            <a:xfrm>
              <a:off x="3456" y="1152"/>
              <a:ext cx="288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232" name="Rectangle 284"/>
            <p:cNvSpPr>
              <a:spLocks noChangeArrowheads="1"/>
            </p:cNvSpPr>
            <p:nvPr/>
          </p:nvSpPr>
          <p:spPr bwMode="auto">
            <a:xfrm>
              <a:off x="3168" y="1152"/>
              <a:ext cx="288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233" name="Line 285"/>
            <p:cNvSpPr>
              <a:spLocks noChangeShapeType="1"/>
            </p:cNvSpPr>
            <p:nvPr/>
          </p:nvSpPr>
          <p:spPr bwMode="auto">
            <a:xfrm>
              <a:off x="3936" y="115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86"/>
            <p:cNvSpPr>
              <a:spLocks noChangeShapeType="1"/>
            </p:cNvSpPr>
            <p:nvPr/>
          </p:nvSpPr>
          <p:spPr bwMode="auto">
            <a:xfrm>
              <a:off x="3168" y="140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87"/>
            <p:cNvSpPr>
              <a:spLocks noChangeShapeType="1"/>
            </p:cNvSpPr>
            <p:nvPr/>
          </p:nvSpPr>
          <p:spPr bwMode="auto">
            <a:xfrm>
              <a:off x="3168" y="1152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88"/>
            <p:cNvSpPr>
              <a:spLocks noChangeShapeType="1"/>
            </p:cNvSpPr>
            <p:nvPr/>
          </p:nvSpPr>
          <p:spPr bwMode="auto">
            <a:xfrm>
              <a:off x="3456" y="1152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89"/>
            <p:cNvSpPr>
              <a:spLocks noChangeShapeType="1"/>
            </p:cNvSpPr>
            <p:nvPr/>
          </p:nvSpPr>
          <p:spPr bwMode="auto">
            <a:xfrm>
              <a:off x="3744" y="1152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Rectangle 290"/>
            <p:cNvSpPr>
              <a:spLocks noChangeArrowheads="1"/>
            </p:cNvSpPr>
            <p:nvPr/>
          </p:nvSpPr>
          <p:spPr bwMode="auto">
            <a:xfrm>
              <a:off x="4224" y="1152"/>
              <a:ext cx="288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239" name="Rectangle 291"/>
            <p:cNvSpPr>
              <a:spLocks noChangeArrowheads="1"/>
            </p:cNvSpPr>
            <p:nvPr/>
          </p:nvSpPr>
          <p:spPr bwMode="auto">
            <a:xfrm>
              <a:off x="3936" y="1152"/>
              <a:ext cx="288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40" name="Line 292"/>
            <p:cNvSpPr>
              <a:spLocks noChangeShapeType="1"/>
            </p:cNvSpPr>
            <p:nvPr/>
          </p:nvSpPr>
          <p:spPr bwMode="auto">
            <a:xfrm>
              <a:off x="3168" y="115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293"/>
            <p:cNvSpPr>
              <a:spLocks noChangeShapeType="1"/>
            </p:cNvSpPr>
            <p:nvPr/>
          </p:nvSpPr>
          <p:spPr bwMode="auto">
            <a:xfrm>
              <a:off x="3936" y="139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294"/>
            <p:cNvSpPr>
              <a:spLocks noChangeShapeType="1"/>
            </p:cNvSpPr>
            <p:nvPr/>
          </p:nvSpPr>
          <p:spPr bwMode="auto">
            <a:xfrm>
              <a:off x="3936" y="1152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295"/>
            <p:cNvSpPr>
              <a:spLocks noChangeShapeType="1"/>
            </p:cNvSpPr>
            <p:nvPr/>
          </p:nvSpPr>
          <p:spPr bwMode="auto">
            <a:xfrm>
              <a:off x="4224" y="1152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296"/>
            <p:cNvSpPr>
              <a:spLocks noChangeShapeType="1"/>
            </p:cNvSpPr>
            <p:nvPr/>
          </p:nvSpPr>
          <p:spPr bwMode="auto">
            <a:xfrm>
              <a:off x="4512" y="1152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Rectangle 297"/>
            <p:cNvSpPr>
              <a:spLocks noChangeArrowheads="1"/>
            </p:cNvSpPr>
            <p:nvPr/>
          </p:nvSpPr>
          <p:spPr bwMode="auto">
            <a:xfrm>
              <a:off x="4992" y="1152"/>
              <a:ext cx="288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246" name="Rectangle 298"/>
            <p:cNvSpPr>
              <a:spLocks noChangeArrowheads="1"/>
            </p:cNvSpPr>
            <p:nvPr/>
          </p:nvSpPr>
          <p:spPr bwMode="auto">
            <a:xfrm>
              <a:off x="4704" y="1152"/>
              <a:ext cx="288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47" name="Line 299"/>
            <p:cNvSpPr>
              <a:spLocks noChangeShapeType="1"/>
            </p:cNvSpPr>
            <p:nvPr/>
          </p:nvSpPr>
          <p:spPr bwMode="auto">
            <a:xfrm>
              <a:off x="4704" y="115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300"/>
            <p:cNvSpPr>
              <a:spLocks noChangeShapeType="1"/>
            </p:cNvSpPr>
            <p:nvPr/>
          </p:nvSpPr>
          <p:spPr bwMode="auto">
            <a:xfrm>
              <a:off x="4704" y="140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301"/>
            <p:cNvSpPr>
              <a:spLocks noChangeShapeType="1"/>
            </p:cNvSpPr>
            <p:nvPr/>
          </p:nvSpPr>
          <p:spPr bwMode="auto">
            <a:xfrm>
              <a:off x="4704" y="1152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302"/>
            <p:cNvSpPr>
              <a:spLocks noChangeShapeType="1"/>
            </p:cNvSpPr>
            <p:nvPr/>
          </p:nvSpPr>
          <p:spPr bwMode="auto">
            <a:xfrm>
              <a:off x="4992" y="1152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303"/>
            <p:cNvSpPr>
              <a:spLocks noChangeShapeType="1"/>
            </p:cNvSpPr>
            <p:nvPr/>
          </p:nvSpPr>
          <p:spPr bwMode="auto">
            <a:xfrm>
              <a:off x="5280" y="1152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304"/>
            <p:cNvSpPr>
              <a:spLocks noChangeShapeType="1"/>
            </p:cNvSpPr>
            <p:nvPr/>
          </p:nvSpPr>
          <p:spPr bwMode="auto">
            <a:xfrm>
              <a:off x="3600" y="1296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305"/>
            <p:cNvSpPr>
              <a:spLocks noChangeShapeType="1"/>
            </p:cNvSpPr>
            <p:nvPr/>
          </p:nvSpPr>
          <p:spPr bwMode="auto">
            <a:xfrm>
              <a:off x="4368" y="1296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19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邻接表（链式）表示法</a:t>
            </a:r>
          </a:p>
        </p:txBody>
      </p:sp>
      <p:sp>
        <p:nvSpPr>
          <p:cNvPr id="4" name="Rectangle 126"/>
          <p:cNvSpPr>
            <a:spLocks noChangeArrowheads="1"/>
          </p:cNvSpPr>
          <p:nvPr/>
        </p:nvSpPr>
        <p:spPr bwMode="auto">
          <a:xfrm>
            <a:off x="390907" y="1498165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有向图的邻接表如何表示？</a:t>
            </a:r>
          </a:p>
        </p:txBody>
      </p:sp>
      <p:grpSp>
        <p:nvGrpSpPr>
          <p:cNvPr id="5" name="Group 127"/>
          <p:cNvGrpSpPr>
            <a:grpSpLocks/>
          </p:cNvGrpSpPr>
          <p:nvPr/>
        </p:nvGrpSpPr>
        <p:grpSpPr bwMode="auto">
          <a:xfrm>
            <a:off x="543307" y="2968630"/>
            <a:ext cx="2128838" cy="1295400"/>
            <a:chOff x="771" y="2784"/>
            <a:chExt cx="1341" cy="816"/>
          </a:xfrm>
        </p:grpSpPr>
        <p:sp>
          <p:nvSpPr>
            <p:cNvPr id="6" name="Oval 128"/>
            <p:cNvSpPr>
              <a:spLocks noChangeArrowheads="1"/>
            </p:cNvSpPr>
            <p:nvPr/>
          </p:nvSpPr>
          <p:spPr bwMode="auto">
            <a:xfrm>
              <a:off x="824" y="2818"/>
              <a:ext cx="322" cy="23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ea typeface="黑体" panose="02010609060101010101" pitchFamily="49" charset="-122"/>
                </a:rPr>
                <a:t>v1</a:t>
              </a:r>
            </a:p>
          </p:txBody>
        </p:sp>
        <p:sp>
          <p:nvSpPr>
            <p:cNvPr id="7" name="Oval 129"/>
            <p:cNvSpPr>
              <a:spLocks noChangeArrowheads="1"/>
            </p:cNvSpPr>
            <p:nvPr/>
          </p:nvSpPr>
          <p:spPr bwMode="auto">
            <a:xfrm>
              <a:off x="1790" y="2784"/>
              <a:ext cx="322" cy="23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ea typeface="黑体" panose="02010609060101010101" pitchFamily="49" charset="-122"/>
                </a:rPr>
                <a:t>v2</a:t>
              </a:r>
            </a:p>
          </p:txBody>
        </p:sp>
        <p:sp>
          <p:nvSpPr>
            <p:cNvPr id="8" name="Oval 130"/>
            <p:cNvSpPr>
              <a:spLocks noChangeArrowheads="1"/>
            </p:cNvSpPr>
            <p:nvPr/>
          </p:nvSpPr>
          <p:spPr bwMode="auto">
            <a:xfrm>
              <a:off x="771" y="3362"/>
              <a:ext cx="322" cy="23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ea typeface="黑体" panose="02010609060101010101" pitchFamily="49" charset="-122"/>
                </a:rPr>
                <a:t>v3</a:t>
              </a:r>
            </a:p>
          </p:txBody>
        </p:sp>
        <p:sp>
          <p:nvSpPr>
            <p:cNvPr id="9" name="Oval 131"/>
            <p:cNvSpPr>
              <a:spLocks noChangeArrowheads="1"/>
            </p:cNvSpPr>
            <p:nvPr/>
          </p:nvSpPr>
          <p:spPr bwMode="auto">
            <a:xfrm>
              <a:off x="1790" y="3362"/>
              <a:ext cx="322" cy="23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ea typeface="黑体" panose="02010609060101010101" pitchFamily="49" charset="-122"/>
                </a:rPr>
                <a:t>v4</a:t>
              </a:r>
            </a:p>
          </p:txBody>
        </p:sp>
        <p:sp>
          <p:nvSpPr>
            <p:cNvPr id="10" name="Line 132"/>
            <p:cNvSpPr>
              <a:spLocks noChangeShapeType="1"/>
            </p:cNvSpPr>
            <p:nvPr/>
          </p:nvSpPr>
          <p:spPr bwMode="auto">
            <a:xfrm>
              <a:off x="1146" y="2920"/>
              <a:ext cx="64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3"/>
            <p:cNvSpPr>
              <a:spLocks noChangeShapeType="1"/>
            </p:cNvSpPr>
            <p:nvPr/>
          </p:nvSpPr>
          <p:spPr bwMode="auto">
            <a:xfrm flipH="1">
              <a:off x="985" y="3056"/>
              <a:ext cx="0" cy="30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4"/>
            <p:cNvSpPr>
              <a:spLocks noChangeShapeType="1"/>
            </p:cNvSpPr>
            <p:nvPr/>
          </p:nvSpPr>
          <p:spPr bwMode="auto">
            <a:xfrm>
              <a:off x="1093" y="3498"/>
              <a:ext cx="6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5"/>
            <p:cNvSpPr>
              <a:spLocks noChangeShapeType="1"/>
            </p:cNvSpPr>
            <p:nvPr/>
          </p:nvSpPr>
          <p:spPr bwMode="auto">
            <a:xfrm>
              <a:off x="1093" y="3022"/>
              <a:ext cx="751" cy="37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36"/>
          <p:cNvGrpSpPr>
            <a:grpSpLocks/>
          </p:cNvGrpSpPr>
          <p:nvPr/>
        </p:nvGrpSpPr>
        <p:grpSpPr bwMode="auto">
          <a:xfrm>
            <a:off x="3134107" y="2968630"/>
            <a:ext cx="3124200" cy="1589088"/>
            <a:chOff x="1776" y="2839"/>
            <a:chExt cx="1968" cy="1001"/>
          </a:xfrm>
        </p:grpSpPr>
        <p:sp>
          <p:nvSpPr>
            <p:cNvPr id="15" name="Rectangle 137"/>
            <p:cNvSpPr>
              <a:spLocks noChangeArrowheads="1"/>
            </p:cNvSpPr>
            <p:nvPr/>
          </p:nvSpPr>
          <p:spPr bwMode="auto">
            <a:xfrm>
              <a:off x="2099" y="3586"/>
              <a:ext cx="396" cy="249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6" name="Rectangle 138"/>
            <p:cNvSpPr>
              <a:spLocks noChangeArrowheads="1"/>
            </p:cNvSpPr>
            <p:nvPr/>
          </p:nvSpPr>
          <p:spPr bwMode="auto">
            <a:xfrm>
              <a:off x="1776" y="3586"/>
              <a:ext cx="323" cy="249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V</a:t>
              </a:r>
              <a:r>
                <a:rPr lang="en-US" altLang="zh-CN" sz="2000" baseline="-25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7" name="Rectangle 139"/>
            <p:cNvSpPr>
              <a:spLocks noChangeArrowheads="1"/>
            </p:cNvSpPr>
            <p:nvPr/>
          </p:nvSpPr>
          <p:spPr bwMode="auto">
            <a:xfrm>
              <a:off x="2099" y="3337"/>
              <a:ext cx="396" cy="249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8" name="Rectangle 140"/>
            <p:cNvSpPr>
              <a:spLocks noChangeArrowheads="1"/>
            </p:cNvSpPr>
            <p:nvPr/>
          </p:nvSpPr>
          <p:spPr bwMode="auto">
            <a:xfrm>
              <a:off x="1776" y="3337"/>
              <a:ext cx="323" cy="249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V</a:t>
              </a:r>
              <a:r>
                <a:rPr lang="en-US" altLang="zh-CN" sz="2000" baseline="-25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9" name="Rectangle 141"/>
            <p:cNvSpPr>
              <a:spLocks noChangeArrowheads="1"/>
            </p:cNvSpPr>
            <p:nvPr/>
          </p:nvSpPr>
          <p:spPr bwMode="auto">
            <a:xfrm>
              <a:off x="2099" y="3088"/>
              <a:ext cx="396" cy="249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20" name="Rectangle 142"/>
            <p:cNvSpPr>
              <a:spLocks noChangeArrowheads="1"/>
            </p:cNvSpPr>
            <p:nvPr/>
          </p:nvSpPr>
          <p:spPr bwMode="auto">
            <a:xfrm>
              <a:off x="1776" y="3088"/>
              <a:ext cx="323" cy="249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V</a:t>
              </a:r>
              <a:r>
                <a:rPr lang="en-US" altLang="zh-CN" sz="2000" baseline="-25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1" name="Rectangle 143"/>
            <p:cNvSpPr>
              <a:spLocks noChangeArrowheads="1"/>
            </p:cNvSpPr>
            <p:nvPr/>
          </p:nvSpPr>
          <p:spPr bwMode="auto">
            <a:xfrm>
              <a:off x="2099" y="2839"/>
              <a:ext cx="396" cy="249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22" name="Rectangle 144"/>
            <p:cNvSpPr>
              <a:spLocks noChangeArrowheads="1"/>
            </p:cNvSpPr>
            <p:nvPr/>
          </p:nvSpPr>
          <p:spPr bwMode="auto">
            <a:xfrm>
              <a:off x="1776" y="2839"/>
              <a:ext cx="323" cy="249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V</a:t>
              </a:r>
              <a:r>
                <a:rPr lang="en-US" altLang="zh-CN" sz="2000" baseline="-25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" name="Line 145"/>
            <p:cNvSpPr>
              <a:spLocks noChangeShapeType="1"/>
            </p:cNvSpPr>
            <p:nvPr/>
          </p:nvSpPr>
          <p:spPr bwMode="auto">
            <a:xfrm>
              <a:off x="1776" y="2839"/>
              <a:ext cx="7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46"/>
            <p:cNvSpPr>
              <a:spLocks noChangeShapeType="1"/>
            </p:cNvSpPr>
            <p:nvPr/>
          </p:nvSpPr>
          <p:spPr bwMode="auto">
            <a:xfrm>
              <a:off x="1776" y="3088"/>
              <a:ext cx="7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47"/>
            <p:cNvSpPr>
              <a:spLocks noChangeShapeType="1"/>
            </p:cNvSpPr>
            <p:nvPr/>
          </p:nvSpPr>
          <p:spPr bwMode="auto">
            <a:xfrm>
              <a:off x="1776" y="3337"/>
              <a:ext cx="7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48"/>
            <p:cNvSpPr>
              <a:spLocks noChangeShapeType="1"/>
            </p:cNvSpPr>
            <p:nvPr/>
          </p:nvSpPr>
          <p:spPr bwMode="auto">
            <a:xfrm>
              <a:off x="1776" y="3586"/>
              <a:ext cx="7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49"/>
            <p:cNvSpPr>
              <a:spLocks noChangeShapeType="1"/>
            </p:cNvSpPr>
            <p:nvPr/>
          </p:nvSpPr>
          <p:spPr bwMode="auto">
            <a:xfrm>
              <a:off x="1776" y="3835"/>
              <a:ext cx="7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50"/>
            <p:cNvSpPr>
              <a:spLocks noChangeShapeType="1"/>
            </p:cNvSpPr>
            <p:nvPr/>
          </p:nvSpPr>
          <p:spPr bwMode="auto">
            <a:xfrm>
              <a:off x="1776" y="2839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51"/>
            <p:cNvSpPr>
              <a:spLocks noChangeShapeType="1"/>
            </p:cNvSpPr>
            <p:nvPr/>
          </p:nvSpPr>
          <p:spPr bwMode="auto">
            <a:xfrm>
              <a:off x="2099" y="2839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52"/>
            <p:cNvSpPr>
              <a:spLocks noChangeShapeType="1"/>
            </p:cNvSpPr>
            <p:nvPr/>
          </p:nvSpPr>
          <p:spPr bwMode="auto">
            <a:xfrm>
              <a:off x="2495" y="2839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53"/>
            <p:cNvSpPr>
              <a:spLocks noChangeShapeType="1"/>
            </p:cNvSpPr>
            <p:nvPr/>
          </p:nvSpPr>
          <p:spPr bwMode="auto">
            <a:xfrm>
              <a:off x="2419" y="2967"/>
              <a:ext cx="26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54"/>
            <p:cNvSpPr>
              <a:spLocks noChangeShapeType="1"/>
            </p:cNvSpPr>
            <p:nvPr/>
          </p:nvSpPr>
          <p:spPr bwMode="auto">
            <a:xfrm>
              <a:off x="2419" y="3456"/>
              <a:ext cx="26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55"/>
            <p:cNvSpPr>
              <a:spLocks noChangeShapeType="1"/>
            </p:cNvSpPr>
            <p:nvPr/>
          </p:nvSpPr>
          <p:spPr bwMode="auto">
            <a:xfrm>
              <a:off x="2419" y="3696"/>
              <a:ext cx="26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156"/>
            <p:cNvSpPr>
              <a:spLocks noChangeArrowheads="1"/>
            </p:cNvSpPr>
            <p:nvPr/>
          </p:nvSpPr>
          <p:spPr bwMode="auto">
            <a:xfrm>
              <a:off x="2911" y="2871"/>
              <a:ext cx="227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35" name="Rectangle 157"/>
            <p:cNvSpPr>
              <a:spLocks noChangeArrowheads="1"/>
            </p:cNvSpPr>
            <p:nvPr/>
          </p:nvSpPr>
          <p:spPr bwMode="auto">
            <a:xfrm>
              <a:off x="2684" y="2871"/>
              <a:ext cx="227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36" name="Line 158"/>
            <p:cNvSpPr>
              <a:spLocks noChangeShapeType="1"/>
            </p:cNvSpPr>
            <p:nvPr/>
          </p:nvSpPr>
          <p:spPr bwMode="auto">
            <a:xfrm>
              <a:off x="2684" y="2871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59"/>
            <p:cNvSpPr>
              <a:spLocks noChangeShapeType="1"/>
            </p:cNvSpPr>
            <p:nvPr/>
          </p:nvSpPr>
          <p:spPr bwMode="auto">
            <a:xfrm>
              <a:off x="2684" y="3120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60"/>
            <p:cNvSpPr>
              <a:spLocks noChangeShapeType="1"/>
            </p:cNvSpPr>
            <p:nvPr/>
          </p:nvSpPr>
          <p:spPr bwMode="auto">
            <a:xfrm>
              <a:off x="2684" y="287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61"/>
            <p:cNvSpPr>
              <a:spLocks noChangeShapeType="1"/>
            </p:cNvSpPr>
            <p:nvPr/>
          </p:nvSpPr>
          <p:spPr bwMode="auto">
            <a:xfrm>
              <a:off x="2911" y="287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62"/>
            <p:cNvSpPr>
              <a:spLocks noChangeShapeType="1"/>
            </p:cNvSpPr>
            <p:nvPr/>
          </p:nvSpPr>
          <p:spPr bwMode="auto">
            <a:xfrm>
              <a:off x="3138" y="287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63"/>
            <p:cNvSpPr>
              <a:spLocks noChangeShapeType="1"/>
            </p:cNvSpPr>
            <p:nvPr/>
          </p:nvSpPr>
          <p:spPr bwMode="auto">
            <a:xfrm>
              <a:off x="3025" y="2976"/>
              <a:ext cx="26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164"/>
            <p:cNvSpPr>
              <a:spLocks noChangeArrowheads="1"/>
            </p:cNvSpPr>
            <p:nvPr/>
          </p:nvSpPr>
          <p:spPr bwMode="auto">
            <a:xfrm>
              <a:off x="2911" y="3303"/>
              <a:ext cx="227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43" name="Rectangle 165"/>
            <p:cNvSpPr>
              <a:spLocks noChangeArrowheads="1"/>
            </p:cNvSpPr>
            <p:nvPr/>
          </p:nvSpPr>
          <p:spPr bwMode="auto">
            <a:xfrm>
              <a:off x="2684" y="3303"/>
              <a:ext cx="227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44" name="Line 166"/>
            <p:cNvSpPr>
              <a:spLocks noChangeShapeType="1"/>
            </p:cNvSpPr>
            <p:nvPr/>
          </p:nvSpPr>
          <p:spPr bwMode="auto">
            <a:xfrm>
              <a:off x="2684" y="3303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67"/>
            <p:cNvSpPr>
              <a:spLocks noChangeShapeType="1"/>
            </p:cNvSpPr>
            <p:nvPr/>
          </p:nvSpPr>
          <p:spPr bwMode="auto">
            <a:xfrm>
              <a:off x="2684" y="3552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68"/>
            <p:cNvSpPr>
              <a:spLocks noChangeShapeType="1"/>
            </p:cNvSpPr>
            <p:nvPr/>
          </p:nvSpPr>
          <p:spPr bwMode="auto">
            <a:xfrm>
              <a:off x="2684" y="3303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69"/>
            <p:cNvSpPr>
              <a:spLocks noChangeShapeType="1"/>
            </p:cNvSpPr>
            <p:nvPr/>
          </p:nvSpPr>
          <p:spPr bwMode="auto">
            <a:xfrm>
              <a:off x="2911" y="3303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70"/>
            <p:cNvSpPr>
              <a:spLocks noChangeShapeType="1"/>
            </p:cNvSpPr>
            <p:nvPr/>
          </p:nvSpPr>
          <p:spPr bwMode="auto">
            <a:xfrm>
              <a:off x="3138" y="3303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171"/>
            <p:cNvSpPr>
              <a:spLocks noChangeArrowheads="1"/>
            </p:cNvSpPr>
            <p:nvPr/>
          </p:nvSpPr>
          <p:spPr bwMode="auto">
            <a:xfrm>
              <a:off x="2911" y="3591"/>
              <a:ext cx="227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50" name="Rectangle 172"/>
            <p:cNvSpPr>
              <a:spLocks noChangeArrowheads="1"/>
            </p:cNvSpPr>
            <p:nvPr/>
          </p:nvSpPr>
          <p:spPr bwMode="auto">
            <a:xfrm>
              <a:off x="2684" y="3591"/>
              <a:ext cx="227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51" name="Line 173"/>
            <p:cNvSpPr>
              <a:spLocks noChangeShapeType="1"/>
            </p:cNvSpPr>
            <p:nvPr/>
          </p:nvSpPr>
          <p:spPr bwMode="auto">
            <a:xfrm>
              <a:off x="2684" y="3591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74"/>
            <p:cNvSpPr>
              <a:spLocks noChangeShapeType="1"/>
            </p:cNvSpPr>
            <p:nvPr/>
          </p:nvSpPr>
          <p:spPr bwMode="auto">
            <a:xfrm>
              <a:off x="2684" y="3840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75"/>
            <p:cNvSpPr>
              <a:spLocks noChangeShapeType="1"/>
            </p:cNvSpPr>
            <p:nvPr/>
          </p:nvSpPr>
          <p:spPr bwMode="auto">
            <a:xfrm>
              <a:off x="2684" y="359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76"/>
            <p:cNvSpPr>
              <a:spLocks noChangeShapeType="1"/>
            </p:cNvSpPr>
            <p:nvPr/>
          </p:nvSpPr>
          <p:spPr bwMode="auto">
            <a:xfrm>
              <a:off x="2911" y="359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77"/>
            <p:cNvSpPr>
              <a:spLocks noChangeShapeType="1"/>
            </p:cNvSpPr>
            <p:nvPr/>
          </p:nvSpPr>
          <p:spPr bwMode="auto">
            <a:xfrm>
              <a:off x="3138" y="359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178"/>
            <p:cNvSpPr>
              <a:spLocks noChangeArrowheads="1"/>
            </p:cNvSpPr>
            <p:nvPr/>
          </p:nvSpPr>
          <p:spPr bwMode="auto">
            <a:xfrm>
              <a:off x="3517" y="2871"/>
              <a:ext cx="227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57" name="Rectangle 179"/>
            <p:cNvSpPr>
              <a:spLocks noChangeArrowheads="1"/>
            </p:cNvSpPr>
            <p:nvPr/>
          </p:nvSpPr>
          <p:spPr bwMode="auto">
            <a:xfrm>
              <a:off x="3290" y="2871"/>
              <a:ext cx="227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58" name="Line 180"/>
            <p:cNvSpPr>
              <a:spLocks noChangeShapeType="1"/>
            </p:cNvSpPr>
            <p:nvPr/>
          </p:nvSpPr>
          <p:spPr bwMode="auto">
            <a:xfrm>
              <a:off x="3290" y="2871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81"/>
            <p:cNvSpPr>
              <a:spLocks noChangeShapeType="1"/>
            </p:cNvSpPr>
            <p:nvPr/>
          </p:nvSpPr>
          <p:spPr bwMode="auto">
            <a:xfrm>
              <a:off x="3290" y="3120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82"/>
            <p:cNvSpPr>
              <a:spLocks noChangeShapeType="1"/>
            </p:cNvSpPr>
            <p:nvPr/>
          </p:nvSpPr>
          <p:spPr bwMode="auto">
            <a:xfrm>
              <a:off x="3290" y="287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83"/>
            <p:cNvSpPr>
              <a:spLocks noChangeShapeType="1"/>
            </p:cNvSpPr>
            <p:nvPr/>
          </p:nvSpPr>
          <p:spPr bwMode="auto">
            <a:xfrm>
              <a:off x="3517" y="287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84"/>
            <p:cNvSpPr>
              <a:spLocks noChangeShapeType="1"/>
            </p:cNvSpPr>
            <p:nvPr/>
          </p:nvSpPr>
          <p:spPr bwMode="auto">
            <a:xfrm>
              <a:off x="3744" y="287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Text Box 185"/>
          <p:cNvSpPr txBox="1">
            <a:spLocks noChangeArrowheads="1"/>
          </p:cNvSpPr>
          <p:nvPr/>
        </p:nvSpPr>
        <p:spPr bwMode="auto">
          <a:xfrm>
            <a:off x="3591307" y="2435230"/>
            <a:ext cx="192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CC"/>
                </a:solidFill>
                <a:ea typeface="黑体" panose="02010609060101010101" pitchFamily="49" charset="-122"/>
              </a:rPr>
              <a:t>邻接表</a:t>
            </a:r>
            <a:r>
              <a:rPr lang="en-US" altLang="zh-CN" sz="2400">
                <a:solidFill>
                  <a:srgbClr val="FF33CC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FF33CC"/>
                </a:solidFill>
                <a:ea typeface="黑体" panose="02010609060101010101" pitchFamily="49" charset="-122"/>
              </a:rPr>
              <a:t>出边</a:t>
            </a:r>
            <a:r>
              <a:rPr lang="en-US" altLang="zh-CN" sz="2400">
                <a:solidFill>
                  <a:srgbClr val="FF33CC"/>
                </a:solidFill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64" name="Group 186"/>
          <p:cNvGrpSpPr>
            <a:grpSpLocks/>
          </p:cNvGrpSpPr>
          <p:nvPr/>
        </p:nvGrpSpPr>
        <p:grpSpPr bwMode="auto">
          <a:xfrm>
            <a:off x="6639307" y="2892430"/>
            <a:ext cx="2133600" cy="1639888"/>
            <a:chOff x="4112" y="2448"/>
            <a:chExt cx="1344" cy="1033"/>
          </a:xfrm>
        </p:grpSpPr>
        <p:sp>
          <p:nvSpPr>
            <p:cNvPr id="65" name="Rectangle 187"/>
            <p:cNvSpPr>
              <a:spLocks noChangeArrowheads="1"/>
            </p:cNvSpPr>
            <p:nvPr/>
          </p:nvSpPr>
          <p:spPr bwMode="auto">
            <a:xfrm>
              <a:off x="4436" y="3220"/>
              <a:ext cx="396" cy="249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66" name="Rectangle 188"/>
            <p:cNvSpPr>
              <a:spLocks noChangeArrowheads="1"/>
            </p:cNvSpPr>
            <p:nvPr/>
          </p:nvSpPr>
          <p:spPr bwMode="auto">
            <a:xfrm>
              <a:off x="4112" y="3220"/>
              <a:ext cx="324" cy="249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V4</a:t>
              </a:r>
            </a:p>
          </p:txBody>
        </p:sp>
        <p:sp>
          <p:nvSpPr>
            <p:cNvPr id="67" name="Rectangle 189"/>
            <p:cNvSpPr>
              <a:spLocks noChangeArrowheads="1"/>
            </p:cNvSpPr>
            <p:nvPr/>
          </p:nvSpPr>
          <p:spPr bwMode="auto">
            <a:xfrm>
              <a:off x="4436" y="2971"/>
              <a:ext cx="396" cy="249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68" name="Rectangle 190"/>
            <p:cNvSpPr>
              <a:spLocks noChangeArrowheads="1"/>
            </p:cNvSpPr>
            <p:nvPr/>
          </p:nvSpPr>
          <p:spPr bwMode="auto">
            <a:xfrm>
              <a:off x="4112" y="2971"/>
              <a:ext cx="324" cy="249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V3</a:t>
              </a:r>
            </a:p>
          </p:txBody>
        </p:sp>
        <p:sp>
          <p:nvSpPr>
            <p:cNvPr id="69" name="Rectangle 191"/>
            <p:cNvSpPr>
              <a:spLocks noChangeArrowheads="1"/>
            </p:cNvSpPr>
            <p:nvPr/>
          </p:nvSpPr>
          <p:spPr bwMode="auto">
            <a:xfrm>
              <a:off x="4436" y="2722"/>
              <a:ext cx="396" cy="249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70" name="Rectangle 192"/>
            <p:cNvSpPr>
              <a:spLocks noChangeArrowheads="1"/>
            </p:cNvSpPr>
            <p:nvPr/>
          </p:nvSpPr>
          <p:spPr bwMode="auto">
            <a:xfrm>
              <a:off x="4112" y="2722"/>
              <a:ext cx="324" cy="249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V2</a:t>
              </a:r>
            </a:p>
          </p:txBody>
        </p:sp>
        <p:sp>
          <p:nvSpPr>
            <p:cNvPr id="71" name="Rectangle 193"/>
            <p:cNvSpPr>
              <a:spLocks noChangeArrowheads="1"/>
            </p:cNvSpPr>
            <p:nvPr/>
          </p:nvSpPr>
          <p:spPr bwMode="auto">
            <a:xfrm>
              <a:off x="4436" y="2473"/>
              <a:ext cx="396" cy="249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72" name="Rectangle 194"/>
            <p:cNvSpPr>
              <a:spLocks noChangeArrowheads="1"/>
            </p:cNvSpPr>
            <p:nvPr/>
          </p:nvSpPr>
          <p:spPr bwMode="auto">
            <a:xfrm>
              <a:off x="4112" y="2473"/>
              <a:ext cx="324" cy="249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V</a:t>
              </a:r>
              <a:r>
                <a:rPr lang="en-US" altLang="zh-CN" sz="2000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3" name="Line 195"/>
            <p:cNvSpPr>
              <a:spLocks noChangeShapeType="1"/>
            </p:cNvSpPr>
            <p:nvPr/>
          </p:nvSpPr>
          <p:spPr bwMode="auto">
            <a:xfrm>
              <a:off x="4112" y="2473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96"/>
            <p:cNvSpPr>
              <a:spLocks noChangeShapeType="1"/>
            </p:cNvSpPr>
            <p:nvPr/>
          </p:nvSpPr>
          <p:spPr bwMode="auto">
            <a:xfrm>
              <a:off x="4112" y="272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97"/>
            <p:cNvSpPr>
              <a:spLocks noChangeShapeType="1"/>
            </p:cNvSpPr>
            <p:nvPr/>
          </p:nvSpPr>
          <p:spPr bwMode="auto">
            <a:xfrm>
              <a:off x="4112" y="2971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98"/>
            <p:cNvSpPr>
              <a:spLocks noChangeShapeType="1"/>
            </p:cNvSpPr>
            <p:nvPr/>
          </p:nvSpPr>
          <p:spPr bwMode="auto">
            <a:xfrm>
              <a:off x="4112" y="322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99"/>
            <p:cNvSpPr>
              <a:spLocks noChangeShapeType="1"/>
            </p:cNvSpPr>
            <p:nvPr/>
          </p:nvSpPr>
          <p:spPr bwMode="auto">
            <a:xfrm>
              <a:off x="4112" y="3469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00"/>
            <p:cNvSpPr>
              <a:spLocks noChangeShapeType="1"/>
            </p:cNvSpPr>
            <p:nvPr/>
          </p:nvSpPr>
          <p:spPr bwMode="auto">
            <a:xfrm>
              <a:off x="4112" y="2473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01"/>
            <p:cNvSpPr>
              <a:spLocks noChangeShapeType="1"/>
            </p:cNvSpPr>
            <p:nvPr/>
          </p:nvSpPr>
          <p:spPr bwMode="auto">
            <a:xfrm>
              <a:off x="4436" y="2473"/>
              <a:ext cx="1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02"/>
            <p:cNvSpPr>
              <a:spLocks noChangeShapeType="1"/>
            </p:cNvSpPr>
            <p:nvPr/>
          </p:nvSpPr>
          <p:spPr bwMode="auto">
            <a:xfrm>
              <a:off x="4832" y="2473"/>
              <a:ext cx="1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03"/>
            <p:cNvSpPr>
              <a:spLocks noChangeShapeType="1"/>
            </p:cNvSpPr>
            <p:nvPr/>
          </p:nvSpPr>
          <p:spPr bwMode="auto">
            <a:xfrm>
              <a:off x="4747" y="2601"/>
              <a:ext cx="26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04"/>
            <p:cNvSpPr>
              <a:spLocks noChangeShapeType="1"/>
            </p:cNvSpPr>
            <p:nvPr/>
          </p:nvSpPr>
          <p:spPr bwMode="auto">
            <a:xfrm>
              <a:off x="4747" y="3136"/>
              <a:ext cx="26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05"/>
            <p:cNvSpPr>
              <a:spLocks noChangeShapeType="1"/>
            </p:cNvSpPr>
            <p:nvPr/>
          </p:nvSpPr>
          <p:spPr bwMode="auto">
            <a:xfrm>
              <a:off x="4747" y="3385"/>
              <a:ext cx="26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06"/>
            <p:cNvSpPr>
              <a:spLocks noChangeShapeType="1"/>
            </p:cNvSpPr>
            <p:nvPr/>
          </p:nvSpPr>
          <p:spPr bwMode="auto">
            <a:xfrm>
              <a:off x="4747" y="2857"/>
              <a:ext cx="26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" name="Group 207"/>
            <p:cNvGrpSpPr>
              <a:grpSpLocks/>
            </p:cNvGrpSpPr>
            <p:nvPr/>
          </p:nvGrpSpPr>
          <p:grpSpPr bwMode="auto">
            <a:xfrm>
              <a:off x="5008" y="2448"/>
              <a:ext cx="448" cy="1033"/>
              <a:chOff x="4832" y="2736"/>
              <a:chExt cx="448" cy="1033"/>
            </a:xfrm>
          </p:grpSpPr>
          <p:sp>
            <p:nvSpPr>
              <p:cNvPr id="86" name="Rectangle 208"/>
              <p:cNvSpPr>
                <a:spLocks noChangeArrowheads="1"/>
              </p:cNvSpPr>
              <p:nvPr/>
            </p:nvSpPr>
            <p:spPr bwMode="auto">
              <a:xfrm>
                <a:off x="5056" y="2736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^</a:t>
                </a:r>
              </a:p>
            </p:txBody>
          </p:sp>
          <p:sp>
            <p:nvSpPr>
              <p:cNvPr id="87" name="Rectangle 209"/>
              <p:cNvSpPr>
                <a:spLocks noChangeArrowheads="1"/>
              </p:cNvSpPr>
              <p:nvPr/>
            </p:nvSpPr>
            <p:spPr bwMode="auto">
              <a:xfrm>
                <a:off x="4832" y="2736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88" name="Line 210"/>
              <p:cNvSpPr>
                <a:spLocks noChangeShapeType="1"/>
              </p:cNvSpPr>
              <p:nvPr/>
            </p:nvSpPr>
            <p:spPr bwMode="auto">
              <a:xfrm>
                <a:off x="4832" y="2736"/>
                <a:ext cx="44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211"/>
              <p:cNvSpPr>
                <a:spLocks noChangeShapeType="1"/>
              </p:cNvSpPr>
              <p:nvPr/>
            </p:nvSpPr>
            <p:spPr bwMode="auto">
              <a:xfrm>
                <a:off x="4832" y="2985"/>
                <a:ext cx="44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212"/>
              <p:cNvSpPr>
                <a:spLocks noChangeShapeType="1"/>
              </p:cNvSpPr>
              <p:nvPr/>
            </p:nvSpPr>
            <p:spPr bwMode="auto">
              <a:xfrm>
                <a:off x="4832" y="2736"/>
                <a:ext cx="0" cy="24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213"/>
              <p:cNvSpPr>
                <a:spLocks noChangeShapeType="1"/>
              </p:cNvSpPr>
              <p:nvPr/>
            </p:nvSpPr>
            <p:spPr bwMode="auto">
              <a:xfrm>
                <a:off x="5056" y="2736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214"/>
              <p:cNvSpPr>
                <a:spLocks noChangeShapeType="1"/>
              </p:cNvSpPr>
              <p:nvPr/>
            </p:nvSpPr>
            <p:spPr bwMode="auto">
              <a:xfrm>
                <a:off x="5280" y="2736"/>
                <a:ext cx="0" cy="24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Rectangle 215"/>
              <p:cNvSpPr>
                <a:spLocks noChangeArrowheads="1"/>
              </p:cNvSpPr>
              <p:nvPr/>
            </p:nvSpPr>
            <p:spPr bwMode="auto">
              <a:xfrm>
                <a:off x="5056" y="3271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^</a:t>
                </a:r>
              </a:p>
            </p:txBody>
          </p:sp>
          <p:sp>
            <p:nvSpPr>
              <p:cNvPr id="94" name="Rectangle 216"/>
              <p:cNvSpPr>
                <a:spLocks noChangeArrowheads="1"/>
              </p:cNvSpPr>
              <p:nvPr/>
            </p:nvSpPr>
            <p:spPr bwMode="auto">
              <a:xfrm>
                <a:off x="4832" y="3271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95" name="Line 217"/>
              <p:cNvSpPr>
                <a:spLocks noChangeShapeType="1"/>
              </p:cNvSpPr>
              <p:nvPr/>
            </p:nvSpPr>
            <p:spPr bwMode="auto">
              <a:xfrm>
                <a:off x="4832" y="3271"/>
                <a:ext cx="44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218"/>
              <p:cNvSpPr>
                <a:spLocks noChangeShapeType="1"/>
              </p:cNvSpPr>
              <p:nvPr/>
            </p:nvSpPr>
            <p:spPr bwMode="auto">
              <a:xfrm>
                <a:off x="4832" y="3520"/>
                <a:ext cx="44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219"/>
              <p:cNvSpPr>
                <a:spLocks noChangeShapeType="1"/>
              </p:cNvSpPr>
              <p:nvPr/>
            </p:nvSpPr>
            <p:spPr bwMode="auto">
              <a:xfrm>
                <a:off x="4832" y="3271"/>
                <a:ext cx="0" cy="24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220"/>
              <p:cNvSpPr>
                <a:spLocks noChangeShapeType="1"/>
              </p:cNvSpPr>
              <p:nvPr/>
            </p:nvSpPr>
            <p:spPr bwMode="auto">
              <a:xfrm>
                <a:off x="5056" y="3271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221"/>
              <p:cNvSpPr>
                <a:spLocks noChangeShapeType="1"/>
              </p:cNvSpPr>
              <p:nvPr/>
            </p:nvSpPr>
            <p:spPr bwMode="auto">
              <a:xfrm>
                <a:off x="5280" y="3271"/>
                <a:ext cx="0" cy="24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Rectangle 222"/>
              <p:cNvSpPr>
                <a:spLocks noChangeArrowheads="1"/>
              </p:cNvSpPr>
              <p:nvPr/>
            </p:nvSpPr>
            <p:spPr bwMode="auto">
              <a:xfrm>
                <a:off x="5056" y="3520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^</a:t>
                </a:r>
              </a:p>
            </p:txBody>
          </p:sp>
          <p:sp>
            <p:nvSpPr>
              <p:cNvPr id="101" name="Rectangle 223"/>
              <p:cNvSpPr>
                <a:spLocks noChangeArrowheads="1"/>
              </p:cNvSpPr>
              <p:nvPr/>
            </p:nvSpPr>
            <p:spPr bwMode="auto">
              <a:xfrm>
                <a:off x="4832" y="3520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02" name="Line 224"/>
              <p:cNvSpPr>
                <a:spLocks noChangeShapeType="1"/>
              </p:cNvSpPr>
              <p:nvPr/>
            </p:nvSpPr>
            <p:spPr bwMode="auto">
              <a:xfrm>
                <a:off x="4832" y="3520"/>
                <a:ext cx="44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225"/>
              <p:cNvSpPr>
                <a:spLocks noChangeShapeType="1"/>
              </p:cNvSpPr>
              <p:nvPr/>
            </p:nvSpPr>
            <p:spPr bwMode="auto">
              <a:xfrm>
                <a:off x="4832" y="3769"/>
                <a:ext cx="44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226"/>
              <p:cNvSpPr>
                <a:spLocks noChangeShapeType="1"/>
              </p:cNvSpPr>
              <p:nvPr/>
            </p:nvSpPr>
            <p:spPr bwMode="auto">
              <a:xfrm>
                <a:off x="4832" y="3520"/>
                <a:ext cx="0" cy="24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227"/>
              <p:cNvSpPr>
                <a:spLocks noChangeShapeType="1"/>
              </p:cNvSpPr>
              <p:nvPr/>
            </p:nvSpPr>
            <p:spPr bwMode="auto">
              <a:xfrm>
                <a:off x="5056" y="3520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228"/>
              <p:cNvSpPr>
                <a:spLocks noChangeShapeType="1"/>
              </p:cNvSpPr>
              <p:nvPr/>
            </p:nvSpPr>
            <p:spPr bwMode="auto">
              <a:xfrm>
                <a:off x="5280" y="3520"/>
                <a:ext cx="0" cy="24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Rectangle 229"/>
              <p:cNvSpPr>
                <a:spLocks noChangeArrowheads="1"/>
              </p:cNvSpPr>
              <p:nvPr/>
            </p:nvSpPr>
            <p:spPr bwMode="auto">
              <a:xfrm>
                <a:off x="5056" y="2992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^</a:t>
                </a:r>
              </a:p>
            </p:txBody>
          </p:sp>
          <p:sp>
            <p:nvSpPr>
              <p:cNvPr id="108" name="Rectangle 230"/>
              <p:cNvSpPr>
                <a:spLocks noChangeArrowheads="1"/>
              </p:cNvSpPr>
              <p:nvPr/>
            </p:nvSpPr>
            <p:spPr bwMode="auto">
              <a:xfrm>
                <a:off x="4832" y="2992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09" name="Line 231"/>
              <p:cNvSpPr>
                <a:spLocks noChangeShapeType="1"/>
              </p:cNvSpPr>
              <p:nvPr/>
            </p:nvSpPr>
            <p:spPr bwMode="auto">
              <a:xfrm>
                <a:off x="4832" y="2992"/>
                <a:ext cx="44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232"/>
              <p:cNvSpPr>
                <a:spLocks noChangeShapeType="1"/>
              </p:cNvSpPr>
              <p:nvPr/>
            </p:nvSpPr>
            <p:spPr bwMode="auto">
              <a:xfrm>
                <a:off x="4832" y="3241"/>
                <a:ext cx="44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233"/>
              <p:cNvSpPr>
                <a:spLocks noChangeShapeType="1"/>
              </p:cNvSpPr>
              <p:nvPr/>
            </p:nvSpPr>
            <p:spPr bwMode="auto">
              <a:xfrm>
                <a:off x="4832" y="2992"/>
                <a:ext cx="0" cy="24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234"/>
              <p:cNvSpPr>
                <a:spLocks noChangeShapeType="1"/>
              </p:cNvSpPr>
              <p:nvPr/>
            </p:nvSpPr>
            <p:spPr bwMode="auto">
              <a:xfrm>
                <a:off x="5056" y="2992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235"/>
              <p:cNvSpPr>
                <a:spLocks noChangeShapeType="1"/>
              </p:cNvSpPr>
              <p:nvPr/>
            </p:nvSpPr>
            <p:spPr bwMode="auto">
              <a:xfrm>
                <a:off x="5280" y="2992"/>
                <a:ext cx="0" cy="24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4" name="Text Box 236"/>
          <p:cNvSpPr txBox="1">
            <a:spLocks noChangeArrowheads="1"/>
          </p:cNvSpPr>
          <p:nvPr/>
        </p:nvSpPr>
        <p:spPr bwMode="auto">
          <a:xfrm>
            <a:off x="6639307" y="2435230"/>
            <a:ext cx="223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CC"/>
                </a:solidFill>
                <a:ea typeface="黑体" panose="02010609060101010101" pitchFamily="49" charset="-122"/>
              </a:rPr>
              <a:t>逆邻接表</a:t>
            </a:r>
            <a:r>
              <a:rPr lang="en-US" altLang="zh-CN" sz="2400">
                <a:solidFill>
                  <a:srgbClr val="FF33CC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FF33CC"/>
                </a:solidFill>
                <a:ea typeface="黑体" panose="02010609060101010101" pitchFamily="49" charset="-122"/>
              </a:rPr>
              <a:t>入边</a:t>
            </a:r>
            <a:r>
              <a:rPr lang="en-US" altLang="zh-CN" sz="2400">
                <a:solidFill>
                  <a:srgbClr val="FF33CC"/>
                </a:solidFill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115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27864"/>
              </p:ext>
            </p:extLst>
          </p:nvPr>
        </p:nvGraphicFramePr>
        <p:xfrm>
          <a:off x="2600707" y="2820993"/>
          <a:ext cx="533400" cy="2286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57707"/>
              </p:ext>
            </p:extLst>
          </p:nvPr>
        </p:nvGraphicFramePr>
        <p:xfrm>
          <a:off x="6139245" y="2820993"/>
          <a:ext cx="533400" cy="2286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8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3" grpId="0"/>
      <p:bldP spid="1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邻接表（链式）表示法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53143" y="1207008"/>
            <a:ext cx="7239000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已知某网的邻接（出边）表，请画出该网络。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2055"/>
              </p:ext>
            </p:extLst>
          </p:nvPr>
        </p:nvGraphicFramePr>
        <p:xfrm>
          <a:off x="1635579" y="1664208"/>
          <a:ext cx="5274128" cy="234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Image" r:id="rId3" imgW="2304683" imgH="1862647" progId="Photoshop.Image.5">
                  <p:embed/>
                </p:oleObj>
              </mc:Choice>
              <mc:Fallback>
                <p:oleObj name="Image" r:id="rId3" imgW="2304683" imgH="1862647" progId="Photoshop.Image.5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579" y="1664208"/>
                        <a:ext cx="5274128" cy="2344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974516"/>
              </p:ext>
            </p:extLst>
          </p:nvPr>
        </p:nvGraphicFramePr>
        <p:xfrm>
          <a:off x="1110343" y="4090988"/>
          <a:ext cx="6781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Image" r:id="rId5" imgW="1923455" imgH="1298561" progId="Photoshop.Image.5">
                  <p:embed/>
                </p:oleObj>
              </mc:Choice>
              <mc:Fallback>
                <p:oleObj name="Image" r:id="rId5" imgW="1923455" imgH="1298561" progId="Photoshop.Image.5">
                  <p:embed/>
                  <p:pic>
                    <p:nvPicPr>
                      <p:cNvPr id="614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343" y="4090988"/>
                        <a:ext cx="67818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5762625" y="1664208"/>
            <a:ext cx="3276600" cy="1143000"/>
          </a:xfrm>
          <a:prstGeom prst="cloudCallout">
            <a:avLst>
              <a:gd name="adj1" fmla="val -6977"/>
              <a:gd name="adj2" fmla="val 113611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微软雅黑 Light" panose="020B0502040204020203" pitchFamily="34" charset="-122"/>
              </a:rPr>
              <a:t>当邻接表的存储结构形成后，图便唯一确定！</a:t>
            </a:r>
          </a:p>
        </p:txBody>
      </p:sp>
    </p:spTree>
    <p:extLst>
      <p:ext uri="{BB962C8B-B14F-4D97-AF65-F5344CB8AC3E}">
        <p14:creationId xmlns:p14="http://schemas.microsoft.com/office/powerpoint/2010/main" val="65919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邻接表（链式）表示法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1303337"/>
            <a:ext cx="87042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分析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: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</a:t>
            </a:r>
            <a:r>
              <a:rPr lang="en-US" altLang="zh-CN" sz="24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4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个顶点</a:t>
            </a:r>
            <a:r>
              <a:rPr lang="en-US" altLang="zh-CN" sz="24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</a:t>
            </a:r>
            <a:r>
              <a:rPr lang="zh-CN" altLang="en-US" sz="24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条边的无向图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，邻接表中除了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个头结点外，只有</a:t>
            </a:r>
            <a:r>
              <a:rPr lang="en-US" altLang="zh-CN" sz="2400" dirty="0">
                <a:solidFill>
                  <a:srgbClr val="0099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个表结点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空间效率为</a:t>
            </a:r>
            <a:r>
              <a:rPr lang="en-US" altLang="zh-CN" sz="24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O(n+2e)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若是稀疏图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(e&lt;&lt;n</a:t>
            </a:r>
            <a:r>
              <a:rPr lang="en-US" altLang="zh-CN" sz="2400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，则比邻接矩阵表示法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O(n</a:t>
            </a:r>
            <a:r>
              <a:rPr lang="en-US" altLang="zh-CN" sz="2400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省空间。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3712708"/>
            <a:ext cx="88392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667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667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分析</a:t>
            </a:r>
            <a:r>
              <a:rPr lang="en-US" altLang="zh-CN" sz="2400" dirty="0">
                <a:solidFill>
                  <a:srgbClr val="C00000"/>
                </a:solidFill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: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zh-CN" altLang="en-US" sz="24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有向图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中，邻接表中除了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个头结点外，只有</a:t>
            </a:r>
            <a:r>
              <a:rPr lang="en-US" altLang="zh-CN" sz="2400" dirty="0">
                <a:solidFill>
                  <a:srgbClr val="0099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个表结点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空间效率为</a:t>
            </a:r>
            <a:r>
              <a:rPr lang="en-US" altLang="zh-CN" sz="24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O(</a:t>
            </a:r>
            <a:r>
              <a:rPr lang="en-US" altLang="zh-CN" sz="2400" dirty="0" err="1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n+e</a:t>
            </a:r>
            <a:r>
              <a:rPr lang="en-US" altLang="zh-CN" sz="24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。若是稀疏图，则比邻接矩阵表示法合适。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10456" y="2787419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黑体" panose="02010609060101010101" pitchFamily="49" charset="-122"/>
              </a:rPr>
              <a:t>怎样计算无向图顶点的度？</a:t>
            </a:r>
            <a:endParaRPr lang="zh-CN" altLang="en-US" sz="2400">
              <a:solidFill>
                <a:schemeClr val="hlin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04775" y="4627108"/>
            <a:ext cx="4619625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黑体" panose="02010609060101010101" pitchFamily="49" charset="-122"/>
              </a:rPr>
              <a:t>怎样计算有向图顶点的出度？</a:t>
            </a:r>
            <a:endParaRPr lang="zh-CN" altLang="en-US" sz="2400">
              <a:solidFill>
                <a:schemeClr val="hlink"/>
              </a:solidFill>
              <a:ea typeface="微软雅黑 Light" panose="020B0502040204020203" pitchFamily="34" charset="-12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黑体" panose="02010609060101010101" pitchFamily="49" charset="-122"/>
              </a:rPr>
              <a:t>怎样计算有向图顶点的入度？</a:t>
            </a:r>
            <a:endParaRPr lang="zh-CN" altLang="en-US" sz="2400">
              <a:solidFill>
                <a:schemeClr val="hlin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黑体" panose="02010609060101010101" pitchFamily="49" charset="-122"/>
              </a:rPr>
              <a:t>怎样计算有向图顶点</a:t>
            </a:r>
            <a:r>
              <a:rPr lang="en-US" altLang="zh-CN" sz="2400">
                <a:solidFill>
                  <a:schemeClr val="hlink"/>
                </a:solidFill>
                <a:ea typeface="黑体" panose="02010609060101010101" pitchFamily="49" charset="-122"/>
              </a:rPr>
              <a:t>Vi</a:t>
            </a:r>
            <a:r>
              <a:rPr lang="zh-CN" altLang="en-US" sz="2400">
                <a:solidFill>
                  <a:schemeClr val="hlink"/>
                </a:solidFill>
                <a:ea typeface="黑体" panose="02010609060101010101" pitchFamily="49" charset="-122"/>
              </a:rPr>
              <a:t>的度：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467600" y="5465308"/>
            <a:ext cx="1676400" cy="381000"/>
          </a:xfrm>
          <a:prstGeom prst="wedgeRoundRectCallout">
            <a:avLst>
              <a:gd name="adj1" fmla="val -63542"/>
              <a:gd name="adj2" fmla="val -85000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微软雅黑 Light" panose="020B0502040204020203" pitchFamily="34" charset="-122"/>
              </a:rPr>
              <a:t>需遍历全表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096656" y="2839807"/>
            <a:ext cx="3932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TD(Vi)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单链表中链接的结点个数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67175" y="4687433"/>
            <a:ext cx="4695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OD(Vi)</a:t>
            </a:r>
            <a:r>
              <a:rPr lang="zh-CN" altLang="en-US" sz="2000">
                <a:solidFill>
                  <a:srgbClr val="C00000"/>
                </a:solidFill>
                <a:ea typeface="黑体" panose="02010609060101010101" pitchFamily="49" charset="-122"/>
              </a:rPr>
              <a:t>＝</a:t>
            </a:r>
            <a:r>
              <a:rPr lang="zh-CN" altLang="en-US" sz="2000">
                <a:solidFill>
                  <a:srgbClr val="C00000"/>
                </a:solidFill>
                <a:ea typeface="微软雅黑 Light" panose="020B0502040204020203" pitchFamily="34" charset="-122"/>
              </a:rPr>
              <a:t>单链出边表中链接的结点数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I D( Vi ) </a:t>
            </a:r>
            <a:r>
              <a:rPr lang="zh-CN" altLang="en-US" sz="2000">
                <a:solidFill>
                  <a:srgbClr val="C00000"/>
                </a:solidFill>
                <a:ea typeface="黑体" panose="02010609060101010101" pitchFamily="49" charset="-122"/>
              </a:rPr>
              <a:t>＝</a:t>
            </a:r>
            <a:r>
              <a:rPr lang="zh-CN" altLang="en-US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邻接点为</a:t>
            </a:r>
            <a:r>
              <a:rPr lang="en-US" altLang="zh-CN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</a:t>
            </a:r>
            <a:r>
              <a:rPr lang="zh-CN" altLang="en-US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的弧个数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038600" y="5465308"/>
            <a:ext cx="3386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  <a:ea typeface="黑体" panose="02010609060101010101" pitchFamily="49" charset="-122"/>
              </a:rPr>
              <a:t>TD(Vi) = OD( Vi )  +  I D( Vi )</a:t>
            </a:r>
          </a:p>
        </p:txBody>
      </p:sp>
    </p:spTree>
    <p:extLst>
      <p:ext uri="{BB962C8B-B14F-4D97-AF65-F5344CB8AC3E}">
        <p14:creationId xmlns:p14="http://schemas.microsoft.com/office/powerpoint/2010/main" val="499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 animBg="1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邻接表（链式）表示法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04622" y="3429680"/>
            <a:ext cx="2462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0" indent="-2286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33CC"/>
                </a:solidFill>
                <a:ea typeface="黑体" panose="02010609060101010101" pitchFamily="49" charset="-122"/>
              </a:rPr>
              <a:t>邻接表的</a:t>
            </a:r>
            <a:r>
              <a:rPr lang="zh-CN" altLang="en-US" sz="240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endParaRPr lang="zh-CN" altLang="en-US" sz="2400">
              <a:solidFill>
                <a:srgbClr val="FF33CC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04622" y="2896280"/>
            <a:ext cx="2535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CC"/>
                </a:solidFill>
                <a:ea typeface="黑体" panose="02010609060101010101" pitchFamily="49" charset="-122"/>
              </a:rPr>
              <a:t>邻接表的</a:t>
            </a:r>
            <a:r>
              <a:rPr lang="zh-CN" altLang="en-US" sz="240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  <a:endParaRPr lang="zh-CN" altLang="en-US" sz="2400">
              <a:solidFill>
                <a:srgbClr val="FF33CC"/>
              </a:solidFill>
              <a:ea typeface="黑体" panose="02010609060101010101" pitchFamily="49" charset="-122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614422" y="2896280"/>
            <a:ext cx="541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微软雅黑 Light" panose="020B0502040204020203" pitchFamily="34" charset="-122"/>
              </a:rPr>
              <a:t>空间效率高；</a:t>
            </a:r>
            <a:r>
              <a:rPr lang="zh-CN" altLang="en-US" sz="2400">
                <a:ea typeface="微软雅黑 Light" panose="020B0502040204020203" pitchFamily="34" charset="-122"/>
              </a:rPr>
              <a:t>容易寻找顶点的邻接点；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614422" y="3429680"/>
            <a:ext cx="6013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判断两顶点间是否有边或弧，需搜索两结点对应的单链表，没有邻接矩阵方便。</a:t>
            </a:r>
          </a:p>
        </p:txBody>
      </p:sp>
    </p:spTree>
    <p:extLst>
      <p:ext uri="{BB962C8B-B14F-4D97-AF65-F5344CB8AC3E}">
        <p14:creationId xmlns:p14="http://schemas.microsoft.com/office/powerpoint/2010/main" val="332874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7" y="448056"/>
            <a:ext cx="8288636" cy="64008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讨论：邻接表与邻接矩阵有什么异同之处？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1825" y="1490435"/>
            <a:ext cx="8686800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联系：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邻接表中每个链表对应于邻接矩阵中的一行，链表中结点个数等于一行中非零元素的个数。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区别：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对于任一确定的无向图，邻接矩阵是唯一的（行列号与顶点编号一致），但</a:t>
            </a:r>
            <a:r>
              <a:rPr lang="zh-CN" altLang="en-US" sz="2400" dirty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邻接表不唯一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（链接次序与顶点编号无关）。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邻接矩阵的空间复杂度为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O(n</a:t>
            </a:r>
            <a:r>
              <a:rPr lang="en-US" altLang="zh-CN" sz="2400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),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而邻接表的空间复杂度为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O(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n+e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用途：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邻接矩阵多用于稠密图的存储（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接近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n(n-1)/2)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而邻接表多用于稀疏图的存储（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e&lt;&lt;n</a:t>
            </a:r>
            <a:r>
              <a:rPr lang="en-US" altLang="zh-CN" sz="2400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664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邻接表（链式）表示法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5000" y="1353457"/>
            <a:ext cx="792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#define MAX_VERTEX_NUM 20  </a:t>
            </a:r>
            <a:r>
              <a:rPr lang="en-US" altLang="zh-CN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假设的最大顶点数</a:t>
            </a:r>
            <a:endParaRPr lang="zh-CN" altLang="en-US" sz="200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35000" y="3469595"/>
            <a:ext cx="7467600" cy="13239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ea typeface="黑体" panose="02010609060101010101" pitchFamily="49" charset="-122"/>
              </a:rPr>
              <a:t>Typedef</a:t>
            </a:r>
            <a:r>
              <a:rPr lang="en-US" altLang="zh-CN" sz="2000" dirty="0">
                <a:ea typeface="黑体" panose="02010609060101010101" pitchFamily="49" charset="-122"/>
              </a:rPr>
              <a:t>   </a:t>
            </a:r>
            <a:r>
              <a:rPr lang="en-US" altLang="zh-CN" sz="2000" dirty="0" err="1">
                <a:ea typeface="黑体" panose="02010609060101010101" pitchFamily="49" charset="-122"/>
              </a:rPr>
              <a:t>struct</a:t>
            </a:r>
            <a:r>
              <a:rPr lang="en-US" altLang="zh-CN" sz="2000" dirty="0">
                <a:ea typeface="黑体" panose="02010609060101010101" pitchFamily="49" charset="-122"/>
              </a:rPr>
              <a:t>  </a:t>
            </a:r>
            <a:r>
              <a:rPr lang="en-US" altLang="zh-CN" sz="2000" dirty="0" err="1">
                <a:solidFill>
                  <a:srgbClr val="FF33CC"/>
                </a:solidFill>
                <a:ea typeface="黑体" panose="02010609060101010101" pitchFamily="49" charset="-122"/>
              </a:rPr>
              <a:t>VNode</a:t>
            </a:r>
            <a:r>
              <a:rPr lang="en-US" altLang="zh-CN" sz="2000" dirty="0">
                <a:solidFill>
                  <a:srgbClr val="FF33CC"/>
                </a:solidFill>
                <a:ea typeface="黑体" panose="02010609060101010101" pitchFamily="49" charset="-122"/>
              </a:rPr>
              <a:t>{  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顶点结构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</a:t>
            </a:r>
            <a:r>
              <a:rPr lang="en-US" altLang="zh-CN" sz="2000" dirty="0" err="1">
                <a:ea typeface="黑体" panose="02010609060101010101" pitchFamily="49" charset="-122"/>
              </a:rPr>
              <a:t>VertexType</a:t>
            </a:r>
            <a:r>
              <a:rPr lang="en-US" altLang="zh-CN" sz="2000" dirty="0">
                <a:ea typeface="黑体" panose="02010609060101010101" pitchFamily="49" charset="-122"/>
              </a:rPr>
              <a:t>   data;      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顶点信息</a:t>
            </a:r>
            <a:endParaRPr lang="zh-CN" altLang="en-US" sz="20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</a:t>
            </a:r>
            <a:r>
              <a:rPr lang="en-US" altLang="zh-CN" sz="2000" dirty="0" err="1">
                <a:ea typeface="黑体" panose="02010609060101010101" pitchFamily="49" charset="-122"/>
              </a:rPr>
              <a:t>ArcNode</a:t>
            </a:r>
            <a:r>
              <a:rPr lang="en-US" altLang="zh-CN" sz="2000" dirty="0">
                <a:ea typeface="黑体" panose="02010609060101010101" pitchFamily="49" charset="-122"/>
              </a:rPr>
              <a:t>   * </a:t>
            </a:r>
            <a:r>
              <a:rPr lang="en-US" altLang="zh-CN" sz="2000" dirty="0" err="1">
                <a:ea typeface="黑体" panose="02010609060101010101" pitchFamily="49" charset="-122"/>
              </a:rPr>
              <a:t>firstarc</a:t>
            </a:r>
            <a:r>
              <a:rPr lang="en-US" altLang="zh-CN" sz="2000" dirty="0">
                <a:ea typeface="黑体" panose="02010609060101010101" pitchFamily="49" charset="-122"/>
              </a:rPr>
              <a:t>; 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指向依附该顶点的第一条弧的指针</a:t>
            </a:r>
            <a:endParaRPr lang="zh-CN" altLang="en-US" sz="20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33CC"/>
                </a:solidFill>
                <a:ea typeface="黑体" panose="02010609060101010101" pitchFamily="49" charset="-122"/>
              </a:rPr>
              <a:t>}</a:t>
            </a:r>
            <a:r>
              <a:rPr lang="en-US" altLang="zh-CN" sz="2000" dirty="0" err="1">
                <a:solidFill>
                  <a:srgbClr val="FF33CC"/>
                </a:solidFill>
                <a:ea typeface="黑体" panose="02010609060101010101" pitchFamily="49" charset="-122"/>
              </a:rPr>
              <a:t>VNode</a:t>
            </a:r>
            <a:r>
              <a:rPr lang="en-US" altLang="zh-CN" sz="2000" dirty="0">
                <a:solidFill>
                  <a:srgbClr val="FF33CC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000" dirty="0" err="1">
                <a:solidFill>
                  <a:srgbClr val="FF33CC"/>
                </a:solidFill>
                <a:ea typeface="黑体" panose="02010609060101010101" pitchFamily="49" charset="-122"/>
              </a:rPr>
              <a:t>AdjList</a:t>
            </a:r>
            <a:r>
              <a:rPr lang="en-US" altLang="zh-CN" sz="2000" dirty="0">
                <a:solidFill>
                  <a:srgbClr val="FF33CC"/>
                </a:solidFill>
                <a:ea typeface="黑体" panose="02010609060101010101" pitchFamily="49" charset="-122"/>
              </a:rPr>
              <a:t>[  </a:t>
            </a:r>
            <a:r>
              <a:rPr lang="en-US" altLang="zh-CN" sz="2000" dirty="0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MAX_VERTEX_NUM</a:t>
            </a:r>
            <a:r>
              <a:rPr lang="en-US" altLang="zh-CN" sz="2000" dirty="0">
                <a:solidFill>
                  <a:srgbClr val="FF33CC"/>
                </a:solidFill>
                <a:ea typeface="黑体" panose="02010609060101010101" pitchFamily="49" charset="-122"/>
              </a:rPr>
              <a:t> ];  </a:t>
            </a:r>
            <a:endParaRPr lang="en-US" altLang="zh-CN" sz="2000" dirty="0">
              <a:solidFill>
                <a:srgbClr val="0099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35000" y="4918982"/>
            <a:ext cx="7467600" cy="16287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ea typeface="黑体" panose="02010609060101010101" pitchFamily="49" charset="-122"/>
              </a:rPr>
              <a:t>Typedef</a:t>
            </a:r>
            <a:r>
              <a:rPr lang="en-US" altLang="zh-CN" sz="2000" dirty="0">
                <a:ea typeface="黑体" panose="02010609060101010101" pitchFamily="49" charset="-122"/>
              </a:rPr>
              <a:t>   </a:t>
            </a:r>
            <a:r>
              <a:rPr lang="en-US" altLang="zh-CN" sz="2000" dirty="0" err="1">
                <a:ea typeface="黑体" panose="02010609060101010101" pitchFamily="49" charset="-122"/>
              </a:rPr>
              <a:t>struct</a:t>
            </a:r>
            <a:r>
              <a:rPr lang="en-US" altLang="zh-CN" sz="2000" dirty="0">
                <a:ea typeface="黑体" panose="02010609060101010101" pitchFamily="49" charset="-122"/>
              </a:rPr>
              <a:t> {             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图结构</a:t>
            </a:r>
            <a:endParaRPr lang="zh-CN" altLang="en-US" sz="20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</a:t>
            </a:r>
            <a:r>
              <a:rPr lang="en-US" altLang="zh-CN" sz="2000" dirty="0" err="1">
                <a:ea typeface="黑体" panose="02010609060101010101" pitchFamily="49" charset="-122"/>
              </a:rPr>
              <a:t>AdjList</a:t>
            </a:r>
            <a:r>
              <a:rPr lang="en-US" altLang="zh-CN" sz="2000" dirty="0">
                <a:ea typeface="黑体" panose="02010609060101010101" pitchFamily="49" charset="-122"/>
              </a:rPr>
              <a:t>   </a:t>
            </a:r>
            <a:r>
              <a:rPr lang="en-US" altLang="zh-CN" sz="2000" dirty="0" err="1">
                <a:ea typeface="黑体" panose="02010609060101010101" pitchFamily="49" charset="-122"/>
              </a:rPr>
              <a:t>vertics</a:t>
            </a:r>
            <a:r>
              <a:rPr lang="en-US" altLang="zh-CN" sz="2000" dirty="0">
                <a:ea typeface="黑体" panose="02010609060101010101" pitchFamily="49" charset="-122"/>
              </a:rPr>
              <a:t> ;     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应包含邻接表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 </a:t>
            </a: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 </a:t>
            </a:r>
            <a:r>
              <a:rPr lang="en-US" altLang="zh-CN" sz="2000" dirty="0" err="1">
                <a:ea typeface="黑体" panose="02010609060101010101" pitchFamily="49" charset="-122"/>
              </a:rPr>
              <a:t>vexnum</a:t>
            </a:r>
            <a:r>
              <a:rPr lang="en-US" altLang="zh-CN" sz="2000" dirty="0">
                <a:ea typeface="黑体" panose="02010609060101010101" pitchFamily="49" charset="-122"/>
              </a:rPr>
              <a:t>, </a:t>
            </a:r>
            <a:r>
              <a:rPr lang="en-US" altLang="zh-CN" sz="2000" dirty="0" err="1">
                <a:ea typeface="黑体" panose="02010609060101010101" pitchFamily="49" charset="-122"/>
              </a:rPr>
              <a:t>arcnum</a:t>
            </a:r>
            <a:r>
              <a:rPr lang="en-US" altLang="zh-CN" sz="2000" dirty="0">
                <a:ea typeface="黑体" panose="02010609060101010101" pitchFamily="49" charset="-122"/>
              </a:rPr>
              <a:t>;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应包含顶点总数和弧总数</a:t>
            </a:r>
            <a:endParaRPr lang="zh-CN" altLang="en-US" sz="20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 </a:t>
            </a: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 kind;                  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还应说明图的种类（用标志）</a:t>
            </a:r>
            <a:endParaRPr lang="zh-CN" altLang="en-US" sz="20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}</a:t>
            </a:r>
            <a:r>
              <a:rPr lang="en-US" altLang="zh-CN" sz="2000" dirty="0" err="1">
                <a:solidFill>
                  <a:srgbClr val="FF33CC"/>
                </a:solidFill>
                <a:ea typeface="黑体" panose="02010609060101010101" pitchFamily="49" charset="-122"/>
              </a:rPr>
              <a:t>ALGraph</a:t>
            </a:r>
            <a:r>
              <a:rPr lang="en-US" altLang="zh-CN" sz="2000" dirty="0">
                <a:solidFill>
                  <a:srgbClr val="FF33CC"/>
                </a:solidFill>
                <a:ea typeface="黑体" panose="02010609060101010101" pitchFamily="49" charset="-122"/>
              </a:rPr>
              <a:t>;</a:t>
            </a:r>
            <a:r>
              <a:rPr lang="en-US" altLang="zh-CN" sz="2000" dirty="0">
                <a:ea typeface="黑体" panose="02010609060101010101" pitchFamily="49" charset="-122"/>
              </a:rPr>
              <a:t>  </a:t>
            </a:r>
            <a:endParaRPr lang="en-US" altLang="zh-CN" sz="2000" dirty="0">
              <a:solidFill>
                <a:srgbClr val="0099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35000" y="1734457"/>
            <a:ext cx="7467600" cy="16287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ea typeface="黑体" panose="02010609060101010101" pitchFamily="49" charset="-122"/>
              </a:rPr>
              <a:t>Typedef</a:t>
            </a:r>
            <a:r>
              <a:rPr lang="en-US" altLang="zh-CN" sz="2000" dirty="0">
                <a:ea typeface="黑体" panose="02010609060101010101" pitchFamily="49" charset="-122"/>
              </a:rPr>
              <a:t>  </a:t>
            </a:r>
            <a:r>
              <a:rPr lang="en-US" altLang="zh-CN" sz="2000" dirty="0" err="1">
                <a:ea typeface="黑体" panose="02010609060101010101" pitchFamily="49" charset="-122"/>
              </a:rPr>
              <a:t>struct</a:t>
            </a:r>
            <a:r>
              <a:rPr lang="en-US" altLang="zh-CN" sz="2000" dirty="0">
                <a:ea typeface="黑体" panose="02010609060101010101" pitchFamily="49" charset="-122"/>
              </a:rPr>
              <a:t>  </a:t>
            </a:r>
            <a:r>
              <a:rPr lang="en-US" altLang="zh-CN" sz="2000" dirty="0" err="1">
                <a:solidFill>
                  <a:srgbClr val="FF33CC"/>
                </a:solidFill>
                <a:ea typeface="黑体" panose="02010609060101010101" pitchFamily="49" charset="-122"/>
              </a:rPr>
              <a:t>ArcNode</a:t>
            </a:r>
            <a:r>
              <a:rPr lang="en-US" altLang="zh-CN" sz="2000" dirty="0">
                <a:solidFill>
                  <a:srgbClr val="FF33CC"/>
                </a:solidFill>
                <a:ea typeface="黑体" panose="02010609060101010101" pitchFamily="49" charset="-122"/>
              </a:rPr>
              <a:t> { 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弧结构</a:t>
            </a:r>
            <a:endParaRPr lang="zh-CN" altLang="en-US" sz="20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 </a:t>
            </a: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 </a:t>
            </a:r>
            <a:r>
              <a:rPr lang="en-US" altLang="zh-CN" sz="2000" dirty="0" err="1">
                <a:ea typeface="黑体" panose="02010609060101010101" pitchFamily="49" charset="-122"/>
              </a:rPr>
              <a:t>adjvex</a:t>
            </a:r>
            <a:r>
              <a:rPr lang="en-US" altLang="zh-CN" sz="2000" dirty="0">
                <a:ea typeface="黑体" panose="02010609060101010101" pitchFamily="49" charset="-122"/>
              </a:rPr>
              <a:t>;                     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该弧所指向的顶点位置</a:t>
            </a:r>
            <a:endParaRPr lang="zh-CN" altLang="en-US" sz="20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 </a:t>
            </a:r>
            <a:r>
              <a:rPr lang="en-US" altLang="zh-CN" sz="2000" dirty="0" err="1">
                <a:ea typeface="黑体" panose="02010609060101010101" pitchFamily="49" charset="-122"/>
              </a:rPr>
              <a:t>struct</a:t>
            </a:r>
            <a:r>
              <a:rPr lang="en-US" altLang="zh-CN" sz="2000" dirty="0">
                <a:ea typeface="黑体" panose="02010609060101010101" pitchFamily="49" charset="-122"/>
              </a:rPr>
              <a:t>  </a:t>
            </a:r>
            <a:r>
              <a:rPr lang="en-US" altLang="zh-CN" sz="2000" dirty="0" err="1">
                <a:ea typeface="黑体" panose="02010609060101010101" pitchFamily="49" charset="-122"/>
              </a:rPr>
              <a:t>ArcNode</a:t>
            </a:r>
            <a:r>
              <a:rPr lang="en-US" altLang="zh-CN" sz="2000" dirty="0">
                <a:ea typeface="黑体" panose="02010609060101010101" pitchFamily="49" charset="-122"/>
              </a:rPr>
              <a:t> *</a:t>
            </a:r>
            <a:r>
              <a:rPr lang="en-US" altLang="zh-CN" sz="2000" dirty="0" err="1">
                <a:ea typeface="黑体" panose="02010609060101010101" pitchFamily="49" charset="-122"/>
              </a:rPr>
              <a:t>nextarcs</a:t>
            </a:r>
            <a:r>
              <a:rPr lang="en-US" altLang="zh-CN" sz="2000" dirty="0">
                <a:ea typeface="黑体" panose="02010609060101010101" pitchFamily="49" charset="-122"/>
              </a:rPr>
              <a:t>;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指向下一条弧的指针</a:t>
            </a:r>
            <a:endParaRPr lang="zh-CN" altLang="en-US" sz="20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 </a:t>
            </a:r>
            <a:r>
              <a:rPr lang="en-US" altLang="zh-CN" sz="2000" dirty="0" err="1">
                <a:ea typeface="黑体" panose="02010609060101010101" pitchFamily="49" charset="-122"/>
              </a:rPr>
              <a:t>InfoArc</a:t>
            </a:r>
            <a:r>
              <a:rPr lang="en-US" altLang="zh-CN" sz="2000" dirty="0">
                <a:ea typeface="黑体" panose="02010609060101010101" pitchFamily="49" charset="-122"/>
              </a:rPr>
              <a:t>    *info;       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该弧相关信息的指针</a:t>
            </a:r>
            <a:endParaRPr lang="zh-CN" altLang="en-US" sz="20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33CC"/>
                </a:solidFill>
                <a:ea typeface="黑体" panose="02010609060101010101" pitchFamily="49" charset="-122"/>
              </a:rPr>
              <a:t>} </a:t>
            </a:r>
            <a:r>
              <a:rPr lang="en-US" altLang="zh-CN" sz="2000" dirty="0" err="1">
                <a:solidFill>
                  <a:srgbClr val="FF33CC"/>
                </a:solidFill>
                <a:ea typeface="黑体" panose="02010609060101010101" pitchFamily="49" charset="-122"/>
              </a:rPr>
              <a:t>ArcNode</a:t>
            </a:r>
            <a:r>
              <a:rPr lang="zh-CN" altLang="en-US" sz="2000" dirty="0">
                <a:solidFill>
                  <a:srgbClr val="FF33CC"/>
                </a:solidFill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71572" y="5715907"/>
            <a:ext cx="4114800" cy="8318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空间效率为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O(n+2e)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O(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n+e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时间效率为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O(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n+e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*n)</a:t>
            </a:r>
          </a:p>
        </p:txBody>
      </p:sp>
      <p:sp>
        <p:nvSpPr>
          <p:cNvPr id="10" name="矩形 9"/>
          <p:cNvSpPr/>
          <p:nvPr/>
        </p:nvSpPr>
        <p:spPr>
          <a:xfrm>
            <a:off x="6828972" y="768096"/>
            <a:ext cx="207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（参见教材</a:t>
            </a:r>
            <a:r>
              <a:rPr lang="en-US" altLang="zh-CN" dirty="0"/>
              <a:t>P163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7876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十字链表表示法</a:t>
            </a:r>
          </a:p>
        </p:txBody>
      </p:sp>
      <p:sp>
        <p:nvSpPr>
          <p:cNvPr id="5" name="矩形 4"/>
          <p:cNvSpPr/>
          <p:nvPr/>
        </p:nvSpPr>
        <p:spPr>
          <a:xfrm>
            <a:off x="798287" y="2191435"/>
            <a:ext cx="708297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dirty="0"/>
              <a:t>思路：对于</a:t>
            </a:r>
            <a:r>
              <a:rPr lang="zh-CN" altLang="en-US" sz="3200" b="1" dirty="0"/>
              <a:t>有向图</a:t>
            </a:r>
            <a:r>
              <a:rPr lang="zh-CN" altLang="en-US" sz="3200" dirty="0"/>
              <a:t>，将邻接表、逆邻接表结合在一个链表中</a:t>
            </a:r>
          </a:p>
        </p:txBody>
      </p:sp>
    </p:spTree>
    <p:extLst>
      <p:ext uri="{BB962C8B-B14F-4D97-AF65-F5344CB8AC3E}">
        <p14:creationId xmlns:p14="http://schemas.microsoft.com/office/powerpoint/2010/main" val="354742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十字链表表示法</a:t>
            </a:r>
          </a:p>
        </p:txBody>
      </p:sp>
      <p:sp>
        <p:nvSpPr>
          <p:cNvPr id="5" name="矩形 4"/>
          <p:cNvSpPr/>
          <p:nvPr/>
        </p:nvSpPr>
        <p:spPr>
          <a:xfrm>
            <a:off x="906165" y="1268848"/>
            <a:ext cx="7808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开设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弧结点，设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个域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（每段弧是一个数据元素）</a:t>
            </a:r>
            <a:endParaRPr kumimoji="1" lang="en-US" altLang="zh-CN" sz="2400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开设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顶点结点，设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个域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（每个顶点也是一个数据元素）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709906"/>
              </p:ext>
            </p:extLst>
          </p:nvPr>
        </p:nvGraphicFramePr>
        <p:xfrm>
          <a:off x="274795" y="2789367"/>
          <a:ext cx="4953000" cy="3810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tailvex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headvex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hlink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365783" y="4008567"/>
            <a:ext cx="4545988" cy="10156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238250" indent="-1238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data   :  </a:t>
            </a:r>
            <a:r>
              <a:rPr lang="zh-CN" altLang="en-US" sz="2000" b="0">
                <a:ea typeface="黑体" panose="02010609060101010101" pitchFamily="49" charset="-122"/>
              </a:rPr>
              <a:t>顶点信息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Firstin  :</a:t>
            </a:r>
            <a:r>
              <a:rPr lang="en-US" altLang="zh-CN" sz="2000" b="0">
                <a:ea typeface="黑体" panose="02010609060101010101" pitchFamily="49" charset="-122"/>
              </a:rPr>
              <a:t>  </a:t>
            </a:r>
            <a:r>
              <a:rPr lang="zh-CN" altLang="en-US" sz="2000" b="0">
                <a:ea typeface="黑体" panose="02010609060101010101" pitchFamily="49" charset="-122"/>
              </a:rPr>
              <a:t>以顶点为弧头的第一条弧结点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Firstout:</a:t>
            </a:r>
            <a:r>
              <a:rPr lang="en-US" altLang="zh-CN" sz="2000" b="0">
                <a:ea typeface="黑体" panose="02010609060101010101" pitchFamily="49" charset="-122"/>
              </a:rPr>
              <a:t>  </a:t>
            </a:r>
            <a:r>
              <a:rPr lang="zh-CN" altLang="en-US" sz="2000" b="0">
                <a:ea typeface="黑体" panose="02010609060101010101" pitchFamily="49" charset="-122"/>
              </a:rPr>
              <a:t>以顶点为弧尾的第一条弧结点</a:t>
            </a:r>
          </a:p>
        </p:txBody>
      </p:sp>
      <p:graphicFrame>
        <p:nvGraphicFramePr>
          <p:cNvPr id="8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85977"/>
              </p:ext>
            </p:extLst>
          </p:nvPr>
        </p:nvGraphicFramePr>
        <p:xfrm>
          <a:off x="5684995" y="2789367"/>
          <a:ext cx="3048000" cy="3968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anose="020B0503020204020204" pitchFamily="34" charset="-122"/>
                        </a:rPr>
                        <a:t>data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Firstin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Firstout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6191408" y="2255967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黑体" panose="02010609060101010101" pitchFamily="49" charset="-122"/>
              </a:rPr>
              <a:t>顶点结点</a:t>
            </a: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2179795" y="2255967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黑体" panose="02010609060101010101" pitchFamily="49" charset="-122"/>
              </a:rPr>
              <a:t>弧结点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274795" y="3979445"/>
            <a:ext cx="3962400" cy="1625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tailvex: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弧尾顶点位置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headvex: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弧头顶点位置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hlink: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弧头相同的下一弧位置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tlink: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弧尾相同的下一弧位置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info:</a:t>
            </a:r>
            <a:r>
              <a:rPr lang="en-US" altLang="zh-CN" sz="2000" b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b="0">
                <a:latin typeface="黑体" panose="02010609060101010101" pitchFamily="49" charset="-122"/>
                <a:ea typeface="黑体" panose="02010609060101010101" pitchFamily="49" charset="-122"/>
              </a:rPr>
              <a:t>弧信息</a:t>
            </a: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631982" y="5735767"/>
            <a:ext cx="37338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n</a:t>
            </a:r>
            <a:r>
              <a:rPr lang="zh-CN" altLang="en-US" sz="2400">
                <a:ea typeface="黑体" panose="02010609060101010101" pitchFamily="49" charset="-122"/>
              </a:rPr>
              <a:t>个顶点的集合怎样储存？</a:t>
            </a:r>
            <a:endParaRPr lang="zh-CN" altLang="en-US" sz="2400">
              <a:ea typeface="微软雅黑 Light" panose="020B0502040204020203" pitchFamily="34" charset="-122"/>
            </a:endParaRPr>
          </a:p>
        </p:txBody>
      </p:sp>
      <p:sp>
        <p:nvSpPr>
          <p:cNvPr id="13" name="AutoShape 33"/>
          <p:cNvSpPr>
            <a:spLocks noChangeArrowheads="1"/>
          </p:cNvSpPr>
          <p:nvPr/>
        </p:nvSpPr>
        <p:spPr bwMode="auto">
          <a:xfrm>
            <a:off x="2255995" y="3246567"/>
            <a:ext cx="485775" cy="609600"/>
          </a:xfrm>
          <a:prstGeom prst="downArrow">
            <a:avLst>
              <a:gd name="adj1" fmla="val 50000"/>
              <a:gd name="adj2" fmla="val 313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4" name="AutoShape 34"/>
          <p:cNvSpPr>
            <a:spLocks noChangeArrowheads="1"/>
          </p:cNvSpPr>
          <p:nvPr/>
        </p:nvSpPr>
        <p:spPr bwMode="auto">
          <a:xfrm>
            <a:off x="6827995" y="3246567"/>
            <a:ext cx="485775" cy="685800"/>
          </a:xfrm>
          <a:prstGeom prst="downArrow">
            <a:avLst>
              <a:gd name="adj1" fmla="val 50000"/>
              <a:gd name="adj2" fmla="val 35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5499257" y="5735767"/>
            <a:ext cx="2657475" cy="4699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微软雅黑 Light" panose="020B0502040204020203" pitchFamily="34" charset="-122"/>
              </a:rPr>
              <a:t>仍用顺序存储结构</a:t>
            </a:r>
          </a:p>
        </p:txBody>
      </p:sp>
    </p:spTree>
    <p:extLst>
      <p:ext uri="{BB962C8B-B14F-4D97-AF65-F5344CB8AC3E}">
        <p14:creationId xmlns:p14="http://schemas.microsoft.com/office/powerpoint/2010/main" val="91432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图的存储结构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9081" y="3079245"/>
            <a:ext cx="2827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链式存储结构：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363" y="1249170"/>
            <a:ext cx="2898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顺序存储结构：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81300" y="1267618"/>
            <a:ext cx="6210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多个顶点，无序，仅用顶点坐标难以表达相互关系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048000" y="3141566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可用多重链表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09650" y="3744215"/>
            <a:ext cx="5029200" cy="250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AutoNum type="arabicPeriod"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hlinkClick r:id="" action="ppaction://hlinkshowjump?jump=nextslide"/>
              </a:rPr>
              <a:t>邻接矩阵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FontTx/>
              <a:buAutoNum type="arabicPeriod"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hlinkClick r:id="rId2" action="ppaction://hlinksldjump"/>
              </a:rPr>
              <a:t>邻接表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链式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表示法</a:t>
            </a:r>
          </a:p>
          <a:p>
            <a:pPr eaLnBrk="1" hangingPunct="1">
              <a:spcBef>
                <a:spcPct val="30000"/>
              </a:spcBef>
              <a:buFontTx/>
              <a:buAutoNum type="arabicPeriod"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hlinkClick r:id="" action="ppaction://noaction"/>
              </a:rPr>
              <a:t>十字链表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表示法</a:t>
            </a:r>
          </a:p>
          <a:p>
            <a:pPr eaLnBrk="1" hangingPunct="1">
              <a:spcBef>
                <a:spcPct val="30000"/>
              </a:spcBef>
              <a:buFontTx/>
              <a:buAutoNum type="arabicPeriod"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hlinkClick r:id="" action="ppaction://noaction"/>
              </a:rPr>
              <a:t>邻接多重表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表示法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94312" y="2240521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可用高维数组</a:t>
            </a:r>
            <a:r>
              <a:rPr lang="zh-CN" altLang="en-US" sz="2800" dirty="0">
                <a:latin typeface="黑体" panose="02010609060101010101" pitchFamily="49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7239000" y="2154141"/>
            <a:ext cx="1600200" cy="609600"/>
          </a:xfrm>
          <a:prstGeom prst="wedgeRectCallout">
            <a:avLst>
              <a:gd name="adj1" fmla="val -75296"/>
              <a:gd name="adj2" fmla="val 26301"/>
            </a:avLst>
          </a:prstGeom>
          <a:solidFill>
            <a:srgbClr val="FFFFFF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邻接矩阵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781800" y="3225102"/>
            <a:ext cx="2209800" cy="1219200"/>
          </a:xfrm>
          <a:prstGeom prst="wedgeRectCallout">
            <a:avLst>
              <a:gd name="adj1" fmla="val -94252"/>
              <a:gd name="adj2" fmla="val -33465"/>
            </a:avLst>
          </a:prstGeom>
          <a:solidFill>
            <a:srgbClr val="FFFFFF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邻接表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十字链表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邻接多重表</a:t>
            </a: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5486400" y="4648200"/>
            <a:ext cx="3505200" cy="838200"/>
          </a:xfrm>
          <a:prstGeom prst="wedgeRectCallout">
            <a:avLst>
              <a:gd name="adj1" fmla="val -64583"/>
              <a:gd name="adj2" fmla="val 39204"/>
            </a:avLst>
          </a:prstGeom>
          <a:solidFill>
            <a:srgbClr val="FFFFFF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微软雅黑 Light" panose="020B0502040204020203" pitchFamily="34" charset="-122"/>
              </a:rPr>
              <a:t>各种表示法成立的原则：存入电脑后能惟一复原</a:t>
            </a:r>
          </a:p>
        </p:txBody>
      </p:sp>
    </p:spTree>
    <p:extLst>
      <p:ext uri="{BB962C8B-B14F-4D97-AF65-F5344CB8AC3E}">
        <p14:creationId xmlns:p14="http://schemas.microsoft.com/office/powerpoint/2010/main" val="307449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十字链表表示法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096000" y="1288173"/>
            <a:ext cx="2586037" cy="982663"/>
            <a:chOff x="3360" y="0"/>
            <a:chExt cx="1629" cy="619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3767" y="26"/>
              <a:ext cx="306" cy="1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ea typeface="黑体" panose="02010609060101010101" pitchFamily="49" charset="-122"/>
                </a:rPr>
                <a:t>v1</a:t>
              </a: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684" y="0"/>
              <a:ext cx="305" cy="1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ea typeface="黑体" panose="02010609060101010101" pitchFamily="49" charset="-122"/>
                </a:rPr>
                <a:t>v2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716" y="438"/>
              <a:ext cx="306" cy="181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ea typeface="黑体" panose="02010609060101010101" pitchFamily="49" charset="-122"/>
                </a:rPr>
                <a:t>v3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684" y="438"/>
              <a:ext cx="305" cy="181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ea typeface="黑体" panose="02010609060101010101" pitchFamily="49" charset="-122"/>
                </a:rPr>
                <a:t>v4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073" y="103"/>
              <a:ext cx="61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3920" y="206"/>
              <a:ext cx="0" cy="23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022" y="541"/>
              <a:ext cx="66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022" y="180"/>
              <a:ext cx="712" cy="28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4836" y="180"/>
              <a:ext cx="0" cy="25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360" y="103"/>
              <a:ext cx="407" cy="413"/>
            </a:xfrm>
            <a:custGeom>
              <a:avLst/>
              <a:gdLst>
                <a:gd name="T0" fmla="*/ 6729 w 328"/>
                <a:gd name="T1" fmla="*/ 0 h 768"/>
                <a:gd name="T2" fmla="*/ 833 w 328"/>
                <a:gd name="T3" fmla="*/ 1 h 768"/>
                <a:gd name="T4" fmla="*/ 1800 w 328"/>
                <a:gd name="T5" fmla="*/ 1 h 768"/>
                <a:gd name="T6" fmla="*/ 5741 w 328"/>
                <a:gd name="T7" fmla="*/ 1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768"/>
                <a:gd name="T14" fmla="*/ 328 w 328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768">
                  <a:moveTo>
                    <a:pt x="328" y="0"/>
                  </a:moveTo>
                  <a:cubicBezTo>
                    <a:pt x="204" y="4"/>
                    <a:pt x="80" y="8"/>
                    <a:pt x="40" y="96"/>
                  </a:cubicBezTo>
                  <a:cubicBezTo>
                    <a:pt x="0" y="184"/>
                    <a:pt x="48" y="416"/>
                    <a:pt x="88" y="528"/>
                  </a:cubicBezTo>
                  <a:cubicBezTo>
                    <a:pt x="128" y="640"/>
                    <a:pt x="248" y="728"/>
                    <a:pt x="280" y="768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" name="Group 75"/>
          <p:cNvGrpSpPr>
            <a:grpSpLocks/>
          </p:cNvGrpSpPr>
          <p:nvPr/>
        </p:nvGrpSpPr>
        <p:grpSpPr bwMode="auto">
          <a:xfrm>
            <a:off x="359455" y="1351661"/>
            <a:ext cx="4191000" cy="396875"/>
            <a:chOff x="144" y="384"/>
            <a:chExt cx="2640" cy="250"/>
          </a:xfrm>
        </p:grpSpPr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2016" y="384"/>
              <a:ext cx="76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Firstout</a:t>
              </a: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1344" y="384"/>
              <a:ext cx="67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Firstin</a:t>
              </a: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864" y="384"/>
              <a:ext cx="48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/>
                <a:t>data</a:t>
              </a:r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>
              <a:off x="864" y="384"/>
              <a:ext cx="1920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>
              <a:off x="864" y="633"/>
              <a:ext cx="1920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>
              <a:off x="864" y="384"/>
              <a:ext cx="0" cy="249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>
              <a:off x="1344" y="384"/>
              <a:ext cx="0" cy="249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>
              <a:off x="2016" y="384"/>
              <a:ext cx="0" cy="249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2784" y="384"/>
              <a:ext cx="0" cy="249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144" y="38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9900"/>
                  </a:solidFill>
                  <a:ea typeface="黑体" panose="02010609060101010101" pitchFamily="49" charset="-122"/>
                </a:rPr>
                <a:t>顶点结点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460757" y="1809321"/>
            <a:ext cx="5300663" cy="411163"/>
            <a:chOff x="1893" y="3206"/>
            <a:chExt cx="3339" cy="259"/>
          </a:xfrm>
        </p:grpSpPr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4800" y="3216"/>
              <a:ext cx="43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info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4320" y="3216"/>
              <a:ext cx="48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tlink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3840" y="3216"/>
              <a:ext cx="48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hlink</a:t>
              </a: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3120" y="3216"/>
              <a:ext cx="7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headvex</a:t>
              </a: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2496" y="3216"/>
              <a:ext cx="62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tailvex</a:t>
              </a:r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2496" y="3216"/>
              <a:ext cx="2736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2496" y="3465"/>
              <a:ext cx="2736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>
              <a:off x="2496" y="3216"/>
              <a:ext cx="0" cy="249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3120" y="3216"/>
              <a:ext cx="0" cy="249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>
              <a:off x="3840" y="3216"/>
              <a:ext cx="0" cy="249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8"/>
            <p:cNvSpPr>
              <a:spLocks noChangeShapeType="1"/>
            </p:cNvSpPr>
            <p:nvPr/>
          </p:nvSpPr>
          <p:spPr bwMode="auto">
            <a:xfrm>
              <a:off x="4320" y="3216"/>
              <a:ext cx="0" cy="249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99"/>
            <p:cNvSpPr>
              <a:spLocks noChangeShapeType="1"/>
            </p:cNvSpPr>
            <p:nvPr/>
          </p:nvSpPr>
          <p:spPr bwMode="auto">
            <a:xfrm>
              <a:off x="4800" y="3216"/>
              <a:ext cx="0" cy="249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>
              <a:off x="5232" y="3216"/>
              <a:ext cx="0" cy="249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1893" y="320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009900"/>
                  </a:solidFill>
                  <a:ea typeface="黑体" panose="02010609060101010101" pitchFamily="49" charset="-122"/>
                </a:rPr>
                <a:t>弧结点</a:t>
              </a:r>
            </a:p>
          </p:txBody>
        </p:sp>
      </p:grpSp>
      <p:grpSp>
        <p:nvGrpSpPr>
          <p:cNvPr id="484" name="Group 13"/>
          <p:cNvGrpSpPr>
            <a:grpSpLocks/>
          </p:cNvGrpSpPr>
          <p:nvPr/>
        </p:nvGrpSpPr>
        <p:grpSpPr bwMode="auto">
          <a:xfrm>
            <a:off x="2634342" y="5001531"/>
            <a:ext cx="6019800" cy="558800"/>
            <a:chOff x="1632" y="2392"/>
            <a:chExt cx="3792" cy="352"/>
          </a:xfrm>
        </p:grpSpPr>
        <p:sp>
          <p:nvSpPr>
            <p:cNvPr id="485" name="Rectangle 14"/>
            <p:cNvSpPr>
              <a:spLocks noChangeArrowheads="1"/>
            </p:cNvSpPr>
            <p:nvPr/>
          </p:nvSpPr>
          <p:spPr bwMode="auto">
            <a:xfrm>
              <a:off x="1968" y="2448"/>
              <a:ext cx="183" cy="2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486" name="Rectangle 15"/>
            <p:cNvSpPr>
              <a:spLocks noChangeArrowheads="1"/>
            </p:cNvSpPr>
            <p:nvPr/>
          </p:nvSpPr>
          <p:spPr bwMode="auto">
            <a:xfrm>
              <a:off x="2507" y="2448"/>
              <a:ext cx="181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87" name="Rectangle 16"/>
            <p:cNvSpPr>
              <a:spLocks noChangeArrowheads="1"/>
            </p:cNvSpPr>
            <p:nvPr/>
          </p:nvSpPr>
          <p:spPr bwMode="auto">
            <a:xfrm>
              <a:off x="2334" y="2448"/>
              <a:ext cx="173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88" name="Rectangle 17"/>
            <p:cNvSpPr>
              <a:spLocks noChangeArrowheads="1"/>
            </p:cNvSpPr>
            <p:nvPr/>
          </p:nvSpPr>
          <p:spPr bwMode="auto">
            <a:xfrm>
              <a:off x="2151" y="2448"/>
              <a:ext cx="183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489" name="Line 18"/>
            <p:cNvSpPr>
              <a:spLocks noChangeShapeType="1"/>
            </p:cNvSpPr>
            <p:nvPr/>
          </p:nvSpPr>
          <p:spPr bwMode="auto">
            <a:xfrm>
              <a:off x="1968" y="2448"/>
              <a:ext cx="720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0" name="Line 19"/>
            <p:cNvSpPr>
              <a:spLocks noChangeShapeType="1"/>
            </p:cNvSpPr>
            <p:nvPr/>
          </p:nvSpPr>
          <p:spPr bwMode="auto">
            <a:xfrm>
              <a:off x="1968" y="2744"/>
              <a:ext cx="720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" name="Line 20"/>
            <p:cNvSpPr>
              <a:spLocks noChangeShapeType="1"/>
            </p:cNvSpPr>
            <p:nvPr/>
          </p:nvSpPr>
          <p:spPr bwMode="auto">
            <a:xfrm>
              <a:off x="1968" y="2448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2" name="Line 21"/>
            <p:cNvSpPr>
              <a:spLocks noChangeShapeType="1"/>
            </p:cNvSpPr>
            <p:nvPr/>
          </p:nvSpPr>
          <p:spPr bwMode="auto">
            <a:xfrm>
              <a:off x="2688" y="2448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3" name="Line 22"/>
            <p:cNvSpPr>
              <a:spLocks noChangeShapeType="1"/>
            </p:cNvSpPr>
            <p:nvPr/>
          </p:nvSpPr>
          <p:spPr bwMode="auto">
            <a:xfrm>
              <a:off x="2334" y="244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4" name="Line 23"/>
            <p:cNvSpPr>
              <a:spLocks noChangeShapeType="1"/>
            </p:cNvSpPr>
            <p:nvPr/>
          </p:nvSpPr>
          <p:spPr bwMode="auto">
            <a:xfrm>
              <a:off x="2507" y="244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5" name="Line 24"/>
            <p:cNvSpPr>
              <a:spLocks noChangeShapeType="1"/>
            </p:cNvSpPr>
            <p:nvPr/>
          </p:nvSpPr>
          <p:spPr bwMode="auto">
            <a:xfrm>
              <a:off x="2151" y="244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6" name="Rectangle 25"/>
            <p:cNvSpPr>
              <a:spLocks noChangeArrowheads="1"/>
            </p:cNvSpPr>
            <p:nvPr/>
          </p:nvSpPr>
          <p:spPr bwMode="auto">
            <a:xfrm>
              <a:off x="4704" y="2392"/>
              <a:ext cx="183" cy="2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497" name="Rectangle 26"/>
            <p:cNvSpPr>
              <a:spLocks noChangeArrowheads="1"/>
            </p:cNvSpPr>
            <p:nvPr/>
          </p:nvSpPr>
          <p:spPr bwMode="auto">
            <a:xfrm>
              <a:off x="5243" y="2392"/>
              <a:ext cx="181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^</a:t>
              </a:r>
            </a:p>
          </p:txBody>
        </p:sp>
        <p:sp>
          <p:nvSpPr>
            <p:cNvPr id="498" name="Rectangle 27"/>
            <p:cNvSpPr>
              <a:spLocks noChangeArrowheads="1"/>
            </p:cNvSpPr>
            <p:nvPr/>
          </p:nvSpPr>
          <p:spPr bwMode="auto">
            <a:xfrm>
              <a:off x="5070" y="2392"/>
              <a:ext cx="173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^</a:t>
              </a:r>
            </a:p>
          </p:txBody>
        </p:sp>
        <p:sp>
          <p:nvSpPr>
            <p:cNvPr id="499" name="Rectangle 28"/>
            <p:cNvSpPr>
              <a:spLocks noChangeArrowheads="1"/>
            </p:cNvSpPr>
            <p:nvPr/>
          </p:nvSpPr>
          <p:spPr bwMode="auto">
            <a:xfrm>
              <a:off x="4887" y="2392"/>
              <a:ext cx="183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500" name="Line 29"/>
            <p:cNvSpPr>
              <a:spLocks noChangeShapeType="1"/>
            </p:cNvSpPr>
            <p:nvPr/>
          </p:nvSpPr>
          <p:spPr bwMode="auto">
            <a:xfrm>
              <a:off x="4704" y="2392"/>
              <a:ext cx="720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01" name="Line 30"/>
            <p:cNvSpPr>
              <a:spLocks noChangeShapeType="1"/>
            </p:cNvSpPr>
            <p:nvPr/>
          </p:nvSpPr>
          <p:spPr bwMode="auto">
            <a:xfrm>
              <a:off x="4704" y="2688"/>
              <a:ext cx="720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02" name="Line 31"/>
            <p:cNvSpPr>
              <a:spLocks noChangeShapeType="1"/>
            </p:cNvSpPr>
            <p:nvPr/>
          </p:nvSpPr>
          <p:spPr bwMode="auto">
            <a:xfrm>
              <a:off x="4704" y="2392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03" name="Line 32"/>
            <p:cNvSpPr>
              <a:spLocks noChangeShapeType="1"/>
            </p:cNvSpPr>
            <p:nvPr/>
          </p:nvSpPr>
          <p:spPr bwMode="auto">
            <a:xfrm>
              <a:off x="5424" y="2392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04" name="Line 33"/>
            <p:cNvSpPr>
              <a:spLocks noChangeShapeType="1"/>
            </p:cNvSpPr>
            <p:nvPr/>
          </p:nvSpPr>
          <p:spPr bwMode="auto">
            <a:xfrm>
              <a:off x="5070" y="2392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05" name="Line 34"/>
            <p:cNvSpPr>
              <a:spLocks noChangeShapeType="1"/>
            </p:cNvSpPr>
            <p:nvPr/>
          </p:nvSpPr>
          <p:spPr bwMode="auto">
            <a:xfrm>
              <a:off x="5243" y="2392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06" name="Line 35"/>
            <p:cNvSpPr>
              <a:spLocks noChangeShapeType="1"/>
            </p:cNvSpPr>
            <p:nvPr/>
          </p:nvSpPr>
          <p:spPr bwMode="auto">
            <a:xfrm>
              <a:off x="4887" y="2392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07" name="Line 36"/>
            <p:cNvSpPr>
              <a:spLocks noChangeShapeType="1"/>
            </p:cNvSpPr>
            <p:nvPr/>
          </p:nvSpPr>
          <p:spPr bwMode="auto">
            <a:xfrm>
              <a:off x="1632" y="2592"/>
              <a:ext cx="336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08" name="Line 37"/>
            <p:cNvSpPr>
              <a:spLocks noChangeShapeType="1"/>
            </p:cNvSpPr>
            <p:nvPr/>
          </p:nvSpPr>
          <p:spPr bwMode="auto">
            <a:xfrm>
              <a:off x="2592" y="2592"/>
              <a:ext cx="2112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09" name="Group 38"/>
          <p:cNvGrpSpPr>
            <a:grpSpLocks/>
          </p:cNvGrpSpPr>
          <p:nvPr/>
        </p:nvGrpSpPr>
        <p:grpSpPr bwMode="auto">
          <a:xfrm>
            <a:off x="2558142" y="5852431"/>
            <a:ext cx="3200400" cy="469900"/>
            <a:chOff x="1584" y="2928"/>
            <a:chExt cx="2016" cy="296"/>
          </a:xfrm>
        </p:grpSpPr>
        <p:sp>
          <p:nvSpPr>
            <p:cNvPr id="510" name="Rectangle 39"/>
            <p:cNvSpPr>
              <a:spLocks noChangeArrowheads="1"/>
            </p:cNvSpPr>
            <p:nvPr/>
          </p:nvSpPr>
          <p:spPr bwMode="auto">
            <a:xfrm>
              <a:off x="1968" y="2928"/>
              <a:ext cx="171" cy="2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511" name="Rectangle 40"/>
            <p:cNvSpPr>
              <a:spLocks noChangeArrowheads="1"/>
            </p:cNvSpPr>
            <p:nvPr/>
          </p:nvSpPr>
          <p:spPr bwMode="auto">
            <a:xfrm>
              <a:off x="2496" y="2928"/>
              <a:ext cx="144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2" name="Rectangle 41"/>
            <p:cNvSpPr>
              <a:spLocks noChangeArrowheads="1"/>
            </p:cNvSpPr>
            <p:nvPr/>
          </p:nvSpPr>
          <p:spPr bwMode="auto">
            <a:xfrm>
              <a:off x="2310" y="2928"/>
              <a:ext cx="186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^</a:t>
              </a:r>
            </a:p>
          </p:txBody>
        </p:sp>
        <p:sp>
          <p:nvSpPr>
            <p:cNvPr id="513" name="Rectangle 42"/>
            <p:cNvSpPr>
              <a:spLocks noChangeArrowheads="1"/>
            </p:cNvSpPr>
            <p:nvPr/>
          </p:nvSpPr>
          <p:spPr bwMode="auto">
            <a:xfrm>
              <a:off x="2139" y="2928"/>
              <a:ext cx="171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514" name="Line 43"/>
            <p:cNvSpPr>
              <a:spLocks noChangeShapeType="1"/>
            </p:cNvSpPr>
            <p:nvPr/>
          </p:nvSpPr>
          <p:spPr bwMode="auto">
            <a:xfrm>
              <a:off x="1968" y="2928"/>
              <a:ext cx="67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5" name="Line 44"/>
            <p:cNvSpPr>
              <a:spLocks noChangeShapeType="1"/>
            </p:cNvSpPr>
            <p:nvPr/>
          </p:nvSpPr>
          <p:spPr bwMode="auto">
            <a:xfrm>
              <a:off x="1968" y="3224"/>
              <a:ext cx="67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6" name="Line 45"/>
            <p:cNvSpPr>
              <a:spLocks noChangeShapeType="1"/>
            </p:cNvSpPr>
            <p:nvPr/>
          </p:nvSpPr>
          <p:spPr bwMode="auto">
            <a:xfrm>
              <a:off x="1968" y="2928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7" name="Line 46"/>
            <p:cNvSpPr>
              <a:spLocks noChangeShapeType="1"/>
            </p:cNvSpPr>
            <p:nvPr/>
          </p:nvSpPr>
          <p:spPr bwMode="auto">
            <a:xfrm>
              <a:off x="2640" y="2928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8" name="Line 47"/>
            <p:cNvSpPr>
              <a:spLocks noChangeShapeType="1"/>
            </p:cNvSpPr>
            <p:nvPr/>
          </p:nvSpPr>
          <p:spPr bwMode="auto">
            <a:xfrm>
              <a:off x="2310" y="292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9" name="Line 48"/>
            <p:cNvSpPr>
              <a:spLocks noChangeShapeType="1"/>
            </p:cNvSpPr>
            <p:nvPr/>
          </p:nvSpPr>
          <p:spPr bwMode="auto">
            <a:xfrm>
              <a:off x="2496" y="292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20" name="Line 49"/>
            <p:cNvSpPr>
              <a:spLocks noChangeShapeType="1"/>
            </p:cNvSpPr>
            <p:nvPr/>
          </p:nvSpPr>
          <p:spPr bwMode="auto">
            <a:xfrm>
              <a:off x="2139" y="292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21" name="Rectangle 50"/>
            <p:cNvSpPr>
              <a:spLocks noChangeArrowheads="1"/>
            </p:cNvSpPr>
            <p:nvPr/>
          </p:nvSpPr>
          <p:spPr bwMode="auto">
            <a:xfrm>
              <a:off x="2928" y="2928"/>
              <a:ext cx="171" cy="2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522" name="Rectangle 51"/>
            <p:cNvSpPr>
              <a:spLocks noChangeArrowheads="1"/>
            </p:cNvSpPr>
            <p:nvPr/>
          </p:nvSpPr>
          <p:spPr bwMode="auto">
            <a:xfrm>
              <a:off x="3456" y="2928"/>
              <a:ext cx="144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^</a:t>
              </a:r>
            </a:p>
          </p:txBody>
        </p:sp>
        <p:sp>
          <p:nvSpPr>
            <p:cNvPr id="523" name="Rectangle 52"/>
            <p:cNvSpPr>
              <a:spLocks noChangeArrowheads="1"/>
            </p:cNvSpPr>
            <p:nvPr/>
          </p:nvSpPr>
          <p:spPr bwMode="auto">
            <a:xfrm>
              <a:off x="3270" y="2928"/>
              <a:ext cx="186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^</a:t>
              </a:r>
            </a:p>
          </p:txBody>
        </p:sp>
        <p:sp>
          <p:nvSpPr>
            <p:cNvPr id="524" name="Rectangle 53"/>
            <p:cNvSpPr>
              <a:spLocks noChangeArrowheads="1"/>
            </p:cNvSpPr>
            <p:nvPr/>
          </p:nvSpPr>
          <p:spPr bwMode="auto">
            <a:xfrm>
              <a:off x="3099" y="2928"/>
              <a:ext cx="171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525" name="Line 54"/>
            <p:cNvSpPr>
              <a:spLocks noChangeShapeType="1"/>
            </p:cNvSpPr>
            <p:nvPr/>
          </p:nvSpPr>
          <p:spPr bwMode="auto">
            <a:xfrm>
              <a:off x="2928" y="2928"/>
              <a:ext cx="67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26" name="Line 55"/>
            <p:cNvSpPr>
              <a:spLocks noChangeShapeType="1"/>
            </p:cNvSpPr>
            <p:nvPr/>
          </p:nvSpPr>
          <p:spPr bwMode="auto">
            <a:xfrm>
              <a:off x="2928" y="3224"/>
              <a:ext cx="67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27" name="Line 56"/>
            <p:cNvSpPr>
              <a:spLocks noChangeShapeType="1"/>
            </p:cNvSpPr>
            <p:nvPr/>
          </p:nvSpPr>
          <p:spPr bwMode="auto">
            <a:xfrm>
              <a:off x="2928" y="2928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28" name="Line 57"/>
            <p:cNvSpPr>
              <a:spLocks noChangeShapeType="1"/>
            </p:cNvSpPr>
            <p:nvPr/>
          </p:nvSpPr>
          <p:spPr bwMode="auto">
            <a:xfrm>
              <a:off x="3600" y="2928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29" name="Line 58"/>
            <p:cNvSpPr>
              <a:spLocks noChangeShapeType="1"/>
            </p:cNvSpPr>
            <p:nvPr/>
          </p:nvSpPr>
          <p:spPr bwMode="auto">
            <a:xfrm>
              <a:off x="3270" y="292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30" name="Line 59"/>
            <p:cNvSpPr>
              <a:spLocks noChangeShapeType="1"/>
            </p:cNvSpPr>
            <p:nvPr/>
          </p:nvSpPr>
          <p:spPr bwMode="auto">
            <a:xfrm>
              <a:off x="3456" y="292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31" name="Line 60"/>
            <p:cNvSpPr>
              <a:spLocks noChangeShapeType="1"/>
            </p:cNvSpPr>
            <p:nvPr/>
          </p:nvSpPr>
          <p:spPr bwMode="auto">
            <a:xfrm>
              <a:off x="3099" y="292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32" name="Line 61"/>
            <p:cNvSpPr>
              <a:spLocks noChangeShapeType="1"/>
            </p:cNvSpPr>
            <p:nvPr/>
          </p:nvSpPr>
          <p:spPr bwMode="auto">
            <a:xfrm>
              <a:off x="1584" y="3072"/>
              <a:ext cx="384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33" name="Line 62"/>
            <p:cNvSpPr>
              <a:spLocks noChangeShapeType="1"/>
            </p:cNvSpPr>
            <p:nvPr/>
          </p:nvSpPr>
          <p:spPr bwMode="auto">
            <a:xfrm>
              <a:off x="2544" y="3072"/>
              <a:ext cx="336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34" name="Line 63"/>
          <p:cNvSpPr>
            <a:spLocks noChangeShapeType="1"/>
          </p:cNvSpPr>
          <p:nvPr/>
        </p:nvSpPr>
        <p:spPr bwMode="auto">
          <a:xfrm>
            <a:off x="5301342" y="3795031"/>
            <a:ext cx="0" cy="2057400"/>
          </a:xfrm>
          <a:prstGeom prst="line">
            <a:avLst/>
          </a:prstGeom>
          <a:noFill/>
          <a:ln w="38100">
            <a:solidFill>
              <a:srgbClr val="C64BD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35" name="Group 64"/>
          <p:cNvGrpSpPr>
            <a:grpSpLocks/>
          </p:cNvGrpSpPr>
          <p:nvPr/>
        </p:nvGrpSpPr>
        <p:grpSpPr bwMode="auto">
          <a:xfrm>
            <a:off x="1948542" y="2804431"/>
            <a:ext cx="4800600" cy="2438400"/>
            <a:chOff x="1200" y="1008"/>
            <a:chExt cx="3024" cy="1536"/>
          </a:xfrm>
        </p:grpSpPr>
        <p:sp>
          <p:nvSpPr>
            <p:cNvPr id="536" name="Line 65"/>
            <p:cNvSpPr>
              <a:spLocks noChangeShapeType="1"/>
            </p:cNvSpPr>
            <p:nvPr/>
          </p:nvSpPr>
          <p:spPr bwMode="auto">
            <a:xfrm flipH="1" flipV="1">
              <a:off x="4224" y="1008"/>
              <a:ext cx="0" cy="38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37" name="Line 66"/>
            <p:cNvSpPr>
              <a:spLocks noChangeShapeType="1"/>
            </p:cNvSpPr>
            <p:nvPr/>
          </p:nvSpPr>
          <p:spPr bwMode="auto">
            <a:xfrm>
              <a:off x="1200" y="1008"/>
              <a:ext cx="302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38" name="Line 67"/>
            <p:cNvSpPr>
              <a:spLocks noChangeShapeType="1"/>
            </p:cNvSpPr>
            <p:nvPr/>
          </p:nvSpPr>
          <p:spPr bwMode="auto">
            <a:xfrm flipH="1" flipV="1">
              <a:off x="1200" y="1008"/>
              <a:ext cx="0" cy="153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39" name="Line 68"/>
          <p:cNvSpPr>
            <a:spLocks noChangeShapeType="1"/>
          </p:cNvSpPr>
          <p:nvPr/>
        </p:nvSpPr>
        <p:spPr bwMode="auto">
          <a:xfrm>
            <a:off x="3853542" y="5395231"/>
            <a:ext cx="0" cy="457200"/>
          </a:xfrm>
          <a:prstGeom prst="line">
            <a:avLst/>
          </a:prstGeom>
          <a:noFill/>
          <a:ln w="38100">
            <a:solidFill>
              <a:srgbClr val="DE28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40" name="Group 69"/>
          <p:cNvGrpSpPr>
            <a:grpSpLocks/>
          </p:cNvGrpSpPr>
          <p:nvPr/>
        </p:nvGrpSpPr>
        <p:grpSpPr bwMode="auto">
          <a:xfrm>
            <a:off x="2100942" y="2575831"/>
            <a:ext cx="6096000" cy="3429000"/>
            <a:chOff x="1296" y="864"/>
            <a:chExt cx="3840" cy="2160"/>
          </a:xfrm>
        </p:grpSpPr>
        <p:sp>
          <p:nvSpPr>
            <p:cNvPr id="541" name="Line 70"/>
            <p:cNvSpPr>
              <a:spLocks noChangeShapeType="1"/>
            </p:cNvSpPr>
            <p:nvPr/>
          </p:nvSpPr>
          <p:spPr bwMode="auto">
            <a:xfrm flipH="1" flipV="1">
              <a:off x="1296" y="864"/>
              <a:ext cx="0" cy="216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42" name="Line 71"/>
            <p:cNvSpPr>
              <a:spLocks noChangeShapeType="1"/>
            </p:cNvSpPr>
            <p:nvPr/>
          </p:nvSpPr>
          <p:spPr bwMode="auto">
            <a:xfrm>
              <a:off x="1296" y="864"/>
              <a:ext cx="3840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43" name="Line 72"/>
            <p:cNvSpPr>
              <a:spLocks noChangeShapeType="1"/>
            </p:cNvSpPr>
            <p:nvPr/>
          </p:nvSpPr>
          <p:spPr bwMode="auto">
            <a:xfrm>
              <a:off x="5136" y="864"/>
              <a:ext cx="0" cy="153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44" name="Group 102"/>
          <p:cNvGrpSpPr>
            <a:grpSpLocks/>
          </p:cNvGrpSpPr>
          <p:nvPr/>
        </p:nvGrpSpPr>
        <p:grpSpPr bwMode="auto">
          <a:xfrm>
            <a:off x="424542" y="3277506"/>
            <a:ext cx="2324100" cy="3079750"/>
            <a:chOff x="240" y="1306"/>
            <a:chExt cx="1464" cy="1940"/>
          </a:xfrm>
        </p:grpSpPr>
        <p:grpSp>
          <p:nvGrpSpPr>
            <p:cNvPr id="545" name="Group 103"/>
            <p:cNvGrpSpPr>
              <a:grpSpLocks/>
            </p:cNvGrpSpPr>
            <p:nvPr/>
          </p:nvGrpSpPr>
          <p:grpSpPr bwMode="auto">
            <a:xfrm>
              <a:off x="288" y="1440"/>
              <a:ext cx="1416" cy="1784"/>
              <a:chOff x="288" y="1440"/>
              <a:chExt cx="1416" cy="1784"/>
            </a:xfrm>
          </p:grpSpPr>
          <p:sp>
            <p:nvSpPr>
              <p:cNvPr id="547" name="Rectangle 104"/>
              <p:cNvSpPr>
                <a:spLocks noChangeArrowheads="1"/>
              </p:cNvSpPr>
              <p:nvPr/>
            </p:nvSpPr>
            <p:spPr bwMode="auto">
              <a:xfrm>
                <a:off x="288" y="1440"/>
                <a:ext cx="360" cy="26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548" name="Rectangle 105"/>
              <p:cNvSpPr>
                <a:spLocks noChangeArrowheads="1"/>
              </p:cNvSpPr>
              <p:nvPr/>
            </p:nvSpPr>
            <p:spPr bwMode="auto">
              <a:xfrm>
                <a:off x="1349" y="1440"/>
                <a:ext cx="355" cy="264"/>
              </a:xfrm>
              <a:prstGeom prst="rect">
                <a:avLst/>
              </a:prstGeom>
              <a:solidFill>
                <a:srgbClr val="111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49" name="Rectangle 106"/>
              <p:cNvSpPr>
                <a:spLocks noChangeArrowheads="1"/>
              </p:cNvSpPr>
              <p:nvPr/>
            </p:nvSpPr>
            <p:spPr bwMode="auto">
              <a:xfrm>
                <a:off x="1008" y="1440"/>
                <a:ext cx="341" cy="264"/>
              </a:xfrm>
              <a:prstGeom prst="rect">
                <a:avLst/>
              </a:prstGeom>
              <a:solidFill>
                <a:srgbClr val="111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0" name="Rectangle 107"/>
              <p:cNvSpPr>
                <a:spLocks noChangeArrowheads="1"/>
              </p:cNvSpPr>
              <p:nvPr/>
            </p:nvSpPr>
            <p:spPr bwMode="auto">
              <a:xfrm>
                <a:off x="648" y="1440"/>
                <a:ext cx="360" cy="264"/>
              </a:xfrm>
              <a:prstGeom prst="rect">
                <a:avLst/>
              </a:prstGeom>
              <a:solidFill>
                <a:srgbClr val="111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v1</a:t>
                </a:r>
              </a:p>
            </p:txBody>
          </p:sp>
          <p:sp>
            <p:nvSpPr>
              <p:cNvPr id="551" name="Line 108"/>
              <p:cNvSpPr>
                <a:spLocks noChangeShapeType="1"/>
              </p:cNvSpPr>
              <p:nvPr/>
            </p:nvSpPr>
            <p:spPr bwMode="auto">
              <a:xfrm>
                <a:off x="288" y="1440"/>
                <a:ext cx="1416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2" name="Line 109"/>
              <p:cNvSpPr>
                <a:spLocks noChangeShapeType="1"/>
              </p:cNvSpPr>
              <p:nvPr/>
            </p:nvSpPr>
            <p:spPr bwMode="auto">
              <a:xfrm>
                <a:off x="288" y="1704"/>
                <a:ext cx="1416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3" name="Line 110"/>
              <p:cNvSpPr>
                <a:spLocks noChangeShapeType="1"/>
              </p:cNvSpPr>
              <p:nvPr/>
            </p:nvSpPr>
            <p:spPr bwMode="auto">
              <a:xfrm>
                <a:off x="288" y="1440"/>
                <a:ext cx="0" cy="264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4" name="Line 111"/>
              <p:cNvSpPr>
                <a:spLocks noChangeShapeType="1"/>
              </p:cNvSpPr>
              <p:nvPr/>
            </p:nvSpPr>
            <p:spPr bwMode="auto">
              <a:xfrm>
                <a:off x="1704" y="1440"/>
                <a:ext cx="0" cy="264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5" name="Line 112"/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0" cy="264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6" name="Line 113"/>
              <p:cNvSpPr>
                <a:spLocks noChangeShapeType="1"/>
              </p:cNvSpPr>
              <p:nvPr/>
            </p:nvSpPr>
            <p:spPr bwMode="auto">
              <a:xfrm>
                <a:off x="1349" y="1440"/>
                <a:ext cx="0" cy="264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7" name="Line 114"/>
              <p:cNvSpPr>
                <a:spLocks noChangeShapeType="1"/>
              </p:cNvSpPr>
              <p:nvPr/>
            </p:nvSpPr>
            <p:spPr bwMode="auto">
              <a:xfrm>
                <a:off x="648" y="1440"/>
                <a:ext cx="0" cy="264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8" name="Rectangle 115"/>
              <p:cNvSpPr>
                <a:spLocks noChangeArrowheads="1"/>
              </p:cNvSpPr>
              <p:nvPr/>
            </p:nvSpPr>
            <p:spPr bwMode="auto">
              <a:xfrm>
                <a:off x="288" y="1872"/>
                <a:ext cx="360" cy="2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559" name="Rectangle 116"/>
              <p:cNvSpPr>
                <a:spLocks noChangeArrowheads="1"/>
              </p:cNvSpPr>
              <p:nvPr/>
            </p:nvSpPr>
            <p:spPr bwMode="auto">
              <a:xfrm>
                <a:off x="1349" y="1872"/>
                <a:ext cx="355" cy="296"/>
              </a:xfrm>
              <a:prstGeom prst="rect">
                <a:avLst/>
              </a:prstGeom>
              <a:solidFill>
                <a:srgbClr val="111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60" name="Rectangle 117"/>
              <p:cNvSpPr>
                <a:spLocks noChangeArrowheads="1"/>
              </p:cNvSpPr>
              <p:nvPr/>
            </p:nvSpPr>
            <p:spPr bwMode="auto">
              <a:xfrm>
                <a:off x="1008" y="1872"/>
                <a:ext cx="341" cy="296"/>
              </a:xfrm>
              <a:prstGeom prst="rect">
                <a:avLst/>
              </a:prstGeom>
              <a:solidFill>
                <a:srgbClr val="111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61" name="Rectangle 118"/>
              <p:cNvSpPr>
                <a:spLocks noChangeArrowheads="1"/>
              </p:cNvSpPr>
              <p:nvPr/>
            </p:nvSpPr>
            <p:spPr bwMode="auto">
              <a:xfrm>
                <a:off x="648" y="1872"/>
                <a:ext cx="360" cy="296"/>
              </a:xfrm>
              <a:prstGeom prst="rect">
                <a:avLst/>
              </a:prstGeom>
              <a:solidFill>
                <a:srgbClr val="111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v2</a:t>
                </a:r>
              </a:p>
            </p:txBody>
          </p:sp>
          <p:sp>
            <p:nvSpPr>
              <p:cNvPr id="562" name="Line 119"/>
              <p:cNvSpPr>
                <a:spLocks noChangeShapeType="1"/>
              </p:cNvSpPr>
              <p:nvPr/>
            </p:nvSpPr>
            <p:spPr bwMode="auto">
              <a:xfrm>
                <a:off x="288" y="1872"/>
                <a:ext cx="1416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63" name="Line 120"/>
              <p:cNvSpPr>
                <a:spLocks noChangeShapeType="1"/>
              </p:cNvSpPr>
              <p:nvPr/>
            </p:nvSpPr>
            <p:spPr bwMode="auto">
              <a:xfrm>
                <a:off x="288" y="2168"/>
                <a:ext cx="1416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64" name="Line 121"/>
              <p:cNvSpPr>
                <a:spLocks noChangeShapeType="1"/>
              </p:cNvSpPr>
              <p:nvPr/>
            </p:nvSpPr>
            <p:spPr bwMode="auto">
              <a:xfrm>
                <a:off x="288" y="1872"/>
                <a:ext cx="0" cy="296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65" name="Line 122"/>
              <p:cNvSpPr>
                <a:spLocks noChangeShapeType="1"/>
              </p:cNvSpPr>
              <p:nvPr/>
            </p:nvSpPr>
            <p:spPr bwMode="auto">
              <a:xfrm>
                <a:off x="1704" y="1872"/>
                <a:ext cx="0" cy="296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66" name="Line 123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67" name="Line 124"/>
              <p:cNvSpPr>
                <a:spLocks noChangeShapeType="1"/>
              </p:cNvSpPr>
              <p:nvPr/>
            </p:nvSpPr>
            <p:spPr bwMode="auto">
              <a:xfrm>
                <a:off x="1349" y="1872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68" name="Line 125"/>
              <p:cNvSpPr>
                <a:spLocks noChangeShapeType="1"/>
              </p:cNvSpPr>
              <p:nvPr/>
            </p:nvSpPr>
            <p:spPr bwMode="auto">
              <a:xfrm>
                <a:off x="648" y="1872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69" name="Rectangle 126"/>
              <p:cNvSpPr>
                <a:spLocks noChangeArrowheads="1"/>
              </p:cNvSpPr>
              <p:nvPr/>
            </p:nvSpPr>
            <p:spPr bwMode="auto">
              <a:xfrm>
                <a:off x="288" y="2448"/>
                <a:ext cx="360" cy="2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570" name="Rectangle 127"/>
              <p:cNvSpPr>
                <a:spLocks noChangeArrowheads="1"/>
              </p:cNvSpPr>
              <p:nvPr/>
            </p:nvSpPr>
            <p:spPr bwMode="auto">
              <a:xfrm>
                <a:off x="1349" y="2448"/>
                <a:ext cx="355" cy="296"/>
              </a:xfrm>
              <a:prstGeom prst="rect">
                <a:avLst/>
              </a:prstGeom>
              <a:solidFill>
                <a:srgbClr val="111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71" name="Rectangle 128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341" cy="296"/>
              </a:xfrm>
              <a:prstGeom prst="rect">
                <a:avLst/>
              </a:prstGeom>
              <a:solidFill>
                <a:srgbClr val="111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72" name="Rectangle 129"/>
              <p:cNvSpPr>
                <a:spLocks noChangeArrowheads="1"/>
              </p:cNvSpPr>
              <p:nvPr/>
            </p:nvSpPr>
            <p:spPr bwMode="auto">
              <a:xfrm>
                <a:off x="648" y="2448"/>
                <a:ext cx="360" cy="296"/>
              </a:xfrm>
              <a:prstGeom prst="rect">
                <a:avLst/>
              </a:prstGeom>
              <a:solidFill>
                <a:srgbClr val="111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v3</a:t>
                </a:r>
              </a:p>
            </p:txBody>
          </p:sp>
          <p:sp>
            <p:nvSpPr>
              <p:cNvPr id="573" name="Line 130"/>
              <p:cNvSpPr>
                <a:spLocks noChangeShapeType="1"/>
              </p:cNvSpPr>
              <p:nvPr/>
            </p:nvSpPr>
            <p:spPr bwMode="auto">
              <a:xfrm>
                <a:off x="288" y="2448"/>
                <a:ext cx="1416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74" name="Line 131"/>
              <p:cNvSpPr>
                <a:spLocks noChangeShapeType="1"/>
              </p:cNvSpPr>
              <p:nvPr/>
            </p:nvSpPr>
            <p:spPr bwMode="auto">
              <a:xfrm>
                <a:off x="288" y="2744"/>
                <a:ext cx="1416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75" name="Line 132"/>
              <p:cNvSpPr>
                <a:spLocks noChangeShapeType="1"/>
              </p:cNvSpPr>
              <p:nvPr/>
            </p:nvSpPr>
            <p:spPr bwMode="auto">
              <a:xfrm>
                <a:off x="288" y="2448"/>
                <a:ext cx="0" cy="296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76" name="Line 133"/>
              <p:cNvSpPr>
                <a:spLocks noChangeShapeType="1"/>
              </p:cNvSpPr>
              <p:nvPr/>
            </p:nvSpPr>
            <p:spPr bwMode="auto">
              <a:xfrm>
                <a:off x="1704" y="2448"/>
                <a:ext cx="0" cy="296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77" name="Line 134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78" name="Line 135"/>
              <p:cNvSpPr>
                <a:spLocks noChangeShapeType="1"/>
              </p:cNvSpPr>
              <p:nvPr/>
            </p:nvSpPr>
            <p:spPr bwMode="auto">
              <a:xfrm>
                <a:off x="1349" y="244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79" name="Line 136"/>
              <p:cNvSpPr>
                <a:spLocks noChangeShapeType="1"/>
              </p:cNvSpPr>
              <p:nvPr/>
            </p:nvSpPr>
            <p:spPr bwMode="auto">
              <a:xfrm>
                <a:off x="648" y="244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80" name="Rectangle 137"/>
              <p:cNvSpPr>
                <a:spLocks noChangeArrowheads="1"/>
              </p:cNvSpPr>
              <p:nvPr/>
            </p:nvSpPr>
            <p:spPr bwMode="auto">
              <a:xfrm>
                <a:off x="288" y="2928"/>
                <a:ext cx="360" cy="2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</a:t>
                </a:r>
              </a:p>
            </p:txBody>
          </p:sp>
          <p:sp>
            <p:nvSpPr>
              <p:cNvPr id="581" name="Rectangle 138"/>
              <p:cNvSpPr>
                <a:spLocks noChangeArrowheads="1"/>
              </p:cNvSpPr>
              <p:nvPr/>
            </p:nvSpPr>
            <p:spPr bwMode="auto">
              <a:xfrm>
                <a:off x="1349" y="2928"/>
                <a:ext cx="355" cy="296"/>
              </a:xfrm>
              <a:prstGeom prst="rect">
                <a:avLst/>
              </a:prstGeom>
              <a:solidFill>
                <a:srgbClr val="111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82" name="Rectangle 139"/>
              <p:cNvSpPr>
                <a:spLocks noChangeArrowheads="1"/>
              </p:cNvSpPr>
              <p:nvPr/>
            </p:nvSpPr>
            <p:spPr bwMode="auto">
              <a:xfrm>
                <a:off x="1008" y="2928"/>
                <a:ext cx="341" cy="296"/>
              </a:xfrm>
              <a:prstGeom prst="rect">
                <a:avLst/>
              </a:prstGeom>
              <a:solidFill>
                <a:srgbClr val="111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83" name="Rectangle 140"/>
              <p:cNvSpPr>
                <a:spLocks noChangeArrowheads="1"/>
              </p:cNvSpPr>
              <p:nvPr/>
            </p:nvSpPr>
            <p:spPr bwMode="auto">
              <a:xfrm>
                <a:off x="648" y="2928"/>
                <a:ext cx="360" cy="296"/>
              </a:xfrm>
              <a:prstGeom prst="rect">
                <a:avLst/>
              </a:prstGeom>
              <a:solidFill>
                <a:srgbClr val="111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v4</a:t>
                </a:r>
              </a:p>
            </p:txBody>
          </p:sp>
          <p:sp>
            <p:nvSpPr>
              <p:cNvPr id="584" name="Line 141"/>
              <p:cNvSpPr>
                <a:spLocks noChangeShapeType="1"/>
              </p:cNvSpPr>
              <p:nvPr/>
            </p:nvSpPr>
            <p:spPr bwMode="auto">
              <a:xfrm>
                <a:off x="288" y="2928"/>
                <a:ext cx="1416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85" name="Line 142"/>
              <p:cNvSpPr>
                <a:spLocks noChangeShapeType="1"/>
              </p:cNvSpPr>
              <p:nvPr/>
            </p:nvSpPr>
            <p:spPr bwMode="auto">
              <a:xfrm>
                <a:off x="288" y="3224"/>
                <a:ext cx="1416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86" name="Line 143"/>
              <p:cNvSpPr>
                <a:spLocks noChangeShapeType="1"/>
              </p:cNvSpPr>
              <p:nvPr/>
            </p:nvSpPr>
            <p:spPr bwMode="auto">
              <a:xfrm>
                <a:off x="288" y="2928"/>
                <a:ext cx="0" cy="296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87" name="Line 144"/>
              <p:cNvSpPr>
                <a:spLocks noChangeShapeType="1"/>
              </p:cNvSpPr>
              <p:nvPr/>
            </p:nvSpPr>
            <p:spPr bwMode="auto">
              <a:xfrm>
                <a:off x="1704" y="2928"/>
                <a:ext cx="0" cy="296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88" name="Line 145"/>
              <p:cNvSpPr>
                <a:spLocks noChangeShapeType="1"/>
              </p:cNvSpPr>
              <p:nvPr/>
            </p:nvSpPr>
            <p:spPr bwMode="auto">
              <a:xfrm>
                <a:off x="1008" y="292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89" name="Line 146"/>
              <p:cNvSpPr>
                <a:spLocks noChangeShapeType="1"/>
              </p:cNvSpPr>
              <p:nvPr/>
            </p:nvSpPr>
            <p:spPr bwMode="auto">
              <a:xfrm>
                <a:off x="1349" y="292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90" name="Line 147"/>
              <p:cNvSpPr>
                <a:spLocks noChangeShapeType="1"/>
              </p:cNvSpPr>
              <p:nvPr/>
            </p:nvSpPr>
            <p:spPr bwMode="auto">
              <a:xfrm>
                <a:off x="648" y="292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46" name="Text Box 148"/>
            <p:cNvSpPr txBox="1">
              <a:spLocks noChangeArrowheads="1"/>
            </p:cNvSpPr>
            <p:nvPr/>
          </p:nvSpPr>
          <p:spPr bwMode="auto">
            <a:xfrm>
              <a:off x="240" y="1306"/>
              <a:ext cx="432" cy="194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2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marL="0" marR="0" lvl="0" indent="0" algn="r" defTabSz="914400" eaLnBrk="1" fontAlgn="base" latinLnBrk="0" hangingPunct="1">
                <a:lnSpc>
                  <a:spcPct val="2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marL="0" marR="0" lvl="0" indent="0" algn="r" defTabSz="914400" eaLnBrk="1" fontAlgn="base" latinLnBrk="0" hangingPunct="1">
                <a:lnSpc>
                  <a:spcPct val="2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  <a:p>
              <a:pPr marL="0" marR="0" lvl="0" indent="0" algn="r" defTabSz="914400" eaLnBrk="1" fontAlgn="base" latinLnBrk="0" hangingPunct="1">
                <a:lnSpc>
                  <a:spcPct val="2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</p:grpSp>
      <p:grpSp>
        <p:nvGrpSpPr>
          <p:cNvPr id="591" name="Group 149"/>
          <p:cNvGrpSpPr>
            <a:grpSpLocks/>
          </p:cNvGrpSpPr>
          <p:nvPr/>
        </p:nvGrpSpPr>
        <p:grpSpPr bwMode="auto">
          <a:xfrm>
            <a:off x="1872342" y="2956831"/>
            <a:ext cx="3429000" cy="1295400"/>
            <a:chOff x="1152" y="1104"/>
            <a:chExt cx="2160" cy="816"/>
          </a:xfrm>
        </p:grpSpPr>
        <p:sp>
          <p:nvSpPr>
            <p:cNvPr id="592" name="Line 150"/>
            <p:cNvSpPr>
              <a:spLocks noChangeShapeType="1"/>
            </p:cNvSpPr>
            <p:nvPr/>
          </p:nvSpPr>
          <p:spPr bwMode="auto">
            <a:xfrm>
              <a:off x="1152" y="1104"/>
              <a:ext cx="2160" cy="0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93" name="Line 151"/>
            <p:cNvSpPr>
              <a:spLocks noChangeShapeType="1"/>
            </p:cNvSpPr>
            <p:nvPr/>
          </p:nvSpPr>
          <p:spPr bwMode="auto">
            <a:xfrm>
              <a:off x="3312" y="1104"/>
              <a:ext cx="0" cy="336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94" name="Line 152"/>
            <p:cNvSpPr>
              <a:spLocks noChangeShapeType="1"/>
            </p:cNvSpPr>
            <p:nvPr/>
          </p:nvSpPr>
          <p:spPr bwMode="auto">
            <a:xfrm flipH="1" flipV="1">
              <a:off x="1152" y="1104"/>
              <a:ext cx="0" cy="816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95" name="Group 153"/>
          <p:cNvGrpSpPr>
            <a:grpSpLocks/>
          </p:cNvGrpSpPr>
          <p:nvPr/>
        </p:nvGrpSpPr>
        <p:grpSpPr bwMode="auto">
          <a:xfrm>
            <a:off x="2481942" y="3490231"/>
            <a:ext cx="4800600" cy="469900"/>
            <a:chOff x="1536" y="1440"/>
            <a:chExt cx="3024" cy="296"/>
          </a:xfrm>
        </p:grpSpPr>
        <p:sp>
          <p:nvSpPr>
            <p:cNvPr id="596" name="Rectangle 154"/>
            <p:cNvSpPr>
              <a:spLocks noChangeArrowheads="1"/>
            </p:cNvSpPr>
            <p:nvPr/>
          </p:nvSpPr>
          <p:spPr bwMode="auto">
            <a:xfrm>
              <a:off x="2880" y="1440"/>
              <a:ext cx="171" cy="2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97" name="Rectangle 155"/>
            <p:cNvSpPr>
              <a:spLocks noChangeArrowheads="1"/>
            </p:cNvSpPr>
            <p:nvPr/>
          </p:nvSpPr>
          <p:spPr bwMode="auto">
            <a:xfrm>
              <a:off x="3384" y="1440"/>
              <a:ext cx="168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98" name="Rectangle 156"/>
            <p:cNvSpPr>
              <a:spLocks noChangeArrowheads="1"/>
            </p:cNvSpPr>
            <p:nvPr/>
          </p:nvSpPr>
          <p:spPr bwMode="auto">
            <a:xfrm>
              <a:off x="3222" y="1440"/>
              <a:ext cx="162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99" name="Rectangle 157"/>
            <p:cNvSpPr>
              <a:spLocks noChangeArrowheads="1"/>
            </p:cNvSpPr>
            <p:nvPr/>
          </p:nvSpPr>
          <p:spPr bwMode="auto">
            <a:xfrm>
              <a:off x="3051" y="1440"/>
              <a:ext cx="171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600" name="Line 158"/>
            <p:cNvSpPr>
              <a:spLocks noChangeShapeType="1"/>
            </p:cNvSpPr>
            <p:nvPr/>
          </p:nvSpPr>
          <p:spPr bwMode="auto">
            <a:xfrm>
              <a:off x="2880" y="1440"/>
              <a:ext cx="67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01" name="Line 159"/>
            <p:cNvSpPr>
              <a:spLocks noChangeShapeType="1"/>
            </p:cNvSpPr>
            <p:nvPr/>
          </p:nvSpPr>
          <p:spPr bwMode="auto">
            <a:xfrm>
              <a:off x="2880" y="1736"/>
              <a:ext cx="67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02" name="Line 160"/>
            <p:cNvSpPr>
              <a:spLocks noChangeShapeType="1"/>
            </p:cNvSpPr>
            <p:nvPr/>
          </p:nvSpPr>
          <p:spPr bwMode="auto">
            <a:xfrm>
              <a:off x="2880" y="1440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03" name="Line 161"/>
            <p:cNvSpPr>
              <a:spLocks noChangeShapeType="1"/>
            </p:cNvSpPr>
            <p:nvPr/>
          </p:nvSpPr>
          <p:spPr bwMode="auto">
            <a:xfrm>
              <a:off x="3552" y="1440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04" name="Line 162"/>
            <p:cNvSpPr>
              <a:spLocks noChangeShapeType="1"/>
            </p:cNvSpPr>
            <p:nvPr/>
          </p:nvSpPr>
          <p:spPr bwMode="auto">
            <a:xfrm>
              <a:off x="3222" y="1440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05" name="Line 163"/>
            <p:cNvSpPr>
              <a:spLocks noChangeShapeType="1"/>
            </p:cNvSpPr>
            <p:nvPr/>
          </p:nvSpPr>
          <p:spPr bwMode="auto">
            <a:xfrm>
              <a:off x="3384" y="1440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06" name="Line 164"/>
            <p:cNvSpPr>
              <a:spLocks noChangeShapeType="1"/>
            </p:cNvSpPr>
            <p:nvPr/>
          </p:nvSpPr>
          <p:spPr bwMode="auto">
            <a:xfrm>
              <a:off x="3051" y="1440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07" name="Rectangle 165"/>
            <p:cNvSpPr>
              <a:spLocks noChangeArrowheads="1"/>
            </p:cNvSpPr>
            <p:nvPr/>
          </p:nvSpPr>
          <p:spPr bwMode="auto">
            <a:xfrm>
              <a:off x="3840" y="1440"/>
              <a:ext cx="183" cy="2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608" name="Rectangle 166"/>
            <p:cNvSpPr>
              <a:spLocks noChangeArrowheads="1"/>
            </p:cNvSpPr>
            <p:nvPr/>
          </p:nvSpPr>
          <p:spPr bwMode="auto">
            <a:xfrm>
              <a:off x="4379" y="1440"/>
              <a:ext cx="181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^</a:t>
              </a:r>
            </a:p>
          </p:txBody>
        </p:sp>
        <p:sp>
          <p:nvSpPr>
            <p:cNvPr id="609" name="Rectangle 167"/>
            <p:cNvSpPr>
              <a:spLocks noChangeArrowheads="1"/>
            </p:cNvSpPr>
            <p:nvPr/>
          </p:nvSpPr>
          <p:spPr bwMode="auto">
            <a:xfrm>
              <a:off x="4206" y="1440"/>
              <a:ext cx="173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^</a:t>
              </a:r>
            </a:p>
          </p:txBody>
        </p:sp>
        <p:sp>
          <p:nvSpPr>
            <p:cNvPr id="610" name="Rectangle 168"/>
            <p:cNvSpPr>
              <a:spLocks noChangeArrowheads="1"/>
            </p:cNvSpPr>
            <p:nvPr/>
          </p:nvSpPr>
          <p:spPr bwMode="auto">
            <a:xfrm>
              <a:off x="4023" y="1440"/>
              <a:ext cx="183" cy="296"/>
            </a:xfrm>
            <a:prstGeom prst="rect">
              <a:avLst/>
            </a:prstGeom>
            <a:solidFill>
              <a:srgbClr val="111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611" name="Line 169"/>
            <p:cNvSpPr>
              <a:spLocks noChangeShapeType="1"/>
            </p:cNvSpPr>
            <p:nvPr/>
          </p:nvSpPr>
          <p:spPr bwMode="auto">
            <a:xfrm>
              <a:off x="3840" y="1440"/>
              <a:ext cx="720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12" name="Line 170"/>
            <p:cNvSpPr>
              <a:spLocks noChangeShapeType="1"/>
            </p:cNvSpPr>
            <p:nvPr/>
          </p:nvSpPr>
          <p:spPr bwMode="auto">
            <a:xfrm>
              <a:off x="3840" y="1736"/>
              <a:ext cx="720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13" name="Line 171"/>
            <p:cNvSpPr>
              <a:spLocks noChangeShapeType="1"/>
            </p:cNvSpPr>
            <p:nvPr/>
          </p:nvSpPr>
          <p:spPr bwMode="auto">
            <a:xfrm>
              <a:off x="3840" y="1440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14" name="Line 172"/>
            <p:cNvSpPr>
              <a:spLocks noChangeShapeType="1"/>
            </p:cNvSpPr>
            <p:nvPr/>
          </p:nvSpPr>
          <p:spPr bwMode="auto">
            <a:xfrm>
              <a:off x="4560" y="1440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15" name="Line 173"/>
            <p:cNvSpPr>
              <a:spLocks noChangeShapeType="1"/>
            </p:cNvSpPr>
            <p:nvPr/>
          </p:nvSpPr>
          <p:spPr bwMode="auto">
            <a:xfrm>
              <a:off x="4206" y="1440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16" name="Line 174"/>
            <p:cNvSpPr>
              <a:spLocks noChangeShapeType="1"/>
            </p:cNvSpPr>
            <p:nvPr/>
          </p:nvSpPr>
          <p:spPr bwMode="auto">
            <a:xfrm>
              <a:off x="4379" y="1440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17" name="Line 175"/>
            <p:cNvSpPr>
              <a:spLocks noChangeShapeType="1"/>
            </p:cNvSpPr>
            <p:nvPr/>
          </p:nvSpPr>
          <p:spPr bwMode="auto">
            <a:xfrm>
              <a:off x="4023" y="1440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18" name="Line 176"/>
            <p:cNvSpPr>
              <a:spLocks noChangeShapeType="1"/>
            </p:cNvSpPr>
            <p:nvPr/>
          </p:nvSpPr>
          <p:spPr bwMode="auto">
            <a:xfrm>
              <a:off x="1536" y="1536"/>
              <a:ext cx="1344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19" name="Line 177"/>
            <p:cNvSpPr>
              <a:spLocks noChangeShapeType="1"/>
            </p:cNvSpPr>
            <p:nvPr/>
          </p:nvSpPr>
          <p:spPr bwMode="auto">
            <a:xfrm>
              <a:off x="3504" y="1584"/>
              <a:ext cx="336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620" name="Group 178"/>
          <p:cNvGrpSpPr>
            <a:grpSpLocks/>
          </p:cNvGrpSpPr>
          <p:nvPr/>
        </p:nvGrpSpPr>
        <p:grpSpPr bwMode="auto">
          <a:xfrm>
            <a:off x="1719942" y="3185431"/>
            <a:ext cx="2133600" cy="1905000"/>
            <a:chOff x="1056" y="1248"/>
            <a:chExt cx="1344" cy="1200"/>
          </a:xfrm>
        </p:grpSpPr>
        <p:sp>
          <p:nvSpPr>
            <p:cNvPr id="621" name="Line 179"/>
            <p:cNvSpPr>
              <a:spLocks noChangeShapeType="1"/>
            </p:cNvSpPr>
            <p:nvPr/>
          </p:nvSpPr>
          <p:spPr bwMode="auto">
            <a:xfrm flipV="1">
              <a:off x="1056" y="1248"/>
              <a:ext cx="0" cy="336"/>
            </a:xfrm>
            <a:prstGeom prst="line">
              <a:avLst/>
            </a:prstGeom>
            <a:noFill/>
            <a:ln w="38100">
              <a:solidFill>
                <a:srgbClr val="DE285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22" name="Line 180"/>
            <p:cNvSpPr>
              <a:spLocks noChangeShapeType="1"/>
            </p:cNvSpPr>
            <p:nvPr/>
          </p:nvSpPr>
          <p:spPr bwMode="auto">
            <a:xfrm>
              <a:off x="1056" y="1248"/>
              <a:ext cx="1344" cy="0"/>
            </a:xfrm>
            <a:prstGeom prst="line">
              <a:avLst/>
            </a:prstGeom>
            <a:noFill/>
            <a:ln w="38100">
              <a:solidFill>
                <a:srgbClr val="DE285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23" name="Line 181"/>
            <p:cNvSpPr>
              <a:spLocks noChangeShapeType="1"/>
            </p:cNvSpPr>
            <p:nvPr/>
          </p:nvSpPr>
          <p:spPr bwMode="auto">
            <a:xfrm>
              <a:off x="2400" y="1248"/>
              <a:ext cx="0" cy="1200"/>
            </a:xfrm>
            <a:prstGeom prst="line">
              <a:avLst/>
            </a:prstGeom>
            <a:noFill/>
            <a:ln w="38100">
              <a:solidFill>
                <a:srgbClr val="DE285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624" name="TextBox 184"/>
          <p:cNvSpPr txBox="1">
            <a:spLocks noChangeArrowheads="1"/>
          </p:cNvSpPr>
          <p:nvPr/>
        </p:nvSpPr>
        <p:spPr bwMode="auto">
          <a:xfrm>
            <a:off x="4110717" y="3939494"/>
            <a:ext cx="1225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&lt;v1, v2&gt;</a:t>
            </a:r>
            <a:endParaRPr lang="zh-CN" altLang="en-US" sz="20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25" name="TextBox 186"/>
          <p:cNvSpPr txBox="1">
            <a:spLocks noChangeArrowheads="1"/>
          </p:cNvSpPr>
          <p:nvPr/>
        </p:nvSpPr>
        <p:spPr bwMode="auto">
          <a:xfrm>
            <a:off x="5910942" y="3939494"/>
            <a:ext cx="1225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&lt;v1, v3&gt;</a:t>
            </a:r>
            <a:endParaRPr lang="zh-CN" altLang="en-US" sz="20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26" name="TextBox 187"/>
          <p:cNvSpPr txBox="1">
            <a:spLocks noChangeArrowheads="1"/>
          </p:cNvSpPr>
          <p:nvPr/>
        </p:nvSpPr>
        <p:spPr bwMode="auto">
          <a:xfrm>
            <a:off x="2815317" y="4731656"/>
            <a:ext cx="122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&lt;v3, v1&gt;</a:t>
            </a:r>
            <a:endParaRPr lang="zh-CN" altLang="en-US" sz="20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27" name="TextBox 188"/>
          <p:cNvSpPr txBox="1">
            <a:spLocks noChangeArrowheads="1"/>
          </p:cNvSpPr>
          <p:nvPr/>
        </p:nvSpPr>
        <p:spPr bwMode="auto">
          <a:xfrm>
            <a:off x="6703105" y="4691969"/>
            <a:ext cx="1225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&lt;v3, v4&gt;</a:t>
            </a:r>
            <a:endParaRPr lang="zh-CN" altLang="en-US" sz="20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28" name="TextBox 189"/>
          <p:cNvSpPr txBox="1">
            <a:spLocks noChangeArrowheads="1"/>
          </p:cNvSpPr>
          <p:nvPr/>
        </p:nvSpPr>
        <p:spPr bwMode="auto">
          <a:xfrm>
            <a:off x="2815317" y="5523819"/>
            <a:ext cx="122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&lt;v4, v1&gt;</a:t>
            </a:r>
            <a:endParaRPr lang="zh-CN" altLang="en-US" sz="20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29" name="TextBox 190"/>
          <p:cNvSpPr txBox="1">
            <a:spLocks noChangeArrowheads="1"/>
          </p:cNvSpPr>
          <p:nvPr/>
        </p:nvSpPr>
        <p:spPr bwMode="auto">
          <a:xfrm>
            <a:off x="5336267" y="5523819"/>
            <a:ext cx="122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&lt;v4, v2&gt;</a:t>
            </a:r>
            <a:endParaRPr lang="zh-CN" altLang="en-US" sz="20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5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" grpId="0"/>
      <p:bldP spid="625" grpId="0"/>
      <p:bldP spid="626" grpId="0"/>
      <p:bldP spid="627" grpId="0"/>
      <p:bldP spid="628" grpId="0"/>
      <p:bldP spid="6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十字链表表示法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74"/>
          <p:cNvSpPr>
            <a:spLocks noChangeArrowheads="1"/>
          </p:cNvSpPr>
          <p:nvPr/>
        </p:nvSpPr>
        <p:spPr bwMode="auto">
          <a:xfrm>
            <a:off x="917802" y="2307549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十字链表优点：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容易操作，如求顶点的入度、出度等。</a:t>
            </a:r>
          </a:p>
        </p:txBody>
      </p:sp>
      <p:sp>
        <p:nvSpPr>
          <p:cNvPr id="5" name="Rectangle 184"/>
          <p:cNvSpPr>
            <a:spLocks noChangeArrowheads="1"/>
          </p:cNvSpPr>
          <p:nvPr/>
        </p:nvSpPr>
        <p:spPr bwMode="auto">
          <a:xfrm>
            <a:off x="1133702" y="2902861"/>
            <a:ext cx="69548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空间复杂度和建表的时间复杂度都与邻接表相同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091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邻接多重表表示法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696" y="3622757"/>
            <a:ext cx="2304256" cy="19936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3000" y="3406733"/>
            <a:ext cx="5469242" cy="28448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6696" y="1354593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在邻接表中，一条边的两个结点在不同的链表中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共用结点，即图的多重链表表示。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需要记录依附一个边结点的两个顶点。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需要记录上面两个顶点的各自的下一条边。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64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邻接多重表表示法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24"/>
          <p:cNvSpPr>
            <a:spLocks noChangeArrowheads="1"/>
          </p:cNvSpPr>
          <p:nvPr/>
        </p:nvSpPr>
        <p:spPr bwMode="auto">
          <a:xfrm>
            <a:off x="1339397" y="2207167"/>
            <a:ext cx="6582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33CC"/>
                </a:solidFill>
                <a:ea typeface="黑体" panose="02010609060101010101" pitchFamily="49" charset="-122"/>
              </a:rPr>
              <a:t>邻接多重表优点：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容易操作，如求顶点的度等。</a:t>
            </a:r>
            <a:endParaRPr lang="zh-CN" altLang="en-US" sz="2400" dirty="0">
              <a:solidFill>
                <a:schemeClr val="hlin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Rectangle 199"/>
          <p:cNvSpPr>
            <a:spLocks noChangeArrowheads="1"/>
          </p:cNvSpPr>
          <p:nvPr/>
        </p:nvSpPr>
        <p:spPr bwMode="auto">
          <a:xfrm>
            <a:off x="1153886" y="3073400"/>
            <a:ext cx="69532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空间复杂度和建表的时间复杂度都与邻接表相同。</a:t>
            </a:r>
          </a:p>
        </p:txBody>
      </p:sp>
    </p:spTree>
    <p:extLst>
      <p:ext uri="{BB962C8B-B14F-4D97-AF65-F5344CB8AC3E}">
        <p14:creationId xmlns:p14="http://schemas.microsoft.com/office/powerpoint/2010/main" val="124189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Any Question</a:t>
            </a:r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？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06208" y="2818071"/>
            <a:ext cx="7081986" cy="2983706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Aft>
                <a:spcPts val="0"/>
              </a:spcAft>
            </a:pPr>
            <a:endParaRPr lang="en-U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2700"/>
              </a:lnSpc>
              <a:spcBef>
                <a:spcPts val="1125"/>
              </a:spcBef>
              <a:spcAft>
                <a:spcPts val="0"/>
              </a:spcAft>
            </a:pPr>
            <a:r>
              <a:rPr lang="en-US" altLang="zh-CN" sz="15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www.xinggangw.info</a:t>
            </a:r>
            <a:endParaRPr lang="en-US" altLang="zh-CN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endParaRPr lang="en-U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2700"/>
              </a:lnSpc>
              <a:spcAft>
                <a:spcPts val="0"/>
              </a:spcAft>
            </a:pPr>
            <a:endParaRPr lang="en-U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4" tooltip="Select here to visit the PowerPoint team blog.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63" y="3314638"/>
            <a:ext cx="496455" cy="4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邻接矩阵（数组）表示法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8015478" cy="39776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建立一个顶点表和一个邻接矩阵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457200" lvl="1" indent="-285750"/>
            <a:r>
              <a:rPr lang="zh-CN" altLang="en-US" sz="1800" dirty="0">
                <a:solidFill>
                  <a:schemeClr val="tx1"/>
                </a:solidFill>
                <a:ea typeface="微软雅黑 Light" panose="020B0502040204020203" pitchFamily="34" charset="-122"/>
              </a:rPr>
              <a:t>顶点表：记录各个顶点信息</a:t>
            </a:r>
            <a:endParaRPr lang="en-US" altLang="zh-CN" sz="18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  <a:p>
            <a:pPr marL="457200" lvl="1" indent="-285750"/>
            <a:r>
              <a:rPr lang="zh-CN" altLang="en-US" sz="1800" dirty="0">
                <a:solidFill>
                  <a:schemeClr val="tx1"/>
                </a:solidFill>
                <a:ea typeface="微软雅黑 Light" panose="020B0502040204020203" pitchFamily="34" charset="-122"/>
              </a:rPr>
              <a:t>邻接矩阵：表示各个顶点之间关系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设图 </a:t>
            </a: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A = (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V</a:t>
            </a: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, 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E</a:t>
            </a: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) 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有 </a:t>
            </a:r>
            <a:r>
              <a:rPr lang="en-US" altLang="zh-CN" sz="1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n</a:t>
            </a:r>
            <a:r>
              <a:rPr lang="en-US" altLang="zh-CN" sz="1800" i="1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 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个顶点，则图的邻接矩阵是一个二维数组 </a:t>
            </a:r>
            <a:r>
              <a:rPr lang="en-US" altLang="zh-CN" sz="1800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A</a:t>
            </a:r>
            <a:r>
              <a:rPr lang="en-US" altLang="zh-CN" sz="1800" i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.Edge</a:t>
            </a:r>
            <a:r>
              <a:rPr lang="en-US" altLang="zh-CN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[</a:t>
            </a:r>
            <a:r>
              <a:rPr lang="en-US" altLang="zh-CN" sz="1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n</a:t>
            </a:r>
            <a:r>
              <a:rPr lang="en-US" altLang="zh-CN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][</a:t>
            </a:r>
            <a:r>
              <a:rPr lang="en-US" altLang="zh-CN" sz="1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n</a:t>
            </a:r>
            <a:r>
              <a:rPr lang="en-US" altLang="zh-CN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]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，定义为：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8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  <a:p>
            <a:pPr marL="457200" lvl="1" indent="-285750">
              <a:buFont typeface="Wingdings" panose="05000000000000000000" pitchFamily="2" charset="2"/>
              <a:buChar char="l"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450307"/>
              </p:ext>
            </p:extLst>
          </p:nvPr>
        </p:nvGraphicFramePr>
        <p:xfrm>
          <a:off x="724598" y="4448175"/>
          <a:ext cx="73755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3378200" imgH="482600" progId="Equation.3">
                  <p:embed/>
                </p:oleObj>
              </mc:Choice>
              <mc:Fallback>
                <p:oleObj name="Equation" r:id="rId3" imgW="3378200" imgH="48260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98" y="4448175"/>
                        <a:ext cx="7375525" cy="762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25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邻接矩阵（数组）表示法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8015478" cy="39776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800" dirty="0">
              <a:solidFill>
                <a:schemeClr val="tx1"/>
              </a:solidFill>
              <a:ea typeface="微软雅黑 Light" panose="020B0502040204020203" pitchFamily="34" charset="-122"/>
            </a:endParaRPr>
          </a:p>
          <a:p>
            <a:pPr marL="457200" lvl="1" indent="-285750">
              <a:buFont typeface="Wingdings" panose="05000000000000000000" pitchFamily="2" charset="2"/>
              <a:buChar char="l"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420755" y="1296053"/>
            <a:ext cx="477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下面无向图的邻接矩阵如何表示？</a:t>
            </a: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904875" y="2419350"/>
            <a:ext cx="2679700" cy="1600200"/>
            <a:chOff x="240" y="2256"/>
            <a:chExt cx="1688" cy="1008"/>
          </a:xfrm>
        </p:grpSpPr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528" y="2256"/>
              <a:ext cx="1400" cy="1008"/>
              <a:chOff x="545" y="2256"/>
              <a:chExt cx="1352" cy="816"/>
            </a:xfrm>
          </p:grpSpPr>
          <p:sp>
            <p:nvSpPr>
              <p:cNvPr id="10" name="Oval 19"/>
              <p:cNvSpPr>
                <a:spLocks noChangeArrowheads="1"/>
              </p:cNvSpPr>
              <p:nvPr/>
            </p:nvSpPr>
            <p:spPr bwMode="auto">
              <a:xfrm>
                <a:off x="545" y="2284"/>
                <a:ext cx="312" cy="19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  <a:ea typeface="黑体" panose="02010609060101010101" pitchFamily="49" charset="-122"/>
                  </a:rPr>
                  <a:t>v1</a:t>
                </a:r>
              </a:p>
            </p:txBody>
          </p:sp>
          <p:sp>
            <p:nvSpPr>
              <p:cNvPr id="11" name="Oval 20"/>
              <p:cNvSpPr>
                <a:spLocks noChangeArrowheads="1"/>
              </p:cNvSpPr>
              <p:nvPr/>
            </p:nvSpPr>
            <p:spPr bwMode="auto">
              <a:xfrm>
                <a:off x="1481" y="2256"/>
                <a:ext cx="312" cy="19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  <a:ea typeface="黑体" panose="02010609060101010101" pitchFamily="49" charset="-122"/>
                  </a:rPr>
                  <a:t>v2</a:t>
                </a:r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auto">
              <a:xfrm>
                <a:off x="1013" y="2566"/>
                <a:ext cx="312" cy="19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  <a:ea typeface="黑体" panose="02010609060101010101" pitchFamily="49" charset="-122"/>
                  </a:rPr>
                  <a:t>v3</a:t>
                </a: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auto">
              <a:xfrm>
                <a:off x="1585" y="2875"/>
                <a:ext cx="312" cy="19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  <a:ea typeface="黑体" panose="02010609060101010101" pitchFamily="49" charset="-122"/>
                  </a:rPr>
                  <a:t>v5</a:t>
                </a:r>
              </a:p>
            </p:txBody>
          </p:sp>
          <p:sp>
            <p:nvSpPr>
              <p:cNvPr id="14" name="Line 23"/>
              <p:cNvSpPr>
                <a:spLocks noChangeShapeType="1"/>
              </p:cNvSpPr>
              <p:nvPr/>
            </p:nvSpPr>
            <p:spPr bwMode="auto">
              <a:xfrm>
                <a:off x="857" y="2369"/>
                <a:ext cx="624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24"/>
              <p:cNvSpPr>
                <a:spLocks noChangeShapeType="1"/>
              </p:cNvSpPr>
              <p:nvPr/>
            </p:nvSpPr>
            <p:spPr bwMode="auto">
              <a:xfrm flipH="1">
                <a:off x="701" y="2481"/>
                <a:ext cx="0" cy="36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5"/>
              <p:cNvSpPr>
                <a:spLocks noChangeShapeType="1"/>
              </p:cNvSpPr>
              <p:nvPr/>
            </p:nvSpPr>
            <p:spPr bwMode="auto">
              <a:xfrm>
                <a:off x="857" y="2988"/>
                <a:ext cx="72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26"/>
              <p:cNvSpPr>
                <a:spLocks noChangeShapeType="1"/>
              </p:cNvSpPr>
              <p:nvPr/>
            </p:nvSpPr>
            <p:spPr bwMode="auto">
              <a:xfrm>
                <a:off x="1273" y="2736"/>
                <a:ext cx="416" cy="16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Oval 27"/>
              <p:cNvSpPr>
                <a:spLocks noChangeArrowheads="1"/>
              </p:cNvSpPr>
              <p:nvPr/>
            </p:nvSpPr>
            <p:spPr bwMode="auto">
              <a:xfrm>
                <a:off x="545" y="2847"/>
                <a:ext cx="312" cy="19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  <a:ea typeface="黑体" panose="02010609060101010101" pitchFamily="49" charset="-122"/>
                  </a:rPr>
                  <a:t>v4</a:t>
                </a:r>
              </a:p>
            </p:txBody>
          </p:sp>
          <p:sp>
            <p:nvSpPr>
              <p:cNvPr id="19" name="Line 28"/>
              <p:cNvSpPr>
                <a:spLocks noChangeShapeType="1"/>
              </p:cNvSpPr>
              <p:nvPr/>
            </p:nvSpPr>
            <p:spPr bwMode="auto">
              <a:xfrm flipH="1">
                <a:off x="805" y="2734"/>
                <a:ext cx="260" cy="14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9"/>
              <p:cNvSpPr>
                <a:spLocks noChangeShapeType="1"/>
              </p:cNvSpPr>
              <p:nvPr/>
            </p:nvSpPr>
            <p:spPr bwMode="auto">
              <a:xfrm flipH="1">
                <a:off x="1273" y="2425"/>
                <a:ext cx="260" cy="169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>
                <a:off x="1689" y="2453"/>
                <a:ext cx="0" cy="42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Oval 31"/>
              <p:cNvSpPr>
                <a:spLocks noChangeArrowheads="1"/>
              </p:cNvSpPr>
              <p:nvPr/>
            </p:nvSpPr>
            <p:spPr bwMode="auto">
              <a:xfrm>
                <a:off x="545" y="2847"/>
                <a:ext cx="312" cy="19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  <a:ea typeface="黑体" panose="02010609060101010101" pitchFamily="49" charset="-122"/>
                  </a:rPr>
                  <a:t>v4</a:t>
                </a:r>
              </a:p>
            </p:txBody>
          </p:sp>
        </p:grpSp>
        <p:sp>
          <p:nvSpPr>
            <p:cNvPr id="9" name="Rectangle 32"/>
            <p:cNvSpPr>
              <a:spLocks noChangeArrowheads="1"/>
            </p:cNvSpPr>
            <p:nvPr/>
          </p:nvSpPr>
          <p:spPr bwMode="auto">
            <a:xfrm>
              <a:off x="240" y="2560"/>
              <a:ext cx="278" cy="32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微软雅黑 Light" panose="020B0502040204020203" pitchFamily="34" charset="-122"/>
                </a:rPr>
                <a:t>A</a:t>
              </a: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055521" y="2474259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33CC"/>
                </a:solidFill>
                <a:ea typeface="黑体" panose="02010609060101010101" pitchFamily="49" charset="-122"/>
              </a:rPr>
              <a:t>邻接矩阵：</a:t>
            </a:r>
          </a:p>
        </p:txBody>
      </p:sp>
      <p:sp>
        <p:nvSpPr>
          <p:cNvPr id="24" name="AutoShape 8"/>
          <p:cNvSpPr>
            <a:spLocks/>
          </p:cNvSpPr>
          <p:nvPr/>
        </p:nvSpPr>
        <p:spPr bwMode="auto">
          <a:xfrm>
            <a:off x="6481953" y="2950508"/>
            <a:ext cx="152400" cy="1600200"/>
          </a:xfrm>
          <a:prstGeom prst="leftBracket">
            <a:avLst>
              <a:gd name="adj" fmla="val 87500"/>
            </a:avLst>
          </a:prstGeom>
          <a:noFill/>
          <a:ln w="3810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009900"/>
              </a:solidFill>
            </a:endParaRPr>
          </a:p>
        </p:txBody>
      </p:sp>
      <p:sp>
        <p:nvSpPr>
          <p:cNvPr id="25" name="AutoShape 9"/>
          <p:cNvSpPr>
            <a:spLocks/>
          </p:cNvSpPr>
          <p:nvPr/>
        </p:nvSpPr>
        <p:spPr bwMode="auto">
          <a:xfrm>
            <a:off x="8331391" y="2950508"/>
            <a:ext cx="207962" cy="1600200"/>
          </a:xfrm>
          <a:prstGeom prst="rightBracket">
            <a:avLst>
              <a:gd name="adj" fmla="val 64122"/>
            </a:avLst>
          </a:prstGeom>
          <a:noFill/>
          <a:ln w="3810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348353" y="3331508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 err="1">
                <a:solidFill>
                  <a:srgbClr val="C00000"/>
                </a:solidFill>
                <a:ea typeface="黑体" panose="02010609060101010101" pitchFamily="49" charset="-122"/>
              </a:rPr>
              <a:t>A.</a:t>
            </a:r>
            <a:r>
              <a:rPr lang="en-US" altLang="zh-CN" sz="2800" i="1" dirty="0" err="1">
                <a:solidFill>
                  <a:srgbClr val="C00000"/>
                </a:solidFill>
                <a:ea typeface="黑体" panose="02010609060101010101" pitchFamily="49" charset="-122"/>
              </a:rPr>
              <a:t>Edge</a:t>
            </a:r>
            <a:r>
              <a:rPr lang="en-US" altLang="zh-CN" sz="2800" dirty="0">
                <a:ea typeface="黑体" panose="02010609060101010101" pitchFamily="49" charset="-122"/>
              </a:rPr>
              <a:t> =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6181122" y="2126596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ea typeface="黑体" panose="02010609060101010101" pitchFamily="49" charset="-122"/>
              </a:rPr>
              <a:t>v1 v2</a:t>
            </a:r>
            <a:r>
              <a:rPr lang="en-US" altLang="zh-CN" sz="2000" baseline="-6000" dirty="0">
                <a:solidFill>
                  <a:srgbClr val="C00000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solidFill>
                  <a:srgbClr val="C00000"/>
                </a:solidFill>
                <a:ea typeface="黑体" panose="02010609060101010101" pitchFamily="49" charset="-122"/>
              </a:rPr>
              <a:t>v3 v4 v5</a:t>
            </a:r>
            <a:r>
              <a:rPr lang="en-US" altLang="zh-CN" sz="2000" dirty="0">
                <a:ea typeface="黑体" panose="02010609060101010101" pitchFamily="49" charset="-122"/>
              </a:rPr>
              <a:t>)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5948553" y="2852083"/>
            <a:ext cx="45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v1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v2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v3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v4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v5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4342423" y="1977371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33CC"/>
                </a:solidFill>
                <a:ea typeface="黑体" panose="02010609060101010101" pitchFamily="49" charset="-122"/>
              </a:rPr>
              <a:t>顶点表：</a:t>
            </a: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6686741" y="2907646"/>
            <a:ext cx="1579562" cy="1600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0   </a:t>
            </a:r>
            <a:r>
              <a:rPr lang="en-US" altLang="zh-CN" sz="2000" dirty="0">
                <a:solidFill>
                  <a:schemeClr val="hlink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 baseline="-6000" dirty="0"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ea typeface="黑体" panose="02010609060101010101" pitchFamily="49" charset="-122"/>
              </a:rPr>
              <a:t>0</a:t>
            </a:r>
            <a:r>
              <a:rPr lang="en-US" altLang="zh-CN" sz="2000" baseline="-6000" dirty="0"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 dirty="0">
                <a:ea typeface="黑体" panose="02010609060101010101" pitchFamily="49" charset="-122"/>
              </a:rPr>
              <a:t>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 dirty="0">
                <a:ea typeface="黑体" panose="02010609060101010101" pitchFamily="49" charset="-122"/>
              </a:rPr>
              <a:t>   0</a:t>
            </a:r>
            <a:r>
              <a:rPr lang="en-US" altLang="zh-CN" sz="2000" baseline="-6000" dirty="0"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 dirty="0">
                <a:solidFill>
                  <a:schemeClr val="accent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</a:rPr>
              <a:t>  0   </a:t>
            </a:r>
            <a:r>
              <a:rPr lang="en-US" altLang="zh-CN" sz="2000" dirty="0">
                <a:solidFill>
                  <a:schemeClr val="hlink"/>
                </a:solidFill>
                <a:ea typeface="黑体" panose="02010609060101010101" pitchFamily="49" charset="-122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0</a:t>
            </a:r>
            <a:r>
              <a:rPr lang="en-US" altLang="zh-CN" sz="2000" baseline="-6000" dirty="0"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 dirty="0">
                <a:solidFill>
                  <a:schemeClr val="accent1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ea typeface="黑体" panose="02010609060101010101" pitchFamily="49" charset="-122"/>
              </a:rPr>
              <a:t> 0   </a:t>
            </a:r>
            <a:r>
              <a:rPr lang="en-US" altLang="zh-CN" sz="2000" dirty="0">
                <a:solidFill>
                  <a:schemeClr val="hlink"/>
                </a:solidFill>
                <a:ea typeface="黑体" panose="02010609060101010101" pitchFamily="49" charset="-122"/>
              </a:rPr>
              <a:t>1   1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 dirty="0">
                <a:solidFill>
                  <a:schemeClr val="accent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</a:rPr>
              <a:t>  0   </a:t>
            </a:r>
            <a:r>
              <a:rPr lang="en-US" altLang="zh-CN" sz="2000" dirty="0">
                <a:solidFill>
                  <a:schemeClr val="hlink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 dirty="0">
                <a:ea typeface="黑体" panose="02010609060101010101" pitchFamily="49" charset="-122"/>
              </a:rPr>
              <a:t>   0   </a:t>
            </a:r>
            <a:r>
              <a:rPr lang="en-US" altLang="zh-CN" sz="2000" dirty="0">
                <a:solidFill>
                  <a:schemeClr val="hlink"/>
                </a:solidFill>
                <a:ea typeface="黑体" panose="02010609060101010101" pitchFamily="49" charset="-122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0   </a:t>
            </a:r>
            <a:r>
              <a:rPr lang="en-US" altLang="zh-CN" sz="2000" dirty="0">
                <a:solidFill>
                  <a:schemeClr val="hlink"/>
                </a:solidFill>
                <a:ea typeface="黑体" panose="02010609060101010101" pitchFamily="49" charset="-122"/>
              </a:rPr>
              <a:t>1   1   1</a:t>
            </a:r>
            <a:r>
              <a:rPr lang="en-US" altLang="zh-CN" sz="2000" dirty="0">
                <a:solidFill>
                  <a:schemeClr val="accent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</a:rPr>
              <a:t>  0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711391" y="4900129"/>
            <a:ext cx="7620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分析</a:t>
            </a:r>
            <a:r>
              <a:rPr lang="en-US" altLang="zh-CN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：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无向图的邻接矩阵是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对称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的；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分析</a:t>
            </a:r>
            <a:r>
              <a:rPr lang="en-US" altLang="zh-CN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：</a:t>
            </a:r>
            <a:r>
              <a:rPr lang="zh-CN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顶点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 </a:t>
            </a:r>
            <a:r>
              <a:rPr lang="zh-CN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的</a:t>
            </a:r>
            <a:r>
              <a:rPr lang="zh-CN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度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＝第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 </a:t>
            </a:r>
            <a:r>
              <a:rPr lang="zh-CN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行 (列) 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中</a:t>
            </a:r>
            <a:r>
              <a:rPr lang="zh-CN" altLang="zh-CN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1</a:t>
            </a:r>
            <a:r>
              <a:rPr lang="zh-CN" altLang="zh-CN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 </a:t>
            </a:r>
            <a:r>
              <a:rPr lang="zh-CN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的个数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特别：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完全图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的邻接矩阵中，对角元素为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，其余全</a:t>
            </a:r>
            <a:r>
              <a:rPr lang="en-US" altLang="zh-CN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277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 animBg="1"/>
      <p:bldP spid="25" grpId="0" animBg="1"/>
      <p:bldP spid="26" grpId="0"/>
      <p:bldP spid="27" grpId="0"/>
      <p:bldP spid="28" grpId="0"/>
      <p:bldP spid="29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邻接矩阵（数组）表示法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328422" y="1190625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>
                <a:solidFill>
                  <a:srgbClr val="FF33CC"/>
                </a:solidFill>
              </a:rPr>
              <a:t>例</a:t>
            </a:r>
            <a:r>
              <a:rPr lang="en-US" altLang="zh-CN" sz="2400" b="1">
                <a:solidFill>
                  <a:srgbClr val="FF33CC"/>
                </a:solidFill>
              </a:rPr>
              <a:t>2 </a:t>
            </a:r>
            <a:r>
              <a:rPr lang="zh-CN" altLang="en-US" sz="2400" b="1">
                <a:solidFill>
                  <a:srgbClr val="FF33CC"/>
                </a:solidFill>
              </a:rPr>
              <a:t>：</a:t>
            </a:r>
            <a:r>
              <a:rPr lang="zh-CN" altLang="en-US" sz="2400" b="1">
                <a:solidFill>
                  <a:schemeClr val="tx1"/>
                </a:solidFill>
              </a:rPr>
              <a:t>下面有向图的邻接矩阵如何表示？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136335" y="4921250"/>
            <a:ext cx="913447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</a:t>
            </a:r>
            <a:r>
              <a:rPr lang="en-US" altLang="zh-CN" sz="20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2000" dirty="0">
                <a:ea typeface="微软雅黑 Light" panose="020B0502040204020203" pitchFamily="34" charset="-122"/>
              </a:rPr>
              <a:t>有向图的邻接矩阵</a:t>
            </a:r>
            <a:r>
              <a:rPr lang="zh-CN" altLang="en-US" sz="2000" dirty="0">
                <a:solidFill>
                  <a:srgbClr val="C00000"/>
                </a:solidFill>
                <a:ea typeface="微软雅黑 Light" panose="020B0502040204020203" pitchFamily="34" charset="-122"/>
              </a:rPr>
              <a:t>可能是不对称</a:t>
            </a:r>
            <a:r>
              <a:rPr lang="zh-CN" altLang="en-US" sz="2000" dirty="0">
                <a:ea typeface="微软雅黑 Light" panose="020B0502040204020203" pitchFamily="34" charset="-122"/>
              </a:rPr>
              <a:t>的。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</a:t>
            </a:r>
            <a:r>
              <a:rPr lang="en-US" altLang="zh-CN" sz="20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顶点</a:t>
            </a:r>
            <a:r>
              <a:rPr lang="en-US" altLang="zh-CN" sz="2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000" baseline="-25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出度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zh-CN" altLang="en-US" sz="2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en-US" altLang="zh-CN" sz="2000" dirty="0" err="1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行元素之和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800" i="1" dirty="0">
                <a:solidFill>
                  <a:srgbClr val="C00000"/>
                </a:solidFill>
                <a:ea typeface="黑体" panose="02010609060101010101" pitchFamily="49" charset="-122"/>
              </a:rPr>
              <a:t>OD(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000" baseline="-25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1800" i="1" dirty="0">
                <a:solidFill>
                  <a:srgbClr val="C00000"/>
                </a:solidFill>
                <a:ea typeface="黑体" panose="02010609060101010101" pitchFamily="49" charset="-122"/>
              </a:rPr>
              <a:t> )=</a:t>
            </a:r>
            <a:r>
              <a:rPr lang="en-US" altLang="zh-CN" sz="1800" i="1" dirty="0">
                <a:solidFill>
                  <a:srgbClr val="C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 </a:t>
            </a:r>
            <a:r>
              <a:rPr lang="en-US" altLang="zh-CN" sz="1800" i="1" baseline="-25000" dirty="0" err="1">
                <a:solidFill>
                  <a:srgbClr val="C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1800" i="1" dirty="0" err="1">
                <a:ea typeface="黑体" panose="02010609060101010101" pitchFamily="49" charset="-122"/>
              </a:rPr>
              <a:t>A.</a:t>
            </a:r>
            <a:r>
              <a:rPr lang="en-US" altLang="zh-CN" sz="1800" i="1" dirty="0" err="1">
                <a:solidFill>
                  <a:srgbClr val="C00000"/>
                </a:solidFill>
                <a:ea typeface="黑体" panose="02010609060101010101" pitchFamily="49" charset="-122"/>
              </a:rPr>
              <a:t>Edge</a:t>
            </a:r>
            <a:r>
              <a:rPr lang="en-US" altLang="zh-CN" sz="1800" i="1" dirty="0">
                <a:solidFill>
                  <a:srgbClr val="C00000"/>
                </a:solidFill>
                <a:ea typeface="黑体" panose="02010609060101010101" pitchFamily="49" charset="-122"/>
              </a:rPr>
              <a:t>[ </a:t>
            </a:r>
            <a:r>
              <a:rPr lang="en-US" altLang="zh-CN" sz="1800" i="1" dirty="0" err="1">
                <a:solidFill>
                  <a:srgbClr val="C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1800" i="1" dirty="0">
                <a:solidFill>
                  <a:srgbClr val="C00000"/>
                </a:solidFill>
                <a:ea typeface="黑体" panose="02010609060101010101" pitchFamily="49" charset="-122"/>
              </a:rPr>
              <a:t> ][j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黑体" panose="02010609060101010101" pitchFamily="49" charset="-122"/>
              </a:rPr>
              <a:t>             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顶点</a:t>
            </a:r>
            <a:r>
              <a:rPr lang="en-US" altLang="zh-CN" sz="2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000" baseline="-25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入度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zh-CN" altLang="en-US" sz="2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en-US" altLang="zh-CN" sz="2000" dirty="0" err="1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列元素之和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800" i="1" dirty="0">
                <a:solidFill>
                  <a:srgbClr val="C00000"/>
                </a:solidFill>
                <a:ea typeface="黑体" panose="02010609060101010101" pitchFamily="49" charset="-122"/>
              </a:rPr>
              <a:t>ID(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000" baseline="-25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1800" i="1" dirty="0">
                <a:solidFill>
                  <a:srgbClr val="C00000"/>
                </a:solidFill>
                <a:ea typeface="黑体" panose="02010609060101010101" pitchFamily="49" charset="-122"/>
              </a:rPr>
              <a:t> )=</a:t>
            </a:r>
            <a:r>
              <a:rPr lang="en-US" altLang="zh-CN" sz="1800" i="1" dirty="0">
                <a:solidFill>
                  <a:srgbClr val="C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 </a:t>
            </a:r>
            <a:r>
              <a:rPr lang="en-US" altLang="zh-CN" sz="1800" i="1" baseline="-25000" dirty="0" err="1">
                <a:solidFill>
                  <a:srgbClr val="C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1800" i="1" dirty="0" err="1">
                <a:ea typeface="黑体" panose="02010609060101010101" pitchFamily="49" charset="-122"/>
              </a:rPr>
              <a:t>A.</a:t>
            </a:r>
            <a:r>
              <a:rPr lang="en-US" altLang="zh-CN" sz="1800" i="1" dirty="0" err="1">
                <a:solidFill>
                  <a:srgbClr val="C00000"/>
                </a:solidFill>
                <a:ea typeface="黑体" panose="02010609060101010101" pitchFamily="49" charset="-122"/>
              </a:rPr>
              <a:t>Edge</a:t>
            </a:r>
            <a:r>
              <a:rPr lang="en-US" altLang="zh-CN" sz="1800" i="1" dirty="0">
                <a:solidFill>
                  <a:srgbClr val="C00000"/>
                </a:solidFill>
                <a:ea typeface="黑体" panose="02010609060101010101" pitchFamily="49" charset="-122"/>
              </a:rPr>
              <a:t>[ j ][</a:t>
            </a:r>
            <a:r>
              <a:rPr lang="en-US" altLang="zh-CN" sz="1800" i="1" dirty="0" err="1">
                <a:solidFill>
                  <a:srgbClr val="C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1800" i="1" dirty="0">
                <a:solidFill>
                  <a:srgbClr val="C00000"/>
                </a:solidFill>
                <a:ea typeface="黑体" panose="02010609060101010101" pitchFamily="49" charset="-122"/>
              </a:rPr>
              <a:t>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黑体" panose="02010609060101010101" pitchFamily="49" charset="-122"/>
              </a:rPr>
              <a:t>             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顶点的</a:t>
            </a:r>
            <a:r>
              <a:rPr lang="zh-CN" altLang="en-US" sz="2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zh-CN" altLang="en-US" sz="2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en-US" altLang="zh-CN" sz="2000" dirty="0" err="1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行元素之和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2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en-US" altLang="zh-CN" sz="2000" dirty="0" err="1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列元素之和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即：</a:t>
            </a:r>
            <a:r>
              <a:rPr lang="en-US" altLang="zh-CN" sz="1800" i="1" dirty="0">
                <a:ea typeface="黑体" panose="02010609060101010101" pitchFamily="49" charset="-122"/>
              </a:rPr>
              <a:t>TD( </a:t>
            </a:r>
            <a:r>
              <a:rPr lang="en-US" altLang="zh-CN" sz="2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000" baseline="-25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000" baseline="-250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800" i="1" dirty="0">
                <a:ea typeface="黑体" panose="02010609060101010101" pitchFamily="49" charset="-122"/>
              </a:rPr>
              <a:t>) = OD( vi )  + ID( vi )</a:t>
            </a:r>
          </a:p>
        </p:txBody>
      </p: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907160" y="1931988"/>
            <a:ext cx="2462023" cy="1295400"/>
            <a:chOff x="192" y="576"/>
            <a:chExt cx="1872" cy="816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776" y="610"/>
              <a:ext cx="322" cy="23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ea typeface="黑体" panose="02010609060101010101" pitchFamily="49" charset="-122"/>
                </a:rPr>
                <a:t>v1</a:t>
              </a: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1742" y="576"/>
              <a:ext cx="322" cy="23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ea typeface="黑体" panose="02010609060101010101" pitchFamily="49" charset="-122"/>
                </a:rPr>
                <a:t>v2</a:t>
              </a: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723" y="1154"/>
              <a:ext cx="322" cy="23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ea typeface="黑体" panose="02010609060101010101" pitchFamily="49" charset="-122"/>
                </a:rPr>
                <a:t>v3</a:t>
              </a: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1742" y="1154"/>
              <a:ext cx="322" cy="23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ea typeface="黑体" panose="02010609060101010101" pitchFamily="49" charset="-122"/>
                </a:rPr>
                <a:t>v4</a:t>
              </a: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098" y="712"/>
              <a:ext cx="64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937" y="848"/>
              <a:ext cx="0" cy="30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045" y="1290"/>
              <a:ext cx="6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1045" y="814"/>
              <a:ext cx="751" cy="37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192" y="830"/>
              <a:ext cx="272" cy="3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600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微软雅黑 Light" panose="020B0502040204020203" pitchFamily="34" charset="-122"/>
                </a:rPr>
                <a:t>A</a:t>
              </a:r>
            </a:p>
          </p:txBody>
        </p:sp>
      </p:grp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3827272" y="2154936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33CC"/>
                </a:solidFill>
                <a:ea typeface="黑体" panose="02010609060101010101" pitchFamily="49" charset="-122"/>
              </a:rPr>
              <a:t>邻接矩阵：</a:t>
            </a:r>
          </a:p>
        </p:txBody>
      </p:sp>
      <p:sp>
        <p:nvSpPr>
          <p:cNvPr id="45" name="AutoShape 15"/>
          <p:cNvSpPr>
            <a:spLocks/>
          </p:cNvSpPr>
          <p:nvPr/>
        </p:nvSpPr>
        <p:spPr bwMode="auto">
          <a:xfrm>
            <a:off x="5911660" y="2333625"/>
            <a:ext cx="152400" cy="1219200"/>
          </a:xfrm>
          <a:prstGeom prst="leftBracket">
            <a:avLst>
              <a:gd name="adj" fmla="val 66667"/>
            </a:avLst>
          </a:prstGeom>
          <a:noFill/>
          <a:ln w="3810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46" name="AutoShape 16"/>
          <p:cNvSpPr>
            <a:spLocks/>
          </p:cNvSpPr>
          <p:nvPr/>
        </p:nvSpPr>
        <p:spPr bwMode="auto">
          <a:xfrm>
            <a:off x="7283260" y="2333625"/>
            <a:ext cx="207962" cy="1219200"/>
          </a:xfrm>
          <a:prstGeom prst="rightBracket">
            <a:avLst>
              <a:gd name="adj" fmla="val 48855"/>
            </a:avLst>
          </a:prstGeom>
          <a:noFill/>
          <a:ln w="3810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3903472" y="28130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33CC"/>
                </a:solidFill>
                <a:ea typeface="黑体" panose="02010609060101010101" pitchFamily="49" charset="-122"/>
              </a:rPr>
              <a:t>A.</a:t>
            </a:r>
            <a:r>
              <a:rPr lang="en-US" altLang="zh-CN" sz="2800" i="1">
                <a:solidFill>
                  <a:srgbClr val="FF33CC"/>
                </a:solidFill>
                <a:ea typeface="黑体" panose="02010609060101010101" pitchFamily="49" charset="-122"/>
              </a:rPr>
              <a:t>Edge</a:t>
            </a:r>
            <a:r>
              <a:rPr lang="en-US" altLang="zh-CN" sz="2800">
                <a:solidFill>
                  <a:srgbClr val="FF33CC"/>
                </a:solidFill>
                <a:ea typeface="黑体" panose="02010609060101010101" pitchFamily="49" charset="-122"/>
              </a:rPr>
              <a:t> =</a:t>
            </a: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5662422" y="1806575"/>
            <a:ext cx="1884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(</a:t>
            </a:r>
            <a:r>
              <a:rPr lang="en-US" altLang="zh-CN" sz="2000">
                <a:solidFill>
                  <a:srgbClr val="99FF33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v1 v2</a:t>
            </a:r>
            <a:r>
              <a:rPr lang="en-US" altLang="zh-CN" sz="2000" baseline="-6000">
                <a:solidFill>
                  <a:srgbClr val="C00000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v3 v4 </a:t>
            </a:r>
            <a:r>
              <a:rPr lang="en-US" altLang="zh-CN" sz="200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5433822" y="2257425"/>
            <a:ext cx="457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v1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v2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v3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v4</a:t>
            </a: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1675227" y="3740844"/>
            <a:ext cx="5184076" cy="107721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注：</a:t>
            </a:r>
            <a:r>
              <a:rPr lang="zh-CN" altLang="en-US" sz="2000" dirty="0">
                <a:latin typeface="微软雅黑" panose="020B0503020204020204" pitchFamily="34" charset="-122"/>
              </a:rPr>
              <a:t>在有向图的邻接矩阵中，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第</a:t>
            </a:r>
            <a:r>
              <a:rPr lang="en-US" altLang="zh-CN" sz="2000" dirty="0" err="1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行含义：以结点</a:t>
            </a:r>
            <a:r>
              <a:rPr lang="en-US" altLang="zh-CN" sz="2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000" baseline="-25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为尾的弧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即出度边）；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第</a:t>
            </a:r>
            <a:r>
              <a:rPr lang="en-US" altLang="zh-CN" sz="2000" dirty="0" err="1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列含义：以结点</a:t>
            </a:r>
            <a:r>
              <a:rPr lang="en-US" altLang="zh-CN" sz="2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000" baseline="-250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为头的弧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即入度边）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4093972" y="17335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CC"/>
                </a:solidFill>
                <a:ea typeface="黑体" panose="02010609060101010101" pitchFamily="49" charset="-122"/>
              </a:rPr>
              <a:t>顶点表：</a:t>
            </a:r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6040247" y="2230438"/>
            <a:ext cx="1295400" cy="1447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 baseline="-6000">
                <a:ea typeface="黑体" panose="02010609060101010101" pitchFamily="49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 baseline="-6000">
                <a:ea typeface="黑体" panose="02010609060101010101" pitchFamily="49" charset="-122"/>
              </a:rPr>
              <a:t>     </a:t>
            </a:r>
            <a:r>
              <a:rPr lang="en-US" altLang="zh-CN" sz="2000">
                <a:ea typeface="黑体" panose="02010609060101010101" pitchFamily="49" charset="-122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0   0</a:t>
            </a:r>
            <a:r>
              <a:rPr lang="en-US" altLang="zh-CN" sz="2000" baseline="-6000">
                <a:ea typeface="黑体" panose="02010609060101010101" pitchFamily="49" charset="-122"/>
              </a:rPr>
              <a:t>    </a:t>
            </a:r>
            <a:r>
              <a:rPr lang="en-US" altLang="zh-CN" sz="2000">
                <a:ea typeface="黑体" panose="02010609060101010101" pitchFamily="49" charset="-122"/>
              </a:rPr>
              <a:t>0   0   </a:t>
            </a:r>
            <a:endParaRPr lang="en-US" altLang="zh-CN" sz="2000">
              <a:solidFill>
                <a:schemeClr val="accent1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0</a:t>
            </a:r>
            <a:r>
              <a:rPr lang="en-US" altLang="zh-CN" sz="2000" baseline="-6000">
                <a:ea typeface="黑体" panose="02010609060101010101" pitchFamily="49" charset="-122"/>
              </a:rPr>
              <a:t>    </a:t>
            </a:r>
            <a:r>
              <a:rPr lang="en-US" altLang="zh-CN" sz="2000">
                <a:ea typeface="黑体" panose="02010609060101010101" pitchFamily="49" charset="-122"/>
              </a:rPr>
              <a:t>0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000">
                <a:ea typeface="黑体" panose="02010609060101010101" pitchFamily="49" charset="-122"/>
              </a:rPr>
              <a:t>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49" charset="-122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>
                <a:ea typeface="黑体" panose="02010609060101010101" pitchFamily="49" charset="-122"/>
              </a:rPr>
              <a:t>  0   0   0  </a:t>
            </a:r>
          </a:p>
        </p:txBody>
      </p:sp>
    </p:spTree>
    <p:extLst>
      <p:ext uri="{BB962C8B-B14F-4D97-AF65-F5344CB8AC3E}">
        <p14:creationId xmlns:p14="http://schemas.microsoft.com/office/powerpoint/2010/main" val="38604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邻接矩阵（数组）表示法</a:t>
            </a: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0" y="5705475"/>
            <a:ext cx="91440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095500" indent="-2095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</a:t>
            </a:r>
            <a:endParaRPr lang="zh-CN" altLang="en-US" sz="2400" dirty="0">
              <a:solidFill>
                <a:srgbClr val="FF33C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404812" y="1171575"/>
            <a:ext cx="6848475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FF33CC"/>
                </a:solidFill>
              </a:rPr>
              <a:t>例</a:t>
            </a:r>
            <a:r>
              <a:rPr lang="en-US" altLang="zh-CN" sz="2400" b="1" dirty="0">
                <a:solidFill>
                  <a:srgbClr val="FF33CC"/>
                </a:solidFill>
              </a:rPr>
              <a:t>3 </a:t>
            </a:r>
            <a:r>
              <a:rPr lang="zh-CN" altLang="en-US" sz="2400" b="1" dirty="0">
                <a:solidFill>
                  <a:srgbClr val="FF33CC"/>
                </a:solidFill>
              </a:rPr>
              <a:t>： </a:t>
            </a:r>
            <a:r>
              <a:rPr lang="zh-CN" altLang="en-US" sz="2400" b="1" dirty="0">
                <a:solidFill>
                  <a:schemeClr val="tx1"/>
                </a:solidFill>
              </a:rPr>
              <a:t>有权图（即</a:t>
            </a:r>
            <a:r>
              <a:rPr lang="zh-CN" altLang="en-US" sz="2400" b="1" dirty="0">
                <a:solidFill>
                  <a:srgbClr val="FF33CC"/>
                </a:solidFill>
              </a:rPr>
              <a:t>网络</a:t>
            </a:r>
            <a:r>
              <a:rPr lang="zh-CN" altLang="en-US" sz="2400" b="1" dirty="0">
                <a:solidFill>
                  <a:schemeClr val="tx1"/>
                </a:solidFill>
              </a:rPr>
              <a:t>）的</a:t>
            </a:r>
            <a:r>
              <a:rPr lang="zh-CN" altLang="en-US" sz="2400" b="1" dirty="0">
                <a:solidFill>
                  <a:srgbClr val="FF33CC"/>
                </a:solidFill>
              </a:rPr>
              <a:t>邻接矩阵</a:t>
            </a:r>
            <a:r>
              <a:rPr lang="zh-CN" altLang="en-US" sz="2400" b="1" dirty="0">
                <a:solidFill>
                  <a:schemeClr val="tx1"/>
                </a:solidFill>
              </a:rPr>
              <a:t>如何表示？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712787" y="195262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定义：</a:t>
            </a:r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1752600" y="1743075"/>
            <a:ext cx="7010400" cy="838200"/>
            <a:chOff x="1104" y="480"/>
            <a:chExt cx="4416" cy="528"/>
          </a:xfrm>
        </p:grpSpPr>
        <p:sp>
          <p:nvSpPr>
            <p:cNvPr id="28" name="AutoShape 6"/>
            <p:cNvSpPr>
              <a:spLocks/>
            </p:cNvSpPr>
            <p:nvPr/>
          </p:nvSpPr>
          <p:spPr bwMode="auto">
            <a:xfrm>
              <a:off x="2496" y="528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1104" y="624"/>
              <a:ext cx="13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err="1">
                  <a:solidFill>
                    <a:srgbClr val="FF33CC"/>
                  </a:solidFill>
                  <a:ea typeface="黑体" panose="02010609060101010101" pitchFamily="49" charset="-122"/>
                </a:rPr>
                <a:t>N.</a:t>
              </a:r>
              <a:r>
                <a:rPr lang="en-US" altLang="zh-CN" sz="2400" i="1" dirty="0" err="1">
                  <a:solidFill>
                    <a:srgbClr val="FF33CC"/>
                  </a:solidFill>
                  <a:ea typeface="黑体" panose="02010609060101010101" pitchFamily="49" charset="-122"/>
                </a:rPr>
                <a:t>Edge</a:t>
              </a:r>
              <a:r>
                <a:rPr lang="en-US" altLang="zh-CN" sz="2400" dirty="0">
                  <a:ea typeface="黑体" panose="02010609060101010101" pitchFamily="49" charset="-122"/>
                </a:rPr>
                <a:t>[ </a:t>
              </a:r>
              <a:r>
                <a:rPr lang="en-US" altLang="zh-CN" sz="2400" dirty="0" err="1">
                  <a:ea typeface="黑体" panose="02010609060101010101" pitchFamily="49" charset="-122"/>
                </a:rPr>
                <a:t>i</a:t>
              </a:r>
              <a:r>
                <a:rPr lang="en-US" altLang="zh-CN" sz="2400" dirty="0">
                  <a:ea typeface="黑体" panose="02010609060101010101" pitchFamily="49" charset="-122"/>
                </a:rPr>
                <a:t> ][ j ]=</a:t>
              </a: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2688" y="480"/>
              <a:ext cx="2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err="1">
                  <a:solidFill>
                    <a:srgbClr val="FF33CC"/>
                  </a:solidFill>
                  <a:ea typeface="黑体" panose="02010609060101010101" pitchFamily="49" charset="-122"/>
                </a:rPr>
                <a:t>W</a:t>
              </a:r>
              <a:r>
                <a:rPr lang="en-US" altLang="zh-CN" sz="2400" baseline="-25000" dirty="0" err="1">
                  <a:solidFill>
                    <a:srgbClr val="FF33CC"/>
                  </a:solidFill>
                  <a:ea typeface="黑体" panose="02010609060101010101" pitchFamily="49" charset="-122"/>
                </a:rPr>
                <a:t>ij</a:t>
              </a:r>
              <a:r>
                <a:rPr lang="en-US" altLang="zh-CN" sz="2400" dirty="0">
                  <a:solidFill>
                    <a:schemeClr val="tx2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2400" dirty="0">
                  <a:ea typeface="黑体" panose="02010609060101010101" pitchFamily="49" charset="-122"/>
                </a:rPr>
                <a:t>   &lt;vi, </a:t>
              </a:r>
              <a:r>
                <a:rPr lang="en-US" altLang="zh-CN" sz="2400" dirty="0" err="1">
                  <a:ea typeface="黑体" panose="02010609060101010101" pitchFamily="49" charset="-122"/>
                </a:rPr>
                <a:t>vj</a:t>
              </a:r>
              <a:r>
                <a:rPr lang="en-US" altLang="zh-CN" sz="2400" dirty="0">
                  <a:ea typeface="黑体" panose="02010609060101010101" pitchFamily="49" charset="-122"/>
                </a:rPr>
                <a:t>&gt; </a:t>
              </a:r>
              <a:r>
                <a:rPr lang="zh-CN" altLang="en-US" sz="2400" dirty="0">
                  <a:ea typeface="黑体" panose="02010609060101010101" pitchFamily="49" charset="-122"/>
                </a:rPr>
                <a:t>或（</a:t>
              </a:r>
              <a:r>
                <a:rPr lang="en-US" altLang="zh-CN" sz="2400" dirty="0">
                  <a:ea typeface="黑体" panose="02010609060101010101" pitchFamily="49" charset="-122"/>
                </a:rPr>
                <a:t>vi, </a:t>
              </a:r>
              <a:r>
                <a:rPr lang="en-US" altLang="zh-CN" sz="2400" dirty="0" err="1">
                  <a:ea typeface="黑体" panose="02010609060101010101" pitchFamily="49" charset="-122"/>
                </a:rPr>
                <a:t>vj</a:t>
              </a:r>
              <a:r>
                <a:rPr lang="zh-CN" altLang="en-US" sz="2400" dirty="0">
                  <a:ea typeface="黑体" panose="02010609060101010101" pitchFamily="49" charset="-122"/>
                </a:rPr>
                <a:t>）∈</a:t>
              </a:r>
              <a:r>
                <a:rPr lang="en-US" altLang="zh-CN" sz="2400" dirty="0">
                  <a:ea typeface="黑体" panose="02010609060101010101" pitchFamily="49" charset="-122"/>
                </a:rPr>
                <a:t>VR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2736" y="720"/>
              <a:ext cx="16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FF33CC"/>
                  </a:solidFill>
                  <a:ea typeface="黑体" panose="02010609060101010101" pitchFamily="49" charset="-122"/>
                </a:rPr>
                <a:t>∞ </a:t>
              </a:r>
              <a:r>
                <a:rPr lang="en-US" altLang="zh-CN" sz="2400" dirty="0">
                  <a:ea typeface="黑体" panose="02010609060101010101" pitchFamily="49" charset="-122"/>
                </a:rPr>
                <a:t>      </a:t>
              </a:r>
              <a:r>
                <a:rPr lang="zh-CN" altLang="en-US" sz="2400" dirty="0">
                  <a:ea typeface="黑体" panose="02010609060101010101" pitchFamily="49" charset="-122"/>
                </a:rPr>
                <a:t>无边（弧）</a:t>
              </a:r>
            </a:p>
          </p:txBody>
        </p:sp>
      </p:grpSp>
      <p:grpSp>
        <p:nvGrpSpPr>
          <p:cNvPr id="53" name="Group 10"/>
          <p:cNvGrpSpPr>
            <a:grpSpLocks/>
          </p:cNvGrpSpPr>
          <p:nvPr/>
        </p:nvGrpSpPr>
        <p:grpSpPr bwMode="auto">
          <a:xfrm>
            <a:off x="326230" y="2740111"/>
            <a:ext cx="3627438" cy="2289175"/>
            <a:chOff x="355" y="1246"/>
            <a:chExt cx="2285" cy="1442"/>
          </a:xfrm>
        </p:grpSpPr>
        <p:sp>
          <p:nvSpPr>
            <p:cNvPr id="54" name="Oval 11"/>
            <p:cNvSpPr>
              <a:spLocks noChangeArrowheads="1"/>
            </p:cNvSpPr>
            <p:nvPr/>
          </p:nvSpPr>
          <p:spPr bwMode="auto">
            <a:xfrm>
              <a:off x="653" y="1333"/>
              <a:ext cx="298" cy="20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黑体" panose="02010609060101010101" pitchFamily="49" charset="-122"/>
                </a:rPr>
                <a:t>v1</a:t>
              </a:r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1994" y="1333"/>
              <a:ext cx="298" cy="20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黑体" panose="02010609060101010101" pitchFamily="49" charset="-122"/>
                </a:rPr>
                <a:t>v2</a:t>
              </a:r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2342" y="1736"/>
              <a:ext cx="298" cy="20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黑体" panose="02010609060101010101" pitchFamily="49" charset="-122"/>
                </a:rPr>
                <a:t>v3</a:t>
              </a:r>
            </a:p>
          </p:txBody>
        </p:sp>
        <p:sp>
          <p:nvSpPr>
            <p:cNvPr id="57" name="Oval 14"/>
            <p:cNvSpPr>
              <a:spLocks noChangeArrowheads="1"/>
            </p:cNvSpPr>
            <p:nvPr/>
          </p:nvSpPr>
          <p:spPr bwMode="auto">
            <a:xfrm>
              <a:off x="1795" y="2255"/>
              <a:ext cx="298" cy="20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黑体" panose="02010609060101010101" pitchFamily="49" charset="-122"/>
                </a:rPr>
                <a:t>v4</a:t>
              </a:r>
            </a:p>
          </p:txBody>
        </p: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922" y="1419"/>
              <a:ext cx="1043" cy="0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 flipH="1">
              <a:off x="524" y="1534"/>
              <a:ext cx="249" cy="289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7"/>
            <p:cNvSpPr>
              <a:spLocks noChangeShapeType="1"/>
            </p:cNvSpPr>
            <p:nvPr/>
          </p:nvSpPr>
          <p:spPr bwMode="auto">
            <a:xfrm flipV="1">
              <a:off x="922" y="2371"/>
              <a:ext cx="844" cy="86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8"/>
            <p:cNvSpPr>
              <a:spLocks noChangeShapeType="1"/>
            </p:cNvSpPr>
            <p:nvPr/>
          </p:nvSpPr>
          <p:spPr bwMode="auto">
            <a:xfrm>
              <a:off x="922" y="1506"/>
              <a:ext cx="1391" cy="346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Oval 20"/>
            <p:cNvSpPr>
              <a:spLocks noChangeArrowheads="1"/>
            </p:cNvSpPr>
            <p:nvPr/>
          </p:nvSpPr>
          <p:spPr bwMode="auto">
            <a:xfrm>
              <a:off x="702" y="2313"/>
              <a:ext cx="298" cy="20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黑体" panose="02010609060101010101" pitchFamily="49" charset="-122"/>
                </a:rPr>
                <a:t>v5</a:t>
              </a:r>
            </a:p>
          </p:txBody>
        </p:sp>
        <p:sp>
          <p:nvSpPr>
            <p:cNvPr id="64" name="Oval 21"/>
            <p:cNvSpPr>
              <a:spLocks noChangeArrowheads="1"/>
            </p:cNvSpPr>
            <p:nvPr/>
          </p:nvSpPr>
          <p:spPr bwMode="auto">
            <a:xfrm>
              <a:off x="355" y="1823"/>
              <a:ext cx="298" cy="20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黑体" panose="02010609060101010101" pitchFamily="49" charset="-122"/>
                </a:rPr>
                <a:t>v6</a:t>
              </a:r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V="1">
              <a:off x="2064" y="1938"/>
              <a:ext cx="348" cy="375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 flipV="1">
              <a:off x="624" y="1909"/>
              <a:ext cx="1739" cy="0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4"/>
            <p:cNvSpPr>
              <a:spLocks noChangeShapeType="1"/>
            </p:cNvSpPr>
            <p:nvPr/>
          </p:nvSpPr>
          <p:spPr bwMode="auto">
            <a:xfrm>
              <a:off x="624" y="1996"/>
              <a:ext cx="1192" cy="288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>
              <a:off x="872" y="1534"/>
              <a:ext cx="994" cy="721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6"/>
            <p:cNvSpPr>
              <a:spLocks noChangeShapeType="1"/>
            </p:cNvSpPr>
            <p:nvPr/>
          </p:nvSpPr>
          <p:spPr bwMode="auto">
            <a:xfrm>
              <a:off x="475" y="2025"/>
              <a:ext cx="248" cy="288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7"/>
            <p:cNvSpPr>
              <a:spLocks noChangeShapeType="1"/>
            </p:cNvSpPr>
            <p:nvPr/>
          </p:nvSpPr>
          <p:spPr bwMode="auto">
            <a:xfrm>
              <a:off x="2214" y="1534"/>
              <a:ext cx="198" cy="202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1220" y="1246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72" name="Text Box 29"/>
            <p:cNvSpPr txBox="1">
              <a:spLocks noChangeArrowheads="1"/>
            </p:cNvSpPr>
            <p:nvPr/>
          </p:nvSpPr>
          <p:spPr bwMode="auto">
            <a:xfrm>
              <a:off x="2313" y="1448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73" name="Text Box 30"/>
            <p:cNvSpPr txBox="1">
              <a:spLocks noChangeArrowheads="1"/>
            </p:cNvSpPr>
            <p:nvPr/>
          </p:nvSpPr>
          <p:spPr bwMode="auto">
            <a:xfrm>
              <a:off x="1617" y="1476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1568" y="1735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75" name="Text Box 32"/>
            <p:cNvSpPr txBox="1">
              <a:spLocks noChangeArrowheads="1"/>
            </p:cNvSpPr>
            <p:nvPr/>
          </p:nvSpPr>
          <p:spPr bwMode="auto">
            <a:xfrm>
              <a:off x="1071" y="1584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76" name="Text Box 33"/>
            <p:cNvSpPr txBox="1">
              <a:spLocks noChangeArrowheads="1"/>
            </p:cNvSpPr>
            <p:nvPr/>
          </p:nvSpPr>
          <p:spPr bwMode="auto">
            <a:xfrm>
              <a:off x="2214" y="2082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77" name="Text Box 34"/>
            <p:cNvSpPr txBox="1">
              <a:spLocks noChangeArrowheads="1"/>
            </p:cNvSpPr>
            <p:nvPr/>
          </p:nvSpPr>
          <p:spPr bwMode="auto">
            <a:xfrm>
              <a:off x="1270" y="2400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78" name="Text Box 35"/>
            <p:cNvSpPr txBox="1">
              <a:spLocks noChangeArrowheads="1"/>
            </p:cNvSpPr>
            <p:nvPr/>
          </p:nvSpPr>
          <p:spPr bwMode="auto">
            <a:xfrm>
              <a:off x="1071" y="1965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79" name="Text Box 36"/>
            <p:cNvSpPr txBox="1">
              <a:spLocks noChangeArrowheads="1"/>
            </p:cNvSpPr>
            <p:nvPr/>
          </p:nvSpPr>
          <p:spPr bwMode="auto">
            <a:xfrm>
              <a:off x="393" y="2082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80" name="Text Box 37"/>
            <p:cNvSpPr txBox="1">
              <a:spLocks noChangeArrowheads="1"/>
            </p:cNvSpPr>
            <p:nvPr/>
          </p:nvSpPr>
          <p:spPr bwMode="auto">
            <a:xfrm>
              <a:off x="375" y="1563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黑体" panose="02010609060101010101" pitchFamily="49" charset="-122"/>
                </a:rPr>
                <a:t>3</a:t>
              </a:r>
            </a:p>
          </p:txBody>
        </p:sp>
      </p:grp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4153693" y="3152774"/>
            <a:ext cx="174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33CC"/>
                </a:solidFill>
                <a:ea typeface="黑体" panose="02010609060101010101" pitchFamily="49" charset="-122"/>
              </a:rPr>
              <a:t>邻接矩阵：</a:t>
            </a:r>
          </a:p>
        </p:txBody>
      </p:sp>
      <p:sp>
        <p:nvSpPr>
          <p:cNvPr id="83" name="AutoShape 40"/>
          <p:cNvSpPr>
            <a:spLocks/>
          </p:cNvSpPr>
          <p:nvPr/>
        </p:nvSpPr>
        <p:spPr bwMode="auto">
          <a:xfrm>
            <a:off x="6229350" y="3098939"/>
            <a:ext cx="76200" cy="2103438"/>
          </a:xfrm>
          <a:prstGeom prst="leftBracket">
            <a:avLst>
              <a:gd name="adj" fmla="val 230035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84" name="AutoShape 41"/>
          <p:cNvSpPr>
            <a:spLocks/>
          </p:cNvSpPr>
          <p:nvPr/>
        </p:nvSpPr>
        <p:spPr bwMode="auto">
          <a:xfrm>
            <a:off x="8669338" y="3086239"/>
            <a:ext cx="152400" cy="2209800"/>
          </a:xfrm>
          <a:prstGeom prst="rightBracket">
            <a:avLst>
              <a:gd name="adj" fmla="val 120833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85" name="Text Box 43"/>
          <p:cNvSpPr txBox="1">
            <a:spLocks noChangeArrowheads="1"/>
          </p:cNvSpPr>
          <p:nvPr/>
        </p:nvSpPr>
        <p:spPr bwMode="auto">
          <a:xfrm>
            <a:off x="4191000" y="380047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33CC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i="1">
                <a:solidFill>
                  <a:srgbClr val="FF33CC"/>
                </a:solidFill>
                <a:ea typeface="黑体" panose="02010609060101010101" pitchFamily="49" charset="-122"/>
              </a:rPr>
              <a:t>.Edge =</a:t>
            </a:r>
          </a:p>
        </p:txBody>
      </p:sp>
      <p:sp>
        <p:nvSpPr>
          <p:cNvPr id="86" name="Rectangle 44"/>
          <p:cNvSpPr>
            <a:spLocks noChangeArrowheads="1"/>
          </p:cNvSpPr>
          <p:nvPr/>
        </p:nvSpPr>
        <p:spPr bwMode="auto">
          <a:xfrm>
            <a:off x="6096000" y="2578099"/>
            <a:ext cx="2667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(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99FF33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9900"/>
                </a:solidFill>
                <a:ea typeface="黑体" panose="02010609060101010101" pitchFamily="49" charset="-122"/>
              </a:rPr>
              <a:t>v1  v2</a:t>
            </a:r>
            <a:r>
              <a:rPr lang="en-US" altLang="zh-CN" sz="2000" baseline="-6000">
                <a:solidFill>
                  <a:srgbClr val="009900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000">
                <a:solidFill>
                  <a:srgbClr val="009900"/>
                </a:solidFill>
                <a:ea typeface="黑体" panose="02010609060101010101" pitchFamily="49" charset="-122"/>
              </a:rPr>
              <a:t>v3 v4  v5  v6</a:t>
            </a:r>
            <a:r>
              <a:rPr lang="en-US" altLang="zh-CN" sz="2000">
                <a:solidFill>
                  <a:srgbClr val="99FF33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>
                <a:ea typeface="黑体" panose="02010609060101010101" pitchFamily="49" charset="-122"/>
              </a:rPr>
              <a:t> )</a:t>
            </a:r>
          </a:p>
        </p:txBody>
      </p:sp>
      <p:sp>
        <p:nvSpPr>
          <p:cNvPr id="87" name="Rectangle 48"/>
          <p:cNvSpPr>
            <a:spLocks noChangeArrowheads="1"/>
          </p:cNvSpPr>
          <p:nvPr/>
        </p:nvSpPr>
        <p:spPr bwMode="auto">
          <a:xfrm>
            <a:off x="4286250" y="2625759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33CC"/>
                </a:solidFill>
                <a:ea typeface="黑体" panose="02010609060101010101" pitchFamily="49" charset="-122"/>
              </a:rPr>
              <a:t>顶点表：</a:t>
            </a:r>
          </a:p>
        </p:txBody>
      </p:sp>
      <p:sp>
        <p:nvSpPr>
          <p:cNvPr id="88" name="Rectangle 50"/>
          <p:cNvSpPr>
            <a:spLocks noChangeArrowheads="1"/>
          </p:cNvSpPr>
          <p:nvPr/>
        </p:nvSpPr>
        <p:spPr bwMode="auto">
          <a:xfrm>
            <a:off x="6367463" y="3086239"/>
            <a:ext cx="2301875" cy="20574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</a:rPr>
              <a:t>5</a:t>
            </a:r>
            <a:r>
              <a:rPr lang="en-US" altLang="zh-CN" sz="2000" baseline="-6000">
                <a:solidFill>
                  <a:srgbClr val="C64BD3"/>
                </a:solidFill>
                <a:ea typeface="黑体" panose="02010609060101010101" pitchFamily="49" charset="-122"/>
              </a:rPr>
              <a:t>      </a:t>
            </a:r>
            <a:r>
              <a:rPr lang="en-US" altLang="zh-CN" sz="2400">
                <a:ea typeface="黑体" panose="02010609060101010101" pitchFamily="49" charset="-122"/>
              </a:rPr>
              <a:t>∞ </a:t>
            </a:r>
            <a:r>
              <a:rPr lang="en-US" altLang="zh-CN" sz="2000">
                <a:solidFill>
                  <a:srgbClr val="CDE5F3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</a:rPr>
              <a:t>7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49" charset="-122"/>
              </a:rPr>
              <a:t>    </a:t>
            </a:r>
            <a:r>
              <a:rPr lang="en-US" altLang="zh-CN" sz="2400">
                <a:ea typeface="黑体" panose="02010609060101010101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400">
                <a:ea typeface="黑体" panose="02010609060101010101" pitchFamily="49" charset="-122"/>
              </a:rPr>
              <a:t>∞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黑体" panose="02010609060101010101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</a:rPr>
              <a:t>4</a:t>
            </a:r>
            <a:r>
              <a:rPr lang="en-US" altLang="zh-CN" sz="2000" baseline="-6000">
                <a:solidFill>
                  <a:srgbClr val="C64BD3"/>
                </a:solidFill>
                <a:ea typeface="黑体" panose="02010609060101010101" pitchFamily="49" charset="-122"/>
              </a:rPr>
              <a:t>     </a:t>
            </a:r>
            <a:r>
              <a:rPr lang="en-US" altLang="zh-CN" sz="2400">
                <a:ea typeface="黑体" panose="02010609060101010101" pitchFamily="49" charset="-122"/>
              </a:rPr>
              <a:t>∞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400">
                <a:ea typeface="黑体" panose="02010609060101010101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400">
                <a:ea typeface="黑体" panose="02010609060101010101" pitchFamily="49" charset="-122"/>
              </a:rPr>
              <a:t>∞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</a:rPr>
              <a:t>8</a:t>
            </a:r>
            <a:r>
              <a:rPr lang="en-US" altLang="zh-CN" sz="2000">
                <a:solidFill>
                  <a:srgbClr val="CDE5F3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400">
                <a:ea typeface="黑体" panose="02010609060101010101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400">
                <a:ea typeface="黑体" panose="02010609060101010101" pitchFamily="49" charset="-122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ea typeface="黑体" panose="02010609060101010101" pitchFamily="49" charset="-122"/>
              </a:rPr>
              <a:t>   </a:t>
            </a:r>
            <a:r>
              <a:rPr lang="en-US" altLang="zh-CN" sz="2400">
                <a:ea typeface="黑体" panose="02010609060101010101" pitchFamily="49" charset="-122"/>
              </a:rPr>
              <a:t>∞  ∞</a:t>
            </a:r>
            <a:r>
              <a:rPr lang="en-US" altLang="zh-CN" sz="2000">
                <a:solidFill>
                  <a:srgbClr val="CDE5F3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</a:rPr>
              <a:t>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黑体" panose="02010609060101010101" pitchFamily="49" charset="-122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ea typeface="黑体" panose="02010609060101010101" pitchFamily="49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</a:rPr>
              <a:t> 5 </a:t>
            </a:r>
            <a:r>
              <a:rPr lang="en-US" altLang="zh-CN" sz="2400">
                <a:ea typeface="黑体" panose="02010609060101010101" pitchFamily="49" charset="-122"/>
              </a:rPr>
              <a:t>  ∞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400">
                <a:ea typeface="黑体" panose="02010609060101010101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</a:rPr>
              <a:t>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黑体" panose="02010609060101010101" pitchFamily="49" charset="-122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ea typeface="黑体" panose="02010609060101010101" pitchFamily="49" charset="-122"/>
              </a:rPr>
              <a:t>   </a:t>
            </a:r>
            <a:r>
              <a:rPr lang="en-US" altLang="zh-CN" sz="2400">
                <a:ea typeface="黑体" panose="02010609060101010101" pitchFamily="49" charset="-122"/>
              </a:rPr>
              <a:t>∞ </a:t>
            </a:r>
            <a:r>
              <a:rPr lang="en-US" altLang="zh-CN" sz="2000">
                <a:solidFill>
                  <a:srgbClr val="CDE5F3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</a:rPr>
              <a:t>5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49" charset="-122"/>
              </a:rPr>
              <a:t>   </a:t>
            </a:r>
            <a:r>
              <a:rPr lang="en-US" altLang="zh-CN" sz="2400">
                <a:ea typeface="黑体" panose="02010609060101010101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400">
                <a:ea typeface="黑体" panose="02010609060101010101" pitchFamily="49" charset="-122"/>
              </a:rPr>
              <a:t>∞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2000">
                <a:solidFill>
                  <a:srgbClr val="CDE5F3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400">
                <a:ea typeface="黑体" panose="02010609060101010101" pitchFamily="49" charset="-122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ea typeface="黑体" panose="02010609060101010101" pitchFamily="49" charset="-122"/>
              </a:rPr>
              <a:t>   </a:t>
            </a:r>
            <a:r>
              <a:rPr lang="en-US" altLang="zh-CN" sz="2400">
                <a:ea typeface="黑体" panose="02010609060101010101" pitchFamily="49" charset="-122"/>
              </a:rPr>
              <a:t>∞  ∞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>
                <a:solidFill>
                  <a:srgbClr val="CDE5F3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en-US" altLang="zh-CN" sz="2400">
                <a:ea typeface="黑体" panose="02010609060101010101" pitchFamily="49" charset="-122"/>
              </a:rPr>
              <a:t>∞</a:t>
            </a:r>
          </a:p>
        </p:txBody>
      </p:sp>
      <p:sp>
        <p:nvSpPr>
          <p:cNvPr id="89" name="Rectangle 51"/>
          <p:cNvSpPr>
            <a:spLocks noChangeArrowheads="1"/>
          </p:cNvSpPr>
          <p:nvPr/>
        </p:nvSpPr>
        <p:spPr bwMode="auto">
          <a:xfrm>
            <a:off x="5695950" y="3022739"/>
            <a:ext cx="457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9900"/>
                </a:solidFill>
                <a:ea typeface="黑体" panose="02010609060101010101" pitchFamily="49" charset="-122"/>
              </a:rPr>
              <a:t>v1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9900"/>
                </a:solidFill>
                <a:ea typeface="黑体" panose="02010609060101010101" pitchFamily="49" charset="-122"/>
              </a:rPr>
              <a:t>v2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9900"/>
                </a:solidFill>
                <a:ea typeface="黑体" panose="02010609060101010101" pitchFamily="49" charset="-122"/>
              </a:rPr>
              <a:t>v3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9900"/>
                </a:solidFill>
                <a:ea typeface="黑体" panose="02010609060101010101" pitchFamily="49" charset="-122"/>
              </a:rPr>
              <a:t>v4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9900"/>
                </a:solidFill>
                <a:ea typeface="黑体" panose="02010609060101010101" pitchFamily="49" charset="-122"/>
              </a:rPr>
              <a:t>v5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9900"/>
                </a:solidFill>
                <a:ea typeface="黑体" panose="02010609060101010101" pitchFamily="49" charset="-122"/>
              </a:rPr>
              <a:t>v6</a:t>
            </a:r>
          </a:p>
        </p:txBody>
      </p:sp>
      <p:sp>
        <p:nvSpPr>
          <p:cNvPr id="90" name="矩形 89"/>
          <p:cNvSpPr/>
          <p:nvPr/>
        </p:nvSpPr>
        <p:spPr>
          <a:xfrm>
            <a:off x="242093" y="5885034"/>
            <a:ext cx="86455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Cons: 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个顶点需要</a:t>
            </a:r>
            <a:r>
              <a:rPr lang="en-US" altLang="zh-CN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n*n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个单元存储边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弧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空间效率为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O(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en-US" altLang="zh-CN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对稀疏图而言尤其浪费空间</a:t>
            </a:r>
            <a:r>
              <a:rPr lang="zh-CN" altLang="en-US" dirty="0">
                <a:solidFill>
                  <a:srgbClr val="0099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91" name="矩形 90"/>
          <p:cNvSpPr/>
          <p:nvPr/>
        </p:nvSpPr>
        <p:spPr>
          <a:xfrm>
            <a:off x="242093" y="5335760"/>
            <a:ext cx="88344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Pros: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容易实现图的操作，如：求某顶点的度、判断顶点之间是否有边（弧）、找顶点的邻接点等等。</a:t>
            </a:r>
          </a:p>
        </p:txBody>
      </p:sp>
    </p:spTree>
    <p:extLst>
      <p:ext uri="{BB962C8B-B14F-4D97-AF65-F5344CB8AC3E}">
        <p14:creationId xmlns:p14="http://schemas.microsoft.com/office/powerpoint/2010/main" val="29682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82" grpId="0"/>
      <p:bldP spid="83" grpId="0" animBg="1"/>
      <p:bldP spid="84" grpId="0" animBg="1"/>
      <p:bldP spid="85" grpId="0"/>
      <p:bldP spid="86" grpId="0"/>
      <p:bldP spid="87" grpId="0"/>
      <p:bldP spid="88" grpId="0" animBg="1"/>
      <p:bldP spid="89" grpId="0"/>
      <p:bldP spid="90" grpId="0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3F2E89-A1B5-437A-A7C7-CB9301036B1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609600"/>
            <a:ext cx="89154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ea typeface="黑体" panose="02010609060101010101" pitchFamily="49" charset="-122"/>
              </a:rPr>
              <a:t>注：</a:t>
            </a:r>
            <a:r>
              <a:rPr lang="zh-CN" altLang="en-US" sz="2400" dirty="0">
                <a:solidFill>
                  <a:srgbClr val="C00000"/>
                </a:solidFill>
                <a:ea typeface="微软雅黑 Light" panose="020B0502040204020203" pitchFamily="34" charset="-122"/>
              </a:rPr>
              <a:t>用两个数组分别存储顶点表和邻接矩阵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#define INFINITY  INT_MAX         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最大值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∞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#define MAX_VERTEX_NUM     </a:t>
            </a:r>
            <a:r>
              <a:rPr lang="en-US" altLang="zh-CN" sz="2000" dirty="0">
                <a:solidFill>
                  <a:schemeClr val="accent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20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假设的最大顶点数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Typedef  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enum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 {DG, DN, UG, UN } </a:t>
            </a:r>
            <a:r>
              <a:rPr lang="en-US" altLang="zh-CN" sz="2000" dirty="0" err="1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GraphKind</a:t>
            </a:r>
            <a:r>
              <a:rPr lang="en-US" altLang="zh-CN" sz="2000" dirty="0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;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有向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无向图，有向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无向网</a:t>
            </a:r>
            <a:endParaRPr lang="zh-CN" altLang="en-US" sz="2000" dirty="0">
              <a:solidFill>
                <a:srgbClr val="C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53400" cy="381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2800" b="1">
                <a:solidFill>
                  <a:srgbClr val="FF33CC"/>
                </a:solidFill>
              </a:rPr>
              <a:t>图的邻接矩阵的存储结构</a:t>
            </a:r>
            <a:r>
              <a:rPr lang="zh-CN" altLang="en-US" sz="2800" b="1"/>
              <a:t> </a:t>
            </a:r>
            <a:r>
              <a:rPr lang="zh-CN" altLang="en-US" sz="2400" b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（参见教材</a:t>
            </a:r>
            <a:r>
              <a:rPr lang="en-US" altLang="zh-CN" sz="2400" b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P161</a:t>
            </a:r>
            <a:r>
              <a:rPr lang="zh-CN" altLang="en-US" sz="2400" b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1472513" y="5966254"/>
            <a:ext cx="6705600" cy="4616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对于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个顶点的图或网，空间效率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=O(n</a:t>
            </a:r>
            <a:r>
              <a:rPr lang="en-US" altLang="zh-CN" sz="2400" baseline="30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304800" y="2412569"/>
            <a:ext cx="8305800" cy="1320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Typedef   struct   </a:t>
            </a:r>
            <a:r>
              <a:rPr lang="en-US" altLang="zh-CN" sz="2000" dirty="0" err="1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ArcCell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{      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弧（边）</a:t>
            </a:r>
            <a:r>
              <a:rPr lang="zh-CN" altLang="en-US" sz="20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结点的定义</a:t>
            </a:r>
            <a:endParaRPr lang="zh-CN" altLang="en-US" sz="2000" dirty="0">
              <a:solidFill>
                <a:schemeClr val="hlink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VRType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     adj;     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顶点间关系，无权图取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或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；有权图取权值类型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InfoType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   *info;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该弧相关信息的指针</a:t>
            </a:r>
            <a:endParaRPr lang="zh-CN" altLang="en-US" sz="2000" dirty="0">
              <a:solidFill>
                <a:srgbClr val="C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en-US" altLang="zh-CN" sz="2000" dirty="0" err="1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ArcCell</a:t>
            </a:r>
            <a:r>
              <a:rPr lang="en-US" altLang="zh-CN" sz="2000" dirty="0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AdjMatrix</a:t>
            </a:r>
            <a:r>
              <a:rPr lang="en-US" altLang="zh-CN" sz="2000" dirty="0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[ </a:t>
            </a:r>
            <a:r>
              <a:rPr lang="en-US" altLang="zh-CN" sz="1800" dirty="0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MAX_VERTEX_NUM</a:t>
            </a:r>
            <a:r>
              <a:rPr lang="en-US" altLang="zh-CN" sz="2000" dirty="0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] [</a:t>
            </a:r>
            <a:r>
              <a:rPr lang="en-US" altLang="zh-CN" sz="1800" dirty="0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MAX_VERTEX_NUM</a:t>
            </a:r>
            <a:r>
              <a:rPr lang="en-US" altLang="zh-CN" sz="2000" dirty="0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];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304800" y="3952535"/>
            <a:ext cx="8305800" cy="1930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Typedef struct{                         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chemeClr val="hlin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图的定义</a:t>
            </a:r>
            <a:endParaRPr lang="zh-CN" altLang="en-US" sz="2000" dirty="0">
              <a:solidFill>
                <a:schemeClr val="hlink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VertexType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vexs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 [</a:t>
            </a:r>
            <a:r>
              <a:rPr lang="en-US" altLang="zh-CN" sz="1800" dirty="0">
                <a:ea typeface="黑体" panose="02010609060101010101" pitchFamily="49" charset="-122"/>
                <a:sym typeface="Symbol" panose="05050102010706020507" pitchFamily="18" charset="2"/>
              </a:rPr>
              <a:t>MAX_VERTEX_NUM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 ] ;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顶点表，用一维向量即可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(n)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AdjMatrix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 arcs;           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邻接矩阵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n*n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Int   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Vernum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,   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arcnum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;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顶点总数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，弧（边）总数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GraphKind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 kind;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图的种类标志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en-US" altLang="zh-CN" sz="2000" dirty="0" err="1">
                <a:solidFill>
                  <a:srgbClr val="C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MGraph</a:t>
            </a:r>
            <a:r>
              <a:rPr lang="en-US" altLang="zh-CN" sz="2000" dirty="0">
                <a:solidFill>
                  <a:srgbClr val="0099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;</a:t>
            </a:r>
            <a:r>
              <a:rPr lang="en-US" altLang="zh-CN" sz="2000" dirty="0">
                <a:solidFill>
                  <a:schemeClr val="accent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71694651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E7A2D7-5746-43D4-B3AB-23D9359C9FC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34780" y="1118292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Status </a:t>
            </a:r>
            <a:r>
              <a:rPr lang="en-US" altLang="zh-CN" sz="2000" dirty="0" err="1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CreateUDN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MGraph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 &amp;G)</a:t>
            </a:r>
            <a:r>
              <a:rPr lang="en-US" altLang="zh-CN" sz="2000" dirty="0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{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        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无向网的构造，用邻接矩阵表示</a:t>
            </a:r>
            <a:endParaRPr lang="zh-CN" altLang="en-US" sz="2000" dirty="0">
              <a:solidFill>
                <a:srgbClr val="C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scanf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(&amp;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G.</a:t>
            </a:r>
            <a:r>
              <a:rPr lang="en-US" altLang="zh-CN" sz="2000" dirty="0" err="1">
                <a:solidFill>
                  <a:schemeClr val="hlink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vex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num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, &amp;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G.</a:t>
            </a:r>
            <a:r>
              <a:rPr lang="en-US" altLang="zh-CN" sz="2000" dirty="0" err="1">
                <a:solidFill>
                  <a:schemeClr val="hlink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arc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num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, &amp;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IncInfo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);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输入总顶点数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、总弧数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e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和信息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for(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=0;i&lt;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G.</a:t>
            </a:r>
            <a:r>
              <a:rPr lang="en-US" altLang="zh-CN" sz="2000" dirty="0" err="1">
                <a:solidFill>
                  <a:schemeClr val="hlink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vex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num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,;++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scanf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(&amp;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G.vexs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] );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输入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个顶点值，存入一维向量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10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FF33CC"/>
                </a:solidFill>
              </a:rPr>
              <a:t>例：</a:t>
            </a:r>
            <a:r>
              <a:rPr lang="zh-CN" altLang="en-US" sz="2800" b="1">
                <a:solidFill>
                  <a:schemeClr val="tx1"/>
                </a:solidFill>
              </a:rPr>
              <a:t>用邻接矩阵生成</a:t>
            </a:r>
            <a:r>
              <a:rPr lang="zh-CN" altLang="en-US" sz="2800" b="1">
                <a:solidFill>
                  <a:srgbClr val="FF33CC"/>
                </a:solidFill>
              </a:rPr>
              <a:t>无向网</a:t>
            </a:r>
            <a:r>
              <a:rPr lang="zh-CN" altLang="en-US" sz="2800" b="1">
                <a:solidFill>
                  <a:schemeClr val="tx1"/>
                </a:solidFill>
              </a:rPr>
              <a:t>的算法</a:t>
            </a:r>
            <a:r>
              <a:rPr lang="zh-CN" altLang="en-US" sz="2400" b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（参见教材</a:t>
            </a:r>
            <a:r>
              <a:rPr lang="en-US" altLang="zh-CN" sz="2400" b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P162</a:t>
            </a:r>
            <a:r>
              <a:rPr lang="zh-CN" altLang="en-US" sz="2400" b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3262184" y="5657845"/>
            <a:ext cx="4953000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对于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个顶点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条弧的网，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建网时间效率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= O(n+n</a:t>
            </a:r>
            <a:r>
              <a:rPr lang="en-US" altLang="zh-CN" sz="2400" baseline="30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+e*n)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228600" y="2238636"/>
            <a:ext cx="8686800" cy="744538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for(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=0; 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&lt;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G.</a:t>
            </a:r>
            <a:r>
              <a:rPr lang="en-US" altLang="zh-CN" sz="2000" dirty="0" err="1">
                <a:solidFill>
                  <a:schemeClr val="hlink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vex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num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; ++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)  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对邻接矩阵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n*n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个单元初始化，</a:t>
            </a:r>
            <a:r>
              <a:rPr lang="en-US" altLang="zh-CN" sz="1800" dirty="0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adj=</a:t>
            </a:r>
            <a:r>
              <a:rPr lang="en-US" altLang="zh-CN" sz="1800" dirty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∞</a:t>
            </a:r>
            <a:r>
              <a:rPr lang="en-US" altLang="zh-CN" sz="1800" dirty="0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,info=NULL</a:t>
            </a:r>
            <a:endParaRPr lang="en-US" altLang="zh-CN" sz="2000" dirty="0">
              <a:solidFill>
                <a:srgbClr val="FF33CC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for(j=0;j&lt;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G.</a:t>
            </a:r>
            <a:r>
              <a:rPr lang="en-US" altLang="zh-CN" sz="2000" dirty="0" err="1">
                <a:solidFill>
                  <a:schemeClr val="hlink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vex</a:t>
            </a:r>
            <a:r>
              <a:rPr lang="en-US" altLang="zh-CN" sz="2000" dirty="0" err="1">
                <a:ea typeface="黑体" panose="02010609060101010101" pitchFamily="49" charset="-122"/>
                <a:sym typeface="Symbol" panose="05050102010706020507" pitchFamily="18" charset="2"/>
              </a:rPr>
              <a:t>num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;++j) </a:t>
            </a:r>
            <a:r>
              <a:rPr lang="en-US" altLang="zh-CN" sz="2000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G.arcs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][j]={INFINITY, NULL}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; </a:t>
            </a:r>
            <a:endParaRPr lang="en-US" altLang="zh-CN" sz="1800" dirty="0">
              <a:solidFill>
                <a:schemeClr val="accent2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228600" y="3048261"/>
            <a:ext cx="8686800" cy="22383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  <a:sym typeface="Symbol" panose="05050102010706020507" pitchFamily="18" charset="2"/>
              </a:rPr>
              <a:t>for(k=0;k&lt;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G.arc</a:t>
            </a:r>
            <a:r>
              <a:rPr lang="en-US" altLang="zh-CN" sz="2000">
                <a:ea typeface="黑体" panose="02010609060101010101" pitchFamily="49" charset="-122"/>
                <a:sym typeface="Symbol" panose="05050102010706020507" pitchFamily="18" charset="2"/>
              </a:rPr>
              <a:t>num;++k)</a:t>
            </a:r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{</a:t>
            </a:r>
            <a:r>
              <a:rPr lang="en-US" altLang="zh-CN" sz="2000">
                <a:ea typeface="黑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lang="en-US" altLang="zh-CN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给邻接矩阵有关单元赋初值</a:t>
            </a:r>
            <a:r>
              <a:rPr lang="en-US" altLang="zh-CN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(</a:t>
            </a:r>
            <a:r>
              <a:rPr lang="zh-CN" altLang="en-US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循环次数＝弧数</a:t>
            </a:r>
            <a:r>
              <a:rPr lang="en-US" altLang="zh-CN" sz="20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  <a:sym typeface="Symbol" panose="05050102010706020507" pitchFamily="18" charset="2"/>
              </a:rPr>
              <a:t>  scanf(&amp;v1, &amp;v2, &amp;w); </a:t>
            </a:r>
            <a:r>
              <a:rPr lang="en-US" altLang="zh-CN" sz="2000">
                <a:solidFill>
                  <a:srgbClr val="0099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输入弧的两顶点以及对应权值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000">
                <a:ea typeface="黑体" panose="02010609060101010101" pitchFamily="49" charset="-122"/>
                <a:sym typeface="Symbol" panose="05050102010706020507" pitchFamily="18" charset="2"/>
              </a:rPr>
              <a:t>i=LocateVex(G,v1); j=LocateVex(G,v2); </a:t>
            </a:r>
            <a:r>
              <a:rPr lang="en-US" altLang="zh-CN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找到两顶点在矩阵中的位置</a:t>
            </a:r>
            <a:r>
              <a:rPr lang="en-US" altLang="zh-CN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(n</a:t>
            </a:r>
            <a:r>
              <a:rPr lang="zh-CN" altLang="en-US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次</a:t>
            </a:r>
            <a:r>
              <a:rPr lang="en-US" altLang="zh-CN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)</a:t>
            </a:r>
            <a:endParaRPr lang="en-US" altLang="zh-CN" sz="2000">
              <a:solidFill>
                <a:srgbClr val="C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  <a:sym typeface="Symbol" panose="05050102010706020507" pitchFamily="18" charset="2"/>
              </a:rPr>
              <a:t>  G.arcs[i][j].adj=w; </a:t>
            </a:r>
            <a:r>
              <a:rPr lang="en-US" altLang="zh-CN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输入对应权值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000">
                <a:ea typeface="黑体" panose="02010609060101010101" pitchFamily="49" charset="-122"/>
                <a:sym typeface="Symbol" panose="05050102010706020507" pitchFamily="18" charset="2"/>
              </a:rPr>
              <a:t>If(IncInfo) Input(*G.arcs[i][j].info); </a:t>
            </a:r>
            <a:r>
              <a:rPr lang="en-US" altLang="zh-CN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如果弧有信息则填入</a:t>
            </a:r>
            <a:endParaRPr lang="zh-CN" altLang="en-US" sz="2000">
              <a:solidFill>
                <a:srgbClr val="C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000">
                <a:ea typeface="黑体" panose="02010609060101010101" pitchFamily="49" charset="-122"/>
                <a:sym typeface="Symbol" panose="05050102010706020507" pitchFamily="18" charset="2"/>
              </a:rPr>
              <a:t>G.arcs[i][j] = G.arcs [j] [i]</a:t>
            </a:r>
            <a:r>
              <a:rPr lang="zh-CN" altLang="en-US" sz="2000">
                <a:ea typeface="黑体" panose="02010609060101010101" pitchFamily="49" charset="-122"/>
                <a:sym typeface="Symbol" panose="05050102010706020507" pitchFamily="18" charset="2"/>
              </a:rPr>
              <a:t>； </a:t>
            </a:r>
            <a:r>
              <a:rPr lang="en-US" altLang="zh-CN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zh-CN" altLang="en-US"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无向网是对称矩阵</a:t>
            </a:r>
            <a:endParaRPr lang="zh-CN" altLang="en-US" sz="2000">
              <a:solidFill>
                <a:srgbClr val="C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en-US" altLang="zh-CN" sz="200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304800" y="5210436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  <a:sym typeface="Symbol" panose="05050102010706020507" pitchFamily="18" charset="2"/>
              </a:rPr>
              <a:t>return OK;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} </a:t>
            </a:r>
            <a:r>
              <a:rPr lang="en-US" altLang="zh-CN" sz="2000">
                <a:solidFill>
                  <a:srgbClr val="0099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//</a:t>
            </a:r>
            <a:r>
              <a:rPr lang="en-US" altLang="zh-CN" sz="200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anose="05050102010706020507" pitchFamily="18" charset="2"/>
              </a:rPr>
              <a:t>Create</a:t>
            </a:r>
            <a:r>
              <a:rPr lang="en-US" altLang="zh-CN" sz="2000">
                <a:solidFill>
                  <a:srgbClr val="FF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UDN </a:t>
            </a:r>
          </a:p>
        </p:txBody>
      </p:sp>
    </p:spTree>
    <p:extLst>
      <p:ext uri="{BB962C8B-B14F-4D97-AF65-F5344CB8AC3E}">
        <p14:creationId xmlns:p14="http://schemas.microsoft.com/office/powerpoint/2010/main" val="138819489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邻接表（链式）表示法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0907" y="2711958"/>
            <a:ext cx="8310753" cy="926592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3200" dirty="0"/>
              <a:t>核心思想：用链表的结点来表示边（关系）</a:t>
            </a:r>
          </a:p>
        </p:txBody>
      </p:sp>
    </p:spTree>
    <p:extLst>
      <p:ext uri="{BB962C8B-B14F-4D97-AF65-F5344CB8AC3E}">
        <p14:creationId xmlns:p14="http://schemas.microsoft.com/office/powerpoint/2010/main" val="103530943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tf10001108.potx</Template>
  <TotalTime>230</TotalTime>
  <Words>2585</Words>
  <Application>Microsoft Macintosh PowerPoint</Application>
  <PresentationFormat>全屏显示(4:3)</PresentationFormat>
  <Paragraphs>394</Paragraphs>
  <Slides>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黑体</vt:lpstr>
      <vt:lpstr>微软雅黑</vt:lpstr>
      <vt:lpstr>微软雅黑 Light</vt:lpstr>
      <vt:lpstr>Arial</vt:lpstr>
      <vt:lpstr>Calibri</vt:lpstr>
      <vt:lpstr>Segoe UI</vt:lpstr>
      <vt:lpstr>Segoe UI Light</vt:lpstr>
      <vt:lpstr>Times New Roman</vt:lpstr>
      <vt:lpstr>Wingdings</vt:lpstr>
      <vt:lpstr>WelcomeDoc</vt:lpstr>
      <vt:lpstr>Equation</vt:lpstr>
      <vt:lpstr>Image</vt:lpstr>
      <vt:lpstr>7.2  图的存储结构</vt:lpstr>
      <vt:lpstr>图的存储结构</vt:lpstr>
      <vt:lpstr>邻接矩阵（数组）表示法</vt:lpstr>
      <vt:lpstr>邻接矩阵（数组）表示法</vt:lpstr>
      <vt:lpstr>邻接矩阵（数组）表示法</vt:lpstr>
      <vt:lpstr>邻接矩阵（数组）表示法</vt:lpstr>
      <vt:lpstr>图的邻接矩阵的存储结构 （参见教材P161）</vt:lpstr>
      <vt:lpstr>例：用邻接矩阵生成无向网的算法（参见教材P162）</vt:lpstr>
      <vt:lpstr>邻接表（链式）表示法</vt:lpstr>
      <vt:lpstr>邻接表（链式）表示法</vt:lpstr>
      <vt:lpstr>邻接表（链式）表示法</vt:lpstr>
      <vt:lpstr>邻接表（链式）表示法</vt:lpstr>
      <vt:lpstr>邻接表（链式）表示法</vt:lpstr>
      <vt:lpstr>邻接表（链式）表示法</vt:lpstr>
      <vt:lpstr>邻接表（链式）表示法</vt:lpstr>
      <vt:lpstr>讨论：邻接表与邻接矩阵有什么异同之处？</vt:lpstr>
      <vt:lpstr>邻接表（链式）表示法</vt:lpstr>
      <vt:lpstr>十字链表表示法</vt:lpstr>
      <vt:lpstr>十字链表表示法</vt:lpstr>
      <vt:lpstr>十字链表表示法</vt:lpstr>
      <vt:lpstr>十字链表表示法</vt:lpstr>
      <vt:lpstr>邻接多重表表示法</vt:lpstr>
      <vt:lpstr>邻接多重表表示法</vt:lpstr>
      <vt:lpstr>Any Question？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 图的存储结构</dc:title>
  <dc:creator>Xinggang WANG</dc:creator>
  <cp:keywords/>
  <cp:lastModifiedBy>Xinggang WANG</cp:lastModifiedBy>
  <cp:revision>24</cp:revision>
  <dcterms:created xsi:type="dcterms:W3CDTF">2018-04-26T02:52:38Z</dcterms:created>
  <dcterms:modified xsi:type="dcterms:W3CDTF">2022-04-19T05:13:19Z</dcterms:modified>
  <cp:version/>
</cp:coreProperties>
</file>