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25"/>
  </p:notesMasterIdLst>
  <p:handoutMasterIdLst>
    <p:handoutMasterId r:id="rId26"/>
  </p:handoutMasterIdLst>
  <p:sldIdLst>
    <p:sldId id="256" r:id="rId3"/>
    <p:sldId id="283" r:id="rId4"/>
    <p:sldId id="303" r:id="rId5"/>
    <p:sldId id="304" r:id="rId6"/>
    <p:sldId id="305" r:id="rId7"/>
    <p:sldId id="306" r:id="rId8"/>
    <p:sldId id="307" r:id="rId9"/>
    <p:sldId id="308" r:id="rId10"/>
    <p:sldId id="309" r:id="rId11"/>
    <p:sldId id="310" r:id="rId12"/>
    <p:sldId id="311" r:id="rId13"/>
    <p:sldId id="312" r:id="rId14"/>
    <p:sldId id="314" r:id="rId15"/>
    <p:sldId id="313" r:id="rId16"/>
    <p:sldId id="315" r:id="rId17"/>
    <p:sldId id="316" r:id="rId18"/>
    <p:sldId id="317" r:id="rId19"/>
    <p:sldId id="318" r:id="rId20"/>
    <p:sldId id="319" r:id="rId21"/>
    <p:sldId id="320" r:id="rId22"/>
    <p:sldId id="32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 id="303"/>
            <p14:sldId id="304"/>
            <p14:sldId id="305"/>
            <p14:sldId id="306"/>
            <p14:sldId id="307"/>
            <p14:sldId id="308"/>
            <p14:sldId id="309"/>
            <p14:sldId id="310"/>
            <p14:sldId id="311"/>
            <p14:sldId id="312"/>
            <p14:sldId id="314"/>
            <p14:sldId id="313"/>
            <p14:sldId id="315"/>
            <p14:sldId id="316"/>
            <p14:sldId id="317"/>
            <p14:sldId id="318"/>
            <p14:sldId id="319"/>
            <p14:sldId id="320"/>
            <p14:sldId id="321"/>
          </p14:sldIdLst>
        </p14:section>
        <p14:section name="无标题节" id="{0B14DB88-AA84-4EBD-9DAF-21C8A0987EB4}">
          <p14:sldIdLst>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34" autoAdjust="0"/>
    <p:restoredTop sz="94214" autoAdjust="0"/>
  </p:normalViewPr>
  <p:slideViewPr>
    <p:cSldViewPr snapToGrid="0">
      <p:cViewPr>
        <p:scale>
          <a:sx n="82" d="100"/>
          <a:sy n="82" d="100"/>
        </p:scale>
        <p:origin x="1672" y="552"/>
      </p:cViewPr>
      <p:guideLst>
        <p:guide orient="horz" pos="2183"/>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4/15/21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Rectangle 6"/>
          <p:cNvSpPr/>
          <p:nvPr userDrawn="1"/>
        </p:nvSpPr>
        <p:spPr bwMode="blackWhite">
          <a:xfrm>
            <a:off x="191214" y="262787"/>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30598B8-EB6C-4C0E-AB55-D92290478FB8}"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939734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7B11071-20EF-4E2D-A6EA-A358EAF1B84A}"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0230662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7847491-D2D0-43A3-8940-73345BD63915}"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93285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FA29B5D-4F1C-4012-B1AA-28A2195192F4}"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0242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5E941D-592D-4EEF-9B70-2EDFDF81BAE9}"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233142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Rectangle 8"/>
          <p:cNvSpPr/>
          <p:nvPr userDrawn="1"/>
        </p:nvSpPr>
        <p:spPr>
          <a:xfrm>
            <a:off x="192025"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7" y="448056"/>
            <a:ext cx="5157839" cy="640080"/>
          </a:xfrm>
        </p:spPr>
        <p:txBody>
          <a:bodyPr anchor="b" anchorCtr="0">
            <a:normAutofit/>
          </a:bodyPr>
          <a:lstStyle>
            <a:lvl1pPr>
              <a:defRPr sz="3200">
                <a:solidFill>
                  <a:schemeClr val="bg2">
                    <a:lumMod val="25000"/>
                  </a:schemeClr>
                </a:solidFill>
              </a:defRPr>
            </a:lvl1pPr>
          </a:lstStyle>
          <a:p>
            <a:r>
              <a:rPr lang="zh-CN" altLang="en-US" dirty="0"/>
              <a:t>单击此处编辑母版标题样式</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zh-CN" altLang="en-US"/>
              <a:t>编辑母版文本样式</a:t>
            </a:r>
          </a:p>
          <a:p>
            <a:pPr marL="0" lvl="1" indent="0">
              <a:lnSpc>
                <a:spcPct val="150000"/>
              </a:lnSpc>
              <a:spcBef>
                <a:spcPts val="750"/>
              </a:spcBef>
              <a:spcAft>
                <a:spcPts val="900"/>
              </a:spcAft>
              <a:buNone/>
            </a:pPr>
            <a:r>
              <a:rPr lang="zh-CN" altLang="en-US"/>
              <a:t>第二级</a:t>
            </a:r>
          </a:p>
          <a:p>
            <a:pPr marL="0" lvl="2" indent="0">
              <a:lnSpc>
                <a:spcPct val="150000"/>
              </a:lnSpc>
              <a:spcBef>
                <a:spcPts val="750"/>
              </a:spcBef>
              <a:spcAft>
                <a:spcPts val="900"/>
              </a:spcAft>
              <a:buNone/>
            </a:pPr>
            <a:r>
              <a:rPr lang="zh-CN" altLang="en-US"/>
              <a:t>第三级</a:t>
            </a:r>
          </a:p>
          <a:p>
            <a:pPr marL="0" lvl="3" indent="0">
              <a:lnSpc>
                <a:spcPct val="150000"/>
              </a:lnSpc>
              <a:spcBef>
                <a:spcPts val="750"/>
              </a:spcBef>
              <a:spcAft>
                <a:spcPts val="900"/>
              </a:spcAft>
              <a:buNone/>
            </a:pPr>
            <a:r>
              <a:rPr lang="zh-CN" altLang="en-US"/>
              <a:t>第四级</a:t>
            </a:r>
          </a:p>
          <a:p>
            <a:pPr marL="0" lvl="4" indent="0">
              <a:lnSpc>
                <a:spcPct val="150000"/>
              </a:lnSpc>
              <a:spcBef>
                <a:spcPts val="750"/>
              </a:spcBef>
              <a:spcAft>
                <a:spcPts val="900"/>
              </a:spcAft>
              <a:buNone/>
            </a:pPr>
            <a:r>
              <a:rPr lang="zh-CN" altLang="en-US"/>
              <a:t>第五级</a:t>
            </a:r>
            <a:endParaRPr lang="en-US" dirty="0"/>
          </a:p>
        </p:txBody>
      </p:sp>
      <p:sp>
        <p:nvSpPr>
          <p:cNvPr id="6" name="Date Placeholder 3"/>
          <p:cNvSpPr>
            <a:spLocks noGrp="1"/>
          </p:cNvSpPr>
          <p:nvPr>
            <p:ph type="dt" sz="half" idx="2"/>
          </p:nvPr>
        </p:nvSpPr>
        <p:spPr>
          <a:xfrm>
            <a:off x="404622" y="6203955"/>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4/15/21</a:t>
            </a:fld>
            <a:endParaRPr lang="en-US" dirty="0"/>
          </a:p>
        </p:txBody>
      </p:sp>
      <p:sp>
        <p:nvSpPr>
          <p:cNvPr id="7" name="Footer Placeholder 4"/>
          <p:cNvSpPr>
            <a:spLocks noGrp="1"/>
          </p:cNvSpPr>
          <p:nvPr>
            <p:ph type="ftr" sz="quarter" idx="3"/>
          </p:nvPr>
        </p:nvSpPr>
        <p:spPr>
          <a:xfrm>
            <a:off x="3486150" y="6203955"/>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6278945" y="6203955"/>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Rectangle 8"/>
          <p:cNvSpPr/>
          <p:nvPr userDrawn="1"/>
        </p:nvSpPr>
        <p:spPr>
          <a:xfrm>
            <a:off x="191215" y="26278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userDrawn="1"/>
        </p:nvSpPr>
        <p:spPr bwMode="blackWhite">
          <a:xfrm>
            <a:off x="191214" y="262787"/>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zh-CN" altLang="en-US"/>
              <a:t>单击此处编辑母版标题样式</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zh-CN" altLang="en-US"/>
              <a:t>编辑母版文本样式</a:t>
            </a:r>
          </a:p>
          <a:p>
            <a:pPr marL="0" lvl="1" indent="0">
              <a:lnSpc>
                <a:spcPct val="150000"/>
              </a:lnSpc>
              <a:spcBef>
                <a:spcPts val="750"/>
              </a:spcBef>
              <a:spcAft>
                <a:spcPts val="900"/>
              </a:spcAft>
              <a:buNone/>
            </a:pPr>
            <a:r>
              <a:rPr lang="zh-CN" altLang="en-US"/>
              <a:t>第二级</a:t>
            </a:r>
          </a:p>
          <a:p>
            <a:pPr marL="0" lvl="2" indent="0">
              <a:lnSpc>
                <a:spcPct val="150000"/>
              </a:lnSpc>
              <a:spcBef>
                <a:spcPts val="750"/>
              </a:spcBef>
              <a:spcAft>
                <a:spcPts val="900"/>
              </a:spcAft>
              <a:buNone/>
            </a:pPr>
            <a:r>
              <a:rPr lang="zh-CN" altLang="en-US"/>
              <a:t>第三级</a:t>
            </a:r>
          </a:p>
          <a:p>
            <a:pPr marL="0" lvl="3" indent="0">
              <a:lnSpc>
                <a:spcPct val="150000"/>
              </a:lnSpc>
              <a:spcBef>
                <a:spcPts val="750"/>
              </a:spcBef>
              <a:spcAft>
                <a:spcPts val="900"/>
              </a:spcAft>
              <a:buNone/>
            </a:pPr>
            <a:r>
              <a:rPr lang="zh-CN" altLang="en-US"/>
              <a:t>第四级</a:t>
            </a:r>
          </a:p>
          <a:p>
            <a:pPr marL="0" lvl="4" indent="0">
              <a:lnSpc>
                <a:spcPct val="150000"/>
              </a:lnSpc>
              <a:spcBef>
                <a:spcPts val="750"/>
              </a:spcBef>
              <a:spcAft>
                <a:spcPts val="900"/>
              </a:spcAft>
              <a:buNone/>
            </a:pPr>
            <a:r>
              <a:rPr lang="zh-CN" altLang="en-US"/>
              <a:t>第五级</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4EFA9F-4DA9-4B05-9FE4-86FFAD7FC733}"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29407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87FF7A5-383F-4E3B-8D8A-17E68957A373}"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68582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94AC686-C304-4B64-AFBB-DBDD67CB7699}"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48504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D93DA99-0F70-43E7-BBD6-F2B043231979}"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817922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D4BBB7B-8E12-42DD-8681-BC3BC30042CD}"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553630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0EAC11A-B237-4864-B1B8-7E61D0B8F7FC}"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1695357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92025"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390906" y="448056"/>
            <a:ext cx="5157216" cy="640080"/>
          </a:xfrm>
          <a:prstGeom prst="rect">
            <a:avLst/>
          </a:prstGeom>
        </p:spPr>
        <p:txBody>
          <a:bodyPr vert="horz" lIns="91440" tIns="45720" rIns="91440" bIns="45720" rtlCol="0" anchor="b" anchorCtr="0">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dirty="0"/>
              <a:t>Edit Master text styles</a:t>
            </a:r>
          </a:p>
          <a:p>
            <a:pPr marL="171450" lvl="0" indent="-171450" algn="l" defTabSz="685800" rtl="0" eaLnBrk="1" latinLnBrk="0" hangingPunct="1">
              <a:lnSpc>
                <a:spcPct val="90000"/>
              </a:lnSpc>
              <a:spcBef>
                <a:spcPct val="30000"/>
              </a:spcBef>
              <a:buFont typeface="Arial" panose="020B0604020202020204" pitchFamily="34" charset="0"/>
              <a:buChar char="•"/>
            </a:pPr>
            <a:r>
              <a:rPr lang="en-US" dirty="0"/>
              <a:t>Second level</a:t>
            </a:r>
          </a:p>
          <a:p>
            <a:pPr marL="514350" lvl="1" indent="-171450" algn="l" defTabSz="685800" rtl="0" eaLnBrk="1" latinLnBrk="0" hangingPunct="1">
              <a:lnSpc>
                <a:spcPct val="90000"/>
              </a:lnSpc>
              <a:spcBef>
                <a:spcPct val="30000"/>
              </a:spcBef>
              <a:buFont typeface="Arial" panose="020B0604020202020204" pitchFamily="34" charset="0"/>
              <a:buChar char="•"/>
            </a:pPr>
            <a:r>
              <a:rPr lang="en-US" dirty="0"/>
              <a:t>Third level</a:t>
            </a:r>
          </a:p>
          <a:p>
            <a:pPr marL="857250" lvl="2" indent="-171450" algn="l" defTabSz="685800" rtl="0" eaLnBrk="1" latinLnBrk="0" hangingPunct="1">
              <a:lnSpc>
                <a:spcPct val="90000"/>
              </a:lnSpc>
              <a:spcBef>
                <a:spcPct val="30000"/>
              </a:spcBef>
              <a:buFont typeface="Arial" panose="020B0604020202020204" pitchFamily="34" charset="0"/>
              <a:buChar char="•"/>
            </a:pPr>
            <a:r>
              <a:rPr lang="en-US" dirty="0"/>
              <a:t>Fourth level</a:t>
            </a:r>
          </a:p>
          <a:p>
            <a:pPr marL="1200150" lvl="3" indent="-171450" algn="l" defTabSz="6858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404622" y="6203955"/>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4/15/21</a:t>
            </a:fld>
            <a:endParaRPr lang="en-US" dirty="0"/>
          </a:p>
        </p:txBody>
      </p:sp>
      <p:sp>
        <p:nvSpPr>
          <p:cNvPr id="5" name="Footer Placeholder 4"/>
          <p:cNvSpPr>
            <a:spLocks noGrp="1"/>
          </p:cNvSpPr>
          <p:nvPr>
            <p:ph type="ftr" sz="quarter" idx="3"/>
          </p:nvPr>
        </p:nvSpPr>
        <p:spPr>
          <a:xfrm>
            <a:off x="3486150" y="6203955"/>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281928" y="6203955"/>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100"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CN" sz="1400" b="0" i="0" u="none" strike="noStrike" kern="1200" cap="none" spc="0" normalizeH="0" baseline="0" noProof="0">
              <a:ln>
                <a:noFill/>
              </a:ln>
              <a:solidFill>
                <a:srgbClr val="0000FF"/>
              </a:solidFill>
              <a:effectLst/>
              <a:uLnTx/>
              <a:uFillTx/>
              <a:latin typeface="Times New Roman"/>
              <a:ea typeface="宋体"/>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B51C311-DB17-4F93-9C19-F74918FD5879}" type="slidenum">
              <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106491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xinggangw.inf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go.microsoft.com/fwlink/?LinkId=61717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730493"/>
            <a:ext cx="7886700" cy="1790700"/>
          </a:xfrm>
        </p:spPr>
        <p:txBody>
          <a:bodyPr anchor="ctr" anchorCtr="0">
            <a:normAutofit/>
          </a:bodyPr>
          <a:lstStyle/>
          <a:p>
            <a:r>
              <a:rPr lang="en-US" altLang="zh-CN" sz="3600" dirty="0">
                <a:solidFill>
                  <a:schemeClr val="bg1"/>
                </a:solidFill>
              </a:rPr>
              <a:t>7.3 </a:t>
            </a:r>
            <a:r>
              <a:rPr lang="zh-CN" altLang="en-US" sz="3600" dirty="0">
                <a:solidFill>
                  <a:schemeClr val="bg1"/>
                </a:solidFill>
              </a:rPr>
              <a:t>图的遍历</a:t>
            </a:r>
          </a:p>
        </p:txBody>
      </p:sp>
      <p:sp>
        <p:nvSpPr>
          <p:cNvPr id="3" name="Subtitle 2"/>
          <p:cNvSpPr>
            <a:spLocks noGrp="1"/>
          </p:cNvSpPr>
          <p:nvPr>
            <p:ph type="subTitle" idx="4294967295"/>
          </p:nvPr>
        </p:nvSpPr>
        <p:spPr>
          <a:xfrm>
            <a:off x="628650" y="3589094"/>
            <a:ext cx="7187052" cy="1801168"/>
          </a:xfrm>
        </p:spPr>
        <p:txBody>
          <a:bodyPr>
            <a:normAutofit/>
          </a:bodyPr>
          <a:lstStyle/>
          <a:p>
            <a:r>
              <a:rPr lang="zh-CN" altLang="en-US" sz="1800" dirty="0">
                <a:solidFill>
                  <a:schemeClr val="bg1"/>
                </a:solidFill>
                <a:latin typeface="+mj-lt"/>
              </a:rPr>
              <a:t>授课教师：王兴刚</a:t>
            </a:r>
            <a:endParaRPr lang="en-US" altLang="zh-CN" sz="1800" dirty="0">
              <a:solidFill>
                <a:schemeClr val="bg1"/>
              </a:solidFill>
              <a:latin typeface="+mj-lt"/>
            </a:endParaRPr>
          </a:p>
          <a:p>
            <a:r>
              <a:rPr lang="en-US" altLang="zh-CN" sz="1800" dirty="0">
                <a:solidFill>
                  <a:schemeClr val="bg1"/>
                </a:solidFill>
                <a:latin typeface="+mj-lt"/>
              </a:rPr>
              <a:t>https://</a:t>
            </a:r>
            <a:r>
              <a:rPr lang="en-US" altLang="zh-CN" sz="1800" dirty="0" err="1">
                <a:solidFill>
                  <a:schemeClr val="bg1"/>
                </a:solidFill>
                <a:latin typeface="+mj-lt"/>
              </a:rPr>
              <a:t>xinggangw.info</a:t>
            </a:r>
            <a:r>
              <a:rPr lang="en-US" altLang="zh-CN" sz="1800" dirty="0">
                <a:solidFill>
                  <a:schemeClr val="bg1"/>
                </a:solidFill>
                <a:latin typeface="+mj-lt"/>
              </a:rPr>
              <a:t> </a:t>
            </a:r>
            <a:endParaRPr lang="en-US" sz="18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32163" y="1601152"/>
            <a:ext cx="8279822" cy="4114011"/>
          </a:xfrm>
          <a:prstGeom prst="rect">
            <a:avLst/>
          </a:prstGeom>
          <a:noFill/>
          <a:ln w="12700" cap="sq">
            <a:noFill/>
            <a:miter lim="800000"/>
            <a:headEnd type="none" w="sm" len="sm"/>
            <a:tailEnd type="none" w="sm" len="sm"/>
          </a:ln>
        </p:spPr>
        <p:txBody>
          <a:bodyPr wrap="square">
            <a:spAutoFit/>
          </a:bodyPr>
          <a:lstStyle/>
          <a:p>
            <a:pPr eaLnBrk="1" hangingPunct="1">
              <a:lnSpc>
                <a:spcPct val="120000"/>
              </a:lnSpc>
              <a:defRPr/>
            </a:pPr>
            <a:r>
              <a:rPr lang="en-US" altLang="zh-CN" sz="2400" dirty="0">
                <a:solidFill>
                  <a:srgbClr val="000099"/>
                </a:solidFill>
                <a:latin typeface="微软雅黑 Light" panose="020B0502040204020203" pitchFamily="34" charset="-122"/>
                <a:ea typeface="微软雅黑 Light" panose="020B0502040204020203" pitchFamily="34" charset="-122"/>
              </a:rPr>
              <a:t>void DFS(Graph G, </a:t>
            </a:r>
            <a:r>
              <a:rPr lang="en-US" altLang="zh-CN" sz="2400" dirty="0" err="1">
                <a:solidFill>
                  <a:srgbClr val="000099"/>
                </a:solidFill>
                <a:latin typeface="微软雅黑 Light" panose="020B0502040204020203" pitchFamily="34" charset="-122"/>
                <a:ea typeface="微软雅黑 Light" panose="020B0502040204020203" pitchFamily="34" charset="-122"/>
              </a:rPr>
              <a:t>int</a:t>
            </a:r>
            <a:r>
              <a:rPr lang="en-US" altLang="zh-CN" sz="2400" dirty="0">
                <a:solidFill>
                  <a:srgbClr val="000099"/>
                </a:solidFill>
                <a:latin typeface="微软雅黑 Light" panose="020B0502040204020203" pitchFamily="34" charset="-122"/>
                <a:ea typeface="微软雅黑 Light" panose="020B0502040204020203" pitchFamily="34" charset="-122"/>
              </a:rPr>
              <a:t> v) {</a:t>
            </a:r>
          </a:p>
          <a:p>
            <a:pPr eaLnBrk="1" hangingPunct="1">
              <a:lnSpc>
                <a:spcPct val="120000"/>
              </a:lnSpc>
              <a:defRPr/>
            </a:pPr>
            <a:r>
              <a:rPr lang="en-US" altLang="zh-CN" sz="1600" dirty="0">
                <a:solidFill>
                  <a:srgbClr val="000099"/>
                </a:solidFill>
                <a:latin typeface="微软雅黑 Light" panose="020B0502040204020203" pitchFamily="34" charset="-122"/>
                <a:ea typeface="微软雅黑 Light" panose="020B0502040204020203" pitchFamily="34" charset="-122"/>
              </a:rPr>
              <a:t>   </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从顶点</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出发，深度优先搜索遍历连通图 </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G </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p>
          <a:p>
            <a:pPr eaLnBrk="1" hangingPunct="1">
              <a:lnSpc>
                <a:spcPct val="120000"/>
              </a:lnSpc>
              <a:defRPr/>
            </a:pPr>
            <a:r>
              <a:rPr lang="en-US" altLang="zh-CN" sz="1600" dirty="0">
                <a:solidFill>
                  <a:srgbClr val="000099"/>
                </a:solidFill>
                <a:latin typeface="微软雅黑 Light" panose="020B0502040204020203" pitchFamily="34" charset="-122"/>
                <a:ea typeface="微软雅黑 Light" panose="020B0502040204020203" pitchFamily="34" charset="-122"/>
              </a:rPr>
              <a:t>   </a:t>
            </a:r>
            <a:r>
              <a:rPr lang="en-US" altLang="zh-CN" sz="2400" dirty="0">
                <a:solidFill>
                  <a:srgbClr val="000099"/>
                </a:solidFill>
                <a:latin typeface="微软雅黑 Light" panose="020B0502040204020203" pitchFamily="34" charset="-122"/>
                <a:ea typeface="微软雅黑 Light" panose="020B0502040204020203" pitchFamily="34" charset="-122"/>
              </a:rPr>
              <a:t>visited[v] = TRUE; </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访问第</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个顶点</a:t>
            </a:r>
            <a:endPar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eaLnBrk="1" hangingPunct="1">
              <a:lnSpc>
                <a:spcPct val="120000"/>
              </a:lnSpc>
              <a:defRPr/>
            </a:pPr>
            <a:r>
              <a:rPr lang="en-US" altLang="zh-CN" sz="2400" dirty="0">
                <a:solidFill>
                  <a:srgbClr val="000099"/>
                </a:solidFill>
                <a:latin typeface="微软雅黑 Light" panose="020B0502040204020203" pitchFamily="34" charset="-122"/>
                <a:ea typeface="微软雅黑 Light" panose="020B0502040204020203" pitchFamily="34" charset="-122"/>
              </a:rPr>
              <a:t>   </a:t>
            </a:r>
            <a:r>
              <a:rPr lang="en-US" altLang="zh-CN" sz="2400" dirty="0" err="1">
                <a:solidFill>
                  <a:srgbClr val="000099"/>
                </a:solidFill>
                <a:latin typeface="微软雅黑 Light" panose="020B0502040204020203" pitchFamily="34" charset="-122"/>
                <a:ea typeface="微软雅黑 Light" panose="020B0502040204020203" pitchFamily="34" charset="-122"/>
              </a:rPr>
              <a:t>VisitFunc</a:t>
            </a:r>
            <a:r>
              <a:rPr lang="en-US" altLang="zh-CN" sz="2400" dirty="0">
                <a:solidFill>
                  <a:srgbClr val="000099"/>
                </a:solidFill>
                <a:latin typeface="微软雅黑 Light" panose="020B0502040204020203" pitchFamily="34" charset="-122"/>
                <a:ea typeface="微软雅黑 Light" panose="020B0502040204020203" pitchFamily="34" charset="-122"/>
              </a:rPr>
              <a:t>(v); </a:t>
            </a:r>
          </a:p>
          <a:p>
            <a:pPr eaLnBrk="1" hangingPunct="1">
              <a:lnSpc>
                <a:spcPct val="120000"/>
              </a:lnSpc>
              <a:defRPr/>
            </a:pPr>
            <a:r>
              <a:rPr lang="en-US" altLang="zh-CN" sz="2400" dirty="0">
                <a:solidFill>
                  <a:srgbClr val="000099"/>
                </a:solidFill>
                <a:latin typeface="微软雅黑 Light" panose="020B0502040204020203" pitchFamily="34" charset="-122"/>
                <a:ea typeface="微软雅黑 Light" panose="020B0502040204020203" pitchFamily="34" charset="-122"/>
              </a:rPr>
              <a:t>   for( w=</a:t>
            </a:r>
            <a:r>
              <a:rPr lang="en-US" altLang="zh-CN" sz="2400" dirty="0" err="1">
                <a:solidFill>
                  <a:srgbClr val="000099"/>
                </a:solidFill>
                <a:latin typeface="微软雅黑 Light" panose="020B0502040204020203" pitchFamily="34" charset="-122"/>
                <a:ea typeface="微软雅黑 Light" panose="020B0502040204020203" pitchFamily="34" charset="-122"/>
              </a:rPr>
              <a:t>FirstAdjVex</a:t>
            </a:r>
            <a:r>
              <a:rPr lang="en-US" altLang="zh-CN" sz="2400" dirty="0">
                <a:solidFill>
                  <a:srgbClr val="000099"/>
                </a:solidFill>
                <a:latin typeface="微软雅黑 Light" panose="020B0502040204020203" pitchFamily="34" charset="-122"/>
                <a:ea typeface="微软雅黑 Light" panose="020B0502040204020203" pitchFamily="34" charset="-122"/>
              </a:rPr>
              <a:t>(</a:t>
            </a:r>
            <a:r>
              <a:rPr lang="en-US" altLang="zh-CN" sz="2400" dirty="0" err="1">
                <a:solidFill>
                  <a:srgbClr val="000099"/>
                </a:solidFill>
                <a:latin typeface="微软雅黑 Light" panose="020B0502040204020203" pitchFamily="34" charset="-122"/>
                <a:ea typeface="微软雅黑 Light" panose="020B0502040204020203" pitchFamily="34" charset="-122"/>
              </a:rPr>
              <a:t>G,v</a:t>
            </a:r>
            <a:r>
              <a:rPr lang="en-US" altLang="zh-CN" sz="2400" dirty="0">
                <a:solidFill>
                  <a:srgbClr val="000099"/>
                </a:solidFill>
                <a:latin typeface="微软雅黑 Light" panose="020B0502040204020203" pitchFamily="34" charset="-122"/>
                <a:ea typeface="微软雅黑 Light" panose="020B0502040204020203" pitchFamily="34" charset="-122"/>
              </a:rPr>
              <a:t>);   w!=0 ; w=</a:t>
            </a:r>
            <a:r>
              <a:rPr lang="en-US" altLang="zh-CN" sz="2400" dirty="0" err="1">
                <a:solidFill>
                  <a:srgbClr val="000099"/>
                </a:solidFill>
                <a:latin typeface="微软雅黑 Light" panose="020B0502040204020203" pitchFamily="34" charset="-122"/>
                <a:ea typeface="微软雅黑 Light" panose="020B0502040204020203" pitchFamily="34" charset="-122"/>
              </a:rPr>
              <a:t>NextAdjVex</a:t>
            </a:r>
            <a:r>
              <a:rPr lang="en-US" altLang="zh-CN" sz="2400" dirty="0">
                <a:solidFill>
                  <a:srgbClr val="000099"/>
                </a:solidFill>
                <a:latin typeface="微软雅黑 Light" panose="020B0502040204020203" pitchFamily="34" charset="-122"/>
                <a:ea typeface="微软雅黑 Light" panose="020B0502040204020203" pitchFamily="34" charset="-122"/>
              </a:rPr>
              <a:t>(</a:t>
            </a:r>
            <a:r>
              <a:rPr lang="en-US" altLang="zh-CN" sz="2400" dirty="0" err="1">
                <a:solidFill>
                  <a:srgbClr val="000099"/>
                </a:solidFill>
                <a:latin typeface="微软雅黑 Light" panose="020B0502040204020203" pitchFamily="34" charset="-122"/>
                <a:ea typeface="微软雅黑 Light" panose="020B0502040204020203" pitchFamily="34" charset="-122"/>
              </a:rPr>
              <a:t>G,v,w</a:t>
            </a:r>
            <a:r>
              <a:rPr lang="en-US" altLang="zh-CN" sz="2400" dirty="0">
                <a:solidFill>
                  <a:srgbClr val="000099"/>
                </a:solidFill>
                <a:latin typeface="微软雅黑 Light" panose="020B0502040204020203" pitchFamily="34" charset="-122"/>
                <a:ea typeface="微软雅黑 Light" panose="020B0502040204020203" pitchFamily="34" charset="-122"/>
              </a:rPr>
              <a:t> )  )</a:t>
            </a:r>
          </a:p>
          <a:p>
            <a:pPr eaLnBrk="1" hangingPunct="1">
              <a:lnSpc>
                <a:spcPct val="120000"/>
              </a:lnSpc>
              <a:defRPr/>
            </a:pPr>
            <a:r>
              <a:rPr lang="en-US" altLang="zh-CN" sz="2400" dirty="0">
                <a:solidFill>
                  <a:srgbClr val="000099"/>
                </a:solidFill>
                <a:latin typeface="微软雅黑 Light" panose="020B0502040204020203" pitchFamily="34" charset="-122"/>
                <a:ea typeface="微软雅黑 Light" panose="020B0502040204020203" pitchFamily="34" charset="-122"/>
              </a:rPr>
              <a:t>        if (!visited[w])  </a:t>
            </a:r>
          </a:p>
          <a:p>
            <a:pPr eaLnBrk="1" hangingPunct="1">
              <a:lnSpc>
                <a:spcPct val="120000"/>
              </a:lnSpc>
              <a:defRPr/>
            </a:pPr>
            <a:r>
              <a:rPr lang="en-US" altLang="zh-CN" sz="2400" dirty="0">
                <a:solidFill>
                  <a:srgbClr val="000099"/>
                </a:solidFill>
                <a:latin typeface="微软雅黑 Light" panose="020B0502040204020203" pitchFamily="34" charset="-122"/>
                <a:ea typeface="微软雅黑 Light" panose="020B0502040204020203" pitchFamily="34" charset="-122"/>
              </a:rPr>
              <a:t>		DFS(G, w);     </a:t>
            </a:r>
          </a:p>
          <a:p>
            <a:pPr eaLnBrk="1" hangingPunct="1">
              <a:lnSpc>
                <a:spcPct val="120000"/>
              </a:lnSpc>
              <a:defRPr/>
            </a:pPr>
            <a:r>
              <a:rPr lang="en-US" altLang="zh-CN" sz="1600" dirty="0">
                <a:solidFill>
                  <a:srgbClr val="000099"/>
                </a:solidFill>
                <a:latin typeface="微软雅黑 Light" panose="020B0502040204020203" pitchFamily="34" charset="-122"/>
                <a:ea typeface="微软雅黑 Light" panose="020B0502040204020203" pitchFamily="34" charset="-122"/>
              </a:rPr>
              <a:t>              </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对</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v</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的尚未访问的邻接顶点</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w </a:t>
            </a:r>
            <a:r>
              <a:rPr lang="zh-CN" altLang="en-US"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递归调用</a:t>
            </a:r>
            <a:r>
              <a:rPr lang="en-US" altLang="zh-CN" sz="1600"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DFS</a:t>
            </a:r>
          </a:p>
          <a:p>
            <a:pPr eaLnBrk="1" hangingPunct="1">
              <a:lnSpc>
                <a:spcPct val="120000"/>
              </a:lnSpc>
              <a:defRPr/>
            </a:pPr>
            <a:r>
              <a:rPr lang="en-US" altLang="zh-CN" sz="1600" dirty="0">
                <a:solidFill>
                  <a:srgbClr val="000099"/>
                </a:solidFill>
                <a:latin typeface="微软雅黑 Light" panose="020B0502040204020203" pitchFamily="34" charset="-122"/>
                <a:ea typeface="微软雅黑 Light" panose="020B0502040204020203" pitchFamily="34" charset="-122"/>
              </a:rPr>
              <a:t>} // DFS</a:t>
            </a:r>
          </a:p>
          <a:p>
            <a:pPr eaLnBrk="1" hangingPunct="1">
              <a:lnSpc>
                <a:spcPct val="120000"/>
              </a:lnSpc>
              <a:defRPr/>
            </a:pPr>
            <a:r>
              <a:rPr lang="zh-CN" altLang="en-US" sz="2400" dirty="0">
                <a:solidFill>
                  <a:srgbClr val="FF0000"/>
                </a:solidFill>
                <a:latin typeface="微软雅黑 Light" panose="020B0502040204020203" pitchFamily="34" charset="-122"/>
                <a:ea typeface="微软雅黑 Light" panose="020B0502040204020203" pitchFamily="34" charset="-122"/>
              </a:rPr>
              <a:t>算法 </a:t>
            </a:r>
            <a:r>
              <a:rPr lang="en-US" altLang="zh-CN" sz="2400" dirty="0">
                <a:solidFill>
                  <a:srgbClr val="FF0000"/>
                </a:solidFill>
                <a:latin typeface="微软雅黑 Light" panose="020B0502040204020203" pitchFamily="34" charset="-122"/>
                <a:ea typeface="微软雅黑 Light" panose="020B0502040204020203" pitchFamily="34" charset="-122"/>
              </a:rPr>
              <a:t>7.5</a:t>
            </a:r>
          </a:p>
        </p:txBody>
      </p:sp>
      <p:sp>
        <p:nvSpPr>
          <p:cNvPr id="2" name="标题 1"/>
          <p:cNvSpPr>
            <a:spLocks noGrp="1"/>
          </p:cNvSpPr>
          <p:nvPr>
            <p:ph type="title"/>
          </p:nvPr>
        </p:nvSpPr>
        <p:spPr/>
        <p:txBody>
          <a:bodyPr/>
          <a:lstStyle/>
          <a:p>
            <a:r>
              <a:rPr lang="zh-CN" altLang="en-US" dirty="0"/>
              <a:t>深度优先搜索</a:t>
            </a:r>
          </a:p>
        </p:txBody>
      </p:sp>
    </p:spTree>
    <p:extLst>
      <p:ext uri="{BB962C8B-B14F-4D97-AF65-F5344CB8AC3E}">
        <p14:creationId xmlns:p14="http://schemas.microsoft.com/office/powerpoint/2010/main" val="190299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pic>
        <p:nvPicPr>
          <p:cNvPr id="4" name="Picture 4" descr="自测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840686"/>
            <a:ext cx="4724400" cy="207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p:nvSpPr>
        <p:spPr bwMode="auto">
          <a:xfrm>
            <a:off x="5373687" y="3993901"/>
            <a:ext cx="1674813" cy="523875"/>
          </a:xfrm>
          <a:prstGeom prst="rect">
            <a:avLst/>
          </a:prstGeom>
          <a:noFill/>
          <a:ln w="38100">
            <a:noFill/>
            <a:miter lim="800000"/>
            <a:headEnd/>
            <a:tailEnd/>
          </a:ln>
          <a:effectLst/>
        </p:spPr>
        <p:txBody>
          <a:bodyPr wrap="none">
            <a:spAutoFit/>
          </a:bodyPr>
          <a:lstStyle/>
          <a:p>
            <a:pPr eaLnBrk="1" hangingPunct="1">
              <a:defRPr/>
            </a:pPr>
            <a:r>
              <a:rPr lang="en-US" altLang="zh-CN" sz="2800" dirty="0">
                <a:solidFill>
                  <a:schemeClr val="tx2"/>
                </a:solidFill>
                <a:effectLst>
                  <a:outerShdw blurRad="38100" dist="38100" dir="2700000" algn="tl">
                    <a:srgbClr val="C0C0C0"/>
                  </a:outerShdw>
                </a:effectLst>
                <a:latin typeface="Times New Roman" pitchFamily="18" charset="0"/>
                <a:ea typeface="微软雅黑 Light" panose="020B0502040204020203" pitchFamily="34" charset="-122"/>
              </a:rPr>
              <a:t>DFS </a:t>
            </a:r>
            <a:r>
              <a:rPr lang="zh-CN" altLang="en-US" sz="2800" dirty="0">
                <a:solidFill>
                  <a:schemeClr val="tx2"/>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结果</a:t>
            </a:r>
          </a:p>
        </p:txBody>
      </p:sp>
      <p:graphicFrame>
        <p:nvGraphicFramePr>
          <p:cNvPr id="7" name="Group 87"/>
          <p:cNvGraphicFramePr>
            <a:graphicFrameLocks noGrp="1"/>
          </p:cNvGraphicFramePr>
          <p:nvPr>
            <p:extLst>
              <p:ext uri="{D42A27DB-BD31-4B8C-83A1-F6EECF244321}">
                <p14:modId xmlns:p14="http://schemas.microsoft.com/office/powerpoint/2010/main" val="2214860672"/>
              </p:ext>
            </p:extLst>
          </p:nvPr>
        </p:nvGraphicFramePr>
        <p:xfrm>
          <a:off x="1076325" y="4527301"/>
          <a:ext cx="392112" cy="1828800"/>
        </p:xfrm>
        <a:graphic>
          <a:graphicData uri="http://schemas.openxmlformats.org/drawingml/2006/table">
            <a:tbl>
              <a:tblPr/>
              <a:tblGrid>
                <a:gridCol w="392112">
                  <a:extLst>
                    <a:ext uri="{9D8B030D-6E8A-4147-A177-3AD203B41FA5}">
                      <a16:colId xmlns:a16="http://schemas.microsoft.com/office/drawing/2014/main" val="20000"/>
                    </a:ext>
                  </a:extLst>
                </a:gridCol>
              </a:tblGrid>
              <a:tr h="4572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19"/>
          <p:cNvGraphicFramePr>
            <a:graphicFrameLocks noGrp="1"/>
          </p:cNvGraphicFramePr>
          <p:nvPr>
            <p:extLst>
              <p:ext uri="{D42A27DB-BD31-4B8C-83A1-F6EECF244321}">
                <p14:modId xmlns:p14="http://schemas.microsoft.com/office/powerpoint/2010/main" val="436801732"/>
              </p:ext>
            </p:extLst>
          </p:nvPr>
        </p:nvGraphicFramePr>
        <p:xfrm>
          <a:off x="695325" y="4527301"/>
          <a:ext cx="457200" cy="1828800"/>
        </p:xfrm>
        <a:graphic>
          <a:graphicData uri="http://schemas.openxmlformats.org/drawingml/2006/table">
            <a:tbl>
              <a:tblPr/>
              <a:tblGrid>
                <a:gridCol w="457200">
                  <a:extLst>
                    <a:ext uri="{9D8B030D-6E8A-4147-A177-3AD203B41FA5}">
                      <a16:colId xmlns:a16="http://schemas.microsoft.com/office/drawing/2014/main" val="20000"/>
                    </a:ext>
                  </a:extLst>
                </a:gridCol>
              </a:tblGrid>
              <a:tr h="32385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hlink"/>
                          </a:solidFill>
                          <a:effectLst/>
                          <a:latin typeface="Times New Roman" pitchFamily="18" charset="0"/>
                          <a:ea typeface="宋体"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2385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524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34"/>
          <p:cNvSpPr txBox="1">
            <a:spLocks noChangeArrowheads="1"/>
          </p:cNvSpPr>
          <p:nvPr/>
        </p:nvSpPr>
        <p:spPr bwMode="auto">
          <a:xfrm>
            <a:off x="1011237" y="3917701"/>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accent2"/>
                </a:solidFill>
                <a:latin typeface="微软雅黑 Light" panose="020B0502040204020203" pitchFamily="34" charset="-122"/>
                <a:ea typeface="微软雅黑 Light" panose="020B0502040204020203" pitchFamily="34" charset="-122"/>
              </a:rPr>
              <a:t>辅助数组 </a:t>
            </a:r>
            <a:r>
              <a:rPr lang="en-US" altLang="zh-CN" sz="2400" i="1">
                <a:solidFill>
                  <a:schemeClr val="accent2"/>
                </a:solidFill>
                <a:ea typeface="微软雅黑 Light" panose="020B0502040204020203" pitchFamily="34" charset="-122"/>
              </a:rPr>
              <a:t>visited</a:t>
            </a:r>
            <a:r>
              <a:rPr lang="en-US" altLang="zh-CN" sz="2400">
                <a:solidFill>
                  <a:schemeClr val="accent2"/>
                </a:solidFill>
                <a:ea typeface="微软雅黑 Light" panose="020B0502040204020203" pitchFamily="34" charset="-122"/>
              </a:rPr>
              <a:t> [n ]</a:t>
            </a:r>
          </a:p>
        </p:txBody>
      </p:sp>
      <p:graphicFrame>
        <p:nvGraphicFramePr>
          <p:cNvPr id="10" name="Group 35"/>
          <p:cNvGraphicFramePr>
            <a:graphicFrameLocks noGrp="1"/>
          </p:cNvGraphicFramePr>
          <p:nvPr>
            <p:extLst>
              <p:ext uri="{D42A27DB-BD31-4B8C-83A1-F6EECF244321}">
                <p14:modId xmlns:p14="http://schemas.microsoft.com/office/powerpoint/2010/main" val="1144534334"/>
              </p:ext>
            </p:extLst>
          </p:nvPr>
        </p:nvGraphicFramePr>
        <p:xfrm>
          <a:off x="1697037" y="4527301"/>
          <a:ext cx="392113" cy="1828800"/>
        </p:xfrm>
        <a:graphic>
          <a:graphicData uri="http://schemas.openxmlformats.org/drawingml/2006/table">
            <a:tbl>
              <a:tblPr/>
              <a:tblGrid>
                <a:gridCol w="392113">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47"/>
          <p:cNvGraphicFramePr>
            <a:graphicFrameLocks noGrp="1"/>
          </p:cNvGraphicFramePr>
          <p:nvPr>
            <p:extLst>
              <p:ext uri="{D42A27DB-BD31-4B8C-83A1-F6EECF244321}">
                <p14:modId xmlns:p14="http://schemas.microsoft.com/office/powerpoint/2010/main" val="928825812"/>
              </p:ext>
            </p:extLst>
          </p:nvPr>
        </p:nvGraphicFramePr>
        <p:xfrm>
          <a:off x="2306637" y="4527301"/>
          <a:ext cx="392113" cy="1831976"/>
        </p:xfrm>
        <a:graphic>
          <a:graphicData uri="http://schemas.openxmlformats.org/drawingml/2006/table">
            <a:tbl>
              <a:tblPr/>
              <a:tblGrid>
                <a:gridCol w="392113">
                  <a:extLst>
                    <a:ext uri="{9D8B030D-6E8A-4147-A177-3AD203B41FA5}">
                      <a16:colId xmlns:a16="http://schemas.microsoft.com/office/drawing/2014/main" val="20000"/>
                    </a:ext>
                  </a:extLst>
                </a:gridCol>
              </a:tblGrid>
              <a:tr h="4587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7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59"/>
          <p:cNvGraphicFramePr>
            <a:graphicFrameLocks noGrp="1"/>
          </p:cNvGraphicFramePr>
          <p:nvPr>
            <p:extLst>
              <p:ext uri="{D42A27DB-BD31-4B8C-83A1-F6EECF244321}">
                <p14:modId xmlns:p14="http://schemas.microsoft.com/office/powerpoint/2010/main" val="1694241756"/>
              </p:ext>
            </p:extLst>
          </p:nvPr>
        </p:nvGraphicFramePr>
        <p:xfrm>
          <a:off x="2916237" y="4527301"/>
          <a:ext cx="392113" cy="1828800"/>
        </p:xfrm>
        <a:graphic>
          <a:graphicData uri="http://schemas.openxmlformats.org/drawingml/2006/table">
            <a:tbl>
              <a:tblPr/>
              <a:tblGrid>
                <a:gridCol w="392113">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 name="Group 71"/>
          <p:cNvGraphicFramePr>
            <a:graphicFrameLocks noGrp="1"/>
          </p:cNvGraphicFramePr>
          <p:nvPr>
            <p:extLst>
              <p:ext uri="{D42A27DB-BD31-4B8C-83A1-F6EECF244321}">
                <p14:modId xmlns:p14="http://schemas.microsoft.com/office/powerpoint/2010/main" val="1027344533"/>
              </p:ext>
            </p:extLst>
          </p:nvPr>
        </p:nvGraphicFramePr>
        <p:xfrm>
          <a:off x="3525837" y="4527301"/>
          <a:ext cx="392113" cy="1828800"/>
        </p:xfrm>
        <a:graphic>
          <a:graphicData uri="http://schemas.openxmlformats.org/drawingml/2006/table">
            <a:tbl>
              <a:tblPr/>
              <a:tblGrid>
                <a:gridCol w="392113">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 name="Rectangle 84"/>
          <p:cNvSpPr>
            <a:spLocks noChangeArrowheads="1"/>
          </p:cNvSpPr>
          <p:nvPr/>
        </p:nvSpPr>
        <p:spPr bwMode="auto">
          <a:xfrm>
            <a:off x="304800" y="1730432"/>
            <a:ext cx="844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a:solidFill>
                  <a:schemeClr val="accent2"/>
                </a:solidFill>
              </a:rPr>
              <a:t>例：</a:t>
            </a:r>
          </a:p>
        </p:txBody>
      </p:sp>
      <p:sp>
        <p:nvSpPr>
          <p:cNvPr id="15" name="Rectangle 85"/>
          <p:cNvSpPr>
            <a:spLocks noChangeArrowheads="1"/>
          </p:cNvSpPr>
          <p:nvPr/>
        </p:nvSpPr>
        <p:spPr bwMode="auto">
          <a:xfrm>
            <a:off x="5902325" y="122638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chemeClr val="tx2"/>
                </a:solidFill>
              </a:rPr>
              <a:t>—</a:t>
            </a:r>
            <a:r>
              <a:rPr lang="zh-CN" altLang="en-US" sz="2400">
                <a:solidFill>
                  <a:schemeClr val="tx2"/>
                </a:solidFill>
              </a:rPr>
              <a:t>同样使用</a:t>
            </a:r>
            <a:r>
              <a:rPr lang="en-US" altLang="zh-CN" sz="2400" i="1">
                <a:solidFill>
                  <a:schemeClr val="tx2"/>
                </a:solidFill>
                <a:ea typeface="微软雅黑 Light" panose="020B0502040204020203" pitchFamily="34" charset="-122"/>
              </a:rPr>
              <a:t>visited</a:t>
            </a:r>
            <a:r>
              <a:rPr lang="en-US" altLang="zh-CN" sz="2400">
                <a:solidFill>
                  <a:schemeClr val="tx2"/>
                </a:solidFill>
                <a:ea typeface="微软雅黑 Light" panose="020B0502040204020203" pitchFamily="34" charset="-122"/>
              </a:rPr>
              <a:t> [n ]</a:t>
            </a:r>
            <a:r>
              <a:rPr lang="zh-CN" altLang="en-US" sz="2400">
                <a:solidFill>
                  <a:schemeClr val="tx2"/>
                </a:solidFill>
                <a:ea typeface="微软雅黑 Light" panose="020B0502040204020203" pitchFamily="34" charset="-122"/>
              </a:rPr>
              <a:t>！</a:t>
            </a:r>
          </a:p>
        </p:txBody>
      </p:sp>
      <p:sp>
        <p:nvSpPr>
          <p:cNvPr id="16" name="AutoShape 86"/>
          <p:cNvSpPr>
            <a:spLocks noChangeArrowheads="1"/>
          </p:cNvSpPr>
          <p:nvPr/>
        </p:nvSpPr>
        <p:spPr bwMode="auto">
          <a:xfrm>
            <a:off x="1186656" y="2369126"/>
            <a:ext cx="990600" cy="457200"/>
          </a:xfrm>
          <a:prstGeom prst="wedgeEllipseCallout">
            <a:avLst>
              <a:gd name="adj1" fmla="val 108972"/>
              <a:gd name="adj2" fmla="val -122569"/>
            </a:avLst>
          </a:prstGeom>
          <a:solidFill>
            <a:srgbClr val="00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chemeClr val="tx2"/>
                </a:solidFill>
              </a:rPr>
              <a:t>起点</a:t>
            </a:r>
          </a:p>
        </p:txBody>
      </p:sp>
      <p:sp>
        <p:nvSpPr>
          <p:cNvPr id="18" name="Rectangle 108"/>
          <p:cNvSpPr>
            <a:spLocks noChangeArrowheads="1"/>
          </p:cNvSpPr>
          <p:nvPr/>
        </p:nvSpPr>
        <p:spPr bwMode="auto">
          <a:xfrm>
            <a:off x="2971800" y="1806632"/>
            <a:ext cx="533400" cy="457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0" name="Rectangle 111"/>
          <p:cNvSpPr>
            <a:spLocks noChangeArrowheads="1"/>
          </p:cNvSpPr>
          <p:nvPr/>
        </p:nvSpPr>
        <p:spPr bwMode="auto">
          <a:xfrm>
            <a:off x="2971800" y="1806632"/>
            <a:ext cx="533400" cy="457200"/>
          </a:xfrm>
          <a:prstGeom prst="rect">
            <a:avLst/>
          </a:pr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4" name="Rectangle 121"/>
          <p:cNvSpPr>
            <a:spLocks noChangeArrowheads="1"/>
          </p:cNvSpPr>
          <p:nvPr/>
        </p:nvSpPr>
        <p:spPr bwMode="auto">
          <a:xfrm>
            <a:off x="5791200" y="2949632"/>
            <a:ext cx="533400" cy="45720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8" name="Rectangle 117"/>
          <p:cNvSpPr>
            <a:spLocks noChangeArrowheads="1"/>
          </p:cNvSpPr>
          <p:nvPr/>
        </p:nvSpPr>
        <p:spPr bwMode="auto">
          <a:xfrm>
            <a:off x="5791200" y="2949632"/>
            <a:ext cx="533400" cy="457200"/>
          </a:xfrm>
          <a:prstGeom prst="rect">
            <a:avLst/>
          </a:prstGeom>
          <a:noFill/>
          <a:ln w="381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9" name="Text Box 126"/>
          <p:cNvSpPr txBox="1">
            <a:spLocks noChangeArrowheads="1"/>
          </p:cNvSpPr>
          <p:nvPr/>
        </p:nvSpPr>
        <p:spPr bwMode="auto">
          <a:xfrm>
            <a:off x="4821237" y="4451101"/>
            <a:ext cx="609600" cy="579438"/>
          </a:xfrm>
          <a:prstGeom prst="rect">
            <a:avLst/>
          </a:prstGeom>
          <a:noFill/>
          <a:ln w="38100">
            <a:noFill/>
            <a:miter lim="800000"/>
            <a:headEnd/>
            <a:tailEnd/>
          </a:ln>
          <a:effectLst/>
        </p:spPr>
        <p:txBody>
          <a:bodyPr>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a:t>
            </a:r>
            <a:r>
              <a:rPr lang="en-US" altLang="zh-CN" sz="3200" baseline="-25000">
                <a:solidFill>
                  <a:schemeClr val="tx2"/>
                </a:solidFill>
                <a:effectLst>
                  <a:outerShdw blurRad="38100" dist="38100" dir="2700000" algn="tl">
                    <a:srgbClr val="C0C0C0"/>
                  </a:outerShdw>
                </a:effectLst>
                <a:latin typeface="Times New Roman" pitchFamily="18" charset="0"/>
                <a:ea typeface="黑体" pitchFamily="2" charset="-122"/>
              </a:rPr>
              <a:t>0</a:t>
            </a:r>
          </a:p>
        </p:txBody>
      </p:sp>
      <p:sp>
        <p:nvSpPr>
          <p:cNvPr id="30" name="Rectangle 127"/>
          <p:cNvSpPr>
            <a:spLocks noChangeArrowheads="1"/>
          </p:cNvSpPr>
          <p:nvPr/>
        </p:nvSpPr>
        <p:spPr bwMode="auto">
          <a:xfrm>
            <a:off x="5202237" y="4451101"/>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1" name="Rectangle 128"/>
          <p:cNvSpPr>
            <a:spLocks noChangeArrowheads="1"/>
          </p:cNvSpPr>
          <p:nvPr/>
        </p:nvSpPr>
        <p:spPr bwMode="auto">
          <a:xfrm>
            <a:off x="6057900" y="4451101"/>
            <a:ext cx="592137"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2" name="Rectangle 129"/>
          <p:cNvSpPr>
            <a:spLocks noChangeArrowheads="1"/>
          </p:cNvSpPr>
          <p:nvPr/>
        </p:nvSpPr>
        <p:spPr bwMode="auto">
          <a:xfrm>
            <a:off x="6954837" y="4451101"/>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3" name="Rectangle 132"/>
          <p:cNvSpPr>
            <a:spLocks noChangeArrowheads="1"/>
          </p:cNvSpPr>
          <p:nvPr/>
        </p:nvSpPr>
        <p:spPr bwMode="auto">
          <a:xfrm>
            <a:off x="5641975" y="4420939"/>
            <a:ext cx="52070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a:t>
            </a:r>
            <a:r>
              <a:rPr lang="en-US" altLang="zh-CN" sz="3200" baseline="-25000">
                <a:solidFill>
                  <a:schemeClr val="tx2"/>
                </a:solidFill>
                <a:effectLst>
                  <a:outerShdw blurRad="38100" dist="38100" dir="2700000" algn="tl">
                    <a:srgbClr val="C0C0C0"/>
                  </a:outerShdw>
                </a:effectLst>
                <a:latin typeface="Times New Roman" pitchFamily="18" charset="0"/>
                <a:ea typeface="黑体" pitchFamily="2" charset="-122"/>
              </a:rPr>
              <a:t>1</a:t>
            </a:r>
          </a:p>
        </p:txBody>
      </p:sp>
      <p:sp>
        <p:nvSpPr>
          <p:cNvPr id="34" name="Rectangle 133"/>
          <p:cNvSpPr>
            <a:spLocks noChangeArrowheads="1"/>
          </p:cNvSpPr>
          <p:nvPr/>
        </p:nvSpPr>
        <p:spPr bwMode="auto">
          <a:xfrm>
            <a:off x="6497637" y="4451101"/>
            <a:ext cx="520700"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a:t>
            </a:r>
            <a:r>
              <a:rPr lang="en-US" altLang="zh-CN" sz="3200" baseline="-25000">
                <a:solidFill>
                  <a:schemeClr val="tx2"/>
                </a:solidFill>
                <a:effectLst>
                  <a:outerShdw blurRad="38100" dist="38100" dir="2700000" algn="tl">
                    <a:srgbClr val="C0C0C0"/>
                  </a:outerShdw>
                </a:effectLst>
                <a:latin typeface="Times New Roman" pitchFamily="18" charset="0"/>
                <a:ea typeface="黑体" pitchFamily="2" charset="-122"/>
              </a:rPr>
              <a:t>2</a:t>
            </a:r>
          </a:p>
        </p:txBody>
      </p:sp>
      <p:sp>
        <p:nvSpPr>
          <p:cNvPr id="35" name="Rectangle 134"/>
          <p:cNvSpPr>
            <a:spLocks noChangeArrowheads="1"/>
          </p:cNvSpPr>
          <p:nvPr/>
        </p:nvSpPr>
        <p:spPr bwMode="auto">
          <a:xfrm>
            <a:off x="7354887" y="4451101"/>
            <a:ext cx="520700"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a:t>
            </a:r>
            <a:r>
              <a:rPr lang="en-US" altLang="zh-CN" sz="3200" baseline="-25000">
                <a:solidFill>
                  <a:schemeClr val="tx2"/>
                </a:solidFill>
                <a:effectLst>
                  <a:outerShdw blurRad="38100" dist="38100" dir="2700000" algn="tl">
                    <a:srgbClr val="C0C0C0"/>
                  </a:outerShdw>
                </a:effectLst>
                <a:latin typeface="Times New Roman" pitchFamily="18" charset="0"/>
                <a:ea typeface="黑体" pitchFamily="2" charset="-122"/>
              </a:rPr>
              <a:t>3</a:t>
            </a:r>
          </a:p>
        </p:txBody>
      </p:sp>
      <p:sp>
        <p:nvSpPr>
          <p:cNvPr id="36" name="Rectangle 2"/>
          <p:cNvSpPr txBox="1">
            <a:spLocks noChangeArrowheads="1"/>
          </p:cNvSpPr>
          <p:nvPr/>
        </p:nvSpPr>
        <p:spPr>
          <a:xfrm>
            <a:off x="284508" y="1073980"/>
            <a:ext cx="6651625" cy="609600"/>
          </a:xfrm>
          <a:prstGeom prst="rect">
            <a:avLst/>
          </a:prstGeom>
        </p:spPr>
        <p:txBody>
          <a:bodyPr vert="horz" lIns="91440" tIns="45720" rIns="91440" bIns="45720" rtlCol="0" anchor="b" anchorCtr="0">
            <a:normAutofit/>
          </a:bodyPr>
          <a:lstStyle>
            <a:lvl1pPr algn="l" defTabSz="685800" rtl="0" eaLnBrk="1" latinLnBrk="0" hangingPunct="1">
              <a:spcBef>
                <a:spcPct val="0"/>
              </a:spcBef>
              <a:buNone/>
              <a:defRPr sz="3200" kern="1200">
                <a:solidFill>
                  <a:schemeClr val="bg2">
                    <a:lumMod val="25000"/>
                  </a:schemeClr>
                </a:solidFill>
                <a:latin typeface="+mj-lt"/>
                <a:ea typeface="+mj-ea"/>
                <a:cs typeface="+mj-cs"/>
              </a:defRPr>
            </a:lvl1pPr>
          </a:lstStyle>
          <a:p>
            <a:pPr>
              <a:defRPr/>
            </a:pPr>
            <a:r>
              <a:rPr lang="zh-CN" altLang="en-US" sz="2600" b="1">
                <a:effectLst>
                  <a:outerShdw blurRad="38100" dist="38100" dir="2700000" algn="tl">
                    <a:srgbClr val="C0C0C0"/>
                  </a:outerShdw>
                </a:effectLst>
              </a:rPr>
              <a:t>讨论</a:t>
            </a:r>
            <a:r>
              <a:rPr lang="en-US" altLang="zh-CN" sz="2600" b="1" dirty="0">
                <a:effectLst>
                  <a:outerShdw blurRad="38100" dist="38100" dir="2700000" algn="tl">
                    <a:srgbClr val="C0C0C0"/>
                  </a:outerShdw>
                </a:effectLst>
              </a:rPr>
              <a:t>3</a:t>
            </a:r>
            <a:r>
              <a:rPr lang="zh-CN" altLang="en-US" sz="2600" b="1" dirty="0">
                <a:effectLst>
                  <a:outerShdw blurRad="38100" dist="38100" dir="2700000" algn="tl">
                    <a:srgbClr val="C0C0C0"/>
                  </a:outerShdw>
                </a:effectLst>
              </a:rPr>
              <a:t>：</a:t>
            </a:r>
            <a:r>
              <a:rPr lang="zh-CN" altLang="en-US" sz="2600" b="1" dirty="0">
                <a:solidFill>
                  <a:srgbClr val="006600"/>
                </a:solidFill>
                <a:effectLst>
                  <a:outerShdw blurRad="38100" dist="38100" dir="2700000" algn="tl">
                    <a:srgbClr val="C0C0C0"/>
                  </a:outerShdw>
                </a:effectLst>
              </a:rPr>
              <a:t>在图的邻接表中如何进行</a:t>
            </a:r>
            <a:r>
              <a:rPr lang="en-US" altLang="zh-CN" sz="2600" b="1" dirty="0">
                <a:solidFill>
                  <a:srgbClr val="006600"/>
                </a:solidFill>
                <a:effectLst>
                  <a:outerShdw blurRad="38100" dist="38100" dir="2700000" algn="tl">
                    <a:srgbClr val="C0C0C0"/>
                  </a:outerShdw>
                </a:effectLst>
              </a:rPr>
              <a:t>DFS</a:t>
            </a:r>
            <a:r>
              <a:rPr lang="zh-CN" altLang="en-US" sz="2600" b="1" dirty="0">
                <a:solidFill>
                  <a:srgbClr val="006600"/>
                </a:solidFill>
                <a:effectLst>
                  <a:outerShdw blurRad="38100" dist="38100" dir="2700000" algn="tl">
                    <a:srgbClr val="C0C0C0"/>
                  </a:outerShdw>
                </a:effectLst>
              </a:rPr>
              <a:t>？</a:t>
            </a:r>
            <a:endParaRPr lang="zh-CN" altLang="en-US" sz="2800" b="1" dirty="0">
              <a:solidFill>
                <a:schemeClr val="accent2"/>
              </a:solidFill>
              <a:effectLst>
                <a:outerShdw blurRad="38100" dist="38100" dir="2700000" algn="tl">
                  <a:srgbClr val="C0C0C0"/>
                </a:outerShdw>
              </a:effectLst>
            </a:endParaRPr>
          </a:p>
        </p:txBody>
      </p:sp>
    </p:spTree>
    <p:extLst>
      <p:ext uri="{BB962C8B-B14F-4D97-AF65-F5344CB8AC3E}">
        <p14:creationId xmlns:p14="http://schemas.microsoft.com/office/powerpoint/2010/main" val="219582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5" grpId="0"/>
      <p:bldP spid="29" grpId="0"/>
      <p:bldP spid="30" grpId="0"/>
      <p:bldP spid="31" grpId="0"/>
      <p:bldP spid="32" grpId="0"/>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sp>
        <p:nvSpPr>
          <p:cNvPr id="4" name="Text Box 6"/>
          <p:cNvSpPr txBox="1">
            <a:spLocks noChangeArrowheads="1"/>
          </p:cNvSpPr>
          <p:nvPr/>
        </p:nvSpPr>
        <p:spPr bwMode="auto">
          <a:xfrm>
            <a:off x="518189" y="1720677"/>
            <a:ext cx="3219450" cy="4832350"/>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void </a:t>
            </a:r>
            <a:r>
              <a:rPr kumimoji="0" lang="en-US" altLang="zh-CN" sz="2800" b="0" kern="0" dirty="0" err="1">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dfs</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g</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v</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p>
        </p:txBody>
      </p:sp>
      <p:sp>
        <p:nvSpPr>
          <p:cNvPr id="5" name="Text Box 7"/>
          <p:cNvSpPr txBox="1">
            <a:spLocks noChangeArrowheads="1"/>
          </p:cNvSpPr>
          <p:nvPr/>
        </p:nvSpPr>
        <p:spPr bwMode="auto">
          <a:xfrm>
            <a:off x="942051" y="2296940"/>
            <a:ext cx="2698750" cy="5238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1</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）访问顶点</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v</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p>
        </p:txBody>
      </p:sp>
      <p:sp>
        <p:nvSpPr>
          <p:cNvPr id="6" name="Text Box 8"/>
          <p:cNvSpPr txBox="1">
            <a:spLocks noChangeArrowheads="1"/>
          </p:cNvSpPr>
          <p:nvPr/>
        </p:nvSpPr>
        <p:spPr bwMode="auto">
          <a:xfrm>
            <a:off x="949989" y="2368377"/>
            <a:ext cx="4351337" cy="5238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visit</a:t>
            </a:r>
            <a:r>
              <a:rPr kumimoji="0" lang="zh-CN" altLang="en-US" sz="2800" b="0" kern="0" dirty="0">
                <a:solidFill>
                  <a:srgbClr val="0070C0"/>
                </a:solidFill>
                <a:latin typeface="微软雅黑 Light" panose="020B0502040204020203" pitchFamily="34" charset="-122"/>
                <a:ea typeface="微软雅黑 Light" panose="020B0502040204020203" pitchFamily="34" charset="-122"/>
              </a:rPr>
              <a:t>（</a:t>
            </a: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v</a:t>
            </a:r>
            <a:r>
              <a:rPr kumimoji="0" lang="zh-CN" altLang="en-US" sz="2800" b="0" kern="0" dirty="0">
                <a:solidFill>
                  <a:srgbClr val="0070C0"/>
                </a:solidFill>
                <a:latin typeface="微软雅黑 Light" panose="020B0502040204020203" pitchFamily="34" charset="-122"/>
                <a:ea typeface="微软雅黑 Light" panose="020B0502040204020203" pitchFamily="34" charset="-122"/>
              </a:rPr>
              <a:t>）；</a:t>
            </a: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visited[ v ] = 1;</a:t>
            </a:r>
            <a:endParaRPr kumimoji="0" lang="en-US" altLang="zh-CN" sz="2800" b="0" kern="0" dirty="0">
              <a:solidFill>
                <a:srgbClr val="0070C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p:txBody>
      </p:sp>
      <p:sp>
        <p:nvSpPr>
          <p:cNvPr id="7" name="Text Box 9"/>
          <p:cNvSpPr txBox="1">
            <a:spLocks noChangeArrowheads="1"/>
          </p:cNvSpPr>
          <p:nvPr/>
        </p:nvSpPr>
        <p:spPr bwMode="auto">
          <a:xfrm>
            <a:off x="949989" y="2743027"/>
            <a:ext cx="4494212" cy="310832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p = g[v]-&gt;</a:t>
            </a:r>
            <a:r>
              <a:rPr kumimoji="0" lang="en-US" altLang="zh-CN" sz="2800" b="0" kern="0" dirty="0" err="1">
                <a:solidFill>
                  <a:srgbClr val="0070C0"/>
                </a:solidFill>
                <a:latin typeface="微软雅黑 Light" panose="020B0502040204020203" pitchFamily="34" charset="-122"/>
                <a:ea typeface="微软雅黑 Light" panose="020B0502040204020203" pitchFamily="34" charset="-122"/>
              </a:rPr>
              <a:t>next_adj</a:t>
            </a:r>
            <a:endParaRPr kumimoji="0" lang="en-US" altLang="zh-CN" sz="2800" b="0" kern="0" dirty="0">
              <a:solidFill>
                <a:srgbClr val="0070C0"/>
              </a:solidFill>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while(p != NULL){</a:t>
            </a:r>
          </a:p>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        w = p-&gt;</a:t>
            </a:r>
            <a:r>
              <a:rPr kumimoji="0" lang="en-US" altLang="zh-CN" sz="2800" b="0" kern="0" dirty="0" err="1">
                <a:solidFill>
                  <a:srgbClr val="0070C0"/>
                </a:solidFill>
                <a:latin typeface="微软雅黑 Light" panose="020B0502040204020203" pitchFamily="34" charset="-122"/>
                <a:ea typeface="微软雅黑 Light" panose="020B0502040204020203" pitchFamily="34" charset="-122"/>
              </a:rPr>
              <a:t>node_index</a:t>
            </a: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a:t>
            </a:r>
          </a:p>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        </a:t>
            </a:r>
          </a:p>
          <a:p>
            <a:pPr eaLnBrk="1" fontAlgn="auto" hangingPunct="1">
              <a:spcBef>
                <a:spcPts val="0"/>
              </a:spcBef>
              <a:spcAft>
                <a:spcPts val="0"/>
              </a:spcAft>
              <a:defRPr/>
            </a:pPr>
            <a:endParaRPr kumimoji="0" lang="en-US" altLang="zh-CN" sz="2800" b="0" kern="0" dirty="0">
              <a:solidFill>
                <a:srgbClr val="0070C0"/>
              </a:solidFill>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        p = p-&gt;</a:t>
            </a:r>
            <a:r>
              <a:rPr kumimoji="0" lang="en-US" altLang="zh-CN" sz="2800" b="0" kern="0" dirty="0" err="1">
                <a:solidFill>
                  <a:srgbClr val="0070C0"/>
                </a:solidFill>
                <a:latin typeface="微软雅黑 Light" panose="020B0502040204020203" pitchFamily="34" charset="-122"/>
                <a:ea typeface="微软雅黑 Light" panose="020B0502040204020203" pitchFamily="34" charset="-122"/>
              </a:rPr>
              <a:t>next_adj</a:t>
            </a: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a:t>
            </a:r>
          </a:p>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a:t>
            </a:r>
            <a:endParaRPr kumimoji="0" lang="en-US" altLang="zh-CN" sz="2800" b="0" kern="0" dirty="0">
              <a:solidFill>
                <a:srgbClr val="0070C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p:txBody>
      </p:sp>
      <p:sp>
        <p:nvSpPr>
          <p:cNvPr id="8" name="Text Box 10"/>
          <p:cNvSpPr txBox="1">
            <a:spLocks noChangeArrowheads="1"/>
          </p:cNvSpPr>
          <p:nvPr/>
        </p:nvSpPr>
        <p:spPr bwMode="auto">
          <a:xfrm>
            <a:off x="913476" y="2857327"/>
            <a:ext cx="6927850" cy="5238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2</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）取得顶点</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v</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的一个未被访问过的顶点</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w</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p>
        </p:txBody>
      </p:sp>
      <p:sp>
        <p:nvSpPr>
          <p:cNvPr id="9" name="Text Box 11"/>
          <p:cNvSpPr txBox="1">
            <a:spLocks noChangeArrowheads="1"/>
          </p:cNvSpPr>
          <p:nvPr/>
        </p:nvSpPr>
        <p:spPr bwMode="auto">
          <a:xfrm>
            <a:off x="876964" y="3952702"/>
            <a:ext cx="8091487" cy="954088"/>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3</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）如果</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w</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未被访问，进行递归访问</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w</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及其相邻节点</a:t>
            </a:r>
            <a:endPar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a:p>
            <a:pPr eaLnBrk="1" fontAlgn="auto" hangingPunct="1">
              <a:spcBef>
                <a:spcPts val="0"/>
              </a:spcBef>
              <a:spcAft>
                <a:spcPts val="0"/>
              </a:spcAft>
              <a:defRPr/>
            </a:pP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a:t>
            </a:r>
            <a:r>
              <a:rPr kumimoji="0" lang="en-US" altLang="zh-CN" sz="2800" b="0" kern="0" dirty="0" err="1">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dfs</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g</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w</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）；回到</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2</a:t>
            </a:r>
            <a:r>
              <a:rPr kumimoji="0" lang="zh-CN" altLang="en-US"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a:t>
            </a:r>
            <a:r>
              <a:rPr lang="en-US" altLang="zh-CN" dirty="0">
                <a:solidFill>
                  <a:srgbClr val="9900FF"/>
                </a:solidFill>
                <a:latin typeface="微软雅黑 Light" panose="020B0502040204020203" pitchFamily="34" charset="-122"/>
                <a:ea typeface="微软雅黑 Light" panose="020B0502040204020203" pitchFamily="34" charset="-122"/>
              </a:rPr>
              <a:t>//</a:t>
            </a:r>
            <a:r>
              <a:rPr lang="zh-CN" altLang="en-US" dirty="0">
                <a:solidFill>
                  <a:srgbClr val="9900FF"/>
                </a:solidFill>
                <a:latin typeface="微软雅黑 Light" panose="020B0502040204020203" pitchFamily="34" charset="-122"/>
                <a:ea typeface="微软雅黑 Light" panose="020B0502040204020203" pitchFamily="34" charset="-122"/>
              </a:rPr>
              <a:t>进行递归</a:t>
            </a:r>
          </a:p>
        </p:txBody>
      </p:sp>
      <p:sp>
        <p:nvSpPr>
          <p:cNvPr id="10" name="Text Box 14"/>
          <p:cNvSpPr txBox="1">
            <a:spLocks noChangeArrowheads="1"/>
          </p:cNvSpPr>
          <p:nvPr/>
        </p:nvSpPr>
        <p:spPr bwMode="auto">
          <a:xfrm>
            <a:off x="2318414" y="4097165"/>
            <a:ext cx="3108325" cy="954087"/>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r>
              <a:rPr kumimoji="0" lang="en-US" altLang="zh-CN" sz="2800" b="0" kern="0" dirty="0">
                <a:solidFill>
                  <a:srgbClr val="0070C0"/>
                </a:solidFill>
                <a:latin typeface="微软雅黑 Light" panose="020B0502040204020203" pitchFamily="34" charset="-122"/>
                <a:ea typeface="微软雅黑 Light" panose="020B0502040204020203" pitchFamily="34" charset="-122"/>
              </a:rPr>
              <a:t>if(visited[w] == 0) </a:t>
            </a:r>
          </a:p>
          <a:p>
            <a:pPr eaLnBrk="1" fontAlgn="auto" hangingPunct="1">
              <a:spcBef>
                <a:spcPts val="0"/>
              </a:spcBef>
              <a:spcAft>
                <a:spcPts val="0"/>
              </a:spcAft>
              <a:defRPr/>
            </a:pPr>
            <a:r>
              <a:rPr kumimoji="0" lang="en-US" altLang="zh-CN" sz="2800" b="0" kern="0" dirty="0">
                <a:solidFill>
                  <a:srgbClr val="FF0000"/>
                </a:solidFill>
                <a:latin typeface="微软雅黑 Light" panose="020B0502040204020203" pitchFamily="34" charset="-122"/>
                <a:ea typeface="微软雅黑 Light" panose="020B0502040204020203" pitchFamily="34" charset="-122"/>
              </a:rPr>
              <a:t>   </a:t>
            </a:r>
            <a:r>
              <a:rPr kumimoji="0" lang="en-US" altLang="zh-CN" sz="2800" b="0" kern="0" dirty="0" err="1">
                <a:solidFill>
                  <a:srgbClr val="FF0000"/>
                </a:solidFill>
                <a:latin typeface="微软雅黑 Light" panose="020B0502040204020203" pitchFamily="34" charset="-122"/>
                <a:ea typeface="微软雅黑 Light" panose="020B0502040204020203" pitchFamily="34" charset="-122"/>
              </a:rPr>
              <a:t>dfs</a:t>
            </a:r>
            <a:r>
              <a:rPr kumimoji="0" lang="en-US" altLang="zh-CN" sz="2800" b="0" kern="0" dirty="0">
                <a:solidFill>
                  <a:srgbClr val="FF0000"/>
                </a:solidFill>
                <a:latin typeface="微软雅黑 Light" panose="020B0502040204020203" pitchFamily="34" charset="-122"/>
                <a:ea typeface="微软雅黑 Light" panose="020B0502040204020203" pitchFamily="34" charset="-122"/>
              </a:rPr>
              <a:t>(</a:t>
            </a:r>
            <a:r>
              <a:rPr kumimoji="0" lang="en-US" altLang="zh-CN" sz="2800" b="0" kern="0" dirty="0" err="1">
                <a:solidFill>
                  <a:srgbClr val="FF0000"/>
                </a:solidFill>
                <a:latin typeface="微软雅黑 Light" panose="020B0502040204020203" pitchFamily="34" charset="-122"/>
                <a:ea typeface="微软雅黑 Light" panose="020B0502040204020203" pitchFamily="34" charset="-122"/>
              </a:rPr>
              <a:t>g,w</a:t>
            </a:r>
            <a:r>
              <a:rPr kumimoji="0" lang="en-US" altLang="zh-CN" sz="2800" b="0" kern="0" dirty="0">
                <a:solidFill>
                  <a:srgbClr val="FF0000"/>
                </a:solidFill>
                <a:latin typeface="微软雅黑 Light" panose="020B0502040204020203" pitchFamily="34" charset="-122"/>
                <a:ea typeface="微软雅黑 Light" panose="020B0502040204020203" pitchFamily="34" charset="-122"/>
              </a:rPr>
              <a:t>);</a:t>
            </a:r>
            <a:endParaRPr kumimoji="0" lang="en-US" altLang="zh-CN" sz="2800" b="0" kern="0" dirty="0">
              <a:solidFill>
                <a:srgbClr val="FF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endParaRPr>
          </a:p>
        </p:txBody>
      </p:sp>
      <p:sp>
        <p:nvSpPr>
          <p:cNvPr id="11" name="Rectangle 14"/>
          <p:cNvSpPr/>
          <p:nvPr/>
        </p:nvSpPr>
        <p:spPr>
          <a:xfrm>
            <a:off x="518189" y="1360315"/>
            <a:ext cx="6911975" cy="523875"/>
          </a:xfrm>
          <a:prstGeom prst="rect">
            <a:avLst/>
          </a:prstGeom>
        </p:spPr>
        <p:txBody>
          <a:bodyPr>
            <a:spAutoFit/>
          </a:bodyPr>
          <a:lstStyle/>
          <a:p>
            <a:pPr eaLnBrk="1" hangingPunct="1">
              <a:defRPr/>
            </a:pPr>
            <a:r>
              <a:rPr kumimoji="0" lang="en-US" altLang="zh-CN" sz="2800" b="0" kern="0" dirty="0" err="1">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Int</a:t>
            </a:r>
            <a:r>
              <a:rPr kumimoji="0" lang="en-US" altLang="zh-CN" sz="2800" b="0" kern="0" dirty="0">
                <a:solidFill>
                  <a:sysClr val="windowText" lastClr="000000"/>
                </a:solidFill>
                <a:effectLst>
                  <a:outerShdw blurRad="38100" dist="38100" dir="2700000" algn="tl">
                    <a:srgbClr val="000000"/>
                  </a:outerShdw>
                </a:effectLst>
                <a:latin typeface="微软雅黑 Light" panose="020B0502040204020203" pitchFamily="34" charset="-122"/>
                <a:ea typeface="微软雅黑 Light" panose="020B0502040204020203" pitchFamily="34" charset="-122"/>
              </a:rPr>
              <a:t> visited[]; </a:t>
            </a:r>
            <a:r>
              <a:rPr lang="en-US" altLang="zh-CN" dirty="0">
                <a:solidFill>
                  <a:srgbClr val="9900FF"/>
                </a:solidFill>
                <a:latin typeface="微软雅黑 Light" panose="020B0502040204020203" pitchFamily="34" charset="-122"/>
                <a:ea typeface="微软雅黑 Light" panose="020B0502040204020203" pitchFamily="34" charset="-122"/>
              </a:rPr>
              <a:t>//</a:t>
            </a:r>
            <a:r>
              <a:rPr lang="zh-CN" altLang="en-US" dirty="0">
                <a:solidFill>
                  <a:srgbClr val="9900FF"/>
                </a:solidFill>
                <a:latin typeface="微软雅黑 Light" panose="020B0502040204020203" pitchFamily="34" charset="-122"/>
                <a:ea typeface="微软雅黑 Light" panose="020B0502040204020203" pitchFamily="34" charset="-122"/>
              </a:rPr>
              <a:t>初始化辅助数组</a:t>
            </a:r>
            <a:r>
              <a:rPr lang="en-US" altLang="zh-CN" dirty="0">
                <a:solidFill>
                  <a:srgbClr val="9900FF"/>
                </a:solidFill>
                <a:latin typeface="微软雅黑 Light" panose="020B0502040204020203" pitchFamily="34" charset="-122"/>
                <a:ea typeface="微软雅黑 Light" panose="020B0502040204020203" pitchFamily="34" charset="-122"/>
              </a:rPr>
              <a:t>,</a:t>
            </a:r>
            <a:r>
              <a:rPr lang="zh-CN" altLang="en-US" dirty="0">
                <a:solidFill>
                  <a:srgbClr val="9900FF"/>
                </a:solidFill>
                <a:latin typeface="微软雅黑 Light" panose="020B0502040204020203" pitchFamily="34" charset="-122"/>
                <a:ea typeface="微软雅黑 Light" panose="020B0502040204020203" pitchFamily="34" charset="-122"/>
              </a:rPr>
              <a:t>元素均为</a:t>
            </a:r>
            <a:r>
              <a:rPr lang="en-US" altLang="zh-CN" dirty="0">
                <a:solidFill>
                  <a:srgbClr val="9900FF"/>
                </a:solidFill>
                <a:latin typeface="微软雅黑 Light" panose="020B0502040204020203" pitchFamily="34" charset="-122"/>
                <a:ea typeface="微软雅黑 Light" panose="020B0502040204020203" pitchFamily="34" charset="-122"/>
              </a:rPr>
              <a:t>0</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01232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33"/>
          <p:cNvSpPr>
            <a:spLocks/>
          </p:cNvSpPr>
          <p:nvPr/>
        </p:nvSpPr>
        <p:spPr bwMode="auto">
          <a:xfrm>
            <a:off x="2484438" y="3141663"/>
            <a:ext cx="814387" cy="461962"/>
          </a:xfrm>
          <a:custGeom>
            <a:avLst/>
            <a:gdLst>
              <a:gd name="T0" fmla="*/ 0 w 513"/>
              <a:gd name="T1" fmla="*/ 0 h 1316"/>
              <a:gd name="T2" fmla="*/ 2147483646 w 513"/>
              <a:gd name="T3" fmla="*/ 2147483646 h 1316"/>
              <a:gd name="T4" fmla="*/ 2147483646 w 513"/>
              <a:gd name="T5" fmla="*/ 2147483646 h 1316"/>
              <a:gd name="T6" fmla="*/ 0 60000 65536"/>
              <a:gd name="T7" fmla="*/ 0 60000 65536"/>
              <a:gd name="T8" fmla="*/ 0 60000 65536"/>
              <a:gd name="T9" fmla="*/ 0 w 513"/>
              <a:gd name="T10" fmla="*/ 0 h 1316"/>
              <a:gd name="T11" fmla="*/ 513 w 513"/>
              <a:gd name="T12" fmla="*/ 1316 h 1316"/>
            </a:gdLst>
            <a:ahLst/>
            <a:cxnLst>
              <a:cxn ang="T6">
                <a:pos x="T0" y="T1"/>
              </a:cxn>
              <a:cxn ang="T7">
                <a:pos x="T2" y="T3"/>
              </a:cxn>
              <a:cxn ang="T8">
                <a:pos x="T4" y="T5"/>
              </a:cxn>
            </a:cxnLst>
            <a:rect l="T9" t="T10" r="T11" b="T12"/>
            <a:pathLst>
              <a:path w="513" h="1316">
                <a:moveTo>
                  <a:pt x="0" y="0"/>
                </a:moveTo>
                <a:cubicBezTo>
                  <a:pt x="196" y="208"/>
                  <a:pt x="393" y="416"/>
                  <a:pt x="453" y="635"/>
                </a:cubicBezTo>
                <a:cubicBezTo>
                  <a:pt x="513" y="854"/>
                  <a:pt x="437" y="1085"/>
                  <a:pt x="362" y="131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grpSp>
        <p:nvGrpSpPr>
          <p:cNvPr id="2" name="Group 2"/>
          <p:cNvGrpSpPr>
            <a:grpSpLocks/>
          </p:cNvGrpSpPr>
          <p:nvPr/>
        </p:nvGrpSpPr>
        <p:grpSpPr bwMode="auto">
          <a:xfrm>
            <a:off x="3419475" y="369888"/>
            <a:ext cx="525463" cy="649287"/>
            <a:chOff x="2472" y="278"/>
            <a:chExt cx="331" cy="409"/>
          </a:xfrm>
        </p:grpSpPr>
        <p:sp>
          <p:nvSpPr>
            <p:cNvPr id="28705" name="Oval 3"/>
            <p:cNvSpPr>
              <a:spLocks noChangeArrowheads="1"/>
            </p:cNvSpPr>
            <p:nvPr/>
          </p:nvSpPr>
          <p:spPr bwMode="auto">
            <a:xfrm>
              <a:off x="2472" y="278"/>
              <a:ext cx="164" cy="409"/>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cs typeface="+mn-cs"/>
              </a:endParaRPr>
            </a:p>
          </p:txBody>
        </p:sp>
        <p:sp>
          <p:nvSpPr>
            <p:cNvPr id="28706" name="Text Box 4"/>
            <p:cNvSpPr txBox="1">
              <a:spLocks noChangeArrowheads="1"/>
            </p:cNvSpPr>
            <p:nvPr/>
          </p:nvSpPr>
          <p:spPr bwMode="auto">
            <a:xfrm>
              <a:off x="2612" y="346"/>
              <a:ext cx="1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1</a:t>
              </a:r>
            </a:p>
          </p:txBody>
        </p:sp>
      </p:grpSp>
      <p:grpSp>
        <p:nvGrpSpPr>
          <p:cNvPr id="3" name="Group 5"/>
          <p:cNvGrpSpPr>
            <a:grpSpLocks/>
          </p:cNvGrpSpPr>
          <p:nvPr/>
        </p:nvGrpSpPr>
        <p:grpSpPr bwMode="auto">
          <a:xfrm>
            <a:off x="1835150" y="2528888"/>
            <a:ext cx="576263" cy="649287"/>
            <a:chOff x="2472" y="278"/>
            <a:chExt cx="363" cy="409"/>
          </a:xfrm>
        </p:grpSpPr>
        <p:sp>
          <p:nvSpPr>
            <p:cNvPr id="28703" name="Oval 6"/>
            <p:cNvSpPr>
              <a:spLocks noChangeArrowheads="1"/>
            </p:cNvSpPr>
            <p:nvPr/>
          </p:nvSpPr>
          <p:spPr bwMode="auto">
            <a:xfrm>
              <a:off x="2472" y="278"/>
              <a:ext cx="164" cy="409"/>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cs typeface="+mn-cs"/>
              </a:endParaRPr>
            </a:p>
          </p:txBody>
        </p:sp>
        <p:sp>
          <p:nvSpPr>
            <p:cNvPr id="28704" name="Text Box 7"/>
            <p:cNvSpPr txBox="1">
              <a:spLocks noChangeArrowheads="1"/>
            </p:cNvSpPr>
            <p:nvPr/>
          </p:nvSpPr>
          <p:spPr bwMode="auto">
            <a:xfrm>
              <a:off x="2612" y="3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2</a:t>
              </a:r>
            </a:p>
          </p:txBody>
        </p:sp>
      </p:grpSp>
      <p:grpSp>
        <p:nvGrpSpPr>
          <p:cNvPr id="4" name="Group 8"/>
          <p:cNvGrpSpPr>
            <a:grpSpLocks/>
          </p:cNvGrpSpPr>
          <p:nvPr/>
        </p:nvGrpSpPr>
        <p:grpSpPr bwMode="auto">
          <a:xfrm>
            <a:off x="2770188" y="5121275"/>
            <a:ext cx="576262" cy="649288"/>
            <a:chOff x="2472" y="278"/>
            <a:chExt cx="363" cy="409"/>
          </a:xfrm>
        </p:grpSpPr>
        <p:sp>
          <p:nvSpPr>
            <p:cNvPr id="28701" name="Oval 9"/>
            <p:cNvSpPr>
              <a:spLocks noChangeArrowheads="1"/>
            </p:cNvSpPr>
            <p:nvPr/>
          </p:nvSpPr>
          <p:spPr bwMode="auto">
            <a:xfrm>
              <a:off x="2472" y="278"/>
              <a:ext cx="164" cy="409"/>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cs typeface="+mn-cs"/>
              </a:endParaRPr>
            </a:p>
          </p:txBody>
        </p:sp>
        <p:sp>
          <p:nvSpPr>
            <p:cNvPr id="28702" name="Text Box 10"/>
            <p:cNvSpPr txBox="1">
              <a:spLocks noChangeArrowheads="1"/>
            </p:cNvSpPr>
            <p:nvPr/>
          </p:nvSpPr>
          <p:spPr bwMode="auto">
            <a:xfrm>
              <a:off x="2612" y="3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3</a:t>
              </a:r>
            </a:p>
          </p:txBody>
        </p:sp>
      </p:grpSp>
      <p:grpSp>
        <p:nvGrpSpPr>
          <p:cNvPr id="5" name="Group 11"/>
          <p:cNvGrpSpPr>
            <a:grpSpLocks/>
          </p:cNvGrpSpPr>
          <p:nvPr/>
        </p:nvGrpSpPr>
        <p:grpSpPr bwMode="auto">
          <a:xfrm>
            <a:off x="5076825" y="3105150"/>
            <a:ext cx="582613" cy="649288"/>
            <a:chOff x="2472" y="278"/>
            <a:chExt cx="367" cy="409"/>
          </a:xfrm>
        </p:grpSpPr>
        <p:sp>
          <p:nvSpPr>
            <p:cNvPr id="28699" name="Oval 12"/>
            <p:cNvSpPr>
              <a:spLocks noChangeArrowheads="1"/>
            </p:cNvSpPr>
            <p:nvPr/>
          </p:nvSpPr>
          <p:spPr bwMode="auto">
            <a:xfrm>
              <a:off x="2472" y="278"/>
              <a:ext cx="164" cy="409"/>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cs typeface="+mn-cs"/>
              </a:endParaRPr>
            </a:p>
          </p:txBody>
        </p:sp>
        <p:sp>
          <p:nvSpPr>
            <p:cNvPr id="28700" name="Text Box 13"/>
            <p:cNvSpPr txBox="1">
              <a:spLocks noChangeArrowheads="1"/>
            </p:cNvSpPr>
            <p:nvPr/>
          </p:nvSpPr>
          <p:spPr bwMode="auto">
            <a:xfrm>
              <a:off x="2612" y="346"/>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4</a:t>
              </a:r>
            </a:p>
          </p:txBody>
        </p:sp>
      </p:grpSp>
      <p:grpSp>
        <p:nvGrpSpPr>
          <p:cNvPr id="6" name="Group 14"/>
          <p:cNvGrpSpPr>
            <a:grpSpLocks/>
          </p:cNvGrpSpPr>
          <p:nvPr/>
        </p:nvGrpSpPr>
        <p:grpSpPr bwMode="auto">
          <a:xfrm>
            <a:off x="5508625" y="441325"/>
            <a:ext cx="576263" cy="649288"/>
            <a:chOff x="2472" y="278"/>
            <a:chExt cx="363" cy="409"/>
          </a:xfrm>
        </p:grpSpPr>
        <p:sp>
          <p:nvSpPr>
            <p:cNvPr id="28697" name="Oval 15"/>
            <p:cNvSpPr>
              <a:spLocks noChangeArrowheads="1"/>
            </p:cNvSpPr>
            <p:nvPr/>
          </p:nvSpPr>
          <p:spPr bwMode="auto">
            <a:xfrm>
              <a:off x="2472" y="278"/>
              <a:ext cx="164" cy="409"/>
            </a:xfrm>
            <a:prstGeom prst="ellipse">
              <a:avLst/>
            </a:prstGeom>
            <a:noFill/>
            <a:ln w="2857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cs typeface="+mn-cs"/>
              </a:endParaRPr>
            </a:p>
          </p:txBody>
        </p:sp>
        <p:sp>
          <p:nvSpPr>
            <p:cNvPr id="28698" name="Text Box 16"/>
            <p:cNvSpPr txBox="1">
              <a:spLocks noChangeArrowheads="1"/>
            </p:cNvSpPr>
            <p:nvPr/>
          </p:nvSpPr>
          <p:spPr bwMode="auto">
            <a:xfrm>
              <a:off x="2612" y="3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5</a:t>
              </a:r>
            </a:p>
          </p:txBody>
        </p:sp>
      </p:grpSp>
      <p:sp>
        <p:nvSpPr>
          <p:cNvPr id="693265" name="Text Box 17"/>
          <p:cNvSpPr txBox="1">
            <a:spLocks noChangeArrowheads="1"/>
          </p:cNvSpPr>
          <p:nvPr/>
        </p:nvSpPr>
        <p:spPr bwMode="auto">
          <a:xfrm>
            <a:off x="250825" y="92075"/>
            <a:ext cx="2860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void dfs</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g </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visited[ v ]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g[ v ]-&gt;next_adj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while(p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 = p-&gt;node_index;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if(visited[ w ]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dfs( g, w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p-&gt;next_adj;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p:txBody>
      </p:sp>
      <p:sp>
        <p:nvSpPr>
          <p:cNvPr id="693266" name="Text Box 18"/>
          <p:cNvSpPr txBox="1">
            <a:spLocks noChangeArrowheads="1"/>
          </p:cNvSpPr>
          <p:nvPr/>
        </p:nvSpPr>
        <p:spPr bwMode="auto">
          <a:xfrm>
            <a:off x="34925" y="3313113"/>
            <a:ext cx="28606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void dfs</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g </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2</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2</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2</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while(p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 = p-&gt;node_index;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if(visited[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3</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dfs(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3</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p-&gt;next_adj;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p:txBody>
      </p:sp>
      <p:sp>
        <p:nvSpPr>
          <p:cNvPr id="693267" name="Text Box 19"/>
          <p:cNvSpPr txBox="1">
            <a:spLocks noChangeArrowheads="1"/>
          </p:cNvSpPr>
          <p:nvPr/>
        </p:nvSpPr>
        <p:spPr bwMode="auto">
          <a:xfrm>
            <a:off x="3348038" y="3644900"/>
            <a:ext cx="25844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void dfs</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g </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3</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3</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3</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while(p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 = p-&gt;node_index;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if(visited[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4</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dfs( g ,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4</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p-&gt;next_adj;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p:txBody>
      </p:sp>
      <p:sp>
        <p:nvSpPr>
          <p:cNvPr id="693268" name="Text Box 20"/>
          <p:cNvSpPr txBox="1">
            <a:spLocks noChangeArrowheads="1"/>
          </p:cNvSpPr>
          <p:nvPr/>
        </p:nvSpPr>
        <p:spPr bwMode="auto">
          <a:xfrm>
            <a:off x="6372225" y="3213100"/>
            <a:ext cx="31686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void dfs</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g </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4</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4 </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4</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while(p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 = p-&gt;node_index;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if(visited[ w ]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r>
              <a:rPr kumimoji="1" lang="en-US" altLang="zh-CN" sz="1800" b="1" i="0" u="none" strike="noStrike" kern="1200" cap="none" spc="0" normalizeH="0" baseline="0" noProof="0">
                <a:ln>
                  <a:noFill/>
                </a:ln>
                <a:solidFill>
                  <a:srgbClr val="990000"/>
                </a:solidFill>
                <a:effectLst/>
                <a:uLnTx/>
                <a:uFillTx/>
                <a:latin typeface="微软雅黑 Light" panose="020B0502040204020203" pitchFamily="34" charset="-122"/>
                <a:ea typeface="仿宋_GB2312" pitchFamily="49" charset="-122"/>
                <a:cs typeface="+mn-cs"/>
              </a:rPr>
              <a:t>dfs( g , w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p-&gt;next_adj;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p:txBody>
      </p:sp>
      <p:sp>
        <p:nvSpPr>
          <p:cNvPr id="693269" name="Text Box 21"/>
          <p:cNvSpPr txBox="1">
            <a:spLocks noChangeArrowheads="1"/>
          </p:cNvSpPr>
          <p:nvPr/>
        </p:nvSpPr>
        <p:spPr bwMode="auto">
          <a:xfrm>
            <a:off x="6300788" y="0"/>
            <a:ext cx="2860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void dfs</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g </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5</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5</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5</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while(p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 = p-&gt;node_index;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if(visited[ w ]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990000"/>
                </a:solidFill>
                <a:effectLst/>
                <a:uLnTx/>
                <a:uFillTx/>
                <a:latin typeface="微软雅黑 Light" panose="020B0502040204020203" pitchFamily="34" charset="-122"/>
                <a:ea typeface="仿宋_GB2312" pitchFamily="49" charset="-122"/>
                <a:cs typeface="+mn-cs"/>
              </a:rPr>
              <a:t>            dfs( g , w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p-&gt;next_adj;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p:txBody>
      </p:sp>
      <p:sp>
        <p:nvSpPr>
          <p:cNvPr id="693270" name="Text Box 22"/>
          <p:cNvSpPr txBox="1">
            <a:spLocks noChangeArrowheads="1"/>
          </p:cNvSpPr>
          <p:nvPr/>
        </p:nvSpPr>
        <p:spPr bwMode="auto">
          <a:xfrm>
            <a:off x="250825" y="87313"/>
            <a:ext cx="28606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void dfs</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g </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1</a:t>
            </a:r>
            <a:r>
              <a:rPr kumimoji="1" lang="zh-CN" altLang="en-US"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1</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1</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while(p != NULL){</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w = p-&gt;node_index;</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if(visited[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2</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dfs( g,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2</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p = p-&gt;next_adj;</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a:t>
            </a:r>
          </a:p>
        </p:txBody>
      </p:sp>
      <p:sp>
        <p:nvSpPr>
          <p:cNvPr id="28686" name="Line 23"/>
          <p:cNvSpPr>
            <a:spLocks noChangeShapeType="1"/>
          </p:cNvSpPr>
          <p:nvPr/>
        </p:nvSpPr>
        <p:spPr bwMode="auto">
          <a:xfrm flipH="1">
            <a:off x="2555875" y="1052513"/>
            <a:ext cx="1008063" cy="15843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693272" name="Freeform 24"/>
          <p:cNvSpPr>
            <a:spLocks/>
          </p:cNvSpPr>
          <p:nvPr/>
        </p:nvSpPr>
        <p:spPr bwMode="auto">
          <a:xfrm>
            <a:off x="2484438" y="3141663"/>
            <a:ext cx="814387" cy="461962"/>
          </a:xfrm>
          <a:custGeom>
            <a:avLst/>
            <a:gdLst>
              <a:gd name="T0" fmla="*/ 0 w 513"/>
              <a:gd name="T1" fmla="*/ 0 h 1316"/>
              <a:gd name="T2" fmla="*/ 2147483646 w 513"/>
              <a:gd name="T3" fmla="*/ 2147483646 h 1316"/>
              <a:gd name="T4" fmla="*/ 2147483646 w 513"/>
              <a:gd name="T5" fmla="*/ 2147483646 h 1316"/>
              <a:gd name="T6" fmla="*/ 0 60000 65536"/>
              <a:gd name="T7" fmla="*/ 0 60000 65536"/>
              <a:gd name="T8" fmla="*/ 0 60000 65536"/>
              <a:gd name="T9" fmla="*/ 0 w 513"/>
              <a:gd name="T10" fmla="*/ 0 h 1316"/>
              <a:gd name="T11" fmla="*/ 513 w 513"/>
              <a:gd name="T12" fmla="*/ 1316 h 1316"/>
            </a:gdLst>
            <a:ahLst/>
            <a:cxnLst>
              <a:cxn ang="T6">
                <a:pos x="T0" y="T1"/>
              </a:cxn>
              <a:cxn ang="T7">
                <a:pos x="T2" y="T3"/>
              </a:cxn>
              <a:cxn ang="T8">
                <a:pos x="T4" y="T5"/>
              </a:cxn>
            </a:cxnLst>
            <a:rect l="T9" t="T10" r="T11" b="T12"/>
            <a:pathLst>
              <a:path w="513" h="1316">
                <a:moveTo>
                  <a:pt x="0" y="0"/>
                </a:moveTo>
                <a:cubicBezTo>
                  <a:pt x="196" y="208"/>
                  <a:pt x="393" y="416"/>
                  <a:pt x="453" y="635"/>
                </a:cubicBezTo>
                <a:cubicBezTo>
                  <a:pt x="513" y="854"/>
                  <a:pt x="437" y="1085"/>
                  <a:pt x="362" y="1316"/>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28688" name="Freeform 25"/>
          <p:cNvSpPr>
            <a:spLocks/>
          </p:cNvSpPr>
          <p:nvPr/>
        </p:nvSpPr>
        <p:spPr bwMode="auto">
          <a:xfrm>
            <a:off x="3348038" y="3500438"/>
            <a:ext cx="184150" cy="461962"/>
          </a:xfrm>
          <a:custGeom>
            <a:avLst/>
            <a:gdLst>
              <a:gd name="T0" fmla="*/ 0 w 1043"/>
              <a:gd name="T1" fmla="*/ 2147483646 h 998"/>
              <a:gd name="T2" fmla="*/ 2147483646 w 1043"/>
              <a:gd name="T3" fmla="*/ 2147483646 h 998"/>
              <a:gd name="T4" fmla="*/ 2147483646 w 1043"/>
              <a:gd name="T5" fmla="*/ 0 h 998"/>
              <a:gd name="T6" fmla="*/ 0 60000 65536"/>
              <a:gd name="T7" fmla="*/ 0 60000 65536"/>
              <a:gd name="T8" fmla="*/ 0 60000 65536"/>
              <a:gd name="T9" fmla="*/ 0 w 1043"/>
              <a:gd name="T10" fmla="*/ 0 h 998"/>
              <a:gd name="T11" fmla="*/ 1043 w 1043"/>
              <a:gd name="T12" fmla="*/ 998 h 998"/>
            </a:gdLst>
            <a:ahLst/>
            <a:cxnLst>
              <a:cxn ang="T6">
                <a:pos x="T0" y="T1"/>
              </a:cxn>
              <a:cxn ang="T7">
                <a:pos x="T2" y="T3"/>
              </a:cxn>
              <a:cxn ang="T8">
                <a:pos x="T4" y="T5"/>
              </a:cxn>
            </a:cxnLst>
            <a:rect l="T9" t="T10" r="T11" b="T12"/>
            <a:pathLst>
              <a:path w="1043" h="998">
                <a:moveTo>
                  <a:pt x="0" y="998"/>
                </a:moveTo>
                <a:cubicBezTo>
                  <a:pt x="26" y="673"/>
                  <a:pt x="53" y="348"/>
                  <a:pt x="227" y="182"/>
                </a:cubicBezTo>
                <a:cubicBezTo>
                  <a:pt x="401" y="16"/>
                  <a:pt x="722" y="8"/>
                  <a:pt x="1043"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28689" name="Line 26"/>
          <p:cNvSpPr>
            <a:spLocks noChangeShapeType="1"/>
          </p:cNvSpPr>
          <p:nvPr/>
        </p:nvSpPr>
        <p:spPr bwMode="auto">
          <a:xfrm>
            <a:off x="2627313" y="2852738"/>
            <a:ext cx="2520950" cy="2889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28690" name="Line 27"/>
          <p:cNvSpPr>
            <a:spLocks noChangeShapeType="1"/>
          </p:cNvSpPr>
          <p:nvPr/>
        </p:nvSpPr>
        <p:spPr bwMode="auto">
          <a:xfrm>
            <a:off x="4211638" y="692150"/>
            <a:ext cx="1296987" cy="73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693276" name="Text Box 28"/>
          <p:cNvSpPr txBox="1">
            <a:spLocks noChangeArrowheads="1"/>
          </p:cNvSpPr>
          <p:nvPr/>
        </p:nvSpPr>
        <p:spPr bwMode="auto">
          <a:xfrm>
            <a:off x="755650" y="1484313"/>
            <a:ext cx="209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if(visited[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5</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 == 0)</a:t>
            </a:r>
          </a:p>
        </p:txBody>
      </p:sp>
      <p:sp>
        <p:nvSpPr>
          <p:cNvPr id="693277" name="Text Box 29"/>
          <p:cNvSpPr txBox="1">
            <a:spLocks noChangeArrowheads="1"/>
          </p:cNvSpPr>
          <p:nvPr/>
        </p:nvSpPr>
        <p:spPr bwMode="auto">
          <a:xfrm>
            <a:off x="1042988" y="1773238"/>
            <a:ext cx="128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dfs( g , </a:t>
            </a:r>
            <a:r>
              <a:rPr kumimoji="1" lang="en-US" altLang="zh-CN" sz="1800" b="1" i="0" u="none" strike="noStrike" kern="1200" cap="none" spc="0" normalizeH="0" baseline="0" noProof="0">
                <a:ln>
                  <a:noFill/>
                </a:ln>
                <a:solidFill>
                  <a:srgbClr val="0000FF"/>
                </a:solidFill>
                <a:effectLst/>
                <a:uLnTx/>
                <a:uFillTx/>
                <a:latin typeface="微软雅黑 Light" panose="020B0502040204020203" pitchFamily="34" charset="-122"/>
                <a:ea typeface="仿宋_GB2312" pitchFamily="49" charset="-122"/>
                <a:cs typeface="+mn-cs"/>
              </a:rPr>
              <a:t>5</a:t>
            </a:r>
            <a:r>
              <a:rPr kumimoji="1" lang="en-US" altLang="zh-CN" sz="1800" b="1" i="0" u="none" strike="noStrike" kern="1200" cap="none" spc="0" normalizeH="0" baseline="0" noProof="0">
                <a:ln>
                  <a:noFill/>
                </a:ln>
                <a:solidFill>
                  <a:srgbClr val="FF3399"/>
                </a:solidFill>
                <a:effectLst/>
                <a:uLnTx/>
                <a:uFillTx/>
                <a:latin typeface="微软雅黑 Light" panose="020B0502040204020203" pitchFamily="34" charset="-122"/>
                <a:ea typeface="仿宋_GB2312" pitchFamily="49" charset="-122"/>
                <a:cs typeface="+mn-cs"/>
              </a:rPr>
              <a:t> );</a:t>
            </a:r>
          </a:p>
        </p:txBody>
      </p:sp>
      <p:sp>
        <p:nvSpPr>
          <p:cNvPr id="693280" name="Line 32"/>
          <p:cNvSpPr>
            <a:spLocks noChangeShapeType="1"/>
          </p:cNvSpPr>
          <p:nvPr/>
        </p:nvSpPr>
        <p:spPr bwMode="auto">
          <a:xfrm flipH="1">
            <a:off x="2555875" y="1052513"/>
            <a:ext cx="1008063" cy="1584325"/>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693282" name="Freeform 34"/>
          <p:cNvSpPr>
            <a:spLocks/>
          </p:cNvSpPr>
          <p:nvPr/>
        </p:nvSpPr>
        <p:spPr bwMode="auto">
          <a:xfrm>
            <a:off x="3348038" y="3500438"/>
            <a:ext cx="184150" cy="461962"/>
          </a:xfrm>
          <a:custGeom>
            <a:avLst/>
            <a:gdLst>
              <a:gd name="T0" fmla="*/ 0 w 1043"/>
              <a:gd name="T1" fmla="*/ 2147483646 h 998"/>
              <a:gd name="T2" fmla="*/ 2147483646 w 1043"/>
              <a:gd name="T3" fmla="*/ 2147483646 h 998"/>
              <a:gd name="T4" fmla="*/ 2147483646 w 1043"/>
              <a:gd name="T5" fmla="*/ 0 h 998"/>
              <a:gd name="T6" fmla="*/ 0 60000 65536"/>
              <a:gd name="T7" fmla="*/ 0 60000 65536"/>
              <a:gd name="T8" fmla="*/ 0 60000 65536"/>
              <a:gd name="T9" fmla="*/ 0 w 1043"/>
              <a:gd name="T10" fmla="*/ 0 h 998"/>
              <a:gd name="T11" fmla="*/ 1043 w 1043"/>
              <a:gd name="T12" fmla="*/ 998 h 998"/>
            </a:gdLst>
            <a:ahLst/>
            <a:cxnLst>
              <a:cxn ang="T6">
                <a:pos x="T0" y="T1"/>
              </a:cxn>
              <a:cxn ang="T7">
                <a:pos x="T2" y="T3"/>
              </a:cxn>
              <a:cxn ang="T8">
                <a:pos x="T4" y="T5"/>
              </a:cxn>
            </a:cxnLst>
            <a:rect l="T9" t="T10" r="T11" b="T12"/>
            <a:pathLst>
              <a:path w="1043" h="998">
                <a:moveTo>
                  <a:pt x="0" y="998"/>
                </a:moveTo>
                <a:cubicBezTo>
                  <a:pt x="26" y="673"/>
                  <a:pt x="53" y="348"/>
                  <a:pt x="227" y="182"/>
                </a:cubicBezTo>
                <a:cubicBezTo>
                  <a:pt x="401" y="16"/>
                  <a:pt x="722" y="8"/>
                  <a:pt x="1043" y="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693283" name="Line 35"/>
          <p:cNvSpPr>
            <a:spLocks noChangeShapeType="1"/>
          </p:cNvSpPr>
          <p:nvPr/>
        </p:nvSpPr>
        <p:spPr bwMode="auto">
          <a:xfrm>
            <a:off x="4211638" y="692150"/>
            <a:ext cx="1296987" cy="73025"/>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3399"/>
              </a:solidFill>
              <a:effectLst/>
              <a:uLnTx/>
              <a:uFillTx/>
              <a:ea typeface="楷体_GB2312" pitchFamily="49" charset="-122"/>
              <a:cs typeface="+mn-cs"/>
            </a:endParaRPr>
          </a:p>
        </p:txBody>
      </p:sp>
      <p:sp>
        <p:nvSpPr>
          <p:cNvPr id="286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8080D3-A209-4ED6-98B7-A0E2ADA2A52B}" type="slidenum">
              <a:rPr kumimoji="1" lang="en-US" altLang="zh-CN" sz="1400" b="0" i="0" u="none" strike="noStrike" kern="120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4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48258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93265"/>
                                        </p:tgtEl>
                                        <p:attrNameLst>
                                          <p:attrName>style.visibility</p:attrName>
                                        </p:attrNameLst>
                                      </p:cBhvr>
                                      <p:to>
                                        <p:strVal val="visible"/>
                                      </p:to>
                                    </p:set>
                                    <p:animEffect transition="in" filter="fade">
                                      <p:cBhvr>
                                        <p:cTn id="7" dur="500"/>
                                        <p:tgtEl>
                                          <p:spTgt spid="6932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693265"/>
                                        </p:tgtEl>
                                      </p:cBhvr>
                                    </p:animEffect>
                                    <p:set>
                                      <p:cBhvr>
                                        <p:cTn id="12" dur="1" fill="hold">
                                          <p:stCondLst>
                                            <p:cond delay="499"/>
                                          </p:stCondLst>
                                        </p:cTn>
                                        <p:tgtEl>
                                          <p:spTgt spid="693265"/>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93270">
                                            <p:txEl>
                                              <p:pRg st="0" end="0"/>
                                            </p:txEl>
                                          </p:spTgt>
                                        </p:tgtEl>
                                        <p:attrNameLst>
                                          <p:attrName>style.visibility</p:attrName>
                                        </p:attrNameLst>
                                      </p:cBhvr>
                                      <p:to>
                                        <p:strVal val="visible"/>
                                      </p:to>
                                    </p:set>
                                    <p:animEffect transition="in" filter="dissolve">
                                      <p:cBhvr>
                                        <p:cTn id="16" dur="500"/>
                                        <p:tgtEl>
                                          <p:spTgt spid="693270">
                                            <p:txEl>
                                              <p:pRg st="0" end="0"/>
                                            </p:txEl>
                                          </p:spTgt>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iterate type="lt">
                                    <p:tmPct val="0"/>
                                  </p:iterate>
                                  <p:childTnLst>
                                    <p:set>
                                      <p:cBhvr>
                                        <p:cTn id="19" dur="1" fill="hold">
                                          <p:stCondLst>
                                            <p:cond delay="0"/>
                                          </p:stCondLst>
                                        </p:cTn>
                                        <p:tgtEl>
                                          <p:spTgt spid="693270">
                                            <p:txEl>
                                              <p:pRg st="1" end="1"/>
                                            </p:txEl>
                                          </p:spTgt>
                                        </p:tgtEl>
                                        <p:attrNameLst>
                                          <p:attrName>style.visibility</p:attrName>
                                        </p:attrNameLst>
                                      </p:cBhvr>
                                      <p:to>
                                        <p:strVal val="visible"/>
                                      </p:to>
                                    </p:set>
                                    <p:animEffect transition="in" filter="dissolve">
                                      <p:cBhvr>
                                        <p:cTn id="20" dur="500"/>
                                        <p:tgtEl>
                                          <p:spTgt spid="693270">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mph" presetSubtype="0" nodeType="clickEffect">
                                  <p:stCondLst>
                                    <p:cond delay="0"/>
                                  </p:stCondLst>
                                  <p:childTnLst>
                                    <p:set>
                                      <p:cBhvr rctx="PPT">
                                        <p:cTn id="24" dur="indefinite"/>
                                        <p:tgtEl>
                                          <p:spTgt spid="2"/>
                                        </p:tgtEl>
                                        <p:attrNameLst>
                                          <p:attrName>style.opacity</p:attrName>
                                        </p:attrNameLst>
                                      </p:cBhvr>
                                      <p:to>
                                        <p:strVal val="0.5"/>
                                      </p:to>
                                    </p:set>
                                    <p:animEffect filter="image" prLst="opacity: 0.5">
                                      <p:cBhvr rctx="IE">
                                        <p:cTn id="25" dur="indefinite"/>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93270">
                                            <p:txEl>
                                              <p:pRg st="2" end="2"/>
                                            </p:txEl>
                                          </p:spTgt>
                                        </p:tgtEl>
                                        <p:attrNameLst>
                                          <p:attrName>style.visibility</p:attrName>
                                        </p:attrNameLst>
                                      </p:cBhvr>
                                      <p:to>
                                        <p:strVal val="visible"/>
                                      </p:to>
                                    </p:set>
                                    <p:animEffect transition="in" filter="dissolve">
                                      <p:cBhvr>
                                        <p:cTn id="30" dur="500"/>
                                        <p:tgtEl>
                                          <p:spTgt spid="693270">
                                            <p:txEl>
                                              <p:pRg st="2" end="2"/>
                                            </p:txEl>
                                          </p:spTgt>
                                        </p:tgtEl>
                                      </p:cBhvr>
                                    </p:animEffect>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693270">
                                            <p:txEl>
                                              <p:pRg st="3" end="3"/>
                                            </p:txEl>
                                          </p:spTgt>
                                        </p:tgtEl>
                                        <p:attrNameLst>
                                          <p:attrName>style.visibility</p:attrName>
                                        </p:attrNameLst>
                                      </p:cBhvr>
                                      <p:to>
                                        <p:strVal val="visible"/>
                                      </p:to>
                                    </p:set>
                                    <p:animEffect transition="in" filter="dissolve">
                                      <p:cBhvr>
                                        <p:cTn id="34" dur="500"/>
                                        <p:tgtEl>
                                          <p:spTgt spid="693270">
                                            <p:txEl>
                                              <p:pRg st="3" end="3"/>
                                            </p:txEl>
                                          </p:spTgt>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iterate type="lt">
                                    <p:tmPct val="0"/>
                                  </p:iterate>
                                  <p:childTnLst>
                                    <p:set>
                                      <p:cBhvr>
                                        <p:cTn id="37" dur="1" fill="hold">
                                          <p:stCondLst>
                                            <p:cond delay="0"/>
                                          </p:stCondLst>
                                        </p:cTn>
                                        <p:tgtEl>
                                          <p:spTgt spid="693270">
                                            <p:txEl>
                                              <p:pRg st="4" end="4"/>
                                            </p:txEl>
                                          </p:spTgt>
                                        </p:tgtEl>
                                        <p:attrNameLst>
                                          <p:attrName>style.visibility</p:attrName>
                                        </p:attrNameLst>
                                      </p:cBhvr>
                                      <p:to>
                                        <p:strVal val="visible"/>
                                      </p:to>
                                    </p:set>
                                    <p:animEffect transition="in" filter="dissolve">
                                      <p:cBhvr>
                                        <p:cTn id="38" dur="500"/>
                                        <p:tgtEl>
                                          <p:spTgt spid="693270">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iterate type="lt">
                                    <p:tmPct val="0"/>
                                  </p:iterate>
                                  <p:childTnLst>
                                    <p:set>
                                      <p:cBhvr>
                                        <p:cTn id="42" dur="1" fill="hold">
                                          <p:stCondLst>
                                            <p:cond delay="0"/>
                                          </p:stCondLst>
                                        </p:cTn>
                                        <p:tgtEl>
                                          <p:spTgt spid="693270">
                                            <p:txEl>
                                              <p:pRg st="5" end="5"/>
                                            </p:txEl>
                                          </p:spTgt>
                                        </p:tgtEl>
                                        <p:attrNameLst>
                                          <p:attrName>style.visibility</p:attrName>
                                        </p:attrNameLst>
                                      </p:cBhvr>
                                      <p:to>
                                        <p:strVal val="visible"/>
                                      </p:to>
                                    </p:set>
                                    <p:animEffect transition="in" filter="dissolve">
                                      <p:cBhvr>
                                        <p:cTn id="43" dur="500"/>
                                        <p:tgtEl>
                                          <p:spTgt spid="693270">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iterate type="lt">
                                    <p:tmPct val="0"/>
                                  </p:iterate>
                                  <p:childTnLst>
                                    <p:set>
                                      <p:cBhvr>
                                        <p:cTn id="47" dur="1" fill="hold">
                                          <p:stCondLst>
                                            <p:cond delay="0"/>
                                          </p:stCondLst>
                                        </p:cTn>
                                        <p:tgtEl>
                                          <p:spTgt spid="693270">
                                            <p:txEl>
                                              <p:pRg st="6" end="6"/>
                                            </p:txEl>
                                          </p:spTgt>
                                        </p:tgtEl>
                                        <p:attrNameLst>
                                          <p:attrName>style.visibility</p:attrName>
                                        </p:attrNameLst>
                                      </p:cBhvr>
                                      <p:to>
                                        <p:strVal val="visible"/>
                                      </p:to>
                                    </p:set>
                                    <p:animEffect transition="in" filter="dissolve">
                                      <p:cBhvr>
                                        <p:cTn id="48" dur="500"/>
                                        <p:tgtEl>
                                          <p:spTgt spid="693270">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693280"/>
                                        </p:tgtEl>
                                        <p:attrNameLst>
                                          <p:attrName>style.visibility</p:attrName>
                                        </p:attrNameLst>
                                      </p:cBhvr>
                                      <p:to>
                                        <p:strVal val="visible"/>
                                      </p:to>
                                    </p:set>
                                    <p:animEffect transition="in" filter="wipe(up)">
                                      <p:cBhvr>
                                        <p:cTn id="53" dur="500"/>
                                        <p:tgtEl>
                                          <p:spTgt spid="69328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693266">
                                            <p:txEl>
                                              <p:pRg st="0" end="0"/>
                                            </p:txEl>
                                          </p:spTgt>
                                        </p:tgtEl>
                                        <p:attrNameLst>
                                          <p:attrName>style.visibility</p:attrName>
                                        </p:attrNameLst>
                                      </p:cBhvr>
                                      <p:to>
                                        <p:strVal val="visible"/>
                                      </p:to>
                                    </p:set>
                                    <p:animEffect transition="in" filter="dissolve">
                                      <p:cBhvr>
                                        <p:cTn id="58" dur="500"/>
                                        <p:tgtEl>
                                          <p:spTgt spid="693266">
                                            <p:txEl>
                                              <p:pRg st="0" end="0"/>
                                            </p:txEl>
                                          </p:spTgt>
                                        </p:tgtEl>
                                      </p:cBhvr>
                                    </p:animEffect>
                                  </p:childTnLst>
                                </p:cTn>
                              </p:par>
                            </p:childTnLst>
                          </p:cTn>
                        </p:par>
                        <p:par>
                          <p:cTn id="59" fill="hold" nodeType="afterGroup">
                            <p:stCondLst>
                              <p:cond delay="500"/>
                            </p:stCondLst>
                            <p:childTnLst>
                              <p:par>
                                <p:cTn id="60" presetID="9" presetClass="entr" presetSubtype="0" fill="hold" grpId="0" nodeType="afterEffect">
                                  <p:stCondLst>
                                    <p:cond delay="0"/>
                                  </p:stCondLst>
                                  <p:iterate type="lt">
                                    <p:tmPct val="0"/>
                                  </p:iterate>
                                  <p:childTnLst>
                                    <p:set>
                                      <p:cBhvr>
                                        <p:cTn id="61" dur="1" fill="hold">
                                          <p:stCondLst>
                                            <p:cond delay="0"/>
                                          </p:stCondLst>
                                        </p:cTn>
                                        <p:tgtEl>
                                          <p:spTgt spid="693266">
                                            <p:txEl>
                                              <p:pRg st="1" end="1"/>
                                            </p:txEl>
                                          </p:spTgt>
                                        </p:tgtEl>
                                        <p:attrNameLst>
                                          <p:attrName>style.visibility</p:attrName>
                                        </p:attrNameLst>
                                      </p:cBhvr>
                                      <p:to>
                                        <p:strVal val="visible"/>
                                      </p:to>
                                    </p:set>
                                    <p:animEffect transition="in" filter="dissolve">
                                      <p:cBhvr>
                                        <p:cTn id="62" dur="500"/>
                                        <p:tgtEl>
                                          <p:spTgt spid="693266">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mph" presetSubtype="0" nodeType="clickEffect">
                                  <p:stCondLst>
                                    <p:cond delay="0"/>
                                  </p:stCondLst>
                                  <p:childTnLst>
                                    <p:set>
                                      <p:cBhvr rctx="PPT">
                                        <p:cTn id="66" dur="indefinite"/>
                                        <p:tgtEl>
                                          <p:spTgt spid="3"/>
                                        </p:tgtEl>
                                        <p:attrNameLst>
                                          <p:attrName>style.opacity</p:attrName>
                                        </p:attrNameLst>
                                      </p:cBhvr>
                                      <p:to>
                                        <p:strVal val="0.5"/>
                                      </p:to>
                                    </p:set>
                                    <p:animEffect filter="image" prLst="opacity: 0.5">
                                      <p:cBhvr rctx="IE">
                                        <p:cTn id="67" dur="indefinite"/>
                                        <p:tgtEl>
                                          <p:spTgt spid="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93266">
                                            <p:txEl>
                                              <p:pRg st="2" end="2"/>
                                            </p:txEl>
                                          </p:spTgt>
                                        </p:tgtEl>
                                        <p:attrNameLst>
                                          <p:attrName>style.visibility</p:attrName>
                                        </p:attrNameLst>
                                      </p:cBhvr>
                                      <p:to>
                                        <p:strVal val="visible"/>
                                      </p:to>
                                    </p:set>
                                    <p:animEffect transition="in" filter="dissolve">
                                      <p:cBhvr>
                                        <p:cTn id="72" dur="500"/>
                                        <p:tgtEl>
                                          <p:spTgt spid="693266">
                                            <p:txEl>
                                              <p:pRg st="2" end="2"/>
                                            </p:txEl>
                                          </p:spTgt>
                                        </p:tgtEl>
                                      </p:cBhvr>
                                    </p:animEffect>
                                  </p:childTnLst>
                                </p:cTn>
                              </p:par>
                            </p:childTnLst>
                          </p:cTn>
                        </p:par>
                        <p:par>
                          <p:cTn id="73" fill="hold" nodeType="afterGroup">
                            <p:stCondLst>
                              <p:cond delay="500"/>
                            </p:stCondLst>
                            <p:childTnLst>
                              <p:par>
                                <p:cTn id="74" presetID="9" presetClass="entr" presetSubtype="0" fill="hold" grpId="0" nodeType="afterEffect">
                                  <p:stCondLst>
                                    <p:cond delay="0"/>
                                  </p:stCondLst>
                                  <p:childTnLst>
                                    <p:set>
                                      <p:cBhvr>
                                        <p:cTn id="75" dur="1" fill="hold">
                                          <p:stCondLst>
                                            <p:cond delay="0"/>
                                          </p:stCondLst>
                                        </p:cTn>
                                        <p:tgtEl>
                                          <p:spTgt spid="693266">
                                            <p:txEl>
                                              <p:pRg st="3" end="3"/>
                                            </p:txEl>
                                          </p:spTgt>
                                        </p:tgtEl>
                                        <p:attrNameLst>
                                          <p:attrName>style.visibility</p:attrName>
                                        </p:attrNameLst>
                                      </p:cBhvr>
                                      <p:to>
                                        <p:strVal val="visible"/>
                                      </p:to>
                                    </p:set>
                                    <p:animEffect transition="in" filter="dissolve">
                                      <p:cBhvr>
                                        <p:cTn id="76" dur="500"/>
                                        <p:tgtEl>
                                          <p:spTgt spid="693266">
                                            <p:txEl>
                                              <p:pRg st="3" end="3"/>
                                            </p:txEl>
                                          </p:spTgt>
                                        </p:tgtEl>
                                      </p:cBhvr>
                                    </p:animEffect>
                                  </p:childTnLst>
                                </p:cTn>
                              </p:par>
                            </p:childTnLst>
                          </p:cTn>
                        </p:par>
                        <p:par>
                          <p:cTn id="77" fill="hold" nodeType="afterGroup">
                            <p:stCondLst>
                              <p:cond delay="1000"/>
                            </p:stCondLst>
                            <p:childTnLst>
                              <p:par>
                                <p:cTn id="78" presetID="9" presetClass="entr" presetSubtype="0" fill="hold" grpId="0" nodeType="afterEffect">
                                  <p:stCondLst>
                                    <p:cond delay="0"/>
                                  </p:stCondLst>
                                  <p:childTnLst>
                                    <p:set>
                                      <p:cBhvr>
                                        <p:cTn id="79" dur="1" fill="hold">
                                          <p:stCondLst>
                                            <p:cond delay="0"/>
                                          </p:stCondLst>
                                        </p:cTn>
                                        <p:tgtEl>
                                          <p:spTgt spid="693266">
                                            <p:txEl>
                                              <p:pRg st="4" end="4"/>
                                            </p:txEl>
                                          </p:spTgt>
                                        </p:tgtEl>
                                        <p:attrNameLst>
                                          <p:attrName>style.visibility</p:attrName>
                                        </p:attrNameLst>
                                      </p:cBhvr>
                                      <p:to>
                                        <p:strVal val="visible"/>
                                      </p:to>
                                    </p:set>
                                    <p:animEffect transition="in" filter="dissolve">
                                      <p:cBhvr>
                                        <p:cTn id="80" dur="500"/>
                                        <p:tgtEl>
                                          <p:spTgt spid="693266">
                                            <p:txEl>
                                              <p:pRg st="4" end="4"/>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693266">
                                            <p:txEl>
                                              <p:pRg st="5" end="5"/>
                                            </p:txEl>
                                          </p:spTgt>
                                        </p:tgtEl>
                                        <p:attrNameLst>
                                          <p:attrName>style.visibility</p:attrName>
                                        </p:attrNameLst>
                                      </p:cBhvr>
                                      <p:to>
                                        <p:strVal val="visible"/>
                                      </p:to>
                                    </p:set>
                                    <p:animEffect transition="in" filter="dissolve">
                                      <p:cBhvr>
                                        <p:cTn id="85" dur="500"/>
                                        <p:tgtEl>
                                          <p:spTgt spid="693266">
                                            <p:txEl>
                                              <p:pRg st="5" end="5"/>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iterate type="lt">
                                    <p:tmPct val="0"/>
                                  </p:iterate>
                                  <p:childTnLst>
                                    <p:set>
                                      <p:cBhvr>
                                        <p:cTn id="89" dur="1" fill="hold">
                                          <p:stCondLst>
                                            <p:cond delay="0"/>
                                          </p:stCondLst>
                                        </p:cTn>
                                        <p:tgtEl>
                                          <p:spTgt spid="693266">
                                            <p:txEl>
                                              <p:pRg st="6" end="6"/>
                                            </p:txEl>
                                          </p:spTgt>
                                        </p:tgtEl>
                                        <p:attrNameLst>
                                          <p:attrName>style.visibility</p:attrName>
                                        </p:attrNameLst>
                                      </p:cBhvr>
                                      <p:to>
                                        <p:strVal val="visible"/>
                                      </p:to>
                                    </p:set>
                                    <p:animEffect transition="in" filter="dissolve">
                                      <p:cBhvr>
                                        <p:cTn id="90" dur="500"/>
                                        <p:tgtEl>
                                          <p:spTgt spid="693266">
                                            <p:txEl>
                                              <p:pRg st="6" end="6"/>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1" fill="hold" nodeType="clickEffect">
                                  <p:stCondLst>
                                    <p:cond delay="0"/>
                                  </p:stCondLst>
                                  <p:childTnLst>
                                    <p:set>
                                      <p:cBhvr>
                                        <p:cTn id="94" dur="1" fill="hold">
                                          <p:stCondLst>
                                            <p:cond delay="0"/>
                                          </p:stCondLst>
                                        </p:cTn>
                                        <p:tgtEl>
                                          <p:spTgt spid="693272"/>
                                        </p:tgtEl>
                                        <p:attrNameLst>
                                          <p:attrName>style.visibility</p:attrName>
                                        </p:attrNameLst>
                                      </p:cBhvr>
                                      <p:to>
                                        <p:strVal val="visible"/>
                                      </p:to>
                                    </p:set>
                                    <p:animEffect transition="in" filter="wipe(up)">
                                      <p:cBhvr>
                                        <p:cTn id="95" dur="500"/>
                                        <p:tgtEl>
                                          <p:spTgt spid="69327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693267">
                                            <p:txEl>
                                              <p:pRg st="0" end="0"/>
                                            </p:txEl>
                                          </p:spTgt>
                                        </p:tgtEl>
                                        <p:attrNameLst>
                                          <p:attrName>style.visibility</p:attrName>
                                        </p:attrNameLst>
                                      </p:cBhvr>
                                      <p:to>
                                        <p:strVal val="visible"/>
                                      </p:to>
                                    </p:set>
                                    <p:animEffect transition="in" filter="dissolve">
                                      <p:cBhvr>
                                        <p:cTn id="100" dur="500"/>
                                        <p:tgtEl>
                                          <p:spTgt spid="693267">
                                            <p:txEl>
                                              <p:pRg st="0" end="0"/>
                                            </p:txEl>
                                          </p:spTgt>
                                        </p:tgtEl>
                                      </p:cBhvr>
                                    </p:animEffect>
                                  </p:childTnLst>
                                </p:cTn>
                              </p:par>
                            </p:childTnLst>
                          </p:cTn>
                        </p:par>
                        <p:par>
                          <p:cTn id="101" fill="hold" nodeType="afterGroup">
                            <p:stCondLst>
                              <p:cond delay="500"/>
                            </p:stCondLst>
                            <p:childTnLst>
                              <p:par>
                                <p:cTn id="102" presetID="9" presetClass="entr" presetSubtype="0" fill="hold" grpId="0" nodeType="afterEffect">
                                  <p:stCondLst>
                                    <p:cond delay="0"/>
                                  </p:stCondLst>
                                  <p:iterate type="lt">
                                    <p:tmPct val="0"/>
                                  </p:iterate>
                                  <p:childTnLst>
                                    <p:set>
                                      <p:cBhvr>
                                        <p:cTn id="103" dur="1" fill="hold">
                                          <p:stCondLst>
                                            <p:cond delay="0"/>
                                          </p:stCondLst>
                                        </p:cTn>
                                        <p:tgtEl>
                                          <p:spTgt spid="693267">
                                            <p:txEl>
                                              <p:pRg st="1" end="1"/>
                                            </p:txEl>
                                          </p:spTgt>
                                        </p:tgtEl>
                                        <p:attrNameLst>
                                          <p:attrName>style.visibility</p:attrName>
                                        </p:attrNameLst>
                                      </p:cBhvr>
                                      <p:to>
                                        <p:strVal val="visible"/>
                                      </p:to>
                                    </p:set>
                                    <p:animEffect transition="in" filter="dissolve">
                                      <p:cBhvr>
                                        <p:cTn id="104" dur="500"/>
                                        <p:tgtEl>
                                          <p:spTgt spid="693267">
                                            <p:txEl>
                                              <p:pRg st="1" end="1"/>
                                            </p:txEl>
                                          </p:spTgt>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mph" presetSubtype="0" nodeType="clickEffect">
                                  <p:stCondLst>
                                    <p:cond delay="0"/>
                                  </p:stCondLst>
                                  <p:childTnLst>
                                    <p:set>
                                      <p:cBhvr rctx="PPT">
                                        <p:cTn id="108" dur="indefinite"/>
                                        <p:tgtEl>
                                          <p:spTgt spid="4"/>
                                        </p:tgtEl>
                                        <p:attrNameLst>
                                          <p:attrName>style.opacity</p:attrName>
                                        </p:attrNameLst>
                                      </p:cBhvr>
                                      <p:to>
                                        <p:strVal val="0.5"/>
                                      </p:to>
                                    </p:set>
                                    <p:animEffect filter="image" prLst="opacity: 0.5">
                                      <p:cBhvr rctx="IE">
                                        <p:cTn id="109" dur="indefinite"/>
                                        <p:tgtEl>
                                          <p:spTgt spid="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93267">
                                            <p:txEl>
                                              <p:pRg st="2" end="2"/>
                                            </p:txEl>
                                          </p:spTgt>
                                        </p:tgtEl>
                                        <p:attrNameLst>
                                          <p:attrName>style.visibility</p:attrName>
                                        </p:attrNameLst>
                                      </p:cBhvr>
                                      <p:to>
                                        <p:strVal val="visible"/>
                                      </p:to>
                                    </p:set>
                                    <p:animEffect transition="in" filter="dissolve">
                                      <p:cBhvr>
                                        <p:cTn id="114" dur="500"/>
                                        <p:tgtEl>
                                          <p:spTgt spid="693267">
                                            <p:txEl>
                                              <p:pRg st="2" end="2"/>
                                            </p:txEl>
                                          </p:spTgt>
                                        </p:tgtEl>
                                      </p:cBhvr>
                                    </p:animEffect>
                                  </p:childTnLst>
                                </p:cTn>
                              </p:par>
                            </p:childTnLst>
                          </p:cTn>
                        </p:par>
                        <p:par>
                          <p:cTn id="115" fill="hold" nodeType="afterGroup">
                            <p:stCondLst>
                              <p:cond delay="500"/>
                            </p:stCondLst>
                            <p:childTnLst>
                              <p:par>
                                <p:cTn id="116" presetID="9" presetClass="entr" presetSubtype="0" fill="hold" grpId="0" nodeType="afterEffect">
                                  <p:stCondLst>
                                    <p:cond delay="0"/>
                                  </p:stCondLst>
                                  <p:childTnLst>
                                    <p:set>
                                      <p:cBhvr>
                                        <p:cTn id="117" dur="1" fill="hold">
                                          <p:stCondLst>
                                            <p:cond delay="0"/>
                                          </p:stCondLst>
                                        </p:cTn>
                                        <p:tgtEl>
                                          <p:spTgt spid="693267">
                                            <p:txEl>
                                              <p:pRg st="3" end="3"/>
                                            </p:txEl>
                                          </p:spTgt>
                                        </p:tgtEl>
                                        <p:attrNameLst>
                                          <p:attrName>style.visibility</p:attrName>
                                        </p:attrNameLst>
                                      </p:cBhvr>
                                      <p:to>
                                        <p:strVal val="visible"/>
                                      </p:to>
                                    </p:set>
                                    <p:animEffect transition="in" filter="dissolve">
                                      <p:cBhvr>
                                        <p:cTn id="118" dur="500"/>
                                        <p:tgtEl>
                                          <p:spTgt spid="693267">
                                            <p:txEl>
                                              <p:pRg st="3" end="3"/>
                                            </p:txEl>
                                          </p:spTgt>
                                        </p:tgtEl>
                                      </p:cBhvr>
                                    </p:animEffect>
                                  </p:childTnLst>
                                </p:cTn>
                              </p:par>
                            </p:childTnLst>
                          </p:cTn>
                        </p:par>
                        <p:par>
                          <p:cTn id="119" fill="hold" nodeType="afterGroup">
                            <p:stCondLst>
                              <p:cond delay="1000"/>
                            </p:stCondLst>
                            <p:childTnLst>
                              <p:par>
                                <p:cTn id="120" presetID="9" presetClass="entr" presetSubtype="0" fill="hold" grpId="0" nodeType="afterEffect">
                                  <p:stCondLst>
                                    <p:cond delay="0"/>
                                  </p:stCondLst>
                                  <p:childTnLst>
                                    <p:set>
                                      <p:cBhvr>
                                        <p:cTn id="121" dur="1" fill="hold">
                                          <p:stCondLst>
                                            <p:cond delay="0"/>
                                          </p:stCondLst>
                                        </p:cTn>
                                        <p:tgtEl>
                                          <p:spTgt spid="693267">
                                            <p:txEl>
                                              <p:pRg st="4" end="4"/>
                                            </p:txEl>
                                          </p:spTgt>
                                        </p:tgtEl>
                                        <p:attrNameLst>
                                          <p:attrName>style.visibility</p:attrName>
                                        </p:attrNameLst>
                                      </p:cBhvr>
                                      <p:to>
                                        <p:strVal val="visible"/>
                                      </p:to>
                                    </p:set>
                                    <p:animEffect transition="in" filter="dissolve">
                                      <p:cBhvr>
                                        <p:cTn id="122" dur="500"/>
                                        <p:tgtEl>
                                          <p:spTgt spid="693267">
                                            <p:txEl>
                                              <p:pRg st="4" end="4"/>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93267">
                                            <p:txEl>
                                              <p:pRg st="5" end="5"/>
                                            </p:txEl>
                                          </p:spTgt>
                                        </p:tgtEl>
                                        <p:attrNameLst>
                                          <p:attrName>style.visibility</p:attrName>
                                        </p:attrNameLst>
                                      </p:cBhvr>
                                      <p:to>
                                        <p:strVal val="visible"/>
                                      </p:to>
                                    </p:set>
                                    <p:animEffect transition="in" filter="dissolve">
                                      <p:cBhvr>
                                        <p:cTn id="127" dur="500"/>
                                        <p:tgtEl>
                                          <p:spTgt spid="693267">
                                            <p:txEl>
                                              <p:pRg st="5" end="5"/>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grpId="0" nodeType="clickEffect">
                                  <p:stCondLst>
                                    <p:cond delay="0"/>
                                  </p:stCondLst>
                                  <p:iterate type="lt">
                                    <p:tmPct val="0"/>
                                  </p:iterate>
                                  <p:childTnLst>
                                    <p:set>
                                      <p:cBhvr>
                                        <p:cTn id="131" dur="1" fill="hold">
                                          <p:stCondLst>
                                            <p:cond delay="0"/>
                                          </p:stCondLst>
                                        </p:cTn>
                                        <p:tgtEl>
                                          <p:spTgt spid="693267">
                                            <p:txEl>
                                              <p:pRg st="6" end="6"/>
                                            </p:txEl>
                                          </p:spTgt>
                                        </p:tgtEl>
                                        <p:attrNameLst>
                                          <p:attrName>style.visibility</p:attrName>
                                        </p:attrNameLst>
                                      </p:cBhvr>
                                      <p:to>
                                        <p:strVal val="visible"/>
                                      </p:to>
                                    </p:set>
                                    <p:animEffect transition="in" filter="dissolve">
                                      <p:cBhvr>
                                        <p:cTn id="132" dur="500"/>
                                        <p:tgtEl>
                                          <p:spTgt spid="693267">
                                            <p:txEl>
                                              <p:pRg st="6" end="6"/>
                                            </p:txEl>
                                          </p:spTgt>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693282"/>
                                        </p:tgtEl>
                                        <p:attrNameLst>
                                          <p:attrName>style.visibility</p:attrName>
                                        </p:attrNameLst>
                                      </p:cBhvr>
                                      <p:to>
                                        <p:strVal val="visible"/>
                                      </p:to>
                                    </p:set>
                                    <p:animEffect transition="in" filter="wipe(down)">
                                      <p:cBhvr>
                                        <p:cTn id="137" dur="500"/>
                                        <p:tgtEl>
                                          <p:spTgt spid="69328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693268">
                                            <p:txEl>
                                              <p:pRg st="0" end="0"/>
                                            </p:txEl>
                                          </p:spTgt>
                                        </p:tgtEl>
                                        <p:attrNameLst>
                                          <p:attrName>style.visibility</p:attrName>
                                        </p:attrNameLst>
                                      </p:cBhvr>
                                      <p:to>
                                        <p:strVal val="visible"/>
                                      </p:to>
                                    </p:set>
                                    <p:animEffect transition="in" filter="dissolve">
                                      <p:cBhvr>
                                        <p:cTn id="142" dur="500"/>
                                        <p:tgtEl>
                                          <p:spTgt spid="693268">
                                            <p:txEl>
                                              <p:pRg st="0" end="0"/>
                                            </p:txEl>
                                          </p:spTgt>
                                        </p:tgtEl>
                                      </p:cBhvr>
                                    </p:animEffect>
                                  </p:childTnLst>
                                </p:cTn>
                              </p:par>
                            </p:childTnLst>
                          </p:cTn>
                        </p:par>
                        <p:par>
                          <p:cTn id="143" fill="hold" nodeType="afterGroup">
                            <p:stCondLst>
                              <p:cond delay="500"/>
                            </p:stCondLst>
                            <p:childTnLst>
                              <p:par>
                                <p:cTn id="144" presetID="9" presetClass="entr" presetSubtype="0" fill="hold" grpId="0" nodeType="afterEffect">
                                  <p:stCondLst>
                                    <p:cond delay="0"/>
                                  </p:stCondLst>
                                  <p:iterate type="lt">
                                    <p:tmPct val="0"/>
                                  </p:iterate>
                                  <p:childTnLst>
                                    <p:set>
                                      <p:cBhvr>
                                        <p:cTn id="145" dur="1" fill="hold">
                                          <p:stCondLst>
                                            <p:cond delay="0"/>
                                          </p:stCondLst>
                                        </p:cTn>
                                        <p:tgtEl>
                                          <p:spTgt spid="693268">
                                            <p:txEl>
                                              <p:pRg st="1" end="1"/>
                                            </p:txEl>
                                          </p:spTgt>
                                        </p:tgtEl>
                                        <p:attrNameLst>
                                          <p:attrName>style.visibility</p:attrName>
                                        </p:attrNameLst>
                                      </p:cBhvr>
                                      <p:to>
                                        <p:strVal val="visible"/>
                                      </p:to>
                                    </p:set>
                                    <p:animEffect transition="in" filter="dissolve">
                                      <p:cBhvr>
                                        <p:cTn id="146" dur="500"/>
                                        <p:tgtEl>
                                          <p:spTgt spid="693268">
                                            <p:txEl>
                                              <p:pRg st="1" end="1"/>
                                            </p:txEl>
                                          </p:spTgt>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mph" presetSubtype="0" nodeType="clickEffect">
                                  <p:stCondLst>
                                    <p:cond delay="0"/>
                                  </p:stCondLst>
                                  <p:childTnLst>
                                    <p:set>
                                      <p:cBhvr rctx="PPT">
                                        <p:cTn id="150" dur="indefinite"/>
                                        <p:tgtEl>
                                          <p:spTgt spid="5"/>
                                        </p:tgtEl>
                                        <p:attrNameLst>
                                          <p:attrName>style.opacity</p:attrName>
                                        </p:attrNameLst>
                                      </p:cBhvr>
                                      <p:to>
                                        <p:strVal val="0.5"/>
                                      </p:to>
                                    </p:set>
                                    <p:animEffect filter="image" prLst="opacity: 0.5">
                                      <p:cBhvr rctx="IE">
                                        <p:cTn id="151" dur="indefinite"/>
                                        <p:tgtEl>
                                          <p:spTgt spid="5"/>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93268">
                                            <p:txEl>
                                              <p:pRg st="2" end="2"/>
                                            </p:txEl>
                                          </p:spTgt>
                                        </p:tgtEl>
                                        <p:attrNameLst>
                                          <p:attrName>style.visibility</p:attrName>
                                        </p:attrNameLst>
                                      </p:cBhvr>
                                      <p:to>
                                        <p:strVal val="visible"/>
                                      </p:to>
                                    </p:set>
                                    <p:animEffect transition="in" filter="dissolve">
                                      <p:cBhvr>
                                        <p:cTn id="156" dur="500"/>
                                        <p:tgtEl>
                                          <p:spTgt spid="693268">
                                            <p:txEl>
                                              <p:pRg st="2" end="2"/>
                                            </p:txEl>
                                          </p:spTgt>
                                        </p:tgtEl>
                                      </p:cBhvr>
                                    </p:animEffect>
                                  </p:childTnLst>
                                </p:cTn>
                              </p:par>
                            </p:childTnLst>
                          </p:cTn>
                        </p:par>
                        <p:par>
                          <p:cTn id="157" fill="hold" nodeType="afterGroup">
                            <p:stCondLst>
                              <p:cond delay="500"/>
                            </p:stCondLst>
                            <p:childTnLst>
                              <p:par>
                                <p:cTn id="158" presetID="9" presetClass="entr" presetSubtype="0" fill="hold" grpId="0" nodeType="afterEffect">
                                  <p:stCondLst>
                                    <p:cond delay="0"/>
                                  </p:stCondLst>
                                  <p:childTnLst>
                                    <p:set>
                                      <p:cBhvr>
                                        <p:cTn id="159" dur="1" fill="hold">
                                          <p:stCondLst>
                                            <p:cond delay="0"/>
                                          </p:stCondLst>
                                        </p:cTn>
                                        <p:tgtEl>
                                          <p:spTgt spid="693268">
                                            <p:txEl>
                                              <p:pRg st="3" end="3"/>
                                            </p:txEl>
                                          </p:spTgt>
                                        </p:tgtEl>
                                        <p:attrNameLst>
                                          <p:attrName>style.visibility</p:attrName>
                                        </p:attrNameLst>
                                      </p:cBhvr>
                                      <p:to>
                                        <p:strVal val="visible"/>
                                      </p:to>
                                    </p:set>
                                    <p:animEffect transition="in" filter="dissolve">
                                      <p:cBhvr>
                                        <p:cTn id="160" dur="500"/>
                                        <p:tgtEl>
                                          <p:spTgt spid="693268">
                                            <p:txEl>
                                              <p:pRg st="3" end="3"/>
                                            </p:txEl>
                                          </p:spTgt>
                                        </p:tgtEl>
                                      </p:cBhvr>
                                    </p:animEffect>
                                  </p:childTnLst>
                                </p:cTn>
                              </p:par>
                            </p:childTnLst>
                          </p:cTn>
                        </p:par>
                        <p:par>
                          <p:cTn id="161" fill="hold" nodeType="afterGroup">
                            <p:stCondLst>
                              <p:cond delay="1000"/>
                            </p:stCondLst>
                            <p:childTnLst>
                              <p:par>
                                <p:cTn id="162" presetID="9" presetClass="entr" presetSubtype="0" fill="hold" grpId="0" nodeType="afterEffect">
                                  <p:stCondLst>
                                    <p:cond delay="0"/>
                                  </p:stCondLst>
                                  <p:childTnLst>
                                    <p:set>
                                      <p:cBhvr>
                                        <p:cTn id="163" dur="1" fill="hold">
                                          <p:stCondLst>
                                            <p:cond delay="0"/>
                                          </p:stCondLst>
                                        </p:cTn>
                                        <p:tgtEl>
                                          <p:spTgt spid="693268">
                                            <p:txEl>
                                              <p:pRg st="4" end="4"/>
                                            </p:txEl>
                                          </p:spTgt>
                                        </p:tgtEl>
                                        <p:attrNameLst>
                                          <p:attrName>style.visibility</p:attrName>
                                        </p:attrNameLst>
                                      </p:cBhvr>
                                      <p:to>
                                        <p:strVal val="visible"/>
                                      </p:to>
                                    </p:set>
                                    <p:animEffect transition="in" filter="dissolve">
                                      <p:cBhvr>
                                        <p:cTn id="164" dur="500"/>
                                        <p:tgtEl>
                                          <p:spTgt spid="693268">
                                            <p:txEl>
                                              <p:pRg st="4" end="4"/>
                                            </p:txEl>
                                          </p:spTgt>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693268">
                                            <p:txEl>
                                              <p:pRg st="5" end="5"/>
                                            </p:txEl>
                                          </p:spTgt>
                                        </p:tgtEl>
                                        <p:attrNameLst>
                                          <p:attrName>style.visibility</p:attrName>
                                        </p:attrNameLst>
                                      </p:cBhvr>
                                      <p:to>
                                        <p:strVal val="visible"/>
                                      </p:to>
                                    </p:set>
                                    <p:animEffect transition="in" filter="dissolve">
                                      <p:cBhvr>
                                        <p:cTn id="169" dur="500"/>
                                        <p:tgtEl>
                                          <p:spTgt spid="693268">
                                            <p:txEl>
                                              <p:pRg st="5" end="5"/>
                                            </p:txEl>
                                          </p:spTgt>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693268">
                                            <p:txEl>
                                              <p:pRg st="6" end="6"/>
                                            </p:txEl>
                                          </p:spTgt>
                                        </p:tgtEl>
                                        <p:attrNameLst>
                                          <p:attrName>style.visibility</p:attrName>
                                        </p:attrNameLst>
                                      </p:cBhvr>
                                      <p:to>
                                        <p:strVal val="visible"/>
                                      </p:to>
                                    </p:set>
                                    <p:animEffect transition="in" filter="dissolve">
                                      <p:cBhvr>
                                        <p:cTn id="172" dur="500"/>
                                        <p:tgtEl>
                                          <p:spTgt spid="693268">
                                            <p:txEl>
                                              <p:pRg st="6" end="6"/>
                                            </p:txEl>
                                          </p:spTgt>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693268">
                                            <p:txEl>
                                              <p:pRg st="7" end="7"/>
                                            </p:txEl>
                                          </p:spTgt>
                                        </p:tgtEl>
                                        <p:attrNameLst>
                                          <p:attrName>style.visibility</p:attrName>
                                        </p:attrNameLst>
                                      </p:cBhvr>
                                      <p:to>
                                        <p:strVal val="visible"/>
                                      </p:to>
                                    </p:set>
                                    <p:animEffect transition="in" filter="dissolve">
                                      <p:cBhvr>
                                        <p:cTn id="175" dur="500"/>
                                        <p:tgtEl>
                                          <p:spTgt spid="693268">
                                            <p:txEl>
                                              <p:pRg st="7" end="7"/>
                                            </p:txEl>
                                          </p:spTgt>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693268">
                                            <p:txEl>
                                              <p:pRg st="8" end="8"/>
                                            </p:txEl>
                                          </p:spTgt>
                                        </p:tgtEl>
                                        <p:attrNameLst>
                                          <p:attrName>style.visibility</p:attrName>
                                        </p:attrNameLst>
                                      </p:cBhvr>
                                      <p:to>
                                        <p:strVal val="visible"/>
                                      </p:to>
                                    </p:set>
                                    <p:animEffect transition="in" filter="dissolve">
                                      <p:cBhvr>
                                        <p:cTn id="178" dur="500"/>
                                        <p:tgtEl>
                                          <p:spTgt spid="693268">
                                            <p:txEl>
                                              <p:pRg st="8" end="8"/>
                                            </p:txEl>
                                          </p:spTgt>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693268">
                                            <p:txEl>
                                              <p:pRg st="9" end="9"/>
                                            </p:txEl>
                                          </p:spTgt>
                                        </p:tgtEl>
                                        <p:attrNameLst>
                                          <p:attrName>style.visibility</p:attrName>
                                        </p:attrNameLst>
                                      </p:cBhvr>
                                      <p:to>
                                        <p:strVal val="visible"/>
                                      </p:to>
                                    </p:set>
                                    <p:animEffect transition="in" filter="dissolve">
                                      <p:cBhvr>
                                        <p:cTn id="181" dur="500"/>
                                        <p:tgtEl>
                                          <p:spTgt spid="693268">
                                            <p:txEl>
                                              <p:pRg st="9" end="9"/>
                                            </p:txEl>
                                          </p:spTgt>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0" presetClass="exit" presetSubtype="0" fill="hold" grpId="1" nodeType="clickEffect">
                                  <p:stCondLst>
                                    <p:cond delay="0"/>
                                  </p:stCondLst>
                                  <p:childTnLst>
                                    <p:animEffect transition="out" filter="fade">
                                      <p:cBhvr>
                                        <p:cTn id="185" dur="500"/>
                                        <p:tgtEl>
                                          <p:spTgt spid="693268">
                                            <p:txEl>
                                              <p:pRg st="0" end="0"/>
                                            </p:txEl>
                                          </p:spTgt>
                                        </p:tgtEl>
                                      </p:cBhvr>
                                    </p:animEffect>
                                    <p:set>
                                      <p:cBhvr>
                                        <p:cTn id="186" dur="1" fill="hold">
                                          <p:stCondLst>
                                            <p:cond delay="499"/>
                                          </p:stCondLst>
                                        </p:cTn>
                                        <p:tgtEl>
                                          <p:spTgt spid="693268">
                                            <p:txEl>
                                              <p:pRg st="0" end="0"/>
                                            </p:txEl>
                                          </p:spTgt>
                                        </p:tgtEl>
                                        <p:attrNameLst>
                                          <p:attrName>style.visibility</p:attrName>
                                        </p:attrNameLst>
                                      </p:cBhvr>
                                      <p:to>
                                        <p:strVal val="hidden"/>
                                      </p:to>
                                    </p:set>
                                  </p:childTnLst>
                                </p:cTn>
                              </p:par>
                              <p:par>
                                <p:cTn id="187" presetID="10" presetClass="exit" presetSubtype="0" fill="hold" grpId="1" nodeType="withEffect">
                                  <p:stCondLst>
                                    <p:cond delay="0"/>
                                  </p:stCondLst>
                                  <p:iterate type="lt">
                                    <p:tmPct val="0"/>
                                  </p:iterate>
                                  <p:childTnLst>
                                    <p:animEffect transition="out" filter="fade">
                                      <p:cBhvr>
                                        <p:cTn id="188" dur="500"/>
                                        <p:tgtEl>
                                          <p:spTgt spid="693268">
                                            <p:txEl>
                                              <p:pRg st="1" end="1"/>
                                            </p:txEl>
                                          </p:spTgt>
                                        </p:tgtEl>
                                      </p:cBhvr>
                                    </p:animEffect>
                                    <p:set>
                                      <p:cBhvr>
                                        <p:cTn id="189" dur="1" fill="hold">
                                          <p:stCondLst>
                                            <p:cond delay="499"/>
                                          </p:stCondLst>
                                        </p:cTn>
                                        <p:tgtEl>
                                          <p:spTgt spid="693268">
                                            <p:txEl>
                                              <p:pRg st="1" end="1"/>
                                            </p:txEl>
                                          </p:spTgt>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693268">
                                            <p:txEl>
                                              <p:pRg st="2" end="2"/>
                                            </p:txEl>
                                          </p:spTgt>
                                        </p:tgtEl>
                                      </p:cBhvr>
                                    </p:animEffect>
                                    <p:set>
                                      <p:cBhvr>
                                        <p:cTn id="192" dur="1" fill="hold">
                                          <p:stCondLst>
                                            <p:cond delay="499"/>
                                          </p:stCondLst>
                                        </p:cTn>
                                        <p:tgtEl>
                                          <p:spTgt spid="693268">
                                            <p:txEl>
                                              <p:pRg st="2" end="2"/>
                                            </p:txEl>
                                          </p:spTgt>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693268">
                                            <p:txEl>
                                              <p:pRg st="3" end="3"/>
                                            </p:txEl>
                                          </p:spTgt>
                                        </p:tgtEl>
                                      </p:cBhvr>
                                    </p:animEffect>
                                    <p:set>
                                      <p:cBhvr>
                                        <p:cTn id="195" dur="1" fill="hold">
                                          <p:stCondLst>
                                            <p:cond delay="499"/>
                                          </p:stCondLst>
                                        </p:cTn>
                                        <p:tgtEl>
                                          <p:spTgt spid="693268">
                                            <p:txEl>
                                              <p:pRg st="3" end="3"/>
                                            </p:txEl>
                                          </p:spTgt>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693268">
                                            <p:txEl>
                                              <p:pRg st="4" end="4"/>
                                            </p:txEl>
                                          </p:spTgt>
                                        </p:tgtEl>
                                      </p:cBhvr>
                                    </p:animEffect>
                                    <p:set>
                                      <p:cBhvr>
                                        <p:cTn id="198" dur="1" fill="hold">
                                          <p:stCondLst>
                                            <p:cond delay="499"/>
                                          </p:stCondLst>
                                        </p:cTn>
                                        <p:tgtEl>
                                          <p:spTgt spid="693268">
                                            <p:txEl>
                                              <p:pRg st="4" end="4"/>
                                            </p:txEl>
                                          </p:spTgt>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693268">
                                            <p:txEl>
                                              <p:pRg st="5" end="5"/>
                                            </p:txEl>
                                          </p:spTgt>
                                        </p:tgtEl>
                                      </p:cBhvr>
                                    </p:animEffect>
                                    <p:set>
                                      <p:cBhvr>
                                        <p:cTn id="201" dur="1" fill="hold">
                                          <p:stCondLst>
                                            <p:cond delay="499"/>
                                          </p:stCondLst>
                                        </p:cTn>
                                        <p:tgtEl>
                                          <p:spTgt spid="693268">
                                            <p:txEl>
                                              <p:pRg st="5" end="5"/>
                                            </p:txEl>
                                          </p:spTgt>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693268">
                                            <p:txEl>
                                              <p:pRg st="6" end="6"/>
                                            </p:txEl>
                                          </p:spTgt>
                                        </p:tgtEl>
                                      </p:cBhvr>
                                    </p:animEffect>
                                    <p:set>
                                      <p:cBhvr>
                                        <p:cTn id="204" dur="1" fill="hold">
                                          <p:stCondLst>
                                            <p:cond delay="499"/>
                                          </p:stCondLst>
                                        </p:cTn>
                                        <p:tgtEl>
                                          <p:spTgt spid="693268">
                                            <p:txEl>
                                              <p:pRg st="6" end="6"/>
                                            </p:txEl>
                                          </p:spTgt>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500"/>
                                        <p:tgtEl>
                                          <p:spTgt spid="693268">
                                            <p:txEl>
                                              <p:pRg st="7" end="7"/>
                                            </p:txEl>
                                          </p:spTgt>
                                        </p:tgtEl>
                                      </p:cBhvr>
                                    </p:animEffect>
                                    <p:set>
                                      <p:cBhvr>
                                        <p:cTn id="207" dur="1" fill="hold">
                                          <p:stCondLst>
                                            <p:cond delay="499"/>
                                          </p:stCondLst>
                                        </p:cTn>
                                        <p:tgtEl>
                                          <p:spTgt spid="693268">
                                            <p:txEl>
                                              <p:pRg st="7" end="7"/>
                                            </p:txEl>
                                          </p:spTgt>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693268">
                                            <p:txEl>
                                              <p:pRg st="8" end="8"/>
                                            </p:txEl>
                                          </p:spTgt>
                                        </p:tgtEl>
                                      </p:cBhvr>
                                    </p:animEffect>
                                    <p:set>
                                      <p:cBhvr>
                                        <p:cTn id="210" dur="1" fill="hold">
                                          <p:stCondLst>
                                            <p:cond delay="499"/>
                                          </p:stCondLst>
                                        </p:cTn>
                                        <p:tgtEl>
                                          <p:spTgt spid="693268">
                                            <p:txEl>
                                              <p:pRg st="8" end="8"/>
                                            </p:txEl>
                                          </p:spTgt>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693268">
                                            <p:txEl>
                                              <p:pRg st="9" end="9"/>
                                            </p:txEl>
                                          </p:spTgt>
                                        </p:tgtEl>
                                      </p:cBhvr>
                                    </p:animEffect>
                                    <p:set>
                                      <p:cBhvr>
                                        <p:cTn id="213" dur="1" fill="hold">
                                          <p:stCondLst>
                                            <p:cond delay="499"/>
                                          </p:stCondLst>
                                        </p:cTn>
                                        <p:tgtEl>
                                          <p:spTgt spid="693268">
                                            <p:txEl>
                                              <p:pRg st="9" end="9"/>
                                            </p:txEl>
                                          </p:spTgt>
                                        </p:tgtEl>
                                        <p:attrNameLst>
                                          <p:attrName>style.visibility</p:attrName>
                                        </p:attrNameLst>
                                      </p:cBhvr>
                                      <p:to>
                                        <p:strVal val="hidden"/>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93267">
                                            <p:txEl>
                                              <p:pRg st="7" end="7"/>
                                            </p:txEl>
                                          </p:spTgt>
                                        </p:tgtEl>
                                        <p:attrNameLst>
                                          <p:attrName>style.visibility</p:attrName>
                                        </p:attrNameLst>
                                      </p:cBhvr>
                                      <p:to>
                                        <p:strVal val="visible"/>
                                      </p:to>
                                    </p:set>
                                    <p:animEffect transition="in" filter="dissolve">
                                      <p:cBhvr>
                                        <p:cTn id="218" dur="500"/>
                                        <p:tgtEl>
                                          <p:spTgt spid="693267">
                                            <p:txEl>
                                              <p:pRg st="7" end="7"/>
                                            </p:txEl>
                                          </p:spTgt>
                                        </p:tgtEl>
                                      </p:cBhvr>
                                    </p:animEffect>
                                  </p:childTnLst>
                                </p:cTn>
                              </p:par>
                            </p:childTnLst>
                          </p:cTn>
                        </p:par>
                        <p:par>
                          <p:cTn id="219" fill="hold" nodeType="afterGroup">
                            <p:stCondLst>
                              <p:cond delay="500"/>
                            </p:stCondLst>
                            <p:childTnLst>
                              <p:par>
                                <p:cTn id="220" presetID="9" presetClass="entr" presetSubtype="0" fill="hold" grpId="0" nodeType="afterEffect">
                                  <p:stCondLst>
                                    <p:cond delay="0"/>
                                  </p:stCondLst>
                                  <p:childTnLst>
                                    <p:set>
                                      <p:cBhvr>
                                        <p:cTn id="221" dur="1" fill="hold">
                                          <p:stCondLst>
                                            <p:cond delay="0"/>
                                          </p:stCondLst>
                                        </p:cTn>
                                        <p:tgtEl>
                                          <p:spTgt spid="693267">
                                            <p:txEl>
                                              <p:pRg st="8" end="8"/>
                                            </p:txEl>
                                          </p:spTgt>
                                        </p:tgtEl>
                                        <p:attrNameLst>
                                          <p:attrName>style.visibility</p:attrName>
                                        </p:attrNameLst>
                                      </p:cBhvr>
                                      <p:to>
                                        <p:strVal val="visible"/>
                                      </p:to>
                                    </p:set>
                                    <p:animEffect transition="in" filter="dissolve">
                                      <p:cBhvr>
                                        <p:cTn id="222" dur="500"/>
                                        <p:tgtEl>
                                          <p:spTgt spid="693267">
                                            <p:txEl>
                                              <p:pRg st="8" end="8"/>
                                            </p:txEl>
                                          </p:spTgt>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93267">
                                            <p:txEl>
                                              <p:pRg st="9" end="9"/>
                                            </p:txEl>
                                          </p:spTgt>
                                        </p:tgtEl>
                                        <p:attrNameLst>
                                          <p:attrName>style.visibility</p:attrName>
                                        </p:attrNameLst>
                                      </p:cBhvr>
                                      <p:to>
                                        <p:strVal val="visible"/>
                                      </p:to>
                                    </p:set>
                                    <p:animEffect transition="in" filter="dissolve">
                                      <p:cBhvr>
                                        <p:cTn id="227" dur="500"/>
                                        <p:tgtEl>
                                          <p:spTgt spid="693267">
                                            <p:txEl>
                                              <p:pRg st="9" end="9"/>
                                            </p:txEl>
                                          </p:spTgt>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0" presetClass="exit" presetSubtype="0" fill="hold" grpId="1" nodeType="clickEffect">
                                  <p:stCondLst>
                                    <p:cond delay="0"/>
                                  </p:stCondLst>
                                  <p:childTnLst>
                                    <p:animEffect transition="out" filter="fade">
                                      <p:cBhvr>
                                        <p:cTn id="231" dur="500"/>
                                        <p:tgtEl>
                                          <p:spTgt spid="693267">
                                            <p:txEl>
                                              <p:pRg st="0" end="0"/>
                                            </p:txEl>
                                          </p:spTgt>
                                        </p:tgtEl>
                                      </p:cBhvr>
                                    </p:animEffect>
                                    <p:set>
                                      <p:cBhvr>
                                        <p:cTn id="232" dur="1" fill="hold">
                                          <p:stCondLst>
                                            <p:cond delay="499"/>
                                          </p:stCondLst>
                                        </p:cTn>
                                        <p:tgtEl>
                                          <p:spTgt spid="693267">
                                            <p:txEl>
                                              <p:pRg st="0" end="0"/>
                                            </p:txEl>
                                          </p:spTgt>
                                        </p:tgtEl>
                                        <p:attrNameLst>
                                          <p:attrName>style.visibility</p:attrName>
                                        </p:attrNameLst>
                                      </p:cBhvr>
                                      <p:to>
                                        <p:strVal val="hidden"/>
                                      </p:to>
                                    </p:set>
                                  </p:childTnLst>
                                </p:cTn>
                              </p:par>
                              <p:par>
                                <p:cTn id="233" presetID="10" presetClass="exit" presetSubtype="0" fill="hold" grpId="1" nodeType="withEffect">
                                  <p:stCondLst>
                                    <p:cond delay="0"/>
                                  </p:stCondLst>
                                  <p:iterate type="lt">
                                    <p:tmPct val="0"/>
                                  </p:iterate>
                                  <p:childTnLst>
                                    <p:animEffect transition="out" filter="fade">
                                      <p:cBhvr>
                                        <p:cTn id="234" dur="500"/>
                                        <p:tgtEl>
                                          <p:spTgt spid="693267">
                                            <p:txEl>
                                              <p:pRg st="1" end="1"/>
                                            </p:txEl>
                                          </p:spTgt>
                                        </p:tgtEl>
                                      </p:cBhvr>
                                    </p:animEffect>
                                    <p:set>
                                      <p:cBhvr>
                                        <p:cTn id="235" dur="1" fill="hold">
                                          <p:stCondLst>
                                            <p:cond delay="499"/>
                                          </p:stCondLst>
                                        </p:cTn>
                                        <p:tgtEl>
                                          <p:spTgt spid="693267">
                                            <p:txEl>
                                              <p:pRg st="1" end="1"/>
                                            </p:txEl>
                                          </p:spTgt>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693267">
                                            <p:txEl>
                                              <p:pRg st="2" end="2"/>
                                            </p:txEl>
                                          </p:spTgt>
                                        </p:tgtEl>
                                      </p:cBhvr>
                                    </p:animEffect>
                                    <p:set>
                                      <p:cBhvr>
                                        <p:cTn id="238" dur="1" fill="hold">
                                          <p:stCondLst>
                                            <p:cond delay="499"/>
                                          </p:stCondLst>
                                        </p:cTn>
                                        <p:tgtEl>
                                          <p:spTgt spid="693267">
                                            <p:txEl>
                                              <p:pRg st="2" end="2"/>
                                            </p:txEl>
                                          </p:spTgt>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693267">
                                            <p:txEl>
                                              <p:pRg st="3" end="3"/>
                                            </p:txEl>
                                          </p:spTgt>
                                        </p:tgtEl>
                                      </p:cBhvr>
                                    </p:animEffect>
                                    <p:set>
                                      <p:cBhvr>
                                        <p:cTn id="241" dur="1" fill="hold">
                                          <p:stCondLst>
                                            <p:cond delay="499"/>
                                          </p:stCondLst>
                                        </p:cTn>
                                        <p:tgtEl>
                                          <p:spTgt spid="693267">
                                            <p:txEl>
                                              <p:pRg st="3" end="3"/>
                                            </p:txEl>
                                          </p:spTgt>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693267">
                                            <p:txEl>
                                              <p:pRg st="4" end="4"/>
                                            </p:txEl>
                                          </p:spTgt>
                                        </p:tgtEl>
                                      </p:cBhvr>
                                    </p:animEffect>
                                    <p:set>
                                      <p:cBhvr>
                                        <p:cTn id="244" dur="1" fill="hold">
                                          <p:stCondLst>
                                            <p:cond delay="499"/>
                                          </p:stCondLst>
                                        </p:cTn>
                                        <p:tgtEl>
                                          <p:spTgt spid="693267">
                                            <p:txEl>
                                              <p:pRg st="4" end="4"/>
                                            </p:txEl>
                                          </p:spTgt>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693267">
                                            <p:txEl>
                                              <p:pRg st="5" end="5"/>
                                            </p:txEl>
                                          </p:spTgt>
                                        </p:tgtEl>
                                      </p:cBhvr>
                                    </p:animEffect>
                                    <p:set>
                                      <p:cBhvr>
                                        <p:cTn id="247" dur="1" fill="hold">
                                          <p:stCondLst>
                                            <p:cond delay="499"/>
                                          </p:stCondLst>
                                        </p:cTn>
                                        <p:tgtEl>
                                          <p:spTgt spid="693267">
                                            <p:txEl>
                                              <p:pRg st="5" end="5"/>
                                            </p:txEl>
                                          </p:spTgt>
                                        </p:tgtEl>
                                        <p:attrNameLst>
                                          <p:attrName>style.visibility</p:attrName>
                                        </p:attrNameLst>
                                      </p:cBhvr>
                                      <p:to>
                                        <p:strVal val="hidden"/>
                                      </p:to>
                                    </p:set>
                                  </p:childTnLst>
                                </p:cTn>
                              </p:par>
                              <p:par>
                                <p:cTn id="248" presetID="10" presetClass="exit" presetSubtype="0" fill="hold" grpId="1" nodeType="withEffect">
                                  <p:stCondLst>
                                    <p:cond delay="0"/>
                                  </p:stCondLst>
                                  <p:iterate type="lt">
                                    <p:tmPct val="0"/>
                                  </p:iterate>
                                  <p:childTnLst>
                                    <p:animEffect transition="out" filter="fade">
                                      <p:cBhvr>
                                        <p:cTn id="249" dur="500"/>
                                        <p:tgtEl>
                                          <p:spTgt spid="693267">
                                            <p:txEl>
                                              <p:pRg st="6" end="6"/>
                                            </p:txEl>
                                          </p:spTgt>
                                        </p:tgtEl>
                                      </p:cBhvr>
                                    </p:animEffect>
                                    <p:set>
                                      <p:cBhvr>
                                        <p:cTn id="250" dur="1" fill="hold">
                                          <p:stCondLst>
                                            <p:cond delay="499"/>
                                          </p:stCondLst>
                                        </p:cTn>
                                        <p:tgtEl>
                                          <p:spTgt spid="693267">
                                            <p:txEl>
                                              <p:pRg st="6" end="6"/>
                                            </p:txEl>
                                          </p:spTgt>
                                        </p:tgtEl>
                                        <p:attrNameLst>
                                          <p:attrName>style.visibility</p:attrName>
                                        </p:attrNameLst>
                                      </p:cBhvr>
                                      <p:to>
                                        <p:strVal val="hidden"/>
                                      </p:to>
                                    </p:set>
                                  </p:childTnLst>
                                </p:cTn>
                              </p:par>
                              <p:par>
                                <p:cTn id="251" presetID="10" presetClass="exit" presetSubtype="0" fill="hold" grpId="1" nodeType="withEffect">
                                  <p:stCondLst>
                                    <p:cond delay="0"/>
                                  </p:stCondLst>
                                  <p:childTnLst>
                                    <p:animEffect transition="out" filter="fade">
                                      <p:cBhvr>
                                        <p:cTn id="252" dur="500"/>
                                        <p:tgtEl>
                                          <p:spTgt spid="693267">
                                            <p:txEl>
                                              <p:pRg st="7" end="7"/>
                                            </p:txEl>
                                          </p:spTgt>
                                        </p:tgtEl>
                                      </p:cBhvr>
                                    </p:animEffect>
                                    <p:set>
                                      <p:cBhvr>
                                        <p:cTn id="253" dur="1" fill="hold">
                                          <p:stCondLst>
                                            <p:cond delay="499"/>
                                          </p:stCondLst>
                                        </p:cTn>
                                        <p:tgtEl>
                                          <p:spTgt spid="693267">
                                            <p:txEl>
                                              <p:pRg st="7" end="7"/>
                                            </p:txEl>
                                          </p:spTgt>
                                        </p:tgtEl>
                                        <p:attrNameLst>
                                          <p:attrName>style.visibility</p:attrName>
                                        </p:attrNameLst>
                                      </p:cBhvr>
                                      <p:to>
                                        <p:strVal val="hidden"/>
                                      </p:to>
                                    </p:set>
                                  </p:childTnLst>
                                </p:cTn>
                              </p:par>
                              <p:par>
                                <p:cTn id="254" presetID="10" presetClass="exit" presetSubtype="0" fill="hold" grpId="1" nodeType="withEffect">
                                  <p:stCondLst>
                                    <p:cond delay="0"/>
                                  </p:stCondLst>
                                  <p:childTnLst>
                                    <p:animEffect transition="out" filter="fade">
                                      <p:cBhvr>
                                        <p:cTn id="255" dur="500"/>
                                        <p:tgtEl>
                                          <p:spTgt spid="693267">
                                            <p:txEl>
                                              <p:pRg st="8" end="8"/>
                                            </p:txEl>
                                          </p:spTgt>
                                        </p:tgtEl>
                                      </p:cBhvr>
                                    </p:animEffect>
                                    <p:set>
                                      <p:cBhvr>
                                        <p:cTn id="256" dur="1" fill="hold">
                                          <p:stCondLst>
                                            <p:cond delay="499"/>
                                          </p:stCondLst>
                                        </p:cTn>
                                        <p:tgtEl>
                                          <p:spTgt spid="693267">
                                            <p:txEl>
                                              <p:pRg st="8" end="8"/>
                                            </p:txEl>
                                          </p:spTgt>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693267">
                                            <p:txEl>
                                              <p:pRg st="9" end="9"/>
                                            </p:txEl>
                                          </p:spTgt>
                                        </p:tgtEl>
                                      </p:cBhvr>
                                    </p:animEffect>
                                    <p:set>
                                      <p:cBhvr>
                                        <p:cTn id="259" dur="1" fill="hold">
                                          <p:stCondLst>
                                            <p:cond delay="499"/>
                                          </p:stCondLst>
                                        </p:cTn>
                                        <p:tgtEl>
                                          <p:spTgt spid="693267">
                                            <p:txEl>
                                              <p:pRg st="9" end="9"/>
                                            </p:txEl>
                                          </p:spTgt>
                                        </p:tgtEl>
                                        <p:attrNameLst>
                                          <p:attrName>style.visibility</p:attrName>
                                        </p:attrNameLst>
                                      </p:cBhvr>
                                      <p:to>
                                        <p:strVal val="hidden"/>
                                      </p:to>
                                    </p:set>
                                  </p:childTnLst>
                                </p:cTn>
                              </p:par>
                            </p:childTnLst>
                          </p:cTn>
                        </p:par>
                      </p:childTnLst>
                    </p:cTn>
                  </p:par>
                  <p:par>
                    <p:cTn id="260" fill="hold" nodeType="clickPar">
                      <p:stCondLst>
                        <p:cond delay="indefinite"/>
                      </p:stCondLst>
                      <p:childTnLst>
                        <p:par>
                          <p:cTn id="261" fill="hold" nodeType="withGroup">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693266">
                                            <p:txEl>
                                              <p:pRg st="7" end="7"/>
                                            </p:txEl>
                                          </p:spTgt>
                                        </p:tgtEl>
                                        <p:attrNameLst>
                                          <p:attrName>style.visibility</p:attrName>
                                        </p:attrNameLst>
                                      </p:cBhvr>
                                      <p:to>
                                        <p:strVal val="visible"/>
                                      </p:to>
                                    </p:set>
                                    <p:animEffect transition="in" filter="dissolve">
                                      <p:cBhvr>
                                        <p:cTn id="264" dur="500"/>
                                        <p:tgtEl>
                                          <p:spTgt spid="693266">
                                            <p:txEl>
                                              <p:pRg st="7" end="7"/>
                                            </p:txEl>
                                          </p:spTgt>
                                        </p:tgtEl>
                                      </p:cBhvr>
                                    </p:animEffect>
                                  </p:childTnLst>
                                </p:cTn>
                              </p:par>
                            </p:childTnLst>
                          </p:cTn>
                        </p:par>
                        <p:par>
                          <p:cTn id="265" fill="hold" nodeType="afterGroup">
                            <p:stCondLst>
                              <p:cond delay="500"/>
                            </p:stCondLst>
                            <p:childTnLst>
                              <p:par>
                                <p:cTn id="266" presetID="9" presetClass="entr" presetSubtype="0" fill="hold" grpId="0" nodeType="afterEffect">
                                  <p:stCondLst>
                                    <p:cond delay="0"/>
                                  </p:stCondLst>
                                  <p:childTnLst>
                                    <p:set>
                                      <p:cBhvr>
                                        <p:cTn id="267" dur="1" fill="hold">
                                          <p:stCondLst>
                                            <p:cond delay="0"/>
                                          </p:stCondLst>
                                        </p:cTn>
                                        <p:tgtEl>
                                          <p:spTgt spid="693266">
                                            <p:txEl>
                                              <p:pRg st="8" end="8"/>
                                            </p:txEl>
                                          </p:spTgt>
                                        </p:tgtEl>
                                        <p:attrNameLst>
                                          <p:attrName>style.visibility</p:attrName>
                                        </p:attrNameLst>
                                      </p:cBhvr>
                                      <p:to>
                                        <p:strVal val="visible"/>
                                      </p:to>
                                    </p:set>
                                    <p:animEffect transition="in" filter="dissolve">
                                      <p:cBhvr>
                                        <p:cTn id="268" dur="500"/>
                                        <p:tgtEl>
                                          <p:spTgt spid="693266">
                                            <p:txEl>
                                              <p:pRg st="8" end="8"/>
                                            </p:txEl>
                                          </p:spTgt>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693266">
                                            <p:txEl>
                                              <p:pRg st="9" end="9"/>
                                            </p:txEl>
                                          </p:spTgt>
                                        </p:tgtEl>
                                        <p:attrNameLst>
                                          <p:attrName>style.visibility</p:attrName>
                                        </p:attrNameLst>
                                      </p:cBhvr>
                                      <p:to>
                                        <p:strVal val="visible"/>
                                      </p:to>
                                    </p:set>
                                    <p:animEffect transition="in" filter="dissolve">
                                      <p:cBhvr>
                                        <p:cTn id="273" dur="500"/>
                                        <p:tgtEl>
                                          <p:spTgt spid="693266">
                                            <p:txEl>
                                              <p:pRg st="9" end="9"/>
                                            </p:txEl>
                                          </p:spTgt>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10" presetClass="exit" presetSubtype="0" fill="hold" grpId="1" nodeType="clickEffect">
                                  <p:stCondLst>
                                    <p:cond delay="0"/>
                                  </p:stCondLst>
                                  <p:childTnLst>
                                    <p:animEffect transition="out" filter="fade">
                                      <p:cBhvr>
                                        <p:cTn id="277" dur="500"/>
                                        <p:tgtEl>
                                          <p:spTgt spid="693266">
                                            <p:txEl>
                                              <p:pRg st="0" end="0"/>
                                            </p:txEl>
                                          </p:spTgt>
                                        </p:tgtEl>
                                      </p:cBhvr>
                                    </p:animEffect>
                                    <p:set>
                                      <p:cBhvr>
                                        <p:cTn id="278" dur="1" fill="hold">
                                          <p:stCondLst>
                                            <p:cond delay="499"/>
                                          </p:stCondLst>
                                        </p:cTn>
                                        <p:tgtEl>
                                          <p:spTgt spid="693266">
                                            <p:txEl>
                                              <p:pRg st="0" end="0"/>
                                            </p:txEl>
                                          </p:spTgt>
                                        </p:tgtEl>
                                        <p:attrNameLst>
                                          <p:attrName>style.visibility</p:attrName>
                                        </p:attrNameLst>
                                      </p:cBhvr>
                                      <p:to>
                                        <p:strVal val="hidden"/>
                                      </p:to>
                                    </p:set>
                                  </p:childTnLst>
                                </p:cTn>
                              </p:par>
                              <p:par>
                                <p:cTn id="279" presetID="10" presetClass="exit" presetSubtype="0" fill="hold" grpId="1" nodeType="withEffect">
                                  <p:stCondLst>
                                    <p:cond delay="0"/>
                                  </p:stCondLst>
                                  <p:iterate type="lt">
                                    <p:tmPct val="0"/>
                                  </p:iterate>
                                  <p:childTnLst>
                                    <p:animEffect transition="out" filter="fade">
                                      <p:cBhvr>
                                        <p:cTn id="280" dur="500"/>
                                        <p:tgtEl>
                                          <p:spTgt spid="693266">
                                            <p:txEl>
                                              <p:pRg st="1" end="1"/>
                                            </p:txEl>
                                          </p:spTgt>
                                        </p:tgtEl>
                                      </p:cBhvr>
                                    </p:animEffect>
                                    <p:set>
                                      <p:cBhvr>
                                        <p:cTn id="281" dur="1" fill="hold">
                                          <p:stCondLst>
                                            <p:cond delay="499"/>
                                          </p:stCondLst>
                                        </p:cTn>
                                        <p:tgtEl>
                                          <p:spTgt spid="693266">
                                            <p:txEl>
                                              <p:pRg st="1" end="1"/>
                                            </p:txEl>
                                          </p:spTgt>
                                        </p:tgtEl>
                                        <p:attrNameLst>
                                          <p:attrName>style.visibility</p:attrName>
                                        </p:attrNameLst>
                                      </p:cBhvr>
                                      <p:to>
                                        <p:strVal val="hidden"/>
                                      </p:to>
                                    </p:set>
                                  </p:childTnLst>
                                </p:cTn>
                              </p:par>
                              <p:par>
                                <p:cTn id="282" presetID="10" presetClass="exit" presetSubtype="0" fill="hold" grpId="1" nodeType="withEffect">
                                  <p:stCondLst>
                                    <p:cond delay="0"/>
                                  </p:stCondLst>
                                  <p:childTnLst>
                                    <p:animEffect transition="out" filter="fade">
                                      <p:cBhvr>
                                        <p:cTn id="283" dur="500"/>
                                        <p:tgtEl>
                                          <p:spTgt spid="693266">
                                            <p:txEl>
                                              <p:pRg st="2" end="2"/>
                                            </p:txEl>
                                          </p:spTgt>
                                        </p:tgtEl>
                                      </p:cBhvr>
                                    </p:animEffect>
                                    <p:set>
                                      <p:cBhvr>
                                        <p:cTn id="284" dur="1" fill="hold">
                                          <p:stCondLst>
                                            <p:cond delay="499"/>
                                          </p:stCondLst>
                                        </p:cTn>
                                        <p:tgtEl>
                                          <p:spTgt spid="693266">
                                            <p:txEl>
                                              <p:pRg st="2" end="2"/>
                                            </p:txEl>
                                          </p:spTgt>
                                        </p:tgtEl>
                                        <p:attrNameLst>
                                          <p:attrName>style.visibility</p:attrName>
                                        </p:attrNameLst>
                                      </p:cBhvr>
                                      <p:to>
                                        <p:strVal val="hidden"/>
                                      </p:to>
                                    </p:set>
                                  </p:childTnLst>
                                </p:cTn>
                              </p:par>
                              <p:par>
                                <p:cTn id="285" presetID="10" presetClass="exit" presetSubtype="0" fill="hold" grpId="1" nodeType="withEffect">
                                  <p:stCondLst>
                                    <p:cond delay="0"/>
                                  </p:stCondLst>
                                  <p:childTnLst>
                                    <p:animEffect transition="out" filter="fade">
                                      <p:cBhvr>
                                        <p:cTn id="286" dur="500"/>
                                        <p:tgtEl>
                                          <p:spTgt spid="693266">
                                            <p:txEl>
                                              <p:pRg st="3" end="3"/>
                                            </p:txEl>
                                          </p:spTgt>
                                        </p:tgtEl>
                                      </p:cBhvr>
                                    </p:animEffect>
                                    <p:set>
                                      <p:cBhvr>
                                        <p:cTn id="287" dur="1" fill="hold">
                                          <p:stCondLst>
                                            <p:cond delay="499"/>
                                          </p:stCondLst>
                                        </p:cTn>
                                        <p:tgtEl>
                                          <p:spTgt spid="693266">
                                            <p:txEl>
                                              <p:pRg st="3" end="3"/>
                                            </p:txEl>
                                          </p:spTgt>
                                        </p:tgtEl>
                                        <p:attrNameLst>
                                          <p:attrName>style.visibility</p:attrName>
                                        </p:attrNameLst>
                                      </p:cBhvr>
                                      <p:to>
                                        <p:strVal val="hidden"/>
                                      </p:to>
                                    </p:set>
                                  </p:childTnLst>
                                </p:cTn>
                              </p:par>
                              <p:par>
                                <p:cTn id="288" presetID="10" presetClass="exit" presetSubtype="0" fill="hold" grpId="1" nodeType="withEffect">
                                  <p:stCondLst>
                                    <p:cond delay="0"/>
                                  </p:stCondLst>
                                  <p:childTnLst>
                                    <p:animEffect transition="out" filter="fade">
                                      <p:cBhvr>
                                        <p:cTn id="289" dur="500"/>
                                        <p:tgtEl>
                                          <p:spTgt spid="693266">
                                            <p:txEl>
                                              <p:pRg st="4" end="4"/>
                                            </p:txEl>
                                          </p:spTgt>
                                        </p:tgtEl>
                                      </p:cBhvr>
                                    </p:animEffect>
                                    <p:set>
                                      <p:cBhvr>
                                        <p:cTn id="290" dur="1" fill="hold">
                                          <p:stCondLst>
                                            <p:cond delay="499"/>
                                          </p:stCondLst>
                                        </p:cTn>
                                        <p:tgtEl>
                                          <p:spTgt spid="693266">
                                            <p:txEl>
                                              <p:pRg st="4" end="4"/>
                                            </p:txEl>
                                          </p:spTgt>
                                        </p:tgtEl>
                                        <p:attrNameLst>
                                          <p:attrName>style.visibility</p:attrName>
                                        </p:attrNameLst>
                                      </p:cBhvr>
                                      <p:to>
                                        <p:strVal val="hidden"/>
                                      </p:to>
                                    </p:set>
                                  </p:childTnLst>
                                </p:cTn>
                              </p:par>
                              <p:par>
                                <p:cTn id="291" presetID="10" presetClass="exit" presetSubtype="0" fill="hold" grpId="1" nodeType="withEffect">
                                  <p:stCondLst>
                                    <p:cond delay="0"/>
                                  </p:stCondLst>
                                  <p:childTnLst>
                                    <p:animEffect transition="out" filter="fade">
                                      <p:cBhvr>
                                        <p:cTn id="292" dur="500"/>
                                        <p:tgtEl>
                                          <p:spTgt spid="693266">
                                            <p:txEl>
                                              <p:pRg st="5" end="5"/>
                                            </p:txEl>
                                          </p:spTgt>
                                        </p:tgtEl>
                                      </p:cBhvr>
                                    </p:animEffect>
                                    <p:set>
                                      <p:cBhvr>
                                        <p:cTn id="293" dur="1" fill="hold">
                                          <p:stCondLst>
                                            <p:cond delay="499"/>
                                          </p:stCondLst>
                                        </p:cTn>
                                        <p:tgtEl>
                                          <p:spTgt spid="693266">
                                            <p:txEl>
                                              <p:pRg st="5" end="5"/>
                                            </p:txEl>
                                          </p:spTgt>
                                        </p:tgtEl>
                                        <p:attrNameLst>
                                          <p:attrName>style.visibility</p:attrName>
                                        </p:attrNameLst>
                                      </p:cBhvr>
                                      <p:to>
                                        <p:strVal val="hidden"/>
                                      </p:to>
                                    </p:set>
                                  </p:childTnLst>
                                </p:cTn>
                              </p:par>
                              <p:par>
                                <p:cTn id="294" presetID="10" presetClass="exit" presetSubtype="0" fill="hold" grpId="1" nodeType="withEffect">
                                  <p:stCondLst>
                                    <p:cond delay="0"/>
                                  </p:stCondLst>
                                  <p:iterate type="lt">
                                    <p:tmPct val="0"/>
                                  </p:iterate>
                                  <p:childTnLst>
                                    <p:animEffect transition="out" filter="fade">
                                      <p:cBhvr>
                                        <p:cTn id="295" dur="500"/>
                                        <p:tgtEl>
                                          <p:spTgt spid="693266">
                                            <p:txEl>
                                              <p:pRg st="6" end="6"/>
                                            </p:txEl>
                                          </p:spTgt>
                                        </p:tgtEl>
                                      </p:cBhvr>
                                    </p:animEffect>
                                    <p:set>
                                      <p:cBhvr>
                                        <p:cTn id="296" dur="1" fill="hold">
                                          <p:stCondLst>
                                            <p:cond delay="499"/>
                                          </p:stCondLst>
                                        </p:cTn>
                                        <p:tgtEl>
                                          <p:spTgt spid="693266">
                                            <p:txEl>
                                              <p:pRg st="6" end="6"/>
                                            </p:txEl>
                                          </p:spTgt>
                                        </p:tgtEl>
                                        <p:attrNameLst>
                                          <p:attrName>style.visibility</p:attrName>
                                        </p:attrNameLst>
                                      </p:cBhvr>
                                      <p:to>
                                        <p:strVal val="hidden"/>
                                      </p:to>
                                    </p:set>
                                  </p:childTnLst>
                                </p:cTn>
                              </p:par>
                              <p:par>
                                <p:cTn id="297" presetID="10" presetClass="exit" presetSubtype="0" fill="hold" grpId="1" nodeType="withEffect">
                                  <p:stCondLst>
                                    <p:cond delay="0"/>
                                  </p:stCondLst>
                                  <p:childTnLst>
                                    <p:animEffect transition="out" filter="fade">
                                      <p:cBhvr>
                                        <p:cTn id="298" dur="500"/>
                                        <p:tgtEl>
                                          <p:spTgt spid="693266">
                                            <p:txEl>
                                              <p:pRg st="7" end="7"/>
                                            </p:txEl>
                                          </p:spTgt>
                                        </p:tgtEl>
                                      </p:cBhvr>
                                    </p:animEffect>
                                    <p:set>
                                      <p:cBhvr>
                                        <p:cTn id="299" dur="1" fill="hold">
                                          <p:stCondLst>
                                            <p:cond delay="499"/>
                                          </p:stCondLst>
                                        </p:cTn>
                                        <p:tgtEl>
                                          <p:spTgt spid="693266">
                                            <p:txEl>
                                              <p:pRg st="7" end="7"/>
                                            </p:txEl>
                                          </p:spTgt>
                                        </p:tgtEl>
                                        <p:attrNameLst>
                                          <p:attrName>style.visibility</p:attrName>
                                        </p:attrNameLst>
                                      </p:cBhvr>
                                      <p:to>
                                        <p:strVal val="hidden"/>
                                      </p:to>
                                    </p:set>
                                  </p:childTnLst>
                                </p:cTn>
                              </p:par>
                              <p:par>
                                <p:cTn id="300" presetID="10" presetClass="exit" presetSubtype="0" fill="hold" grpId="1" nodeType="withEffect">
                                  <p:stCondLst>
                                    <p:cond delay="0"/>
                                  </p:stCondLst>
                                  <p:childTnLst>
                                    <p:animEffect transition="out" filter="fade">
                                      <p:cBhvr>
                                        <p:cTn id="301" dur="500"/>
                                        <p:tgtEl>
                                          <p:spTgt spid="693266">
                                            <p:txEl>
                                              <p:pRg st="8" end="8"/>
                                            </p:txEl>
                                          </p:spTgt>
                                        </p:tgtEl>
                                      </p:cBhvr>
                                    </p:animEffect>
                                    <p:set>
                                      <p:cBhvr>
                                        <p:cTn id="302" dur="1" fill="hold">
                                          <p:stCondLst>
                                            <p:cond delay="499"/>
                                          </p:stCondLst>
                                        </p:cTn>
                                        <p:tgtEl>
                                          <p:spTgt spid="693266">
                                            <p:txEl>
                                              <p:pRg st="8" end="8"/>
                                            </p:txEl>
                                          </p:spTgt>
                                        </p:tgtEl>
                                        <p:attrNameLst>
                                          <p:attrName>style.visibility</p:attrName>
                                        </p:attrNameLst>
                                      </p:cBhvr>
                                      <p:to>
                                        <p:strVal val="hidden"/>
                                      </p:to>
                                    </p:set>
                                  </p:childTnLst>
                                </p:cTn>
                              </p:par>
                              <p:par>
                                <p:cTn id="303" presetID="10" presetClass="exit" presetSubtype="0" fill="hold" grpId="1" nodeType="withEffect">
                                  <p:stCondLst>
                                    <p:cond delay="0"/>
                                  </p:stCondLst>
                                  <p:childTnLst>
                                    <p:animEffect transition="out" filter="fade">
                                      <p:cBhvr>
                                        <p:cTn id="304" dur="500"/>
                                        <p:tgtEl>
                                          <p:spTgt spid="693266">
                                            <p:txEl>
                                              <p:pRg st="9" end="9"/>
                                            </p:txEl>
                                          </p:spTgt>
                                        </p:tgtEl>
                                      </p:cBhvr>
                                    </p:animEffect>
                                    <p:set>
                                      <p:cBhvr>
                                        <p:cTn id="305" dur="1" fill="hold">
                                          <p:stCondLst>
                                            <p:cond delay="499"/>
                                          </p:stCondLst>
                                        </p:cTn>
                                        <p:tgtEl>
                                          <p:spTgt spid="693266">
                                            <p:txEl>
                                              <p:pRg st="9" end="9"/>
                                            </p:txEl>
                                          </p:spTgt>
                                        </p:tgtEl>
                                        <p:attrNameLst>
                                          <p:attrName>style.visibility</p:attrName>
                                        </p:attrNameLst>
                                      </p:cBhvr>
                                      <p:to>
                                        <p:strVal val="hidden"/>
                                      </p:to>
                                    </p:se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693270">
                                            <p:txEl>
                                              <p:pRg st="7" end="7"/>
                                            </p:txEl>
                                          </p:spTgt>
                                        </p:tgtEl>
                                        <p:attrNameLst>
                                          <p:attrName>style.visibility</p:attrName>
                                        </p:attrNameLst>
                                      </p:cBhvr>
                                      <p:to>
                                        <p:strVal val="visible"/>
                                      </p:to>
                                    </p:set>
                                    <p:animEffect transition="in" filter="dissolve">
                                      <p:cBhvr>
                                        <p:cTn id="310" dur="500"/>
                                        <p:tgtEl>
                                          <p:spTgt spid="693270">
                                            <p:txEl>
                                              <p:pRg st="7" end="7"/>
                                            </p:txEl>
                                          </p:spTgt>
                                        </p:tgtEl>
                                      </p:cBhvr>
                                    </p:animEffect>
                                  </p:childTnLst>
                                </p:cTn>
                              </p:par>
                            </p:childTnLst>
                          </p:cTn>
                        </p:par>
                        <p:par>
                          <p:cTn id="311" fill="hold" nodeType="afterGroup">
                            <p:stCondLst>
                              <p:cond delay="500"/>
                            </p:stCondLst>
                            <p:childTnLst>
                              <p:par>
                                <p:cTn id="312" presetID="9" presetClass="entr" presetSubtype="0" fill="hold" grpId="0" nodeType="afterEffect">
                                  <p:stCondLst>
                                    <p:cond delay="0"/>
                                  </p:stCondLst>
                                  <p:childTnLst>
                                    <p:set>
                                      <p:cBhvr>
                                        <p:cTn id="313" dur="1" fill="hold">
                                          <p:stCondLst>
                                            <p:cond delay="0"/>
                                          </p:stCondLst>
                                        </p:cTn>
                                        <p:tgtEl>
                                          <p:spTgt spid="693270">
                                            <p:txEl>
                                              <p:pRg st="8" end="8"/>
                                            </p:txEl>
                                          </p:spTgt>
                                        </p:tgtEl>
                                        <p:attrNameLst>
                                          <p:attrName>style.visibility</p:attrName>
                                        </p:attrNameLst>
                                      </p:cBhvr>
                                      <p:to>
                                        <p:strVal val="visible"/>
                                      </p:to>
                                    </p:set>
                                    <p:animEffect transition="in" filter="dissolve">
                                      <p:cBhvr>
                                        <p:cTn id="314" dur="500"/>
                                        <p:tgtEl>
                                          <p:spTgt spid="693270">
                                            <p:txEl>
                                              <p:pRg st="8" end="8"/>
                                            </p:txEl>
                                          </p:spTgt>
                                        </p:tgtEl>
                                      </p:cBhvr>
                                    </p:animEffec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10" presetClass="exit" presetSubtype="0" fill="hold" nodeType="clickEffect">
                                  <p:stCondLst>
                                    <p:cond delay="0"/>
                                  </p:stCondLst>
                                  <p:iterate type="lt">
                                    <p:tmPct val="0"/>
                                  </p:iterate>
                                  <p:childTnLst>
                                    <p:animEffect transition="out" filter="fade">
                                      <p:cBhvr>
                                        <p:cTn id="318" dur="500"/>
                                        <p:tgtEl>
                                          <p:spTgt spid="693270">
                                            <p:txEl>
                                              <p:pRg st="5" end="5"/>
                                            </p:txEl>
                                          </p:spTgt>
                                        </p:tgtEl>
                                      </p:cBhvr>
                                    </p:animEffect>
                                    <p:set>
                                      <p:cBhvr>
                                        <p:cTn id="319" dur="1" fill="hold">
                                          <p:stCondLst>
                                            <p:cond delay="499"/>
                                          </p:stCondLst>
                                        </p:cTn>
                                        <p:tgtEl>
                                          <p:spTgt spid="693270">
                                            <p:txEl>
                                              <p:pRg st="5" end="5"/>
                                            </p:txEl>
                                          </p:spTgt>
                                        </p:tgtEl>
                                        <p:attrNameLst>
                                          <p:attrName>style.visibility</p:attrName>
                                        </p:attrNameLst>
                                      </p:cBhvr>
                                      <p:to>
                                        <p:strVal val="hidden"/>
                                      </p:to>
                                    </p:set>
                                  </p:childTnLst>
                                </p:cTn>
                              </p:par>
                              <p:par>
                                <p:cTn id="320" presetID="10" presetClass="exit" presetSubtype="0" fill="hold" nodeType="withEffect">
                                  <p:stCondLst>
                                    <p:cond delay="0"/>
                                  </p:stCondLst>
                                  <p:iterate type="lt">
                                    <p:tmPct val="0"/>
                                  </p:iterate>
                                  <p:childTnLst>
                                    <p:animEffect transition="out" filter="fade">
                                      <p:cBhvr>
                                        <p:cTn id="321" dur="500"/>
                                        <p:tgtEl>
                                          <p:spTgt spid="693270">
                                            <p:txEl>
                                              <p:pRg st="6" end="6"/>
                                            </p:txEl>
                                          </p:spTgt>
                                        </p:tgtEl>
                                      </p:cBhvr>
                                    </p:animEffect>
                                    <p:set>
                                      <p:cBhvr>
                                        <p:cTn id="322" dur="1" fill="hold">
                                          <p:stCondLst>
                                            <p:cond delay="499"/>
                                          </p:stCondLst>
                                        </p:cTn>
                                        <p:tgtEl>
                                          <p:spTgt spid="693270">
                                            <p:txEl>
                                              <p:pRg st="6" end="6"/>
                                            </p:txEl>
                                          </p:spTgt>
                                        </p:tgtEl>
                                        <p:attrNameLst>
                                          <p:attrName>style.visibility</p:attrName>
                                        </p:attrNameLst>
                                      </p:cBhvr>
                                      <p:to>
                                        <p:strVal val="hidden"/>
                                      </p:to>
                                    </p:se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9" presetClass="entr" presetSubtype="0" fill="hold" grpId="0" nodeType="clickEffect">
                                  <p:stCondLst>
                                    <p:cond delay="0"/>
                                  </p:stCondLst>
                                  <p:childTnLst>
                                    <p:set>
                                      <p:cBhvr>
                                        <p:cTn id="326" dur="1" fill="hold">
                                          <p:stCondLst>
                                            <p:cond delay="0"/>
                                          </p:stCondLst>
                                        </p:cTn>
                                        <p:tgtEl>
                                          <p:spTgt spid="693276"/>
                                        </p:tgtEl>
                                        <p:attrNameLst>
                                          <p:attrName>style.visibility</p:attrName>
                                        </p:attrNameLst>
                                      </p:cBhvr>
                                      <p:to>
                                        <p:strVal val="visible"/>
                                      </p:to>
                                    </p:set>
                                    <p:animEffect transition="in" filter="dissolve">
                                      <p:cBhvr>
                                        <p:cTn id="327" dur="500"/>
                                        <p:tgtEl>
                                          <p:spTgt spid="693276"/>
                                        </p:tgtEl>
                                      </p:cBhvr>
                                    </p:animEffec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9" presetClass="entr" presetSubtype="0" fill="hold" grpId="0" nodeType="clickEffect">
                                  <p:stCondLst>
                                    <p:cond delay="0"/>
                                  </p:stCondLst>
                                  <p:childTnLst>
                                    <p:set>
                                      <p:cBhvr>
                                        <p:cTn id="331" dur="1" fill="hold">
                                          <p:stCondLst>
                                            <p:cond delay="0"/>
                                          </p:stCondLst>
                                        </p:cTn>
                                        <p:tgtEl>
                                          <p:spTgt spid="693277"/>
                                        </p:tgtEl>
                                        <p:attrNameLst>
                                          <p:attrName>style.visibility</p:attrName>
                                        </p:attrNameLst>
                                      </p:cBhvr>
                                      <p:to>
                                        <p:strVal val="visible"/>
                                      </p:to>
                                    </p:set>
                                    <p:animEffect transition="in" filter="dissolve">
                                      <p:cBhvr>
                                        <p:cTn id="332" dur="500"/>
                                        <p:tgtEl>
                                          <p:spTgt spid="693277"/>
                                        </p:tgtEl>
                                      </p:cBhvr>
                                    </p:animEffec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22" presetClass="entr" presetSubtype="8" fill="hold" nodeType="clickEffect">
                                  <p:stCondLst>
                                    <p:cond delay="0"/>
                                  </p:stCondLst>
                                  <p:childTnLst>
                                    <p:set>
                                      <p:cBhvr>
                                        <p:cTn id="336" dur="1" fill="hold">
                                          <p:stCondLst>
                                            <p:cond delay="0"/>
                                          </p:stCondLst>
                                        </p:cTn>
                                        <p:tgtEl>
                                          <p:spTgt spid="693283"/>
                                        </p:tgtEl>
                                        <p:attrNameLst>
                                          <p:attrName>style.visibility</p:attrName>
                                        </p:attrNameLst>
                                      </p:cBhvr>
                                      <p:to>
                                        <p:strVal val="visible"/>
                                      </p:to>
                                    </p:set>
                                    <p:animEffect transition="in" filter="wipe(left)">
                                      <p:cBhvr>
                                        <p:cTn id="337" dur="500"/>
                                        <p:tgtEl>
                                          <p:spTgt spid="693283"/>
                                        </p:tgtEl>
                                      </p:cBhvr>
                                    </p:animEffect>
                                  </p:childTnLst>
                                </p:cTn>
                              </p:par>
                            </p:childTnLst>
                          </p:cTn>
                        </p:par>
                      </p:childTnLst>
                    </p:cTn>
                  </p:par>
                  <p:par>
                    <p:cTn id="338" fill="hold" nodeType="clickPar">
                      <p:stCondLst>
                        <p:cond delay="indefinite"/>
                      </p:stCondLst>
                      <p:childTnLst>
                        <p:par>
                          <p:cTn id="339" fill="hold" nodeType="withGroup">
                            <p:stCondLst>
                              <p:cond delay="0"/>
                            </p:stCondLst>
                            <p:childTnLst>
                              <p:par>
                                <p:cTn id="340" presetID="9" presetClass="entr" presetSubtype="0" fill="hold" grpId="0" nodeType="clickEffect">
                                  <p:stCondLst>
                                    <p:cond delay="0"/>
                                  </p:stCondLst>
                                  <p:childTnLst>
                                    <p:set>
                                      <p:cBhvr>
                                        <p:cTn id="341" dur="1" fill="hold">
                                          <p:stCondLst>
                                            <p:cond delay="0"/>
                                          </p:stCondLst>
                                        </p:cTn>
                                        <p:tgtEl>
                                          <p:spTgt spid="693269">
                                            <p:txEl>
                                              <p:pRg st="0" end="0"/>
                                            </p:txEl>
                                          </p:spTgt>
                                        </p:tgtEl>
                                        <p:attrNameLst>
                                          <p:attrName>style.visibility</p:attrName>
                                        </p:attrNameLst>
                                      </p:cBhvr>
                                      <p:to>
                                        <p:strVal val="visible"/>
                                      </p:to>
                                    </p:set>
                                    <p:animEffect transition="in" filter="dissolve">
                                      <p:cBhvr>
                                        <p:cTn id="342" dur="500"/>
                                        <p:tgtEl>
                                          <p:spTgt spid="693269">
                                            <p:txEl>
                                              <p:pRg st="0" end="0"/>
                                            </p:txEl>
                                          </p:spTgt>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693269">
                                            <p:txEl>
                                              <p:pRg st="1" end="1"/>
                                            </p:txEl>
                                          </p:spTgt>
                                        </p:tgtEl>
                                        <p:attrNameLst>
                                          <p:attrName>style.visibility</p:attrName>
                                        </p:attrNameLst>
                                      </p:cBhvr>
                                      <p:to>
                                        <p:strVal val="visible"/>
                                      </p:to>
                                    </p:set>
                                    <p:animEffect transition="in" filter="dissolve">
                                      <p:cBhvr>
                                        <p:cTn id="345" dur="500"/>
                                        <p:tgtEl>
                                          <p:spTgt spid="693269">
                                            <p:txEl>
                                              <p:pRg st="1" end="1"/>
                                            </p:txEl>
                                          </p:spTgt>
                                        </p:tgtEl>
                                      </p:cBhvr>
                                    </p:animEffect>
                                  </p:childTnLst>
                                </p:cTn>
                              </p:par>
                            </p:childTnLst>
                          </p:cTn>
                        </p:par>
                      </p:childTnLst>
                    </p:cTn>
                  </p:par>
                  <p:par>
                    <p:cTn id="346" fill="hold" nodeType="clickPar">
                      <p:stCondLst>
                        <p:cond delay="indefinite"/>
                      </p:stCondLst>
                      <p:childTnLst>
                        <p:par>
                          <p:cTn id="347" fill="hold" nodeType="withGroup">
                            <p:stCondLst>
                              <p:cond delay="0"/>
                            </p:stCondLst>
                            <p:childTnLst>
                              <p:par>
                                <p:cTn id="348" presetID="9" presetClass="emph" presetSubtype="0" nodeType="clickEffect">
                                  <p:stCondLst>
                                    <p:cond delay="0"/>
                                  </p:stCondLst>
                                  <p:childTnLst>
                                    <p:set>
                                      <p:cBhvr rctx="PPT">
                                        <p:cTn id="349" dur="indefinite"/>
                                        <p:tgtEl>
                                          <p:spTgt spid="6"/>
                                        </p:tgtEl>
                                        <p:attrNameLst>
                                          <p:attrName>style.opacity</p:attrName>
                                        </p:attrNameLst>
                                      </p:cBhvr>
                                      <p:to>
                                        <p:strVal val="0.5"/>
                                      </p:to>
                                    </p:set>
                                    <p:animEffect filter="image" prLst="opacity: 0.5">
                                      <p:cBhvr rctx="IE">
                                        <p:cTn id="350" dur="indefinite"/>
                                        <p:tgtEl>
                                          <p:spTgt spid="6"/>
                                        </p:tgtEl>
                                      </p:cBhvr>
                                    </p:animEffect>
                                  </p:childTnLst>
                                </p:cTn>
                              </p:par>
                            </p:childTnLst>
                          </p:cTn>
                        </p:par>
                      </p:childTnLst>
                    </p:cTn>
                  </p:par>
                  <p:par>
                    <p:cTn id="351" fill="hold" nodeType="clickPar">
                      <p:stCondLst>
                        <p:cond delay="indefinite"/>
                      </p:stCondLst>
                      <p:childTnLst>
                        <p:par>
                          <p:cTn id="352" fill="hold" nodeType="withGroup">
                            <p:stCondLst>
                              <p:cond delay="0"/>
                            </p:stCondLst>
                            <p:childTnLst>
                              <p:par>
                                <p:cTn id="353" presetID="9" presetClass="entr" presetSubtype="0" fill="hold" grpId="0" nodeType="clickEffect">
                                  <p:stCondLst>
                                    <p:cond delay="0"/>
                                  </p:stCondLst>
                                  <p:childTnLst>
                                    <p:set>
                                      <p:cBhvr>
                                        <p:cTn id="354" dur="1" fill="hold">
                                          <p:stCondLst>
                                            <p:cond delay="0"/>
                                          </p:stCondLst>
                                        </p:cTn>
                                        <p:tgtEl>
                                          <p:spTgt spid="693269">
                                            <p:txEl>
                                              <p:pRg st="2" end="2"/>
                                            </p:txEl>
                                          </p:spTgt>
                                        </p:tgtEl>
                                        <p:attrNameLst>
                                          <p:attrName>style.visibility</p:attrName>
                                        </p:attrNameLst>
                                      </p:cBhvr>
                                      <p:to>
                                        <p:strVal val="visible"/>
                                      </p:to>
                                    </p:set>
                                    <p:animEffect transition="in" filter="dissolve">
                                      <p:cBhvr>
                                        <p:cTn id="355" dur="500"/>
                                        <p:tgtEl>
                                          <p:spTgt spid="693269">
                                            <p:txEl>
                                              <p:pRg st="2" end="2"/>
                                            </p:txEl>
                                          </p:spTgt>
                                        </p:tgtEl>
                                      </p:cBhvr>
                                    </p:animEffect>
                                  </p:childTnLst>
                                </p:cTn>
                              </p:par>
                            </p:childTnLst>
                          </p:cTn>
                        </p:par>
                        <p:par>
                          <p:cTn id="356" fill="hold" nodeType="afterGroup">
                            <p:stCondLst>
                              <p:cond delay="500"/>
                            </p:stCondLst>
                            <p:childTnLst>
                              <p:par>
                                <p:cTn id="357" presetID="9" presetClass="entr" presetSubtype="0" fill="hold" grpId="0" nodeType="afterEffect">
                                  <p:stCondLst>
                                    <p:cond delay="0"/>
                                  </p:stCondLst>
                                  <p:childTnLst>
                                    <p:set>
                                      <p:cBhvr>
                                        <p:cTn id="358" dur="1" fill="hold">
                                          <p:stCondLst>
                                            <p:cond delay="0"/>
                                          </p:stCondLst>
                                        </p:cTn>
                                        <p:tgtEl>
                                          <p:spTgt spid="693269">
                                            <p:txEl>
                                              <p:pRg st="3" end="3"/>
                                            </p:txEl>
                                          </p:spTgt>
                                        </p:tgtEl>
                                        <p:attrNameLst>
                                          <p:attrName>style.visibility</p:attrName>
                                        </p:attrNameLst>
                                      </p:cBhvr>
                                      <p:to>
                                        <p:strVal val="visible"/>
                                      </p:to>
                                    </p:set>
                                    <p:animEffect transition="in" filter="dissolve">
                                      <p:cBhvr>
                                        <p:cTn id="359" dur="500"/>
                                        <p:tgtEl>
                                          <p:spTgt spid="693269">
                                            <p:txEl>
                                              <p:pRg st="3" end="3"/>
                                            </p:txEl>
                                          </p:spTgt>
                                        </p:tgtEl>
                                      </p:cBhvr>
                                    </p:animEffect>
                                  </p:childTnLst>
                                </p:cTn>
                              </p:par>
                            </p:childTnLst>
                          </p:cTn>
                        </p:par>
                      </p:childTnLst>
                    </p:cTn>
                  </p:par>
                  <p:par>
                    <p:cTn id="360" fill="hold" nodeType="clickPar">
                      <p:stCondLst>
                        <p:cond delay="indefinite"/>
                      </p:stCondLst>
                      <p:childTnLst>
                        <p:par>
                          <p:cTn id="361" fill="hold" nodeType="withGroup">
                            <p:stCondLst>
                              <p:cond delay="0"/>
                            </p:stCondLst>
                            <p:childTnLst>
                              <p:par>
                                <p:cTn id="362" presetID="9" presetClass="entr" presetSubtype="0" fill="hold" grpId="0" nodeType="clickEffect">
                                  <p:stCondLst>
                                    <p:cond delay="0"/>
                                  </p:stCondLst>
                                  <p:childTnLst>
                                    <p:set>
                                      <p:cBhvr>
                                        <p:cTn id="363" dur="1" fill="hold">
                                          <p:stCondLst>
                                            <p:cond delay="0"/>
                                          </p:stCondLst>
                                        </p:cTn>
                                        <p:tgtEl>
                                          <p:spTgt spid="693269">
                                            <p:txEl>
                                              <p:pRg st="4" end="4"/>
                                            </p:txEl>
                                          </p:spTgt>
                                        </p:tgtEl>
                                        <p:attrNameLst>
                                          <p:attrName>style.visibility</p:attrName>
                                        </p:attrNameLst>
                                      </p:cBhvr>
                                      <p:to>
                                        <p:strVal val="visible"/>
                                      </p:to>
                                    </p:set>
                                    <p:animEffect transition="in" filter="dissolve">
                                      <p:cBhvr>
                                        <p:cTn id="364" dur="500"/>
                                        <p:tgtEl>
                                          <p:spTgt spid="693269">
                                            <p:txEl>
                                              <p:pRg st="4" end="4"/>
                                            </p:txEl>
                                          </p:spTgt>
                                        </p:tgtEl>
                                      </p:cBhvr>
                                    </p:animEffect>
                                  </p:childTnLst>
                                </p:cTn>
                              </p:par>
                              <p:par>
                                <p:cTn id="365" presetID="9" presetClass="entr" presetSubtype="0" fill="hold" grpId="0" nodeType="withEffect">
                                  <p:stCondLst>
                                    <p:cond delay="0"/>
                                  </p:stCondLst>
                                  <p:childTnLst>
                                    <p:set>
                                      <p:cBhvr>
                                        <p:cTn id="366" dur="1" fill="hold">
                                          <p:stCondLst>
                                            <p:cond delay="0"/>
                                          </p:stCondLst>
                                        </p:cTn>
                                        <p:tgtEl>
                                          <p:spTgt spid="693269">
                                            <p:txEl>
                                              <p:pRg st="5" end="5"/>
                                            </p:txEl>
                                          </p:spTgt>
                                        </p:tgtEl>
                                        <p:attrNameLst>
                                          <p:attrName>style.visibility</p:attrName>
                                        </p:attrNameLst>
                                      </p:cBhvr>
                                      <p:to>
                                        <p:strVal val="visible"/>
                                      </p:to>
                                    </p:set>
                                    <p:animEffect transition="in" filter="dissolve">
                                      <p:cBhvr>
                                        <p:cTn id="367" dur="500"/>
                                        <p:tgtEl>
                                          <p:spTgt spid="693269">
                                            <p:txEl>
                                              <p:pRg st="5" end="5"/>
                                            </p:txEl>
                                          </p:spTgt>
                                        </p:tgtEl>
                                      </p:cBhvr>
                                    </p:animEffect>
                                  </p:childTnLst>
                                </p:cTn>
                              </p:par>
                              <p:par>
                                <p:cTn id="368" presetID="9" presetClass="entr" presetSubtype="0" fill="hold" grpId="0" nodeType="withEffect">
                                  <p:stCondLst>
                                    <p:cond delay="0"/>
                                  </p:stCondLst>
                                  <p:childTnLst>
                                    <p:set>
                                      <p:cBhvr>
                                        <p:cTn id="369" dur="1" fill="hold">
                                          <p:stCondLst>
                                            <p:cond delay="0"/>
                                          </p:stCondLst>
                                        </p:cTn>
                                        <p:tgtEl>
                                          <p:spTgt spid="693269">
                                            <p:txEl>
                                              <p:pRg st="6" end="6"/>
                                            </p:txEl>
                                          </p:spTgt>
                                        </p:tgtEl>
                                        <p:attrNameLst>
                                          <p:attrName>style.visibility</p:attrName>
                                        </p:attrNameLst>
                                      </p:cBhvr>
                                      <p:to>
                                        <p:strVal val="visible"/>
                                      </p:to>
                                    </p:set>
                                    <p:animEffect transition="in" filter="dissolve">
                                      <p:cBhvr>
                                        <p:cTn id="370" dur="500"/>
                                        <p:tgtEl>
                                          <p:spTgt spid="693269">
                                            <p:txEl>
                                              <p:pRg st="6" end="6"/>
                                            </p:txEl>
                                          </p:spTgt>
                                        </p:tgtEl>
                                      </p:cBhvr>
                                    </p:animEffect>
                                  </p:childTnLst>
                                </p:cTn>
                              </p:par>
                              <p:par>
                                <p:cTn id="371" presetID="9" presetClass="entr" presetSubtype="0" fill="hold" grpId="0" nodeType="withEffect">
                                  <p:stCondLst>
                                    <p:cond delay="0"/>
                                  </p:stCondLst>
                                  <p:childTnLst>
                                    <p:set>
                                      <p:cBhvr>
                                        <p:cTn id="372" dur="1" fill="hold">
                                          <p:stCondLst>
                                            <p:cond delay="0"/>
                                          </p:stCondLst>
                                        </p:cTn>
                                        <p:tgtEl>
                                          <p:spTgt spid="693269">
                                            <p:txEl>
                                              <p:pRg st="7" end="7"/>
                                            </p:txEl>
                                          </p:spTgt>
                                        </p:tgtEl>
                                        <p:attrNameLst>
                                          <p:attrName>style.visibility</p:attrName>
                                        </p:attrNameLst>
                                      </p:cBhvr>
                                      <p:to>
                                        <p:strVal val="visible"/>
                                      </p:to>
                                    </p:set>
                                    <p:animEffect transition="in" filter="dissolve">
                                      <p:cBhvr>
                                        <p:cTn id="373" dur="500"/>
                                        <p:tgtEl>
                                          <p:spTgt spid="693269">
                                            <p:txEl>
                                              <p:pRg st="7" end="7"/>
                                            </p:txEl>
                                          </p:spTgt>
                                        </p:tgtEl>
                                      </p:cBhvr>
                                    </p:animEffect>
                                  </p:childTnLst>
                                </p:cTn>
                              </p:par>
                              <p:par>
                                <p:cTn id="374" presetID="9" presetClass="entr" presetSubtype="0" fill="hold" grpId="0" nodeType="withEffect">
                                  <p:stCondLst>
                                    <p:cond delay="0"/>
                                  </p:stCondLst>
                                  <p:childTnLst>
                                    <p:set>
                                      <p:cBhvr>
                                        <p:cTn id="375" dur="1" fill="hold">
                                          <p:stCondLst>
                                            <p:cond delay="0"/>
                                          </p:stCondLst>
                                        </p:cTn>
                                        <p:tgtEl>
                                          <p:spTgt spid="693269">
                                            <p:txEl>
                                              <p:pRg st="8" end="8"/>
                                            </p:txEl>
                                          </p:spTgt>
                                        </p:tgtEl>
                                        <p:attrNameLst>
                                          <p:attrName>style.visibility</p:attrName>
                                        </p:attrNameLst>
                                      </p:cBhvr>
                                      <p:to>
                                        <p:strVal val="visible"/>
                                      </p:to>
                                    </p:set>
                                    <p:animEffect transition="in" filter="dissolve">
                                      <p:cBhvr>
                                        <p:cTn id="376" dur="500"/>
                                        <p:tgtEl>
                                          <p:spTgt spid="693269">
                                            <p:txEl>
                                              <p:pRg st="8" end="8"/>
                                            </p:txEl>
                                          </p:spTgt>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693269">
                                            <p:txEl>
                                              <p:pRg st="9" end="9"/>
                                            </p:txEl>
                                          </p:spTgt>
                                        </p:tgtEl>
                                        <p:attrNameLst>
                                          <p:attrName>style.visibility</p:attrName>
                                        </p:attrNameLst>
                                      </p:cBhvr>
                                      <p:to>
                                        <p:strVal val="visible"/>
                                      </p:to>
                                    </p:set>
                                    <p:animEffect transition="in" filter="dissolve">
                                      <p:cBhvr>
                                        <p:cTn id="379" dur="500"/>
                                        <p:tgtEl>
                                          <p:spTgt spid="693269">
                                            <p:txEl>
                                              <p:pRg st="9" end="9"/>
                                            </p:txEl>
                                          </p:spTgt>
                                        </p:tgtEl>
                                      </p:cBhvr>
                                    </p:animEffect>
                                  </p:childTnLst>
                                </p:cTn>
                              </p:par>
                            </p:childTnLst>
                          </p:cTn>
                        </p:par>
                      </p:childTnLst>
                    </p:cTn>
                  </p:par>
                  <p:par>
                    <p:cTn id="380" fill="hold" nodeType="clickPar">
                      <p:stCondLst>
                        <p:cond delay="indefinite"/>
                      </p:stCondLst>
                      <p:childTnLst>
                        <p:par>
                          <p:cTn id="381" fill="hold" nodeType="withGroup">
                            <p:stCondLst>
                              <p:cond delay="0"/>
                            </p:stCondLst>
                            <p:childTnLst>
                              <p:par>
                                <p:cTn id="382" presetID="10" presetClass="exit" presetSubtype="0" fill="hold" grpId="1" nodeType="clickEffect">
                                  <p:stCondLst>
                                    <p:cond delay="0"/>
                                  </p:stCondLst>
                                  <p:childTnLst>
                                    <p:animEffect transition="out" filter="fade">
                                      <p:cBhvr>
                                        <p:cTn id="383" dur="500"/>
                                        <p:tgtEl>
                                          <p:spTgt spid="693269">
                                            <p:txEl>
                                              <p:pRg st="0" end="0"/>
                                            </p:txEl>
                                          </p:spTgt>
                                        </p:tgtEl>
                                      </p:cBhvr>
                                    </p:animEffect>
                                    <p:set>
                                      <p:cBhvr>
                                        <p:cTn id="384" dur="1" fill="hold">
                                          <p:stCondLst>
                                            <p:cond delay="499"/>
                                          </p:stCondLst>
                                        </p:cTn>
                                        <p:tgtEl>
                                          <p:spTgt spid="693269">
                                            <p:txEl>
                                              <p:pRg st="0" end="0"/>
                                            </p:txEl>
                                          </p:spTgt>
                                        </p:tgtEl>
                                        <p:attrNameLst>
                                          <p:attrName>style.visibility</p:attrName>
                                        </p:attrNameLst>
                                      </p:cBhvr>
                                      <p:to>
                                        <p:strVal val="hidden"/>
                                      </p:to>
                                    </p:set>
                                  </p:childTnLst>
                                </p:cTn>
                              </p:par>
                              <p:par>
                                <p:cTn id="385" presetID="10" presetClass="exit" presetSubtype="0" fill="hold" grpId="1" nodeType="withEffect">
                                  <p:stCondLst>
                                    <p:cond delay="0"/>
                                  </p:stCondLst>
                                  <p:childTnLst>
                                    <p:animEffect transition="out" filter="fade">
                                      <p:cBhvr>
                                        <p:cTn id="386" dur="500"/>
                                        <p:tgtEl>
                                          <p:spTgt spid="693269">
                                            <p:txEl>
                                              <p:pRg st="1" end="1"/>
                                            </p:txEl>
                                          </p:spTgt>
                                        </p:tgtEl>
                                      </p:cBhvr>
                                    </p:animEffect>
                                    <p:set>
                                      <p:cBhvr>
                                        <p:cTn id="387" dur="1" fill="hold">
                                          <p:stCondLst>
                                            <p:cond delay="499"/>
                                          </p:stCondLst>
                                        </p:cTn>
                                        <p:tgtEl>
                                          <p:spTgt spid="693269">
                                            <p:txEl>
                                              <p:pRg st="1" end="1"/>
                                            </p:txEl>
                                          </p:spTgt>
                                        </p:tgtEl>
                                        <p:attrNameLst>
                                          <p:attrName>style.visibility</p:attrName>
                                        </p:attrNameLst>
                                      </p:cBhvr>
                                      <p:to>
                                        <p:strVal val="hidden"/>
                                      </p:to>
                                    </p:set>
                                  </p:childTnLst>
                                </p:cTn>
                              </p:par>
                              <p:par>
                                <p:cTn id="388" presetID="10" presetClass="exit" presetSubtype="0" fill="hold" grpId="1" nodeType="withEffect">
                                  <p:stCondLst>
                                    <p:cond delay="0"/>
                                  </p:stCondLst>
                                  <p:childTnLst>
                                    <p:animEffect transition="out" filter="fade">
                                      <p:cBhvr>
                                        <p:cTn id="389" dur="500"/>
                                        <p:tgtEl>
                                          <p:spTgt spid="693269">
                                            <p:txEl>
                                              <p:pRg st="2" end="2"/>
                                            </p:txEl>
                                          </p:spTgt>
                                        </p:tgtEl>
                                      </p:cBhvr>
                                    </p:animEffect>
                                    <p:set>
                                      <p:cBhvr>
                                        <p:cTn id="390" dur="1" fill="hold">
                                          <p:stCondLst>
                                            <p:cond delay="499"/>
                                          </p:stCondLst>
                                        </p:cTn>
                                        <p:tgtEl>
                                          <p:spTgt spid="693269">
                                            <p:txEl>
                                              <p:pRg st="2" end="2"/>
                                            </p:txEl>
                                          </p:spTgt>
                                        </p:tgtEl>
                                        <p:attrNameLst>
                                          <p:attrName>style.visibility</p:attrName>
                                        </p:attrNameLst>
                                      </p:cBhvr>
                                      <p:to>
                                        <p:strVal val="hidden"/>
                                      </p:to>
                                    </p:set>
                                  </p:childTnLst>
                                </p:cTn>
                              </p:par>
                              <p:par>
                                <p:cTn id="391" presetID="10" presetClass="exit" presetSubtype="0" fill="hold" grpId="1" nodeType="withEffect">
                                  <p:stCondLst>
                                    <p:cond delay="0"/>
                                  </p:stCondLst>
                                  <p:childTnLst>
                                    <p:animEffect transition="out" filter="fade">
                                      <p:cBhvr>
                                        <p:cTn id="392" dur="500"/>
                                        <p:tgtEl>
                                          <p:spTgt spid="693269">
                                            <p:txEl>
                                              <p:pRg st="3" end="3"/>
                                            </p:txEl>
                                          </p:spTgt>
                                        </p:tgtEl>
                                      </p:cBhvr>
                                    </p:animEffect>
                                    <p:set>
                                      <p:cBhvr>
                                        <p:cTn id="393" dur="1" fill="hold">
                                          <p:stCondLst>
                                            <p:cond delay="499"/>
                                          </p:stCondLst>
                                        </p:cTn>
                                        <p:tgtEl>
                                          <p:spTgt spid="693269">
                                            <p:txEl>
                                              <p:pRg st="3" end="3"/>
                                            </p:txEl>
                                          </p:spTgt>
                                        </p:tgtEl>
                                        <p:attrNameLst>
                                          <p:attrName>style.visibility</p:attrName>
                                        </p:attrNameLst>
                                      </p:cBhvr>
                                      <p:to>
                                        <p:strVal val="hidden"/>
                                      </p:to>
                                    </p:set>
                                  </p:childTnLst>
                                </p:cTn>
                              </p:par>
                              <p:par>
                                <p:cTn id="394" presetID="10" presetClass="exit" presetSubtype="0" fill="hold" grpId="1" nodeType="withEffect">
                                  <p:stCondLst>
                                    <p:cond delay="0"/>
                                  </p:stCondLst>
                                  <p:childTnLst>
                                    <p:animEffect transition="out" filter="fade">
                                      <p:cBhvr>
                                        <p:cTn id="395" dur="500"/>
                                        <p:tgtEl>
                                          <p:spTgt spid="693269">
                                            <p:txEl>
                                              <p:pRg st="4" end="4"/>
                                            </p:txEl>
                                          </p:spTgt>
                                        </p:tgtEl>
                                      </p:cBhvr>
                                    </p:animEffect>
                                    <p:set>
                                      <p:cBhvr>
                                        <p:cTn id="396" dur="1" fill="hold">
                                          <p:stCondLst>
                                            <p:cond delay="499"/>
                                          </p:stCondLst>
                                        </p:cTn>
                                        <p:tgtEl>
                                          <p:spTgt spid="693269">
                                            <p:txEl>
                                              <p:pRg st="4" end="4"/>
                                            </p:txEl>
                                          </p:spTgt>
                                        </p:tgtEl>
                                        <p:attrNameLst>
                                          <p:attrName>style.visibility</p:attrName>
                                        </p:attrNameLst>
                                      </p:cBhvr>
                                      <p:to>
                                        <p:strVal val="hidden"/>
                                      </p:to>
                                    </p:set>
                                  </p:childTnLst>
                                </p:cTn>
                              </p:par>
                              <p:par>
                                <p:cTn id="397" presetID="10" presetClass="exit" presetSubtype="0" fill="hold" grpId="1" nodeType="withEffect">
                                  <p:stCondLst>
                                    <p:cond delay="0"/>
                                  </p:stCondLst>
                                  <p:childTnLst>
                                    <p:animEffect transition="out" filter="fade">
                                      <p:cBhvr>
                                        <p:cTn id="398" dur="500"/>
                                        <p:tgtEl>
                                          <p:spTgt spid="693269">
                                            <p:txEl>
                                              <p:pRg st="5" end="5"/>
                                            </p:txEl>
                                          </p:spTgt>
                                        </p:tgtEl>
                                      </p:cBhvr>
                                    </p:animEffect>
                                    <p:set>
                                      <p:cBhvr>
                                        <p:cTn id="399" dur="1" fill="hold">
                                          <p:stCondLst>
                                            <p:cond delay="499"/>
                                          </p:stCondLst>
                                        </p:cTn>
                                        <p:tgtEl>
                                          <p:spTgt spid="693269">
                                            <p:txEl>
                                              <p:pRg st="5" end="5"/>
                                            </p:txEl>
                                          </p:spTgt>
                                        </p:tgtEl>
                                        <p:attrNameLst>
                                          <p:attrName>style.visibility</p:attrName>
                                        </p:attrNameLst>
                                      </p:cBhvr>
                                      <p:to>
                                        <p:strVal val="hidden"/>
                                      </p:to>
                                    </p:set>
                                  </p:childTnLst>
                                </p:cTn>
                              </p:par>
                              <p:par>
                                <p:cTn id="400" presetID="10" presetClass="exit" presetSubtype="0" fill="hold" grpId="1" nodeType="withEffect">
                                  <p:stCondLst>
                                    <p:cond delay="0"/>
                                  </p:stCondLst>
                                  <p:childTnLst>
                                    <p:animEffect transition="out" filter="fade">
                                      <p:cBhvr>
                                        <p:cTn id="401" dur="500"/>
                                        <p:tgtEl>
                                          <p:spTgt spid="693269">
                                            <p:txEl>
                                              <p:pRg st="6" end="6"/>
                                            </p:txEl>
                                          </p:spTgt>
                                        </p:tgtEl>
                                      </p:cBhvr>
                                    </p:animEffect>
                                    <p:set>
                                      <p:cBhvr>
                                        <p:cTn id="402" dur="1" fill="hold">
                                          <p:stCondLst>
                                            <p:cond delay="499"/>
                                          </p:stCondLst>
                                        </p:cTn>
                                        <p:tgtEl>
                                          <p:spTgt spid="693269">
                                            <p:txEl>
                                              <p:pRg st="6" end="6"/>
                                            </p:txEl>
                                          </p:spTgt>
                                        </p:tgtEl>
                                        <p:attrNameLst>
                                          <p:attrName>style.visibility</p:attrName>
                                        </p:attrNameLst>
                                      </p:cBhvr>
                                      <p:to>
                                        <p:strVal val="hidden"/>
                                      </p:to>
                                    </p:set>
                                  </p:childTnLst>
                                </p:cTn>
                              </p:par>
                              <p:par>
                                <p:cTn id="403" presetID="10" presetClass="exit" presetSubtype="0" fill="hold" grpId="1" nodeType="withEffect">
                                  <p:stCondLst>
                                    <p:cond delay="0"/>
                                  </p:stCondLst>
                                  <p:childTnLst>
                                    <p:animEffect transition="out" filter="fade">
                                      <p:cBhvr>
                                        <p:cTn id="404" dur="500"/>
                                        <p:tgtEl>
                                          <p:spTgt spid="693269">
                                            <p:txEl>
                                              <p:pRg st="7" end="7"/>
                                            </p:txEl>
                                          </p:spTgt>
                                        </p:tgtEl>
                                      </p:cBhvr>
                                    </p:animEffect>
                                    <p:set>
                                      <p:cBhvr>
                                        <p:cTn id="405" dur="1" fill="hold">
                                          <p:stCondLst>
                                            <p:cond delay="499"/>
                                          </p:stCondLst>
                                        </p:cTn>
                                        <p:tgtEl>
                                          <p:spTgt spid="693269">
                                            <p:txEl>
                                              <p:pRg st="7" end="7"/>
                                            </p:txEl>
                                          </p:spTgt>
                                        </p:tgtEl>
                                        <p:attrNameLst>
                                          <p:attrName>style.visibility</p:attrName>
                                        </p:attrNameLst>
                                      </p:cBhvr>
                                      <p:to>
                                        <p:strVal val="hidden"/>
                                      </p:to>
                                    </p:set>
                                  </p:childTnLst>
                                </p:cTn>
                              </p:par>
                              <p:par>
                                <p:cTn id="406" presetID="10" presetClass="exit" presetSubtype="0" fill="hold" grpId="1" nodeType="withEffect">
                                  <p:stCondLst>
                                    <p:cond delay="0"/>
                                  </p:stCondLst>
                                  <p:childTnLst>
                                    <p:animEffect transition="out" filter="fade">
                                      <p:cBhvr>
                                        <p:cTn id="407" dur="500"/>
                                        <p:tgtEl>
                                          <p:spTgt spid="693269">
                                            <p:txEl>
                                              <p:pRg st="8" end="8"/>
                                            </p:txEl>
                                          </p:spTgt>
                                        </p:tgtEl>
                                      </p:cBhvr>
                                    </p:animEffect>
                                    <p:set>
                                      <p:cBhvr>
                                        <p:cTn id="408" dur="1" fill="hold">
                                          <p:stCondLst>
                                            <p:cond delay="499"/>
                                          </p:stCondLst>
                                        </p:cTn>
                                        <p:tgtEl>
                                          <p:spTgt spid="693269">
                                            <p:txEl>
                                              <p:pRg st="8" end="8"/>
                                            </p:txEl>
                                          </p:spTgt>
                                        </p:tgtEl>
                                        <p:attrNameLst>
                                          <p:attrName>style.visibility</p:attrName>
                                        </p:attrNameLst>
                                      </p:cBhvr>
                                      <p:to>
                                        <p:strVal val="hidden"/>
                                      </p:to>
                                    </p:set>
                                  </p:childTnLst>
                                </p:cTn>
                              </p:par>
                              <p:par>
                                <p:cTn id="409" presetID="10" presetClass="exit" presetSubtype="0" fill="hold" grpId="1" nodeType="withEffect">
                                  <p:stCondLst>
                                    <p:cond delay="0"/>
                                  </p:stCondLst>
                                  <p:childTnLst>
                                    <p:animEffect transition="out" filter="fade">
                                      <p:cBhvr>
                                        <p:cTn id="410" dur="500"/>
                                        <p:tgtEl>
                                          <p:spTgt spid="693269">
                                            <p:txEl>
                                              <p:pRg st="9" end="9"/>
                                            </p:txEl>
                                          </p:spTgt>
                                        </p:tgtEl>
                                      </p:cBhvr>
                                    </p:animEffect>
                                    <p:set>
                                      <p:cBhvr>
                                        <p:cTn id="411" dur="1" fill="hold">
                                          <p:stCondLst>
                                            <p:cond delay="499"/>
                                          </p:stCondLst>
                                        </p:cTn>
                                        <p:tgtEl>
                                          <p:spTgt spid="693269">
                                            <p:txEl>
                                              <p:pRg st="9" end="9"/>
                                            </p:txEl>
                                          </p:spTgt>
                                        </p:tgtEl>
                                        <p:attrNameLst>
                                          <p:attrName>style.visibility</p:attrName>
                                        </p:attrNameLst>
                                      </p:cBhvr>
                                      <p:to>
                                        <p:strVal val="hidden"/>
                                      </p:to>
                                    </p:set>
                                  </p:childTnLst>
                                </p:cTn>
                              </p:par>
                            </p:childTnLst>
                          </p:cTn>
                        </p:par>
                      </p:childTnLst>
                    </p:cTn>
                  </p:par>
                  <p:par>
                    <p:cTn id="412" fill="hold" nodeType="clickPar">
                      <p:stCondLst>
                        <p:cond delay="indefinite"/>
                      </p:stCondLst>
                      <p:childTnLst>
                        <p:par>
                          <p:cTn id="413" fill="hold" nodeType="withGroup">
                            <p:stCondLst>
                              <p:cond delay="0"/>
                            </p:stCondLst>
                            <p:childTnLst>
                              <p:par>
                                <p:cTn id="414" presetID="9" presetClass="entr" presetSubtype="0" fill="hold" grpId="0" nodeType="clickEffect">
                                  <p:stCondLst>
                                    <p:cond delay="0"/>
                                  </p:stCondLst>
                                  <p:childTnLst>
                                    <p:set>
                                      <p:cBhvr>
                                        <p:cTn id="415" dur="1" fill="hold">
                                          <p:stCondLst>
                                            <p:cond delay="0"/>
                                          </p:stCondLst>
                                        </p:cTn>
                                        <p:tgtEl>
                                          <p:spTgt spid="693270">
                                            <p:txEl>
                                              <p:pRg st="9" end="9"/>
                                            </p:txEl>
                                          </p:spTgt>
                                        </p:tgtEl>
                                        <p:attrNameLst>
                                          <p:attrName>style.visibility</p:attrName>
                                        </p:attrNameLst>
                                      </p:cBhvr>
                                      <p:to>
                                        <p:strVal val="visible"/>
                                      </p:to>
                                    </p:set>
                                    <p:animEffect transition="in" filter="dissolve">
                                      <p:cBhvr>
                                        <p:cTn id="416" dur="500"/>
                                        <p:tgtEl>
                                          <p:spTgt spid="6932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65" grpId="0"/>
      <p:bldP spid="693265" grpId="1"/>
      <p:bldP spid="693266" grpId="0" build="allAtOnce"/>
      <p:bldP spid="693266" grpId="1" build="allAtOnce"/>
      <p:bldP spid="693267" grpId="0" build="allAtOnce"/>
      <p:bldP spid="693267" grpId="1" build="allAtOnce"/>
      <p:bldP spid="693268" grpId="0" build="allAtOnce"/>
      <p:bldP spid="693268" grpId="1" build="allAtOnce"/>
      <p:bldP spid="693269" grpId="0" build="allAtOnce"/>
      <p:bldP spid="693269" grpId="1" build="allAtOnce"/>
      <p:bldP spid="693270" grpId="0" build="allAtOnce"/>
      <p:bldP spid="693276" grpId="0"/>
      <p:bldP spid="6932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sp>
        <p:nvSpPr>
          <p:cNvPr id="5" name="Rectangle 3"/>
          <p:cNvSpPr>
            <a:spLocks noChangeArrowheads="1"/>
          </p:cNvSpPr>
          <p:nvPr/>
        </p:nvSpPr>
        <p:spPr bwMode="auto">
          <a:xfrm>
            <a:off x="332509" y="1393767"/>
            <a:ext cx="8507413" cy="3962400"/>
          </a:xfrm>
          <a:prstGeom prst="rect">
            <a:avLst/>
          </a:prstGeom>
          <a:noFill/>
          <a:ln w="9525">
            <a:noFill/>
            <a:miter lim="800000"/>
            <a:headEnd/>
            <a:tailEnd/>
          </a:ln>
          <a:effectLst/>
        </p:spPr>
        <p:txBody>
          <a:bodyPr lIns="92075" tIns="46038" rIns="92075" bIns="46038"/>
          <a:lstStyle/>
          <a:p>
            <a:pPr marL="342900" indent="-342900" eaLnBrk="1" hangingPunct="1">
              <a:spcBef>
                <a:spcPct val="50000"/>
              </a:spcBef>
              <a:buClr>
                <a:schemeClr val="accent1"/>
              </a:buClr>
              <a:buSzPct val="80000"/>
              <a:buFont typeface="Wingdings" pitchFamily="2" charset="2"/>
              <a:buNone/>
              <a:defRPr/>
            </a:pPr>
            <a:r>
              <a:rPr lang="zh-CN" altLang="en-US" sz="2800" dirty="0">
                <a:solidFill>
                  <a:schemeClr val="accent1"/>
                </a:solidFill>
                <a:latin typeface="Times New Roman" pitchFamily="18" charset="0"/>
                <a:ea typeface="仿宋_GB2312" pitchFamily="49" charset="-122"/>
              </a:rPr>
              <a:t>（</a:t>
            </a:r>
            <a:r>
              <a:rPr lang="zh-CN" altLang="en-US" sz="2800" dirty="0">
                <a:solidFill>
                  <a:schemeClr val="accent1"/>
                </a:solidFill>
                <a:effectLst>
                  <a:outerShdw blurRad="38100" dist="38100" dir="2700000" algn="tl">
                    <a:srgbClr val="C0C0C0"/>
                  </a:outerShdw>
                </a:effectLst>
                <a:latin typeface="Times New Roman" pitchFamily="18" charset="0"/>
                <a:ea typeface="仿宋_GB2312" pitchFamily="49" charset="-122"/>
              </a:rPr>
              <a:t>设图中有 </a:t>
            </a:r>
            <a:r>
              <a:rPr lang="en-US" altLang="zh-CN" sz="2800" i="1" dirty="0">
                <a:solidFill>
                  <a:schemeClr val="accent1"/>
                </a:solidFill>
                <a:effectLst>
                  <a:outerShdw blurRad="38100" dist="38100" dir="2700000" algn="tl">
                    <a:srgbClr val="C0C0C0"/>
                  </a:outerShdw>
                </a:effectLst>
                <a:latin typeface="Times New Roman" pitchFamily="18" charset="0"/>
                <a:ea typeface="仿宋_GB2312" pitchFamily="49" charset="-122"/>
              </a:rPr>
              <a:t>n </a:t>
            </a:r>
            <a:r>
              <a:rPr lang="zh-CN" altLang="en-US" sz="2800" dirty="0">
                <a:solidFill>
                  <a:schemeClr val="accent1"/>
                </a:solidFill>
                <a:effectLst>
                  <a:outerShdw blurRad="38100" dist="38100" dir="2700000" algn="tl">
                    <a:srgbClr val="C0C0C0"/>
                  </a:outerShdw>
                </a:effectLst>
                <a:latin typeface="Times New Roman" pitchFamily="18" charset="0"/>
                <a:ea typeface="仿宋_GB2312" pitchFamily="49" charset="-122"/>
              </a:rPr>
              <a:t>个顶点，</a:t>
            </a:r>
            <a:r>
              <a:rPr lang="en-US" altLang="zh-CN" sz="2800" i="1" dirty="0">
                <a:solidFill>
                  <a:schemeClr val="accent1"/>
                </a:solidFill>
                <a:effectLst>
                  <a:outerShdw blurRad="38100" dist="38100" dir="2700000" algn="tl">
                    <a:srgbClr val="C0C0C0"/>
                  </a:outerShdw>
                </a:effectLst>
                <a:latin typeface="Times New Roman" pitchFamily="18" charset="0"/>
                <a:ea typeface="仿宋_GB2312" pitchFamily="49" charset="-122"/>
              </a:rPr>
              <a:t>e </a:t>
            </a:r>
            <a:r>
              <a:rPr lang="zh-CN" altLang="en-US" sz="2800" dirty="0">
                <a:solidFill>
                  <a:schemeClr val="accent1"/>
                </a:solidFill>
                <a:effectLst>
                  <a:outerShdw blurRad="38100" dist="38100" dir="2700000" algn="tl">
                    <a:srgbClr val="C0C0C0"/>
                  </a:outerShdw>
                </a:effectLst>
                <a:latin typeface="Times New Roman" pitchFamily="18" charset="0"/>
                <a:ea typeface="仿宋_GB2312" pitchFamily="49" charset="-122"/>
              </a:rPr>
              <a:t>条边</a:t>
            </a:r>
            <a:r>
              <a:rPr lang="zh-CN" altLang="en-US" sz="2800" dirty="0">
                <a:solidFill>
                  <a:schemeClr val="accent1"/>
                </a:solidFill>
                <a:latin typeface="Times New Roman" pitchFamily="18" charset="0"/>
                <a:ea typeface="仿宋_GB2312" pitchFamily="49" charset="-122"/>
              </a:rPr>
              <a:t>）</a:t>
            </a:r>
          </a:p>
          <a:p>
            <a:pPr marL="342900" indent="-342900" eaLnBrk="1" hangingPunct="1">
              <a:spcBef>
                <a:spcPct val="50000"/>
              </a:spcBef>
              <a:buClr>
                <a:schemeClr val="accent1"/>
              </a:buClr>
              <a:buSzPct val="80000"/>
              <a:buFont typeface="Wingdings" pitchFamily="2" charset="2"/>
              <a:buChar char="n"/>
              <a:defRPr/>
            </a:pPr>
            <a:r>
              <a:rPr lang="zh-CN" altLang="en-US" sz="2800" dirty="0">
                <a:solidFill>
                  <a:schemeClr val="tx1"/>
                </a:solidFill>
                <a:latin typeface="Times New Roman" pitchFamily="18" charset="0"/>
                <a:ea typeface="仿宋_GB2312" pitchFamily="49" charset="-122"/>
              </a:rPr>
              <a:t>如果用</a:t>
            </a:r>
            <a:r>
              <a:rPr lang="zh-CN" altLang="en-US" sz="2800" dirty="0">
                <a:solidFill>
                  <a:schemeClr val="tx2"/>
                </a:solidFill>
                <a:latin typeface="Times New Roman" pitchFamily="18" charset="0"/>
                <a:ea typeface="仿宋_GB2312" pitchFamily="49" charset="-122"/>
              </a:rPr>
              <a:t>邻接矩阵</a:t>
            </a:r>
            <a:r>
              <a:rPr lang="zh-CN" altLang="en-US" sz="2800" dirty="0">
                <a:solidFill>
                  <a:schemeClr val="tx1"/>
                </a:solidFill>
                <a:latin typeface="Times New Roman" pitchFamily="18" charset="0"/>
                <a:ea typeface="仿宋_GB2312" pitchFamily="49" charset="-122"/>
              </a:rPr>
              <a:t>来表示图，遍历图中每一个顶点都要</a:t>
            </a:r>
            <a:r>
              <a:rPr lang="zh-CN" altLang="en-US" sz="2800" dirty="0">
                <a:solidFill>
                  <a:schemeClr val="hlink"/>
                </a:solidFill>
                <a:latin typeface="Times New Roman" pitchFamily="18" charset="0"/>
                <a:ea typeface="仿宋_GB2312" pitchFamily="49" charset="-122"/>
              </a:rPr>
              <a:t>从头扫描</a:t>
            </a:r>
            <a:r>
              <a:rPr lang="zh-CN" altLang="en-US" sz="2800" dirty="0">
                <a:solidFill>
                  <a:schemeClr val="tx1"/>
                </a:solidFill>
                <a:latin typeface="Times New Roman" pitchFamily="18" charset="0"/>
                <a:ea typeface="仿宋_GB2312" pitchFamily="49" charset="-122"/>
              </a:rPr>
              <a:t>该顶点所在行，因此遍历全部顶点所需的时间为</a:t>
            </a:r>
            <a:r>
              <a:rPr lang="en-US" altLang="zh-CN" sz="2800" dirty="0">
                <a:solidFill>
                  <a:schemeClr val="tx2"/>
                </a:solidFill>
                <a:latin typeface="Times New Roman" pitchFamily="18" charset="0"/>
                <a:ea typeface="仿宋_GB2312" pitchFamily="49" charset="-122"/>
              </a:rPr>
              <a:t>O(</a:t>
            </a:r>
            <a:r>
              <a:rPr lang="en-US" altLang="zh-CN" sz="2800" i="1" dirty="0">
                <a:solidFill>
                  <a:schemeClr val="tx2"/>
                </a:solidFill>
                <a:latin typeface="Times New Roman" pitchFamily="18" charset="0"/>
                <a:ea typeface="仿宋_GB2312" pitchFamily="49" charset="-122"/>
              </a:rPr>
              <a:t>n</a:t>
            </a:r>
            <a:r>
              <a:rPr lang="en-US" altLang="zh-CN" sz="2800" baseline="30000" dirty="0">
                <a:solidFill>
                  <a:schemeClr val="tx2"/>
                </a:solidFill>
                <a:latin typeface="Times New Roman" pitchFamily="18" charset="0"/>
                <a:ea typeface="仿宋_GB2312" pitchFamily="49" charset="-122"/>
              </a:rPr>
              <a:t>2</a:t>
            </a:r>
            <a:r>
              <a:rPr lang="en-US" altLang="zh-CN" sz="2800" dirty="0">
                <a:solidFill>
                  <a:schemeClr val="tx2"/>
                </a:solidFill>
                <a:latin typeface="Times New Roman" pitchFamily="18" charset="0"/>
                <a:ea typeface="仿宋_GB2312" pitchFamily="49" charset="-122"/>
              </a:rPr>
              <a:t>)</a:t>
            </a:r>
            <a:r>
              <a:rPr lang="zh-CN" altLang="en-US" sz="2800" dirty="0">
                <a:solidFill>
                  <a:schemeClr val="tx1"/>
                </a:solidFill>
                <a:latin typeface="Times New Roman" pitchFamily="18" charset="0"/>
                <a:ea typeface="仿宋_GB2312" pitchFamily="49" charset="-122"/>
              </a:rPr>
              <a:t>。</a:t>
            </a:r>
          </a:p>
          <a:p>
            <a:pPr marL="342900" indent="-342900" eaLnBrk="1" hangingPunct="1">
              <a:spcBef>
                <a:spcPct val="50000"/>
              </a:spcBef>
              <a:buClr>
                <a:schemeClr val="accent1"/>
              </a:buClr>
              <a:buSzPct val="80000"/>
              <a:buFont typeface="Wingdings" pitchFamily="2" charset="2"/>
              <a:buChar char="n"/>
              <a:defRPr/>
            </a:pPr>
            <a:r>
              <a:rPr lang="zh-CN" altLang="en-US" sz="2800" dirty="0">
                <a:solidFill>
                  <a:schemeClr val="tx1"/>
                </a:solidFill>
                <a:latin typeface="Times New Roman" pitchFamily="18" charset="0"/>
                <a:ea typeface="仿宋_GB2312" pitchFamily="49" charset="-122"/>
              </a:rPr>
              <a:t>如果用</a:t>
            </a:r>
            <a:r>
              <a:rPr lang="zh-CN" altLang="en-US" sz="2800" dirty="0">
                <a:solidFill>
                  <a:schemeClr val="tx2"/>
                </a:solidFill>
                <a:latin typeface="Times New Roman" pitchFamily="18" charset="0"/>
                <a:ea typeface="仿宋_GB2312" pitchFamily="49" charset="-122"/>
              </a:rPr>
              <a:t>邻接表</a:t>
            </a:r>
            <a:r>
              <a:rPr lang="zh-CN" altLang="en-US" sz="2800" dirty="0">
                <a:solidFill>
                  <a:schemeClr val="tx1"/>
                </a:solidFill>
                <a:latin typeface="Times New Roman" pitchFamily="18" charset="0"/>
                <a:ea typeface="仿宋_GB2312" pitchFamily="49" charset="-122"/>
              </a:rPr>
              <a:t>来表示图，遍历图的时间复杂度为</a:t>
            </a:r>
            <a:r>
              <a:rPr lang="en-US" altLang="zh-CN" sz="2800" dirty="0">
                <a:solidFill>
                  <a:schemeClr val="tx2"/>
                </a:solidFill>
                <a:latin typeface="Times New Roman" pitchFamily="18" charset="0"/>
                <a:ea typeface="仿宋_GB2312" pitchFamily="49" charset="-122"/>
              </a:rPr>
              <a:t>O(</a:t>
            </a:r>
            <a:r>
              <a:rPr lang="en-US" altLang="zh-CN" sz="2800" i="1" dirty="0" err="1">
                <a:solidFill>
                  <a:schemeClr val="tx2"/>
                </a:solidFill>
                <a:latin typeface="Times New Roman" pitchFamily="18" charset="0"/>
                <a:ea typeface="仿宋_GB2312" pitchFamily="49" charset="-122"/>
              </a:rPr>
              <a:t>n</a:t>
            </a:r>
            <a:r>
              <a:rPr lang="en-US" altLang="zh-CN" sz="2800" dirty="0" err="1">
                <a:solidFill>
                  <a:schemeClr val="tx2"/>
                </a:solidFill>
                <a:latin typeface="Times New Roman" pitchFamily="18" charset="0"/>
                <a:ea typeface="仿宋_GB2312" pitchFamily="49" charset="-122"/>
              </a:rPr>
              <a:t>+</a:t>
            </a:r>
            <a:r>
              <a:rPr lang="en-US" altLang="zh-CN" sz="2800" i="1" dirty="0" err="1">
                <a:solidFill>
                  <a:schemeClr val="tx2"/>
                </a:solidFill>
                <a:latin typeface="Times New Roman" pitchFamily="18" charset="0"/>
                <a:ea typeface="仿宋_GB2312" pitchFamily="49" charset="-122"/>
              </a:rPr>
              <a:t>e</a:t>
            </a:r>
            <a:r>
              <a:rPr lang="en-US" altLang="zh-CN" sz="2800" dirty="0">
                <a:solidFill>
                  <a:schemeClr val="tx2"/>
                </a:solidFill>
                <a:latin typeface="Times New Roman" pitchFamily="18" charset="0"/>
                <a:ea typeface="仿宋_GB2312" pitchFamily="49" charset="-122"/>
              </a:rPr>
              <a:t>)</a:t>
            </a:r>
            <a:r>
              <a:rPr lang="zh-CN" altLang="en-US" sz="2800" dirty="0">
                <a:solidFill>
                  <a:schemeClr val="tx1"/>
                </a:solidFill>
                <a:latin typeface="Times New Roman" pitchFamily="18" charset="0"/>
                <a:ea typeface="仿宋_GB2312" pitchFamily="49" charset="-122"/>
              </a:rPr>
              <a:t>。</a:t>
            </a:r>
          </a:p>
        </p:txBody>
      </p:sp>
      <p:sp>
        <p:nvSpPr>
          <p:cNvPr id="6" name="Rectangle 6"/>
          <p:cNvSpPr>
            <a:spLocks noChangeArrowheads="1"/>
          </p:cNvSpPr>
          <p:nvPr/>
        </p:nvSpPr>
        <p:spPr bwMode="auto">
          <a:xfrm>
            <a:off x="1309615" y="4804988"/>
            <a:ext cx="65532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600" dirty="0">
                <a:solidFill>
                  <a:schemeClr val="tx2"/>
                </a:solidFill>
                <a:ea typeface="仿宋_GB2312" pitchFamily="49" charset="-122"/>
              </a:rPr>
              <a:t>结    论：</a:t>
            </a:r>
          </a:p>
          <a:p>
            <a:pPr eaLnBrk="1" hangingPunct="1">
              <a:spcBef>
                <a:spcPct val="0"/>
              </a:spcBef>
              <a:buFontTx/>
              <a:buNone/>
            </a:pPr>
            <a:r>
              <a:rPr lang="zh-CN" altLang="en-US" sz="2600" dirty="0">
                <a:solidFill>
                  <a:schemeClr val="hlink"/>
                </a:solidFill>
                <a:ea typeface="仿宋_GB2312" pitchFamily="49" charset="-122"/>
              </a:rPr>
              <a:t>稠密图</a:t>
            </a:r>
            <a:r>
              <a:rPr lang="zh-CN" altLang="en-US" sz="2600" dirty="0">
                <a:ea typeface="仿宋_GB2312" pitchFamily="49" charset="-122"/>
              </a:rPr>
              <a:t>适于在邻接矩阵上进行深度遍历；</a:t>
            </a:r>
          </a:p>
          <a:p>
            <a:pPr eaLnBrk="1" hangingPunct="1">
              <a:spcBef>
                <a:spcPct val="0"/>
              </a:spcBef>
              <a:buFontTx/>
              <a:buNone/>
            </a:pPr>
            <a:r>
              <a:rPr lang="zh-CN" altLang="en-US" sz="2600" dirty="0">
                <a:solidFill>
                  <a:schemeClr val="hlink"/>
                </a:solidFill>
                <a:ea typeface="仿宋_GB2312" pitchFamily="49" charset="-122"/>
              </a:rPr>
              <a:t>稀疏图</a:t>
            </a:r>
            <a:r>
              <a:rPr lang="zh-CN" altLang="en-US" sz="2600" dirty="0">
                <a:ea typeface="仿宋_GB2312" pitchFamily="49" charset="-122"/>
              </a:rPr>
              <a:t>适于在邻接表上进行深度遍历。</a:t>
            </a:r>
          </a:p>
        </p:txBody>
      </p:sp>
    </p:spTree>
    <p:extLst>
      <p:ext uri="{BB962C8B-B14F-4D97-AF65-F5344CB8AC3E}">
        <p14:creationId xmlns:p14="http://schemas.microsoft.com/office/powerpoint/2010/main" val="25256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7913508" cy="640080"/>
          </a:xfrm>
        </p:spPr>
        <p:txBody>
          <a:bodyPr>
            <a:normAutofit fontScale="90000"/>
          </a:bodyPr>
          <a:lstStyle/>
          <a:p>
            <a:r>
              <a:rPr lang="zh-CN" altLang="en-US" b="1" dirty="0">
                <a:effectLst>
                  <a:outerShdw blurRad="38100" dist="38100" dir="2700000" algn="tl">
                    <a:srgbClr val="C0C0C0"/>
                  </a:outerShdw>
                </a:effectLst>
                <a:latin typeface="黑体" pitchFamily="2" charset="-122"/>
                <a:ea typeface="黑体" pitchFamily="2" charset="-122"/>
              </a:rPr>
              <a:t>广度优先搜索</a:t>
            </a:r>
            <a:r>
              <a:rPr lang="en-US" altLang="zh-CN" b="1" dirty="0">
                <a:effectLst>
                  <a:outerShdw blurRad="38100" dist="38100" dir="2700000" algn="tl">
                    <a:srgbClr val="C0C0C0"/>
                  </a:outerShdw>
                </a:effectLst>
                <a:latin typeface="黑体" pitchFamily="2" charset="-122"/>
                <a:ea typeface="黑体" pitchFamily="2" charset="-122"/>
              </a:rPr>
              <a:t>( </a:t>
            </a:r>
            <a:r>
              <a:rPr lang="en-US" altLang="zh-CN" b="1" dirty="0">
                <a:solidFill>
                  <a:srgbClr val="FF0000"/>
                </a:solidFill>
                <a:effectLst>
                  <a:outerShdw blurRad="38100" dist="38100" dir="2700000" algn="tl">
                    <a:srgbClr val="C0C0C0"/>
                  </a:outerShdw>
                </a:effectLst>
                <a:latin typeface="黑体" pitchFamily="2" charset="-122"/>
                <a:ea typeface="黑体" pitchFamily="2" charset="-122"/>
              </a:rPr>
              <a:t>BFS</a:t>
            </a:r>
            <a:r>
              <a:rPr lang="en-US" altLang="zh-CN" b="1" dirty="0">
                <a:effectLst>
                  <a:outerShdw blurRad="38100" dist="38100" dir="2700000" algn="tl">
                    <a:srgbClr val="C0C0C0"/>
                  </a:outerShdw>
                </a:effectLst>
                <a:latin typeface="黑体" pitchFamily="2" charset="-122"/>
                <a:ea typeface="黑体" pitchFamily="2" charset="-122"/>
              </a:rPr>
              <a:t> </a:t>
            </a:r>
            <a:r>
              <a:rPr lang="zh-CN" altLang="en-US" b="1" dirty="0">
                <a:effectLst>
                  <a:outerShdw blurRad="38100" dist="38100" dir="2700000" algn="tl">
                    <a:srgbClr val="C0C0C0"/>
                  </a:outerShdw>
                </a:effectLst>
                <a:latin typeface="黑体" pitchFamily="2" charset="-122"/>
                <a:ea typeface="黑体" pitchFamily="2" charset="-122"/>
              </a:rPr>
              <a:t>，</a:t>
            </a:r>
            <a:r>
              <a:rPr lang="en-US" altLang="zh-CN" b="1" dirty="0" err="1">
                <a:effectLst>
                  <a:outerShdw blurRad="38100" dist="38100" dir="2700000" algn="tl">
                    <a:srgbClr val="C0C0C0"/>
                  </a:outerShdw>
                </a:effectLst>
                <a:latin typeface="黑体" pitchFamily="2" charset="-122"/>
                <a:ea typeface="黑体" pitchFamily="2" charset="-122"/>
              </a:rPr>
              <a:t>Breadth_First</a:t>
            </a:r>
            <a:r>
              <a:rPr lang="en-US" altLang="zh-CN" b="1" dirty="0">
                <a:effectLst>
                  <a:outerShdw blurRad="38100" dist="38100" dir="2700000" algn="tl">
                    <a:srgbClr val="C0C0C0"/>
                  </a:outerShdw>
                </a:effectLst>
                <a:latin typeface="黑体" pitchFamily="2" charset="-122"/>
                <a:ea typeface="黑体" pitchFamily="2" charset="-122"/>
              </a:rPr>
              <a:t> Search)</a:t>
            </a:r>
            <a:endParaRPr lang="zh-CN" altLang="en-US" dirty="0"/>
          </a:p>
        </p:txBody>
      </p:sp>
      <p:graphicFrame>
        <p:nvGraphicFramePr>
          <p:cNvPr id="4" name="Object 52"/>
          <p:cNvGraphicFramePr>
            <a:graphicFrameLocks noChangeAspect="1"/>
          </p:cNvGraphicFramePr>
          <p:nvPr>
            <p:extLst>
              <p:ext uri="{D42A27DB-BD31-4B8C-83A1-F6EECF244321}">
                <p14:modId xmlns:p14="http://schemas.microsoft.com/office/powerpoint/2010/main" val="2566928190"/>
              </p:ext>
            </p:extLst>
          </p:nvPr>
        </p:nvGraphicFramePr>
        <p:xfrm>
          <a:off x="311727" y="2714106"/>
          <a:ext cx="4343400" cy="2906713"/>
        </p:xfrm>
        <a:graphic>
          <a:graphicData uri="http://schemas.openxmlformats.org/presentationml/2006/ole">
            <mc:AlternateContent xmlns:mc="http://schemas.openxmlformats.org/markup-compatibility/2006">
              <mc:Choice xmlns:v="urn:schemas-microsoft-com:vml" Requires="v">
                <p:oleObj spid="_x0000_s5137" name="Image" r:id="rId3" imgW="2245427" imgH="1504382" progId="Photoshop.Image.5">
                  <p:embed/>
                </p:oleObj>
              </mc:Choice>
              <mc:Fallback>
                <p:oleObj name="Image" r:id="rId3" imgW="2245427" imgH="1504382" progId="Photoshop.Image.5">
                  <p:embed/>
                  <p:pic>
                    <p:nvPicPr>
                      <p:cNvPr id="81972"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27" y="2714106"/>
                        <a:ext cx="4343400" cy="29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a:spLocks noChangeArrowheads="1"/>
          </p:cNvSpPr>
          <p:nvPr/>
        </p:nvSpPr>
        <p:spPr bwMode="auto">
          <a:xfrm>
            <a:off x="768927" y="140944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a:solidFill>
                  <a:schemeClr val="accent1"/>
                </a:solidFill>
                <a:latin typeface="黑体" panose="02010609060101010101" pitchFamily="49" charset="-122"/>
                <a:ea typeface="黑体" panose="02010609060101010101" pitchFamily="49" charset="-122"/>
              </a:rPr>
              <a:t>基本思想：</a:t>
            </a:r>
            <a:r>
              <a:rPr lang="en-US" altLang="zh-CN" sz="2800">
                <a:solidFill>
                  <a:schemeClr val="tx2"/>
                </a:solidFill>
                <a:ea typeface="黑体" panose="02010609060101010101" pitchFamily="49" charset="-122"/>
              </a:rPr>
              <a:t>——</a:t>
            </a:r>
            <a:r>
              <a:rPr lang="zh-CN" altLang="en-US" sz="2400">
                <a:solidFill>
                  <a:schemeClr val="tx2"/>
                </a:solidFill>
                <a:ea typeface="微软雅黑 Light" panose="020B0502040204020203" pitchFamily="34" charset="-122"/>
              </a:rPr>
              <a:t>仿树的层次遍历过程。</a:t>
            </a:r>
          </a:p>
        </p:txBody>
      </p:sp>
      <p:sp>
        <p:nvSpPr>
          <p:cNvPr id="6" name="Rectangle 43"/>
          <p:cNvSpPr>
            <a:spLocks noChangeArrowheads="1"/>
          </p:cNvSpPr>
          <p:nvPr/>
        </p:nvSpPr>
        <p:spPr bwMode="auto">
          <a:xfrm>
            <a:off x="311727" y="2068605"/>
            <a:ext cx="1187450" cy="457200"/>
          </a:xfrm>
          <a:prstGeom prst="rect">
            <a:avLst/>
          </a:prstGeom>
          <a:noFill/>
          <a:ln w="9525">
            <a:noFill/>
            <a:miter lim="800000"/>
            <a:headEnd/>
            <a:tailEnd/>
          </a:ln>
          <a:effectLst/>
        </p:spPr>
        <p:txBody>
          <a:bodyPr anchor="ctr"/>
          <a:lstStyle/>
          <a:p>
            <a:pPr eaLnBrk="1" hangingPunct="1">
              <a:defRPr/>
            </a:pPr>
            <a:r>
              <a:rPr lang="zh-CN" altLang="en-US" sz="2800" dirty="0">
                <a:solidFill>
                  <a:schemeClr val="hlink"/>
                </a:solidFill>
                <a:effectLst>
                  <a:outerShdw blurRad="38100" dist="38100" dir="2700000" algn="tl">
                    <a:srgbClr val="C0C0C0"/>
                  </a:outerShdw>
                </a:effectLst>
                <a:latin typeface="黑体" pitchFamily="2" charset="-122"/>
                <a:ea typeface="黑体" pitchFamily="2" charset="-122"/>
              </a:rPr>
              <a:t>例：</a:t>
            </a:r>
          </a:p>
        </p:txBody>
      </p:sp>
      <p:sp>
        <p:nvSpPr>
          <p:cNvPr id="7" name="Text Box 45"/>
          <p:cNvSpPr txBox="1">
            <a:spLocks noChangeArrowheads="1"/>
          </p:cNvSpPr>
          <p:nvPr/>
        </p:nvSpPr>
        <p:spPr bwMode="auto">
          <a:xfrm>
            <a:off x="5036127" y="4099994"/>
            <a:ext cx="1371600" cy="519112"/>
          </a:xfrm>
          <a:prstGeom prst="rect">
            <a:avLst/>
          </a:prstGeom>
          <a:noFill/>
          <a:ln w="38100">
            <a:noFill/>
            <a:miter lim="800000"/>
            <a:headEnd/>
            <a:tailEnd/>
          </a:ln>
          <a:effectLst/>
        </p:spPr>
        <p:txBody>
          <a:bodyPr>
            <a:spAutoFit/>
          </a:bodyPr>
          <a:lstStyle/>
          <a:p>
            <a:pPr eaLnBrk="1" hangingPunct="1">
              <a:defRPr/>
            </a:pPr>
            <a:r>
              <a:rPr lang="en-US" altLang="zh-CN" sz="2800">
                <a:solidFill>
                  <a:schemeClr val="tx2"/>
                </a:solidFill>
                <a:effectLst>
                  <a:outerShdw blurRad="38100" dist="38100" dir="2700000" algn="tl">
                    <a:srgbClr val="C0C0C0"/>
                  </a:outerShdw>
                </a:effectLst>
                <a:latin typeface="Times New Roman" pitchFamily="18" charset="0"/>
                <a:ea typeface="黑体" pitchFamily="2" charset="-122"/>
              </a:rPr>
              <a:t>v3 →</a:t>
            </a:r>
          </a:p>
        </p:txBody>
      </p:sp>
      <p:sp>
        <p:nvSpPr>
          <p:cNvPr id="8" name="Rectangle 46"/>
          <p:cNvSpPr>
            <a:spLocks noChangeArrowheads="1"/>
          </p:cNvSpPr>
          <p:nvPr/>
        </p:nvSpPr>
        <p:spPr bwMode="auto">
          <a:xfrm>
            <a:off x="5609215" y="3552306"/>
            <a:ext cx="1643062" cy="519113"/>
          </a:xfrm>
          <a:prstGeom prst="rect">
            <a:avLst/>
          </a:prstGeom>
          <a:noFill/>
          <a:ln w="38100">
            <a:noFill/>
            <a:miter lim="800000"/>
            <a:headEnd/>
            <a:tailEnd/>
          </a:ln>
          <a:effectLst/>
        </p:spPr>
        <p:txBody>
          <a:bodyPr wrap="none">
            <a:spAutoFit/>
          </a:bodyPr>
          <a:lstStyle/>
          <a:p>
            <a:pPr eaLnBrk="1" hangingPunct="1">
              <a:defRPr/>
            </a:pPr>
            <a:r>
              <a:rPr lang="en-US" altLang="zh-CN" sz="2800" dirty="0">
                <a:solidFill>
                  <a:srgbClr val="008000"/>
                </a:solidFill>
                <a:effectLst>
                  <a:outerShdw blurRad="38100" dist="38100" dir="2700000" algn="tl">
                    <a:srgbClr val="C0C0C0"/>
                  </a:outerShdw>
                </a:effectLst>
                <a:latin typeface="Times New Roman" pitchFamily="18" charset="0"/>
                <a:ea typeface="微软雅黑 Light" panose="020B0502040204020203" pitchFamily="34" charset="-122"/>
              </a:rPr>
              <a:t>BFS </a:t>
            </a:r>
            <a:r>
              <a:rPr lang="zh-CN" altLang="en-US" sz="2800" dirty="0">
                <a:solidFill>
                  <a:srgbClr val="008000"/>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结果</a:t>
            </a:r>
          </a:p>
        </p:txBody>
      </p:sp>
      <p:sp>
        <p:nvSpPr>
          <p:cNvPr id="9" name="Rectangle 47"/>
          <p:cNvSpPr>
            <a:spLocks noChangeArrowheads="1"/>
          </p:cNvSpPr>
          <p:nvPr/>
        </p:nvSpPr>
        <p:spPr bwMode="auto">
          <a:xfrm>
            <a:off x="4807527" y="4619106"/>
            <a:ext cx="1905000" cy="519113"/>
          </a:xfrm>
          <a:prstGeom prst="rect">
            <a:avLst/>
          </a:prstGeom>
          <a:noFill/>
          <a:ln w="9525">
            <a:noFill/>
            <a:miter lim="800000"/>
            <a:headEnd/>
            <a:tailEnd/>
          </a:ln>
          <a:effectLst/>
        </p:spPr>
        <p:txBody>
          <a:bodyPr>
            <a:spAutoFit/>
          </a:bodyPr>
          <a:lstStyle/>
          <a:p>
            <a:pPr eaLnBrk="1" hangingPunct="1">
              <a:defRPr/>
            </a:pPr>
            <a:r>
              <a:rPr lang="en-US" altLang="zh-CN" sz="2800">
                <a:solidFill>
                  <a:schemeClr val="tx2"/>
                </a:solidFill>
                <a:effectLst>
                  <a:outerShdw blurRad="38100" dist="38100" dir="2700000" algn="tl">
                    <a:srgbClr val="C0C0C0"/>
                  </a:outerShdw>
                </a:effectLst>
                <a:latin typeface="Times New Roman" pitchFamily="18" charset="0"/>
                <a:ea typeface="黑体" pitchFamily="2" charset="-122"/>
              </a:rPr>
              <a:t>v4</a:t>
            </a:r>
            <a:r>
              <a:rPr lang="en-US" altLang="zh-CN" sz="2800">
                <a:solidFill>
                  <a:srgbClr val="006600"/>
                </a:solidFill>
                <a:effectLst>
                  <a:outerShdw blurRad="38100" dist="38100" dir="2700000" algn="tl">
                    <a:srgbClr val="C0C0C0"/>
                  </a:outerShdw>
                </a:effectLst>
                <a:latin typeface="Times New Roman" pitchFamily="18" charset="0"/>
                <a:ea typeface="黑体" pitchFamily="2" charset="-122"/>
              </a:rPr>
              <a:t> </a:t>
            </a:r>
            <a:r>
              <a:rPr lang="en-US" altLang="zh-CN" sz="2800">
                <a:solidFill>
                  <a:schemeClr val="tx2"/>
                </a:solidFill>
                <a:effectLst>
                  <a:outerShdw blurRad="38100" dist="38100" dir="2700000" algn="tl">
                    <a:srgbClr val="C0C0C0"/>
                  </a:outerShdw>
                </a:effectLst>
                <a:latin typeface="Times New Roman" pitchFamily="18" charset="0"/>
                <a:ea typeface="黑体" pitchFamily="2" charset="-122"/>
              </a:rPr>
              <a:t>→ v5 →</a:t>
            </a:r>
            <a:endParaRPr lang="en-US" altLang="zh-CN" sz="2800">
              <a:solidFill>
                <a:schemeClr val="hlink"/>
              </a:solidFill>
              <a:effectLst>
                <a:outerShdw blurRad="38100" dist="38100" dir="2700000" algn="tl">
                  <a:srgbClr val="C0C0C0"/>
                </a:outerShdw>
              </a:effectLst>
              <a:latin typeface="Times New Roman" pitchFamily="18" charset="0"/>
              <a:ea typeface="黑体" pitchFamily="2" charset="-122"/>
            </a:endParaRPr>
          </a:p>
        </p:txBody>
      </p:sp>
      <p:sp>
        <p:nvSpPr>
          <p:cNvPr id="10" name="Rectangle 50"/>
          <p:cNvSpPr>
            <a:spLocks noChangeArrowheads="1"/>
          </p:cNvSpPr>
          <p:nvPr/>
        </p:nvSpPr>
        <p:spPr bwMode="auto">
          <a:xfrm>
            <a:off x="6834447" y="1378483"/>
            <a:ext cx="1752600" cy="519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tx2"/>
                </a:solidFill>
                <a:ea typeface="微软雅黑 Light" panose="020B0502040204020203" pitchFamily="34" charset="-122"/>
              </a:rPr>
              <a:t>遍历步骤</a:t>
            </a:r>
          </a:p>
        </p:txBody>
      </p:sp>
      <p:sp>
        <p:nvSpPr>
          <p:cNvPr id="11" name="AutoShape 49"/>
          <p:cNvSpPr>
            <a:spLocks noChangeArrowheads="1"/>
          </p:cNvSpPr>
          <p:nvPr/>
        </p:nvSpPr>
        <p:spPr bwMode="auto">
          <a:xfrm>
            <a:off x="2826327" y="2333106"/>
            <a:ext cx="990600" cy="457200"/>
          </a:xfrm>
          <a:prstGeom prst="wedgeEllipseCallout">
            <a:avLst>
              <a:gd name="adj1" fmla="val -125481"/>
              <a:gd name="adj2" fmla="val 89583"/>
            </a:avLst>
          </a:prstGeom>
          <a:solidFill>
            <a:srgbClr val="00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chemeClr val="tx2"/>
                </a:solidFill>
              </a:rPr>
              <a:t>起点</a:t>
            </a:r>
          </a:p>
        </p:txBody>
      </p:sp>
      <p:sp>
        <p:nvSpPr>
          <p:cNvPr id="12" name="Rectangle 57"/>
          <p:cNvSpPr>
            <a:spLocks noChangeArrowheads="1"/>
          </p:cNvSpPr>
          <p:nvPr/>
        </p:nvSpPr>
        <p:spPr bwMode="auto">
          <a:xfrm>
            <a:off x="5921952" y="4099994"/>
            <a:ext cx="2771775" cy="519112"/>
          </a:xfrm>
          <a:prstGeom prst="rect">
            <a:avLst/>
          </a:prstGeom>
          <a:noFill/>
          <a:ln w="9525">
            <a:noFill/>
            <a:miter lim="800000"/>
            <a:headEnd/>
            <a:tailEnd/>
          </a:ln>
          <a:effectLst/>
        </p:spPr>
        <p:txBody>
          <a:bodyPr wrap="none">
            <a:spAutoFit/>
          </a:bodyPr>
          <a:lstStyle/>
          <a:p>
            <a:pPr eaLnBrk="1" hangingPunct="1">
              <a:defRPr/>
            </a:pPr>
            <a:r>
              <a:rPr lang="en-US" altLang="zh-CN" sz="2800">
                <a:solidFill>
                  <a:schemeClr val="tx2"/>
                </a:solidFill>
                <a:effectLst>
                  <a:outerShdw blurRad="38100" dist="38100" dir="2700000" algn="tl">
                    <a:srgbClr val="C0C0C0"/>
                  </a:outerShdw>
                </a:effectLst>
                <a:latin typeface="Times New Roman" pitchFamily="18" charset="0"/>
                <a:ea typeface="黑体" pitchFamily="2" charset="-122"/>
              </a:rPr>
              <a:t>v2 → v1 → v6 →</a:t>
            </a:r>
          </a:p>
        </p:txBody>
      </p:sp>
      <p:sp>
        <p:nvSpPr>
          <p:cNvPr id="13" name="Rectangle 58"/>
          <p:cNvSpPr>
            <a:spLocks noChangeArrowheads="1"/>
          </p:cNvSpPr>
          <p:nvPr/>
        </p:nvSpPr>
        <p:spPr bwMode="auto">
          <a:xfrm>
            <a:off x="6483927" y="4633394"/>
            <a:ext cx="2324100" cy="519112"/>
          </a:xfrm>
          <a:prstGeom prst="rect">
            <a:avLst/>
          </a:prstGeom>
          <a:noFill/>
          <a:ln w="9525">
            <a:noFill/>
            <a:miter lim="800000"/>
            <a:headEnd/>
            <a:tailEnd/>
          </a:ln>
          <a:effectLst/>
        </p:spPr>
        <p:txBody>
          <a:bodyPr wrap="none">
            <a:spAutoFit/>
          </a:bodyPr>
          <a:lstStyle/>
          <a:p>
            <a:pPr eaLnBrk="1" hangingPunct="1">
              <a:defRPr/>
            </a:pPr>
            <a:r>
              <a:rPr lang="en-US" altLang="zh-CN" sz="2800">
                <a:solidFill>
                  <a:schemeClr val="hlink"/>
                </a:solidFill>
                <a:effectLst>
                  <a:outerShdw blurRad="38100" dist="38100" dir="2700000" algn="tl">
                    <a:srgbClr val="C0C0C0"/>
                  </a:outerShdw>
                </a:effectLst>
                <a:latin typeface="Times New Roman" pitchFamily="18" charset="0"/>
                <a:ea typeface="黑体" pitchFamily="2" charset="-122"/>
              </a:rPr>
              <a:t>v9 → v8 → v7</a:t>
            </a:r>
          </a:p>
        </p:txBody>
      </p:sp>
    </p:spTree>
    <p:extLst>
      <p:ext uri="{BB962C8B-B14F-4D97-AF65-F5344CB8AC3E}">
        <p14:creationId xmlns:p14="http://schemas.microsoft.com/office/powerpoint/2010/main" val="336954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75"/>
                                  </p:iterate>
                                  <p:childTnLst>
                                    <p:set>
                                      <p:cBhvr>
                                        <p:cTn id="25" dur="1" fill="hold">
                                          <p:stCondLst>
                                            <p:cond delay="74"/>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300"/>
                                  </p:iterate>
                                  <p:childTnLst>
                                    <p:set>
                                      <p:cBhvr>
                                        <p:cTn id="34" dur="1" fill="hold">
                                          <p:stCondLst>
                                            <p:cond delay="299"/>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1" grpId="0" animBg="1" autoUpdateAnimBg="0"/>
      <p:bldP spid="12" grpId="0" autoUpdateAnimBg="0"/>
      <p:bldP spid="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C0C0C0"/>
                  </a:outerShdw>
                </a:effectLst>
                <a:latin typeface="黑体" pitchFamily="2" charset="-122"/>
                <a:ea typeface="黑体" pitchFamily="2" charset="-122"/>
              </a:rPr>
              <a:t>广度优先搜索</a:t>
            </a:r>
            <a:endParaRPr lang="zh-CN" altLang="en-US" dirty="0"/>
          </a:p>
        </p:txBody>
      </p:sp>
      <p:sp>
        <p:nvSpPr>
          <p:cNvPr id="48" name="Text Box 4"/>
          <p:cNvSpPr txBox="1">
            <a:spLocks noChangeArrowheads="1"/>
          </p:cNvSpPr>
          <p:nvPr/>
        </p:nvSpPr>
        <p:spPr bwMode="auto">
          <a:xfrm>
            <a:off x="259989" y="1928005"/>
            <a:ext cx="89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000000"/>
                </a:solidFill>
                <a:latin typeface="微软雅黑 Light" panose="020B0502040204020203" pitchFamily="34" charset="-122"/>
                <a:ea typeface="华文中宋" panose="02010600040101010101" pitchFamily="2" charset="-122"/>
              </a:rPr>
              <a:t>例：</a:t>
            </a:r>
            <a:r>
              <a:rPr lang="zh-CN" altLang="en-US" sz="2400" b="1">
                <a:solidFill>
                  <a:srgbClr val="000000"/>
                </a:solidFill>
                <a:latin typeface="微软雅黑 Light" panose="020B0502040204020203" pitchFamily="34" charset="-122"/>
                <a:ea typeface="微软雅黑 Light" panose="020B0502040204020203" pitchFamily="34" charset="-122"/>
              </a:rPr>
              <a:t> </a:t>
            </a:r>
          </a:p>
        </p:txBody>
      </p:sp>
      <p:grpSp>
        <p:nvGrpSpPr>
          <p:cNvPr id="49" name="Group 5"/>
          <p:cNvGrpSpPr>
            <a:grpSpLocks/>
          </p:cNvGrpSpPr>
          <p:nvPr/>
        </p:nvGrpSpPr>
        <p:grpSpPr bwMode="auto">
          <a:xfrm>
            <a:off x="412389" y="2143905"/>
            <a:ext cx="2830513" cy="2271712"/>
            <a:chOff x="144" y="1960"/>
            <a:chExt cx="1937" cy="1431"/>
          </a:xfrm>
        </p:grpSpPr>
        <p:sp>
          <p:nvSpPr>
            <p:cNvPr id="50" name="Oval 6"/>
            <p:cNvSpPr>
              <a:spLocks noChangeArrowheads="1"/>
            </p:cNvSpPr>
            <p:nvPr/>
          </p:nvSpPr>
          <p:spPr bwMode="auto">
            <a:xfrm>
              <a:off x="933" y="1960"/>
              <a:ext cx="360" cy="298"/>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1</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1" name="Oval 7"/>
            <p:cNvSpPr>
              <a:spLocks noChangeArrowheads="1"/>
            </p:cNvSpPr>
            <p:nvPr/>
          </p:nvSpPr>
          <p:spPr bwMode="auto">
            <a:xfrm>
              <a:off x="432" y="2323"/>
              <a:ext cx="368" cy="273"/>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2</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2" name="Oval 8"/>
            <p:cNvSpPr>
              <a:spLocks noChangeArrowheads="1"/>
            </p:cNvSpPr>
            <p:nvPr/>
          </p:nvSpPr>
          <p:spPr bwMode="auto">
            <a:xfrm>
              <a:off x="144" y="2686"/>
              <a:ext cx="311" cy="319"/>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4</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3" name="Oval 9"/>
            <p:cNvSpPr>
              <a:spLocks noChangeArrowheads="1"/>
            </p:cNvSpPr>
            <p:nvPr/>
          </p:nvSpPr>
          <p:spPr bwMode="auto">
            <a:xfrm>
              <a:off x="768" y="2686"/>
              <a:ext cx="377" cy="271"/>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5</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4" name="Oval 10"/>
            <p:cNvSpPr>
              <a:spLocks noChangeArrowheads="1"/>
            </p:cNvSpPr>
            <p:nvPr/>
          </p:nvSpPr>
          <p:spPr bwMode="auto">
            <a:xfrm>
              <a:off x="1488" y="2278"/>
              <a:ext cx="347" cy="318"/>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3</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5" name="Oval 11"/>
            <p:cNvSpPr>
              <a:spLocks noChangeArrowheads="1"/>
            </p:cNvSpPr>
            <p:nvPr/>
          </p:nvSpPr>
          <p:spPr bwMode="auto">
            <a:xfrm>
              <a:off x="1728" y="2686"/>
              <a:ext cx="353" cy="334"/>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7</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6" name="Oval 12"/>
            <p:cNvSpPr>
              <a:spLocks noChangeArrowheads="1"/>
            </p:cNvSpPr>
            <p:nvPr/>
          </p:nvSpPr>
          <p:spPr bwMode="auto">
            <a:xfrm>
              <a:off x="1248" y="2686"/>
              <a:ext cx="341" cy="334"/>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6</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57" name="Oval 13"/>
            <p:cNvSpPr>
              <a:spLocks noChangeArrowheads="1"/>
            </p:cNvSpPr>
            <p:nvPr/>
          </p:nvSpPr>
          <p:spPr bwMode="auto">
            <a:xfrm>
              <a:off x="912" y="3094"/>
              <a:ext cx="332" cy="297"/>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8</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cxnSp>
          <p:nvCxnSpPr>
            <p:cNvPr id="58" name="AutoShape 14"/>
            <p:cNvCxnSpPr>
              <a:cxnSpLocks noChangeShapeType="1"/>
              <a:stCxn id="54" idx="5"/>
              <a:endCxn id="55" idx="0"/>
            </p:cNvCxnSpPr>
            <p:nvPr/>
          </p:nvCxnSpPr>
          <p:spPr bwMode="auto">
            <a:xfrm rot="16200000" flipH="1">
              <a:off x="1776" y="2557"/>
              <a:ext cx="136" cy="121"/>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59" name="AutoShape 15"/>
            <p:cNvCxnSpPr>
              <a:cxnSpLocks noChangeShapeType="1"/>
              <a:stCxn id="54" idx="3"/>
              <a:endCxn id="56" idx="0"/>
            </p:cNvCxnSpPr>
            <p:nvPr/>
          </p:nvCxnSpPr>
          <p:spPr bwMode="auto">
            <a:xfrm rot="5400000">
              <a:off x="1410" y="2557"/>
              <a:ext cx="136" cy="121"/>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0" name="AutoShape 16"/>
            <p:cNvCxnSpPr>
              <a:cxnSpLocks noChangeShapeType="1"/>
              <a:stCxn id="50" idx="6"/>
              <a:endCxn id="54" idx="1"/>
            </p:cNvCxnSpPr>
            <p:nvPr/>
          </p:nvCxnSpPr>
          <p:spPr bwMode="auto">
            <a:xfrm>
              <a:off x="1293" y="2109"/>
              <a:ext cx="246" cy="215"/>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1" name="AutoShape 17"/>
            <p:cNvCxnSpPr>
              <a:cxnSpLocks noChangeShapeType="1"/>
              <a:stCxn id="50" idx="2"/>
              <a:endCxn id="51" idx="7"/>
            </p:cNvCxnSpPr>
            <p:nvPr/>
          </p:nvCxnSpPr>
          <p:spPr bwMode="auto">
            <a:xfrm rot="10800000" flipV="1">
              <a:off x="746" y="2109"/>
              <a:ext cx="187" cy="254"/>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2" name="AutoShape 18"/>
            <p:cNvCxnSpPr>
              <a:cxnSpLocks noChangeShapeType="1"/>
              <a:stCxn id="51" idx="3"/>
              <a:endCxn id="52" idx="0"/>
            </p:cNvCxnSpPr>
            <p:nvPr/>
          </p:nvCxnSpPr>
          <p:spPr bwMode="auto">
            <a:xfrm rot="5400000">
              <a:off x="328" y="2528"/>
              <a:ext cx="130" cy="186"/>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3" name="AutoShape 19"/>
            <p:cNvCxnSpPr>
              <a:cxnSpLocks noChangeShapeType="1"/>
              <a:stCxn id="51" idx="6"/>
              <a:endCxn id="53" idx="0"/>
            </p:cNvCxnSpPr>
            <p:nvPr/>
          </p:nvCxnSpPr>
          <p:spPr bwMode="auto">
            <a:xfrm>
              <a:off x="800" y="2459"/>
              <a:ext cx="156" cy="226"/>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4" name="AutoShape 20"/>
            <p:cNvCxnSpPr>
              <a:cxnSpLocks noChangeShapeType="1"/>
              <a:stCxn id="52" idx="5"/>
              <a:endCxn id="57" idx="2"/>
            </p:cNvCxnSpPr>
            <p:nvPr/>
          </p:nvCxnSpPr>
          <p:spPr bwMode="auto">
            <a:xfrm rot="16200000" flipH="1">
              <a:off x="519" y="2849"/>
              <a:ext cx="284" cy="502"/>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5" name="AutoShape 21"/>
            <p:cNvCxnSpPr>
              <a:cxnSpLocks noChangeShapeType="1"/>
              <a:stCxn id="57" idx="0"/>
            </p:cNvCxnSpPr>
            <p:nvPr/>
          </p:nvCxnSpPr>
          <p:spPr bwMode="auto">
            <a:xfrm rot="16200000" flipV="1">
              <a:off x="994" y="3010"/>
              <a:ext cx="136" cy="31"/>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cxnSp>
          <p:nvCxnSpPr>
            <p:cNvPr id="66" name="AutoShape 22"/>
            <p:cNvCxnSpPr>
              <a:cxnSpLocks noChangeShapeType="1"/>
              <a:stCxn id="55" idx="2"/>
              <a:endCxn id="56" idx="6"/>
            </p:cNvCxnSpPr>
            <p:nvPr/>
          </p:nvCxnSpPr>
          <p:spPr bwMode="auto">
            <a:xfrm rot="10800000">
              <a:off x="1589" y="2853"/>
              <a:ext cx="139" cy="1"/>
            </a:xfrm>
            <a:prstGeom prst="straightConnector1">
              <a:avLst/>
            </a:prstGeom>
            <a:noFill/>
            <a:ln w="12700" cap="sq">
              <a:solidFill>
                <a:srgbClr val="0000FF"/>
              </a:solidFill>
              <a:round/>
              <a:headEnd/>
              <a:tailEnd/>
            </a:ln>
            <a:extLst>
              <a:ext uri="{909E8E84-426E-40DD-AFC4-6F175D3DCCD1}">
                <a14:hiddenFill xmlns:a14="http://schemas.microsoft.com/office/drawing/2010/main">
                  <a:noFill/>
                </a14:hiddenFill>
              </a:ext>
            </a:extLst>
          </p:spPr>
        </p:cxnSp>
      </p:grpSp>
      <p:sp>
        <p:nvSpPr>
          <p:cNvPr id="67" name="Rectangle 23"/>
          <p:cNvSpPr>
            <a:spLocks noChangeArrowheads="1"/>
          </p:cNvSpPr>
          <p:nvPr/>
        </p:nvSpPr>
        <p:spPr bwMode="auto">
          <a:xfrm>
            <a:off x="3423877" y="1966105"/>
            <a:ext cx="4249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000000"/>
                </a:solidFill>
                <a:latin typeface="微软雅黑 Light" panose="020B0502040204020203" pitchFamily="34" charset="-122"/>
                <a:ea typeface="华文中宋" panose="02010600040101010101" pitchFamily="2" charset="-122"/>
              </a:rPr>
              <a:t>广度优先遍历 </a:t>
            </a:r>
            <a:r>
              <a:rPr lang="en-US" altLang="zh-CN" sz="2400" b="1">
                <a:solidFill>
                  <a:srgbClr val="000000"/>
                </a:solidFill>
                <a:latin typeface="微软雅黑 Light" panose="020B0502040204020203" pitchFamily="34" charset="-122"/>
                <a:ea typeface="华文中宋" panose="02010600040101010101" pitchFamily="2" charset="-122"/>
              </a:rPr>
              <a:t>(</a:t>
            </a:r>
            <a:r>
              <a:rPr lang="zh-CN" altLang="en-US" sz="2400" b="1">
                <a:solidFill>
                  <a:srgbClr val="000000"/>
                </a:solidFill>
                <a:latin typeface="微软雅黑 Light" panose="020B0502040204020203" pitchFamily="34" charset="-122"/>
                <a:ea typeface="华文中宋" panose="02010600040101010101" pitchFamily="2" charset="-122"/>
              </a:rPr>
              <a:t>结果不唯一</a:t>
            </a:r>
            <a:r>
              <a:rPr lang="en-US" altLang="zh-CN" sz="2400" b="1">
                <a:solidFill>
                  <a:srgbClr val="000000"/>
                </a:solidFill>
                <a:latin typeface="微软雅黑 Light" panose="020B0502040204020203" pitchFamily="34" charset="-122"/>
                <a:ea typeface="华文中宋" panose="02010600040101010101" pitchFamily="2" charset="-122"/>
              </a:rPr>
              <a:t>)</a:t>
            </a:r>
            <a:r>
              <a:rPr lang="zh-CN" altLang="en-US" sz="2400" b="1">
                <a:solidFill>
                  <a:srgbClr val="000000"/>
                </a:solidFill>
                <a:latin typeface="微软雅黑 Light" panose="020B0502040204020203" pitchFamily="34" charset="-122"/>
                <a:ea typeface="华文中宋" panose="02010600040101010101" pitchFamily="2" charset="-122"/>
              </a:rPr>
              <a:t>： </a:t>
            </a:r>
          </a:p>
        </p:txBody>
      </p:sp>
      <p:sp>
        <p:nvSpPr>
          <p:cNvPr id="68" name="Text Box 24"/>
          <p:cNvSpPr txBox="1">
            <a:spLocks noChangeArrowheads="1"/>
          </p:cNvSpPr>
          <p:nvPr/>
        </p:nvSpPr>
        <p:spPr bwMode="auto">
          <a:xfrm>
            <a:off x="3423877" y="2661430"/>
            <a:ext cx="55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rPr>
              <a:t>V</a:t>
            </a:r>
            <a:r>
              <a:rPr lang="en-US" altLang="zh-CN" sz="2400" b="1" baseline="-25000">
                <a:solidFill>
                  <a:srgbClr val="000000"/>
                </a:solidFill>
                <a:latin typeface="微软雅黑 Light" panose="020B0502040204020203" pitchFamily="34" charset="-122"/>
                <a:ea typeface="华文中宋" panose="02010600040101010101" pitchFamily="2" charset="-122"/>
              </a:rPr>
              <a:t>1</a:t>
            </a:r>
            <a:r>
              <a:rPr lang="en-US" altLang="zh-CN" sz="2400" b="1">
                <a:solidFill>
                  <a:srgbClr val="000000"/>
                </a:solidFill>
                <a:latin typeface="微软雅黑 Light" panose="020B0502040204020203" pitchFamily="34" charset="-122"/>
                <a:ea typeface="华文中宋" panose="02010600040101010101" pitchFamily="2" charset="-122"/>
              </a:rPr>
              <a:t> </a:t>
            </a:r>
          </a:p>
        </p:txBody>
      </p:sp>
      <p:sp>
        <p:nvSpPr>
          <p:cNvPr id="69" name="Text Box 25"/>
          <p:cNvSpPr txBox="1">
            <a:spLocks noChangeArrowheads="1"/>
          </p:cNvSpPr>
          <p:nvPr/>
        </p:nvSpPr>
        <p:spPr bwMode="auto">
          <a:xfrm>
            <a:off x="3814402" y="2640792"/>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2</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p>
        </p:txBody>
      </p:sp>
      <p:sp>
        <p:nvSpPr>
          <p:cNvPr id="70" name="Text Box 26"/>
          <p:cNvSpPr txBox="1">
            <a:spLocks noChangeArrowheads="1"/>
          </p:cNvSpPr>
          <p:nvPr/>
        </p:nvSpPr>
        <p:spPr bwMode="auto">
          <a:xfrm>
            <a:off x="4525602" y="2640792"/>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3</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71" name="Text Box 27"/>
          <p:cNvSpPr txBox="1">
            <a:spLocks noChangeArrowheads="1"/>
          </p:cNvSpPr>
          <p:nvPr/>
        </p:nvSpPr>
        <p:spPr bwMode="auto">
          <a:xfrm>
            <a:off x="5254264" y="2640792"/>
            <a:ext cx="89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4</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72" name="Text Box 28"/>
          <p:cNvSpPr txBox="1">
            <a:spLocks noChangeArrowheads="1"/>
          </p:cNvSpPr>
          <p:nvPr/>
        </p:nvSpPr>
        <p:spPr bwMode="auto">
          <a:xfrm>
            <a:off x="5973402" y="2640792"/>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5</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73" name="Text Box 29"/>
          <p:cNvSpPr txBox="1">
            <a:spLocks noChangeArrowheads="1"/>
          </p:cNvSpPr>
          <p:nvPr/>
        </p:nvSpPr>
        <p:spPr bwMode="auto">
          <a:xfrm>
            <a:off x="6702064" y="2640792"/>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6</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74" name="Text Box 30"/>
          <p:cNvSpPr txBox="1">
            <a:spLocks noChangeArrowheads="1"/>
          </p:cNvSpPr>
          <p:nvPr/>
        </p:nvSpPr>
        <p:spPr bwMode="auto">
          <a:xfrm>
            <a:off x="7414852" y="2640792"/>
            <a:ext cx="89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7</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75" name="Text Box 31"/>
          <p:cNvSpPr txBox="1">
            <a:spLocks noChangeArrowheads="1"/>
          </p:cNvSpPr>
          <p:nvPr/>
        </p:nvSpPr>
        <p:spPr bwMode="auto">
          <a:xfrm>
            <a:off x="8133989" y="2640792"/>
            <a:ext cx="955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8 </a:t>
            </a:r>
            <a:r>
              <a:rPr lang="en-US" altLang="zh-CN" sz="2400" b="1">
                <a:solidFill>
                  <a:srgbClr val="000000"/>
                </a:solidFill>
                <a:latin typeface="微软雅黑 Light" panose="020B0502040204020203" pitchFamily="34" charset="-122"/>
                <a:ea typeface="微软雅黑 Light" panose="020B0502040204020203" pitchFamily="34" charset="-122"/>
              </a:rPr>
              <a:t> </a:t>
            </a:r>
          </a:p>
        </p:txBody>
      </p:sp>
      <p:sp>
        <p:nvSpPr>
          <p:cNvPr id="76" name="Text Box 32"/>
          <p:cNvSpPr txBox="1">
            <a:spLocks noChangeArrowheads="1"/>
          </p:cNvSpPr>
          <p:nvPr/>
        </p:nvSpPr>
        <p:spPr bwMode="auto">
          <a:xfrm>
            <a:off x="3423877" y="3263092"/>
            <a:ext cx="55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rPr>
              <a:t>V</a:t>
            </a:r>
            <a:r>
              <a:rPr lang="en-US" altLang="zh-CN" sz="2400" b="1" baseline="-25000">
                <a:solidFill>
                  <a:srgbClr val="000000"/>
                </a:solidFill>
                <a:latin typeface="微软雅黑 Light" panose="020B0502040204020203" pitchFamily="34" charset="-122"/>
                <a:ea typeface="华文中宋" panose="02010600040101010101" pitchFamily="2" charset="-122"/>
              </a:rPr>
              <a:t>1</a:t>
            </a:r>
            <a:r>
              <a:rPr lang="en-US" altLang="zh-CN" sz="2400" b="1">
                <a:solidFill>
                  <a:srgbClr val="000000"/>
                </a:solidFill>
                <a:latin typeface="微软雅黑 Light" panose="020B0502040204020203" pitchFamily="34" charset="-122"/>
                <a:ea typeface="华文中宋" panose="02010600040101010101" pitchFamily="2" charset="-122"/>
              </a:rPr>
              <a:t> </a:t>
            </a:r>
          </a:p>
        </p:txBody>
      </p:sp>
      <p:sp>
        <p:nvSpPr>
          <p:cNvPr id="77" name="Text Box 33"/>
          <p:cNvSpPr txBox="1">
            <a:spLocks noChangeArrowheads="1"/>
          </p:cNvSpPr>
          <p:nvPr/>
        </p:nvSpPr>
        <p:spPr bwMode="auto">
          <a:xfrm>
            <a:off x="3814402" y="32424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3</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p>
        </p:txBody>
      </p:sp>
      <p:sp>
        <p:nvSpPr>
          <p:cNvPr id="78" name="Text Box 34"/>
          <p:cNvSpPr txBox="1">
            <a:spLocks noChangeArrowheads="1"/>
          </p:cNvSpPr>
          <p:nvPr/>
        </p:nvSpPr>
        <p:spPr bwMode="auto">
          <a:xfrm>
            <a:off x="4525602" y="32424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2</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79" name="Text Box 35"/>
          <p:cNvSpPr txBox="1">
            <a:spLocks noChangeArrowheads="1"/>
          </p:cNvSpPr>
          <p:nvPr/>
        </p:nvSpPr>
        <p:spPr bwMode="auto">
          <a:xfrm>
            <a:off x="5254264" y="3242455"/>
            <a:ext cx="89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7</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0" name="Text Box 36"/>
          <p:cNvSpPr txBox="1">
            <a:spLocks noChangeArrowheads="1"/>
          </p:cNvSpPr>
          <p:nvPr/>
        </p:nvSpPr>
        <p:spPr bwMode="auto">
          <a:xfrm>
            <a:off x="5973402" y="32424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6</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1" name="Text Box 37"/>
          <p:cNvSpPr txBox="1">
            <a:spLocks noChangeArrowheads="1"/>
          </p:cNvSpPr>
          <p:nvPr/>
        </p:nvSpPr>
        <p:spPr bwMode="auto">
          <a:xfrm>
            <a:off x="6702064" y="32424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5</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2" name="Text Box 38"/>
          <p:cNvSpPr txBox="1">
            <a:spLocks noChangeArrowheads="1"/>
          </p:cNvSpPr>
          <p:nvPr/>
        </p:nvSpPr>
        <p:spPr bwMode="auto">
          <a:xfrm>
            <a:off x="7414852" y="3242455"/>
            <a:ext cx="89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4</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3" name="Text Box 39"/>
          <p:cNvSpPr txBox="1">
            <a:spLocks noChangeArrowheads="1"/>
          </p:cNvSpPr>
          <p:nvPr/>
        </p:nvSpPr>
        <p:spPr bwMode="auto">
          <a:xfrm>
            <a:off x="8133989" y="3242455"/>
            <a:ext cx="985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8</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r>
              <a:rPr lang="en-US" altLang="zh-CN" sz="2400" b="1">
                <a:solidFill>
                  <a:srgbClr val="000000"/>
                </a:solidFill>
                <a:latin typeface="微软雅黑 Light" panose="020B0502040204020203" pitchFamily="34" charset="-122"/>
                <a:ea typeface="微软雅黑 Light" panose="020B0502040204020203" pitchFamily="34" charset="-122"/>
              </a:rPr>
              <a:t> </a:t>
            </a:r>
          </a:p>
        </p:txBody>
      </p:sp>
      <p:sp>
        <p:nvSpPr>
          <p:cNvPr id="84" name="Text Box 40"/>
          <p:cNvSpPr txBox="1">
            <a:spLocks noChangeArrowheads="1"/>
          </p:cNvSpPr>
          <p:nvPr/>
        </p:nvSpPr>
        <p:spPr bwMode="auto">
          <a:xfrm>
            <a:off x="3457214" y="3885392"/>
            <a:ext cx="55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rPr>
              <a:t>V</a:t>
            </a:r>
            <a:r>
              <a:rPr lang="en-US" altLang="zh-CN" sz="2400" b="1" baseline="-25000">
                <a:solidFill>
                  <a:srgbClr val="000000"/>
                </a:solidFill>
                <a:latin typeface="微软雅黑 Light" panose="020B0502040204020203" pitchFamily="34" charset="-122"/>
                <a:ea typeface="华文中宋" panose="02010600040101010101" pitchFamily="2" charset="-122"/>
              </a:rPr>
              <a:t>1</a:t>
            </a:r>
            <a:r>
              <a:rPr lang="en-US" altLang="zh-CN" sz="2400" b="1">
                <a:solidFill>
                  <a:srgbClr val="000000"/>
                </a:solidFill>
                <a:latin typeface="微软雅黑 Light" panose="020B0502040204020203" pitchFamily="34" charset="-122"/>
                <a:ea typeface="华文中宋" panose="02010600040101010101" pitchFamily="2" charset="-122"/>
              </a:rPr>
              <a:t> </a:t>
            </a:r>
          </a:p>
        </p:txBody>
      </p:sp>
      <p:sp>
        <p:nvSpPr>
          <p:cNvPr id="85" name="Text Box 41"/>
          <p:cNvSpPr txBox="1">
            <a:spLocks noChangeArrowheads="1"/>
          </p:cNvSpPr>
          <p:nvPr/>
        </p:nvSpPr>
        <p:spPr bwMode="auto">
          <a:xfrm>
            <a:off x="3847739" y="38647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2</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p>
        </p:txBody>
      </p:sp>
      <p:sp>
        <p:nvSpPr>
          <p:cNvPr id="86" name="Text Box 42"/>
          <p:cNvSpPr txBox="1">
            <a:spLocks noChangeArrowheads="1"/>
          </p:cNvSpPr>
          <p:nvPr/>
        </p:nvSpPr>
        <p:spPr bwMode="auto">
          <a:xfrm>
            <a:off x="4558939" y="38647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3</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7" name="Text Box 43"/>
          <p:cNvSpPr txBox="1">
            <a:spLocks noChangeArrowheads="1"/>
          </p:cNvSpPr>
          <p:nvPr/>
        </p:nvSpPr>
        <p:spPr bwMode="auto">
          <a:xfrm>
            <a:off x="5287602" y="38647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5</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8" name="Text Box 44"/>
          <p:cNvSpPr txBox="1">
            <a:spLocks noChangeArrowheads="1"/>
          </p:cNvSpPr>
          <p:nvPr/>
        </p:nvSpPr>
        <p:spPr bwMode="auto">
          <a:xfrm>
            <a:off x="6006739" y="3864755"/>
            <a:ext cx="898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4</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89" name="Text Box 45"/>
          <p:cNvSpPr txBox="1">
            <a:spLocks noChangeArrowheads="1"/>
          </p:cNvSpPr>
          <p:nvPr/>
        </p:nvSpPr>
        <p:spPr bwMode="auto">
          <a:xfrm>
            <a:off x="6735402" y="3864755"/>
            <a:ext cx="892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7</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90" name="Text Box 46"/>
          <p:cNvSpPr txBox="1">
            <a:spLocks noChangeArrowheads="1"/>
          </p:cNvSpPr>
          <p:nvPr/>
        </p:nvSpPr>
        <p:spPr bwMode="auto">
          <a:xfrm>
            <a:off x="7448189" y="3864755"/>
            <a:ext cx="895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6</a:t>
            </a: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91" name="Text Box 47"/>
          <p:cNvSpPr txBox="1">
            <a:spLocks noChangeArrowheads="1"/>
          </p:cNvSpPr>
          <p:nvPr/>
        </p:nvSpPr>
        <p:spPr bwMode="auto">
          <a:xfrm>
            <a:off x="8167327" y="3864755"/>
            <a:ext cx="95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微软雅黑 Light" panose="020B0502040204020203" pitchFamily="34" charset="-122"/>
                <a:sym typeface="Symbol" panose="05050102010706020507" pitchFamily="18" charset="2"/>
              </a:rPr>
              <a:t>8 </a:t>
            </a:r>
            <a:r>
              <a:rPr lang="en-US" altLang="zh-CN" sz="2400" b="1">
                <a:solidFill>
                  <a:srgbClr val="000000"/>
                </a:solidFill>
                <a:latin typeface="微软雅黑 Light" panose="020B0502040204020203" pitchFamily="34" charset="-122"/>
                <a:ea typeface="微软雅黑 Light" panose="020B0502040204020203" pitchFamily="34" charset="-122"/>
              </a:rPr>
              <a:t> </a:t>
            </a:r>
          </a:p>
        </p:txBody>
      </p:sp>
    </p:spTree>
    <p:extLst>
      <p:ext uri="{BB962C8B-B14F-4D97-AF65-F5344CB8AC3E}">
        <p14:creationId xmlns:p14="http://schemas.microsoft.com/office/powerpoint/2010/main" val="40958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ppt_x</p:attrName>
                                        </p:attrNameLst>
                                      </p:cBhvr>
                                      <p:tavLst>
                                        <p:tav tm="0">
                                          <p:val>
                                            <p:strVal val="#ppt_x"/>
                                          </p:val>
                                        </p:tav>
                                        <p:tav tm="100000">
                                          <p:val>
                                            <p:strVal val="#ppt_x"/>
                                          </p:val>
                                        </p:tav>
                                      </p:tavLst>
                                    </p:anim>
                                    <p:anim calcmode="lin" valueType="num">
                                      <p:cBhvr>
                                        <p:cTn id="13" dur="500" fill="hold"/>
                                        <p:tgtEl>
                                          <p:spTgt spid="49"/>
                                        </p:tgtEl>
                                        <p:attrNameLst>
                                          <p:attrName>ppt_y</p:attrName>
                                        </p:attrNameLst>
                                      </p:cBhvr>
                                      <p:tavLst>
                                        <p:tav tm="0">
                                          <p:val>
                                            <p:strVal val="#ppt_y-#ppt_h/2"/>
                                          </p:val>
                                        </p:tav>
                                        <p:tav tm="100000">
                                          <p:val>
                                            <p:strVal val="#ppt_y"/>
                                          </p:val>
                                        </p:tav>
                                      </p:tavLst>
                                    </p:anim>
                                    <p:anim calcmode="lin" valueType="num">
                                      <p:cBhvr>
                                        <p:cTn id="14" dur="500" fill="hold"/>
                                        <p:tgtEl>
                                          <p:spTgt spid="49"/>
                                        </p:tgtEl>
                                        <p:attrNameLst>
                                          <p:attrName>ppt_w</p:attrName>
                                        </p:attrNameLst>
                                      </p:cBhvr>
                                      <p:tavLst>
                                        <p:tav tm="0">
                                          <p:val>
                                            <p:strVal val="#ppt_w"/>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left)">
                                      <p:cBhvr>
                                        <p:cTn id="20" dur="500"/>
                                        <p:tgtEl>
                                          <p:spTgt spid="6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left)">
                                      <p:cBhvr>
                                        <p:cTn id="25" dur="30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3000"/>
                                        <p:tgtEl>
                                          <p:spTgt spid="6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left)">
                                      <p:cBhvr>
                                        <p:cTn id="35" dur="3000"/>
                                        <p:tgtEl>
                                          <p:spTgt spid="7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wipe(left)">
                                      <p:cBhvr>
                                        <p:cTn id="40" dur="3000"/>
                                        <p:tgtEl>
                                          <p:spTgt spid="7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30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left)">
                                      <p:cBhvr>
                                        <p:cTn id="50" dur="3000"/>
                                        <p:tgtEl>
                                          <p:spTgt spid="7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3000"/>
                                        <p:tgtEl>
                                          <p:spTgt spid="7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wipe(left)">
                                      <p:cBhvr>
                                        <p:cTn id="60" dur="3000"/>
                                        <p:tgtEl>
                                          <p:spTgt spid="7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left)">
                                      <p:cBhvr>
                                        <p:cTn id="65" dur="3000"/>
                                        <p:tgtEl>
                                          <p:spTgt spid="7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wipe(left)">
                                      <p:cBhvr>
                                        <p:cTn id="70" dur="3000"/>
                                        <p:tgtEl>
                                          <p:spTgt spid="7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wipe(left)">
                                      <p:cBhvr>
                                        <p:cTn id="75" dur="3000"/>
                                        <p:tgtEl>
                                          <p:spTgt spid="7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wipe(left)">
                                      <p:cBhvr>
                                        <p:cTn id="80" dur="30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wipe(left)">
                                      <p:cBhvr>
                                        <p:cTn id="85" dur="3000"/>
                                        <p:tgtEl>
                                          <p:spTgt spid="8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81"/>
                                        </p:tgtEl>
                                        <p:attrNameLst>
                                          <p:attrName>style.visibility</p:attrName>
                                        </p:attrNameLst>
                                      </p:cBhvr>
                                      <p:to>
                                        <p:strVal val="visible"/>
                                      </p:to>
                                    </p:set>
                                    <p:animEffect transition="in" filter="wipe(left)">
                                      <p:cBhvr>
                                        <p:cTn id="90" dur="3000"/>
                                        <p:tgtEl>
                                          <p:spTgt spid="8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82"/>
                                        </p:tgtEl>
                                        <p:attrNameLst>
                                          <p:attrName>style.visibility</p:attrName>
                                        </p:attrNameLst>
                                      </p:cBhvr>
                                      <p:to>
                                        <p:strVal val="visible"/>
                                      </p:to>
                                    </p:set>
                                    <p:animEffect transition="in" filter="wipe(left)">
                                      <p:cBhvr>
                                        <p:cTn id="95" dur="3000"/>
                                        <p:tgtEl>
                                          <p:spTgt spid="8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83"/>
                                        </p:tgtEl>
                                        <p:attrNameLst>
                                          <p:attrName>style.visibility</p:attrName>
                                        </p:attrNameLst>
                                      </p:cBhvr>
                                      <p:to>
                                        <p:strVal val="visible"/>
                                      </p:to>
                                    </p:set>
                                    <p:animEffect transition="in" filter="wipe(left)">
                                      <p:cBhvr>
                                        <p:cTn id="100" dur="3000"/>
                                        <p:tgtEl>
                                          <p:spTgt spid="8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3000"/>
                                        <p:tgtEl>
                                          <p:spTgt spid="8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85"/>
                                        </p:tgtEl>
                                        <p:attrNameLst>
                                          <p:attrName>style.visibility</p:attrName>
                                        </p:attrNameLst>
                                      </p:cBhvr>
                                      <p:to>
                                        <p:strVal val="visible"/>
                                      </p:to>
                                    </p:set>
                                    <p:animEffect transition="in" filter="wipe(left)">
                                      <p:cBhvr>
                                        <p:cTn id="110" dur="3000"/>
                                        <p:tgtEl>
                                          <p:spTgt spid="8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86"/>
                                        </p:tgtEl>
                                        <p:attrNameLst>
                                          <p:attrName>style.visibility</p:attrName>
                                        </p:attrNameLst>
                                      </p:cBhvr>
                                      <p:to>
                                        <p:strVal val="visible"/>
                                      </p:to>
                                    </p:set>
                                    <p:animEffect transition="in" filter="wipe(left)">
                                      <p:cBhvr>
                                        <p:cTn id="115" dur="3000"/>
                                        <p:tgtEl>
                                          <p:spTgt spid="8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87"/>
                                        </p:tgtEl>
                                        <p:attrNameLst>
                                          <p:attrName>style.visibility</p:attrName>
                                        </p:attrNameLst>
                                      </p:cBhvr>
                                      <p:to>
                                        <p:strVal val="visible"/>
                                      </p:to>
                                    </p:set>
                                    <p:animEffect transition="in" filter="wipe(left)">
                                      <p:cBhvr>
                                        <p:cTn id="120" dur="3000"/>
                                        <p:tgtEl>
                                          <p:spTgt spid="8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wipe(left)">
                                      <p:cBhvr>
                                        <p:cTn id="125" dur="3000"/>
                                        <p:tgtEl>
                                          <p:spTgt spid="8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89"/>
                                        </p:tgtEl>
                                        <p:attrNameLst>
                                          <p:attrName>style.visibility</p:attrName>
                                        </p:attrNameLst>
                                      </p:cBhvr>
                                      <p:to>
                                        <p:strVal val="visible"/>
                                      </p:to>
                                    </p:set>
                                    <p:animEffect transition="in" filter="wipe(left)">
                                      <p:cBhvr>
                                        <p:cTn id="130" dur="3000"/>
                                        <p:tgtEl>
                                          <p:spTgt spid="8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wipe(left)">
                                      <p:cBhvr>
                                        <p:cTn id="135" dur="3000"/>
                                        <p:tgtEl>
                                          <p:spTgt spid="9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91"/>
                                        </p:tgtEl>
                                        <p:attrNameLst>
                                          <p:attrName>style.visibility</p:attrName>
                                        </p:attrNameLst>
                                      </p:cBhvr>
                                      <p:to>
                                        <p:strVal val="visible"/>
                                      </p:to>
                                    </p:set>
                                    <p:animEffect transition="in" filter="wipe(left)">
                                      <p:cBhvr>
                                        <p:cTn id="140" dur="3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67" grpId="0" autoUpdateAnimBg="0"/>
      <p:bldP spid="68" grpId="0" autoUpdateAnimBg="0"/>
      <p:bldP spid="69" grpId="0"/>
      <p:bldP spid="70" grpId="0"/>
      <p:bldP spid="71" grpId="0"/>
      <p:bldP spid="72" grpId="0"/>
      <p:bldP spid="73" grpId="0"/>
      <p:bldP spid="74" grpId="0"/>
      <p:bldP spid="75" grpId="0"/>
      <p:bldP spid="76" grpId="0" autoUpdateAnimBg="0"/>
      <p:bldP spid="77" grpId="0"/>
      <p:bldP spid="78" grpId="0"/>
      <p:bldP spid="79" grpId="0"/>
      <p:bldP spid="80" grpId="0"/>
      <p:bldP spid="81" grpId="0"/>
      <p:bldP spid="82" grpId="0"/>
      <p:bldP spid="83" grpId="0"/>
      <p:bldP spid="84" grpId="0" autoUpdateAnimBg="0"/>
      <p:bldP spid="85" grpId="0"/>
      <p:bldP spid="86" grpId="0"/>
      <p:bldP spid="87" grpId="0"/>
      <p:bldP spid="88" grpId="0"/>
      <p:bldP spid="89" grpId="0"/>
      <p:bldP spid="90" grpId="0"/>
      <p:bldP spid="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C0C0C0"/>
                  </a:outerShdw>
                </a:effectLst>
                <a:latin typeface="黑体" pitchFamily="2" charset="-122"/>
                <a:ea typeface="黑体" pitchFamily="2" charset="-122"/>
              </a:rPr>
              <a:t>广度优先搜索</a:t>
            </a:r>
            <a:endParaRPr lang="zh-CN" altLang="en-US" dirty="0"/>
          </a:p>
        </p:txBody>
      </p:sp>
      <p:sp>
        <p:nvSpPr>
          <p:cNvPr id="4" name="Text Box 5"/>
          <p:cNvSpPr txBox="1">
            <a:spLocks noChangeArrowheads="1"/>
          </p:cNvSpPr>
          <p:nvPr/>
        </p:nvSpPr>
        <p:spPr bwMode="auto">
          <a:xfrm>
            <a:off x="390907" y="1354072"/>
            <a:ext cx="842645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solidFill>
                  <a:srgbClr val="FF0000"/>
                </a:solidFill>
                <a:ea typeface="黑体" panose="02010609060101010101" pitchFamily="49" charset="-122"/>
              </a:rPr>
              <a:t>简单归纳：</a:t>
            </a:r>
          </a:p>
          <a:p>
            <a:pPr eaLnBrk="1" hangingPunct="1"/>
            <a:r>
              <a:rPr lang="zh-CN" altLang="en-US" sz="2600" dirty="0">
                <a:ea typeface="黑体" panose="02010609060101010101" pitchFamily="49" charset="-122"/>
              </a:rPr>
              <a:t>在访问了起始点</a:t>
            </a:r>
            <a:r>
              <a:rPr lang="en-US" altLang="zh-CN" sz="2600" dirty="0">
                <a:ea typeface="黑体" panose="02010609060101010101" pitchFamily="49" charset="-122"/>
              </a:rPr>
              <a:t>v</a:t>
            </a:r>
            <a:r>
              <a:rPr lang="zh-CN" altLang="en-US" sz="2600" dirty="0">
                <a:ea typeface="黑体" panose="02010609060101010101" pitchFamily="49" charset="-122"/>
              </a:rPr>
              <a:t>之后，依次访问 </a:t>
            </a:r>
            <a:r>
              <a:rPr lang="en-US" altLang="zh-CN" sz="2600" dirty="0">
                <a:ea typeface="黑体" panose="02010609060101010101" pitchFamily="49" charset="-122"/>
              </a:rPr>
              <a:t>v</a:t>
            </a:r>
            <a:r>
              <a:rPr lang="zh-CN" altLang="en-US" sz="2600" dirty="0">
                <a:ea typeface="黑体" panose="02010609060101010101" pitchFamily="49" charset="-122"/>
              </a:rPr>
              <a:t>的邻接点；</a:t>
            </a:r>
          </a:p>
          <a:p>
            <a:pPr eaLnBrk="1" hangingPunct="1"/>
            <a:r>
              <a:rPr lang="zh-CN" altLang="en-US" sz="2600" dirty="0">
                <a:ea typeface="黑体" panose="02010609060101010101" pitchFamily="49" charset="-122"/>
              </a:rPr>
              <a:t>然后再依次</a:t>
            </a:r>
            <a:r>
              <a:rPr lang="zh-CN" altLang="en-US" sz="2400" dirty="0">
                <a:solidFill>
                  <a:srgbClr val="FF0000"/>
                </a:solidFill>
                <a:ea typeface="黑体" panose="02010609060101010101" pitchFamily="49" charset="-122"/>
              </a:rPr>
              <a:t>（顺序）</a:t>
            </a:r>
            <a:r>
              <a:rPr lang="zh-CN" altLang="en-US" sz="2600" dirty="0">
                <a:ea typeface="黑体" panose="02010609060101010101" pitchFamily="49" charset="-122"/>
              </a:rPr>
              <a:t>访问这些点</a:t>
            </a:r>
            <a:r>
              <a:rPr lang="zh-CN" altLang="en-US" sz="2400" dirty="0">
                <a:solidFill>
                  <a:srgbClr val="FF0000"/>
                </a:solidFill>
                <a:ea typeface="微软雅黑 Light" panose="020B0502040204020203" pitchFamily="34" charset="-122"/>
              </a:rPr>
              <a:t>（下一层）</a:t>
            </a:r>
            <a:r>
              <a:rPr lang="zh-CN" altLang="en-US" sz="2600" dirty="0">
                <a:ea typeface="黑体" panose="02010609060101010101" pitchFamily="49" charset="-122"/>
              </a:rPr>
              <a:t>中未被访问过的邻接点；</a:t>
            </a:r>
          </a:p>
          <a:p>
            <a:pPr eaLnBrk="1" hangingPunct="1"/>
            <a:r>
              <a:rPr lang="zh-CN" altLang="en-US" sz="2600" dirty="0">
                <a:ea typeface="黑体" panose="02010609060101010101" pitchFamily="49" charset="-122"/>
              </a:rPr>
              <a:t>直到所有顶点都被访问过为止。</a:t>
            </a:r>
          </a:p>
        </p:txBody>
      </p:sp>
      <p:sp>
        <p:nvSpPr>
          <p:cNvPr id="5" name="Rectangle 6"/>
          <p:cNvSpPr>
            <a:spLocks noChangeArrowheads="1"/>
          </p:cNvSpPr>
          <p:nvPr/>
        </p:nvSpPr>
        <p:spPr bwMode="auto">
          <a:xfrm>
            <a:off x="390907" y="4172566"/>
            <a:ext cx="8426450" cy="21929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0"/>
              </a:spcBef>
              <a:buFontTx/>
              <a:buNone/>
            </a:pPr>
            <a:r>
              <a:rPr lang="zh-CN" altLang="en-US" sz="2600" dirty="0">
                <a:solidFill>
                  <a:srgbClr val="000000"/>
                </a:solidFill>
                <a:latin typeface="微软雅黑 Light" panose="020B0502040204020203" pitchFamily="34" charset="-122"/>
                <a:ea typeface="微软雅黑 Light" panose="020B0502040204020203" pitchFamily="34" charset="-122"/>
              </a:rPr>
              <a:t>广度优先搜索是一种分层的搜索过程，每向前走一步可能访问一批顶点，不像深度优先搜索那样有回退的情况。</a:t>
            </a:r>
          </a:p>
          <a:p>
            <a:pPr eaLnBrk="1" hangingPunct="1">
              <a:lnSpc>
                <a:spcPct val="105000"/>
              </a:lnSpc>
              <a:spcBef>
                <a:spcPct val="0"/>
              </a:spcBef>
              <a:buFontTx/>
              <a:buNone/>
            </a:pPr>
            <a:endParaRPr lang="en-US" altLang="zh-CN" sz="2600" dirty="0">
              <a:solidFill>
                <a:srgbClr val="000000"/>
              </a:solidFill>
              <a:latin typeface="微软雅黑 Light" panose="020B0502040204020203" pitchFamily="34" charset="-122"/>
              <a:ea typeface="微软雅黑 Light" panose="020B0502040204020203" pitchFamily="34" charset="-122"/>
            </a:endParaRPr>
          </a:p>
          <a:p>
            <a:pPr eaLnBrk="1" hangingPunct="1">
              <a:lnSpc>
                <a:spcPct val="105000"/>
              </a:lnSpc>
              <a:spcBef>
                <a:spcPct val="0"/>
              </a:spcBef>
              <a:buFontTx/>
              <a:buNone/>
            </a:pPr>
            <a:r>
              <a:rPr lang="zh-CN" altLang="en-US" sz="2600" dirty="0">
                <a:solidFill>
                  <a:srgbClr val="000000"/>
                </a:solidFill>
                <a:latin typeface="微软雅黑 Light" panose="020B0502040204020203" pitchFamily="34" charset="-122"/>
                <a:ea typeface="微软雅黑 Light" panose="020B0502040204020203" pitchFamily="34" charset="-122"/>
              </a:rPr>
              <a:t>因此，广度优先搜索不是一个递归的过程，其算法也不是递归的。</a:t>
            </a:r>
          </a:p>
        </p:txBody>
      </p:sp>
    </p:spTree>
    <p:extLst>
      <p:ext uri="{BB962C8B-B14F-4D97-AF65-F5344CB8AC3E}">
        <p14:creationId xmlns:p14="http://schemas.microsoft.com/office/powerpoint/2010/main" val="39498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C0C0C0"/>
                  </a:outerShdw>
                </a:effectLst>
                <a:latin typeface="黑体" pitchFamily="2" charset="-122"/>
                <a:ea typeface="黑体" pitchFamily="2" charset="-122"/>
              </a:rPr>
              <a:t>广度优先搜索</a:t>
            </a:r>
            <a:endParaRPr lang="zh-CN" altLang="en-US" dirty="0"/>
          </a:p>
        </p:txBody>
      </p:sp>
      <p:graphicFrame>
        <p:nvGraphicFramePr>
          <p:cNvPr id="446" name="Group 2"/>
          <p:cNvGraphicFramePr>
            <a:graphicFrameLocks noGrp="1"/>
          </p:cNvGraphicFramePr>
          <p:nvPr>
            <p:extLst>
              <p:ext uri="{D42A27DB-BD31-4B8C-83A1-F6EECF244321}">
                <p14:modId xmlns:p14="http://schemas.microsoft.com/office/powerpoint/2010/main" val="3391059596"/>
              </p:ext>
            </p:extLst>
          </p:nvPr>
        </p:nvGraphicFramePr>
        <p:xfrm>
          <a:off x="939800" y="4029075"/>
          <a:ext cx="1008063" cy="2743200"/>
        </p:xfrm>
        <a:graphic>
          <a:graphicData uri="http://schemas.openxmlformats.org/drawingml/2006/table">
            <a:tbl>
              <a:tblPr/>
              <a:tblGrid>
                <a:gridCol w="1008063">
                  <a:extLst>
                    <a:ext uri="{9D8B030D-6E8A-4147-A177-3AD203B41FA5}">
                      <a16:colId xmlns:a16="http://schemas.microsoft.com/office/drawing/2014/main" val="20000"/>
                    </a:ext>
                  </a:extLst>
                </a:gridCol>
              </a:tblGrid>
              <a:tr h="236538">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38125">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36538">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36538">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387350">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388938">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bl>
          </a:graphicData>
        </a:graphic>
      </p:graphicFrame>
      <p:sp>
        <p:nvSpPr>
          <p:cNvPr id="447" name="Text Box 18"/>
          <p:cNvSpPr txBox="1">
            <a:spLocks noChangeArrowheads="1"/>
          </p:cNvSpPr>
          <p:nvPr/>
        </p:nvSpPr>
        <p:spPr bwMode="auto">
          <a:xfrm>
            <a:off x="1292225" y="5857875"/>
            <a:ext cx="395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p:nvSpPr>
          <p:cNvPr id="448" name="Text Box 19"/>
          <p:cNvSpPr txBox="1">
            <a:spLocks noChangeArrowheads="1"/>
          </p:cNvSpPr>
          <p:nvPr/>
        </p:nvSpPr>
        <p:spPr bwMode="auto">
          <a:xfrm>
            <a:off x="1266032" y="4943475"/>
            <a:ext cx="44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3 </a:t>
            </a:r>
          </a:p>
        </p:txBody>
      </p:sp>
      <p:sp>
        <p:nvSpPr>
          <p:cNvPr id="449" name="Text Box 20"/>
          <p:cNvSpPr txBox="1">
            <a:spLocks noChangeArrowheads="1"/>
          </p:cNvSpPr>
          <p:nvPr/>
        </p:nvSpPr>
        <p:spPr bwMode="auto">
          <a:xfrm>
            <a:off x="1263651" y="4486275"/>
            <a:ext cx="4524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3399"/>
                </a:solidFill>
                <a:latin typeface="微软雅黑 Light" panose="020B0502040204020203" pitchFamily="34" charset="-122"/>
                <a:ea typeface="微软雅黑 Light" panose="020B0502040204020203" pitchFamily="34" charset="-122"/>
              </a:rPr>
              <a:t>4 </a:t>
            </a:r>
          </a:p>
        </p:txBody>
      </p:sp>
      <p:sp>
        <p:nvSpPr>
          <p:cNvPr id="450" name="Text Box 21"/>
          <p:cNvSpPr txBox="1">
            <a:spLocks noChangeArrowheads="1"/>
          </p:cNvSpPr>
          <p:nvPr/>
        </p:nvSpPr>
        <p:spPr bwMode="auto">
          <a:xfrm>
            <a:off x="1266032" y="6315075"/>
            <a:ext cx="44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0 </a:t>
            </a:r>
          </a:p>
        </p:txBody>
      </p:sp>
      <p:sp>
        <p:nvSpPr>
          <p:cNvPr id="451" name="Text Box 22"/>
          <p:cNvSpPr txBox="1">
            <a:spLocks noChangeArrowheads="1"/>
          </p:cNvSpPr>
          <p:nvPr/>
        </p:nvSpPr>
        <p:spPr bwMode="auto">
          <a:xfrm>
            <a:off x="3455989" y="6417004"/>
            <a:ext cx="555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rPr>
              <a:t>V</a:t>
            </a:r>
            <a:r>
              <a:rPr lang="en-US" altLang="zh-CN" sz="2400" b="1" baseline="-25000">
                <a:solidFill>
                  <a:srgbClr val="000000"/>
                </a:solidFill>
                <a:latin typeface="微软雅黑 Light" panose="020B0502040204020203" pitchFamily="34" charset="-122"/>
                <a:ea typeface="华文中宋" panose="02010600040101010101" pitchFamily="2" charset="-122"/>
              </a:rPr>
              <a:t>1</a:t>
            </a:r>
            <a:r>
              <a:rPr lang="en-US" altLang="zh-CN" sz="2400" b="1">
                <a:solidFill>
                  <a:srgbClr val="000000"/>
                </a:solidFill>
                <a:latin typeface="微软雅黑 Light" panose="020B0502040204020203" pitchFamily="34" charset="-122"/>
                <a:ea typeface="华文中宋" panose="02010600040101010101" pitchFamily="2" charset="-12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452" name="Text Box 23"/>
          <p:cNvSpPr txBox="1">
            <a:spLocks noChangeArrowheads="1"/>
          </p:cNvSpPr>
          <p:nvPr/>
        </p:nvSpPr>
        <p:spPr bwMode="auto">
          <a:xfrm>
            <a:off x="3806826" y="6417004"/>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dirty="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2</a:t>
            </a:r>
            <a:r>
              <a:rPr lang="en-US" altLang="zh-CN" sz="2400" b="1" dirty="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p>
        </p:txBody>
      </p:sp>
      <p:sp>
        <p:nvSpPr>
          <p:cNvPr id="453" name="Text Box 24"/>
          <p:cNvSpPr txBox="1">
            <a:spLocks noChangeArrowheads="1"/>
          </p:cNvSpPr>
          <p:nvPr/>
        </p:nvSpPr>
        <p:spPr bwMode="auto">
          <a:xfrm>
            <a:off x="4522789" y="6417004"/>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3</a:t>
            </a: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454" name="Text Box 25"/>
          <p:cNvSpPr txBox="1">
            <a:spLocks noChangeArrowheads="1"/>
          </p:cNvSpPr>
          <p:nvPr/>
        </p:nvSpPr>
        <p:spPr bwMode="auto">
          <a:xfrm>
            <a:off x="5268914" y="6417004"/>
            <a:ext cx="89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4</a:t>
            </a: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p>
        </p:txBody>
      </p:sp>
      <p:sp>
        <p:nvSpPr>
          <p:cNvPr id="455" name="Text Box 26"/>
          <p:cNvSpPr txBox="1">
            <a:spLocks noChangeArrowheads="1"/>
          </p:cNvSpPr>
          <p:nvPr/>
        </p:nvSpPr>
        <p:spPr bwMode="auto">
          <a:xfrm>
            <a:off x="5970589" y="6417004"/>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5</a:t>
            </a: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endParaRPr lang="en-US" altLang="zh-CN" sz="2400" b="1">
              <a:solidFill>
                <a:srgbClr val="000000"/>
              </a:solidFill>
              <a:latin typeface="微软雅黑 Light" panose="020B0502040204020203" pitchFamily="34" charset="-122"/>
              <a:ea typeface="微软雅黑 Light" panose="020B0502040204020203" pitchFamily="34" charset="-122"/>
            </a:endParaRPr>
          </a:p>
        </p:txBody>
      </p:sp>
      <p:sp>
        <p:nvSpPr>
          <p:cNvPr id="456" name="Text Box 27"/>
          <p:cNvSpPr txBox="1">
            <a:spLocks noChangeArrowheads="1"/>
          </p:cNvSpPr>
          <p:nvPr/>
        </p:nvSpPr>
        <p:spPr bwMode="auto">
          <a:xfrm>
            <a:off x="6715126" y="6417004"/>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6</a:t>
            </a: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p>
        </p:txBody>
      </p:sp>
      <p:grpSp>
        <p:nvGrpSpPr>
          <p:cNvPr id="457" name="Group 29"/>
          <p:cNvGrpSpPr>
            <a:grpSpLocks/>
          </p:cNvGrpSpPr>
          <p:nvPr/>
        </p:nvGrpSpPr>
        <p:grpSpPr bwMode="auto">
          <a:xfrm>
            <a:off x="152400" y="1284288"/>
            <a:ext cx="3051175" cy="2287587"/>
            <a:chOff x="144" y="1950"/>
            <a:chExt cx="1922" cy="1441"/>
          </a:xfrm>
        </p:grpSpPr>
        <p:sp>
          <p:nvSpPr>
            <p:cNvPr id="458" name="Oval 30"/>
            <p:cNvSpPr>
              <a:spLocks noChangeArrowheads="1"/>
            </p:cNvSpPr>
            <p:nvPr/>
          </p:nvSpPr>
          <p:spPr bwMode="auto">
            <a:xfrm>
              <a:off x="933" y="1950"/>
              <a:ext cx="317" cy="308"/>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1</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59" name="Oval 31"/>
            <p:cNvSpPr>
              <a:spLocks noChangeArrowheads="1"/>
            </p:cNvSpPr>
            <p:nvPr/>
          </p:nvSpPr>
          <p:spPr bwMode="auto">
            <a:xfrm>
              <a:off x="432" y="2313"/>
              <a:ext cx="319" cy="283"/>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2</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60" name="Oval 32"/>
            <p:cNvSpPr>
              <a:spLocks noChangeArrowheads="1"/>
            </p:cNvSpPr>
            <p:nvPr/>
          </p:nvSpPr>
          <p:spPr bwMode="auto">
            <a:xfrm>
              <a:off x="144" y="2676"/>
              <a:ext cx="335" cy="329"/>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4</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61" name="Oval 33"/>
            <p:cNvSpPr>
              <a:spLocks noChangeArrowheads="1"/>
            </p:cNvSpPr>
            <p:nvPr/>
          </p:nvSpPr>
          <p:spPr bwMode="auto">
            <a:xfrm>
              <a:off x="768" y="2676"/>
              <a:ext cx="346" cy="281"/>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5</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62" name="Oval 34"/>
            <p:cNvSpPr>
              <a:spLocks noChangeArrowheads="1"/>
            </p:cNvSpPr>
            <p:nvPr/>
          </p:nvSpPr>
          <p:spPr bwMode="auto">
            <a:xfrm>
              <a:off x="1488" y="2313"/>
              <a:ext cx="351" cy="283"/>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3</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63" name="Oval 35"/>
            <p:cNvSpPr>
              <a:spLocks noChangeArrowheads="1"/>
            </p:cNvSpPr>
            <p:nvPr/>
          </p:nvSpPr>
          <p:spPr bwMode="auto">
            <a:xfrm>
              <a:off x="1728" y="2721"/>
              <a:ext cx="338" cy="299"/>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7</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64" name="Oval 36"/>
            <p:cNvSpPr>
              <a:spLocks noChangeArrowheads="1"/>
            </p:cNvSpPr>
            <p:nvPr/>
          </p:nvSpPr>
          <p:spPr bwMode="auto">
            <a:xfrm>
              <a:off x="1248" y="2721"/>
              <a:ext cx="319" cy="299"/>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6</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sp>
          <p:nvSpPr>
            <p:cNvPr id="465" name="Oval 37"/>
            <p:cNvSpPr>
              <a:spLocks noChangeArrowheads="1"/>
            </p:cNvSpPr>
            <p:nvPr/>
          </p:nvSpPr>
          <p:spPr bwMode="auto">
            <a:xfrm>
              <a:off x="912" y="3084"/>
              <a:ext cx="338" cy="307"/>
            </a:xfrm>
            <a:prstGeom prst="ellipse">
              <a:avLst/>
            </a:prstGeom>
            <a:gradFill rotWithShape="0">
              <a:gsLst>
                <a:gs pos="0">
                  <a:srgbClr val="FFFFCC"/>
                </a:gs>
                <a:gs pos="100000">
                  <a:srgbClr val="FF33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V</a:t>
              </a:r>
              <a:r>
                <a:rPr kumimoji="1" lang="en-US" altLang="zh-CN" sz="14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8</a:t>
              </a:r>
              <a:endPar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endParaRPr>
            </a:p>
          </p:txBody>
        </p:sp>
        <p:cxnSp>
          <p:nvCxnSpPr>
            <p:cNvPr id="466" name="AutoShape 38"/>
            <p:cNvCxnSpPr>
              <a:cxnSpLocks noChangeShapeType="1"/>
              <a:stCxn id="462" idx="5"/>
              <a:endCxn id="463" idx="0"/>
            </p:cNvCxnSpPr>
            <p:nvPr/>
          </p:nvCxnSpPr>
          <p:spPr bwMode="auto">
            <a:xfrm rot="16200000" flipH="1">
              <a:off x="1759" y="2583"/>
              <a:ext cx="167" cy="109"/>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67" name="AutoShape 39"/>
            <p:cNvCxnSpPr>
              <a:cxnSpLocks noChangeShapeType="1"/>
              <a:stCxn id="462" idx="3"/>
              <a:endCxn id="464" idx="0"/>
            </p:cNvCxnSpPr>
            <p:nvPr/>
          </p:nvCxnSpPr>
          <p:spPr bwMode="auto">
            <a:xfrm rot="5400000">
              <a:off x="1390" y="2572"/>
              <a:ext cx="167" cy="132"/>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68" name="AutoShape 40"/>
            <p:cNvCxnSpPr>
              <a:cxnSpLocks noChangeShapeType="1"/>
              <a:stCxn id="458" idx="6"/>
              <a:endCxn id="462" idx="1"/>
            </p:cNvCxnSpPr>
            <p:nvPr/>
          </p:nvCxnSpPr>
          <p:spPr bwMode="auto">
            <a:xfrm>
              <a:off x="1250" y="2104"/>
              <a:ext cx="290" cy="250"/>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69" name="AutoShape 41"/>
            <p:cNvCxnSpPr>
              <a:cxnSpLocks noChangeShapeType="1"/>
              <a:stCxn id="458" idx="2"/>
              <a:endCxn id="459" idx="7"/>
            </p:cNvCxnSpPr>
            <p:nvPr/>
          </p:nvCxnSpPr>
          <p:spPr bwMode="auto">
            <a:xfrm rot="10800000" flipV="1">
              <a:off x="704" y="2104"/>
              <a:ext cx="229" cy="250"/>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70" name="AutoShape 42"/>
            <p:cNvCxnSpPr>
              <a:cxnSpLocks noChangeShapeType="1"/>
              <a:stCxn id="459" idx="3"/>
              <a:endCxn id="460" idx="0"/>
            </p:cNvCxnSpPr>
            <p:nvPr/>
          </p:nvCxnSpPr>
          <p:spPr bwMode="auto">
            <a:xfrm rot="5400000">
              <a:off x="334" y="2531"/>
              <a:ext cx="121" cy="167"/>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71" name="AutoShape 43"/>
            <p:cNvCxnSpPr>
              <a:cxnSpLocks noChangeShapeType="1"/>
              <a:stCxn id="459" idx="6"/>
              <a:endCxn id="461" idx="0"/>
            </p:cNvCxnSpPr>
            <p:nvPr/>
          </p:nvCxnSpPr>
          <p:spPr bwMode="auto">
            <a:xfrm>
              <a:off x="751" y="2454"/>
              <a:ext cx="190" cy="221"/>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72" name="AutoShape 44"/>
            <p:cNvCxnSpPr>
              <a:cxnSpLocks noChangeShapeType="1"/>
              <a:stCxn id="460" idx="5"/>
              <a:endCxn id="465" idx="2"/>
            </p:cNvCxnSpPr>
            <p:nvPr/>
          </p:nvCxnSpPr>
          <p:spPr bwMode="auto">
            <a:xfrm rot="16200000" flipH="1">
              <a:off x="530" y="2856"/>
              <a:ext cx="281" cy="482"/>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73" name="AutoShape 45"/>
            <p:cNvCxnSpPr>
              <a:cxnSpLocks noChangeShapeType="1"/>
              <a:stCxn id="465" idx="0"/>
              <a:endCxn id="461" idx="5"/>
            </p:cNvCxnSpPr>
            <p:nvPr/>
          </p:nvCxnSpPr>
          <p:spPr bwMode="auto">
            <a:xfrm rot="16200000" flipV="1">
              <a:off x="988" y="2991"/>
              <a:ext cx="168" cy="18"/>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cxnSp>
          <p:nvCxnSpPr>
            <p:cNvPr id="474" name="AutoShape 46"/>
            <p:cNvCxnSpPr>
              <a:cxnSpLocks noChangeShapeType="1"/>
              <a:stCxn id="463" idx="2"/>
              <a:endCxn id="464" idx="6"/>
            </p:cNvCxnSpPr>
            <p:nvPr/>
          </p:nvCxnSpPr>
          <p:spPr bwMode="auto">
            <a:xfrm rot="10800000">
              <a:off x="1567" y="2871"/>
              <a:ext cx="161" cy="1"/>
            </a:xfrm>
            <a:prstGeom prst="straightConnector1">
              <a:avLst/>
            </a:prstGeom>
            <a:noFill/>
            <a:ln w="12700" cap="sq">
              <a:solidFill>
                <a:srgbClr val="000000"/>
              </a:solidFill>
              <a:round/>
              <a:headEnd/>
              <a:tailEnd/>
            </a:ln>
            <a:extLst>
              <a:ext uri="{909E8E84-426E-40DD-AFC4-6F175D3DCCD1}">
                <a14:hiddenFill xmlns:a14="http://schemas.microsoft.com/office/drawing/2010/main">
                  <a:noFill/>
                </a14:hiddenFill>
              </a:ext>
            </a:extLst>
          </p:spPr>
        </p:cxnSp>
      </p:grpSp>
      <p:sp>
        <p:nvSpPr>
          <p:cNvPr id="475" name="Text Box 47"/>
          <p:cNvSpPr txBox="1">
            <a:spLocks noChangeArrowheads="1"/>
          </p:cNvSpPr>
          <p:nvPr/>
        </p:nvSpPr>
        <p:spPr bwMode="auto">
          <a:xfrm>
            <a:off x="3394075" y="1169948"/>
            <a:ext cx="452438"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0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1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2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3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4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5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6 </a:t>
            </a:r>
          </a:p>
          <a:p>
            <a:pPr fontAlgn="base">
              <a:lnSpc>
                <a:spcPct val="130000"/>
              </a:lnSpc>
              <a:spcBef>
                <a:spcPct val="0"/>
              </a:spcBef>
              <a:spcAft>
                <a:spcPct val="0"/>
              </a:spcAft>
              <a:buFontTx/>
              <a:buNone/>
            </a:pPr>
            <a:r>
              <a:rPr lang="en-US" altLang="zh-CN" sz="2400" b="1">
                <a:solidFill>
                  <a:srgbClr val="000000"/>
                </a:solidFill>
                <a:latin typeface="微软雅黑 Light" panose="020B0502040204020203" pitchFamily="34" charset="-122"/>
                <a:ea typeface="微软雅黑 Light" panose="020B0502040204020203" pitchFamily="34" charset="-122"/>
              </a:rPr>
              <a:t>7</a:t>
            </a:r>
            <a:r>
              <a:rPr lang="en-US" altLang="zh-CN" sz="2400" b="1">
                <a:solidFill>
                  <a:srgbClr val="FF3399"/>
                </a:solidFill>
                <a:latin typeface="微软雅黑 Light" panose="020B0502040204020203" pitchFamily="34" charset="-122"/>
                <a:ea typeface="微软雅黑 Light" panose="020B0502040204020203" pitchFamily="34" charset="-122"/>
              </a:rPr>
              <a:t> </a:t>
            </a:r>
          </a:p>
        </p:txBody>
      </p:sp>
      <p:graphicFrame>
        <p:nvGraphicFramePr>
          <p:cNvPr id="476" name="Group 48"/>
          <p:cNvGraphicFramePr>
            <a:graphicFrameLocks noGrp="1"/>
          </p:cNvGraphicFramePr>
          <p:nvPr>
            <p:extLst>
              <p:ext uri="{D42A27DB-BD31-4B8C-83A1-F6EECF244321}">
                <p14:modId xmlns:p14="http://schemas.microsoft.com/office/powerpoint/2010/main" val="1598451400"/>
              </p:ext>
            </p:extLst>
          </p:nvPr>
        </p:nvGraphicFramePr>
        <p:xfrm>
          <a:off x="3883025" y="1282660"/>
          <a:ext cx="1219200" cy="3797304"/>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0"/>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1"/>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2"/>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3"/>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4"/>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5"/>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6"/>
                  </a:ext>
                </a:extLst>
              </a:tr>
              <a:tr h="474663">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gradFill rotWithShape="0">
                      <a:gsLst>
                        <a:gs pos="0">
                          <a:srgbClr val="FF3300"/>
                        </a:gs>
                        <a:gs pos="50000">
                          <a:srgbClr val="FFFFCC"/>
                        </a:gs>
                        <a:gs pos="100000">
                          <a:srgbClr val="FF3300"/>
                        </a:gs>
                      </a:gsLst>
                      <a:lin ang="5400000" scaled="1"/>
                    </a:gradFill>
                  </a:tcPr>
                </a:tc>
                <a:extLst>
                  <a:ext uri="{0D108BD9-81ED-4DB2-BD59-A6C34878D82A}">
                    <a16:rowId xmlns:a16="http://schemas.microsoft.com/office/drawing/2014/main" val="10007"/>
                  </a:ext>
                </a:extLst>
              </a:tr>
            </a:tbl>
          </a:graphicData>
        </a:graphic>
      </p:graphicFrame>
      <p:grpSp>
        <p:nvGrpSpPr>
          <p:cNvPr id="477" name="Group 78"/>
          <p:cNvGrpSpPr>
            <a:grpSpLocks/>
          </p:cNvGrpSpPr>
          <p:nvPr/>
        </p:nvGrpSpPr>
        <p:grpSpPr bwMode="auto">
          <a:xfrm>
            <a:off x="4702175" y="1320760"/>
            <a:ext cx="4352925" cy="3721100"/>
            <a:chOff x="2964" y="464"/>
            <a:chExt cx="2742" cy="2344"/>
          </a:xfrm>
        </p:grpSpPr>
        <p:grpSp>
          <p:nvGrpSpPr>
            <p:cNvPr id="478" name="Group 79"/>
            <p:cNvGrpSpPr>
              <a:grpSpLocks/>
            </p:cNvGrpSpPr>
            <p:nvPr/>
          </p:nvGrpSpPr>
          <p:grpSpPr bwMode="auto">
            <a:xfrm>
              <a:off x="4210" y="464"/>
              <a:ext cx="643" cy="252"/>
              <a:chOff x="4056" y="2215"/>
              <a:chExt cx="643" cy="252"/>
            </a:xfrm>
          </p:grpSpPr>
          <p:sp>
            <p:nvSpPr>
              <p:cNvPr id="561" name="Rectangle 80"/>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2   ^ </a:t>
                </a:r>
              </a:p>
            </p:txBody>
          </p:sp>
          <p:sp>
            <p:nvSpPr>
              <p:cNvPr id="562" name="Line 81"/>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79" name="Group 82"/>
            <p:cNvGrpSpPr>
              <a:grpSpLocks/>
            </p:cNvGrpSpPr>
            <p:nvPr/>
          </p:nvGrpSpPr>
          <p:grpSpPr bwMode="auto">
            <a:xfrm>
              <a:off x="3366" y="464"/>
              <a:ext cx="643" cy="256"/>
              <a:chOff x="4056" y="2212"/>
              <a:chExt cx="643" cy="262"/>
            </a:xfrm>
          </p:grpSpPr>
          <p:sp>
            <p:nvSpPr>
              <p:cNvPr id="559" name="Rectangle 83"/>
              <p:cNvSpPr>
                <a:spLocks noChangeArrowheads="1"/>
              </p:cNvSpPr>
              <p:nvPr/>
            </p:nvSpPr>
            <p:spPr bwMode="auto">
              <a:xfrm>
                <a:off x="4056" y="2212"/>
                <a:ext cx="643" cy="26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1 </a:t>
                </a:r>
              </a:p>
            </p:txBody>
          </p:sp>
          <p:sp>
            <p:nvSpPr>
              <p:cNvPr id="560" name="Line 84"/>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480" name="Line 85"/>
            <p:cNvSpPr>
              <a:spLocks noChangeShapeType="1"/>
            </p:cNvSpPr>
            <p:nvPr/>
          </p:nvSpPr>
          <p:spPr bwMode="auto">
            <a:xfrm>
              <a:off x="3840" y="576"/>
              <a:ext cx="3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481" name="Line 86"/>
            <p:cNvSpPr>
              <a:spLocks noChangeShapeType="1"/>
            </p:cNvSpPr>
            <p:nvPr/>
          </p:nvSpPr>
          <p:spPr bwMode="auto">
            <a:xfrm>
              <a:off x="2976" y="576"/>
              <a:ext cx="38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nvGrpSpPr>
            <p:cNvPr id="482" name="Group 87"/>
            <p:cNvGrpSpPr>
              <a:grpSpLocks/>
            </p:cNvGrpSpPr>
            <p:nvPr/>
          </p:nvGrpSpPr>
          <p:grpSpPr bwMode="auto">
            <a:xfrm>
              <a:off x="3354" y="1078"/>
              <a:ext cx="643" cy="256"/>
              <a:chOff x="4056" y="2215"/>
              <a:chExt cx="643" cy="256"/>
            </a:xfrm>
          </p:grpSpPr>
          <p:sp>
            <p:nvSpPr>
              <p:cNvPr id="557" name="Rectangle 88"/>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0 </a:t>
                </a:r>
              </a:p>
            </p:txBody>
          </p:sp>
          <p:sp>
            <p:nvSpPr>
              <p:cNvPr id="558" name="Line 89"/>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83" name="Group 90"/>
            <p:cNvGrpSpPr>
              <a:grpSpLocks/>
            </p:cNvGrpSpPr>
            <p:nvPr/>
          </p:nvGrpSpPr>
          <p:grpSpPr bwMode="auto">
            <a:xfrm>
              <a:off x="3354" y="1372"/>
              <a:ext cx="643" cy="256"/>
              <a:chOff x="4056" y="2215"/>
              <a:chExt cx="643" cy="256"/>
            </a:xfrm>
          </p:grpSpPr>
          <p:sp>
            <p:nvSpPr>
              <p:cNvPr id="555" name="Rectangle 91"/>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1 </a:t>
                </a:r>
              </a:p>
            </p:txBody>
          </p:sp>
          <p:sp>
            <p:nvSpPr>
              <p:cNvPr id="556" name="Line 92"/>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84" name="Group 93"/>
            <p:cNvGrpSpPr>
              <a:grpSpLocks/>
            </p:cNvGrpSpPr>
            <p:nvPr/>
          </p:nvGrpSpPr>
          <p:grpSpPr bwMode="auto">
            <a:xfrm>
              <a:off x="3358" y="769"/>
              <a:ext cx="643" cy="256"/>
              <a:chOff x="4056" y="2215"/>
              <a:chExt cx="643" cy="256"/>
            </a:xfrm>
          </p:grpSpPr>
          <p:sp>
            <p:nvSpPr>
              <p:cNvPr id="553" name="Rectangle 94"/>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0 </a:t>
                </a:r>
              </a:p>
            </p:txBody>
          </p:sp>
          <p:sp>
            <p:nvSpPr>
              <p:cNvPr id="554" name="Line 95"/>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485" name="Line 96"/>
            <p:cNvSpPr>
              <a:spLocks noChangeShapeType="1"/>
            </p:cNvSpPr>
            <p:nvPr/>
          </p:nvSpPr>
          <p:spPr bwMode="auto">
            <a:xfrm>
              <a:off x="2976" y="910"/>
              <a:ext cx="3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nvGrpSpPr>
            <p:cNvPr id="486" name="Group 97"/>
            <p:cNvGrpSpPr>
              <a:grpSpLocks/>
            </p:cNvGrpSpPr>
            <p:nvPr/>
          </p:nvGrpSpPr>
          <p:grpSpPr bwMode="auto">
            <a:xfrm>
              <a:off x="2995" y="1659"/>
              <a:ext cx="1002" cy="256"/>
              <a:chOff x="2785" y="2701"/>
              <a:chExt cx="1002" cy="256"/>
            </a:xfrm>
          </p:grpSpPr>
          <p:grpSp>
            <p:nvGrpSpPr>
              <p:cNvPr id="549" name="Group 98"/>
              <p:cNvGrpSpPr>
                <a:grpSpLocks/>
              </p:cNvGrpSpPr>
              <p:nvPr/>
            </p:nvGrpSpPr>
            <p:grpSpPr bwMode="auto">
              <a:xfrm>
                <a:off x="3144" y="2701"/>
                <a:ext cx="643" cy="256"/>
                <a:chOff x="4056" y="2215"/>
                <a:chExt cx="643" cy="256"/>
              </a:xfrm>
            </p:grpSpPr>
            <p:sp>
              <p:nvSpPr>
                <p:cNvPr id="551" name="Rectangle 99"/>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1 </a:t>
                  </a:r>
                </a:p>
              </p:txBody>
            </p:sp>
            <p:sp>
              <p:nvSpPr>
                <p:cNvPr id="552" name="Line 100"/>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50" name="Line 101"/>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87" name="Group 102"/>
            <p:cNvGrpSpPr>
              <a:grpSpLocks/>
            </p:cNvGrpSpPr>
            <p:nvPr/>
          </p:nvGrpSpPr>
          <p:grpSpPr bwMode="auto">
            <a:xfrm>
              <a:off x="2991" y="1955"/>
              <a:ext cx="1002" cy="256"/>
              <a:chOff x="2785" y="2701"/>
              <a:chExt cx="1002" cy="256"/>
            </a:xfrm>
          </p:grpSpPr>
          <p:grpSp>
            <p:nvGrpSpPr>
              <p:cNvPr id="545" name="Group 103"/>
              <p:cNvGrpSpPr>
                <a:grpSpLocks/>
              </p:cNvGrpSpPr>
              <p:nvPr/>
            </p:nvGrpSpPr>
            <p:grpSpPr bwMode="auto">
              <a:xfrm>
                <a:off x="3144" y="2701"/>
                <a:ext cx="643" cy="256"/>
                <a:chOff x="4056" y="2215"/>
                <a:chExt cx="643" cy="256"/>
              </a:xfrm>
            </p:grpSpPr>
            <p:sp>
              <p:nvSpPr>
                <p:cNvPr id="547" name="Rectangle 104"/>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2 </a:t>
                  </a:r>
                </a:p>
              </p:txBody>
            </p:sp>
            <p:sp>
              <p:nvSpPr>
                <p:cNvPr id="548" name="Line 105"/>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46" name="Line 106"/>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88" name="Group 107"/>
            <p:cNvGrpSpPr>
              <a:grpSpLocks/>
            </p:cNvGrpSpPr>
            <p:nvPr/>
          </p:nvGrpSpPr>
          <p:grpSpPr bwMode="auto">
            <a:xfrm>
              <a:off x="2991" y="2244"/>
              <a:ext cx="1002" cy="256"/>
              <a:chOff x="2785" y="2701"/>
              <a:chExt cx="1002" cy="256"/>
            </a:xfrm>
          </p:grpSpPr>
          <p:grpSp>
            <p:nvGrpSpPr>
              <p:cNvPr id="541" name="Group 108"/>
              <p:cNvGrpSpPr>
                <a:grpSpLocks/>
              </p:cNvGrpSpPr>
              <p:nvPr/>
            </p:nvGrpSpPr>
            <p:grpSpPr bwMode="auto">
              <a:xfrm>
                <a:off x="3144" y="2701"/>
                <a:ext cx="643" cy="256"/>
                <a:chOff x="4056" y="2215"/>
                <a:chExt cx="643" cy="256"/>
              </a:xfrm>
            </p:grpSpPr>
            <p:sp>
              <p:nvSpPr>
                <p:cNvPr id="543" name="Rectangle 109"/>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2 </a:t>
                  </a:r>
                </a:p>
              </p:txBody>
            </p:sp>
            <p:sp>
              <p:nvSpPr>
                <p:cNvPr id="544" name="Line 110"/>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42" name="Line 111"/>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89" name="Group 112"/>
            <p:cNvGrpSpPr>
              <a:grpSpLocks/>
            </p:cNvGrpSpPr>
            <p:nvPr/>
          </p:nvGrpSpPr>
          <p:grpSpPr bwMode="auto">
            <a:xfrm>
              <a:off x="2987" y="2544"/>
              <a:ext cx="1002" cy="256"/>
              <a:chOff x="2785" y="2701"/>
              <a:chExt cx="1002" cy="256"/>
            </a:xfrm>
          </p:grpSpPr>
          <p:grpSp>
            <p:nvGrpSpPr>
              <p:cNvPr id="537" name="Group 113"/>
              <p:cNvGrpSpPr>
                <a:grpSpLocks/>
              </p:cNvGrpSpPr>
              <p:nvPr/>
            </p:nvGrpSpPr>
            <p:grpSpPr bwMode="auto">
              <a:xfrm>
                <a:off x="3144" y="2701"/>
                <a:ext cx="643" cy="256"/>
                <a:chOff x="4056" y="2215"/>
                <a:chExt cx="643" cy="256"/>
              </a:xfrm>
            </p:grpSpPr>
            <p:sp>
              <p:nvSpPr>
                <p:cNvPr id="539" name="Rectangle 114"/>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3 </a:t>
                  </a:r>
                </a:p>
              </p:txBody>
            </p:sp>
            <p:sp>
              <p:nvSpPr>
                <p:cNvPr id="540" name="Line 115"/>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38" name="Line 116"/>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490" name="Line 117"/>
            <p:cNvSpPr>
              <a:spLocks noChangeShapeType="1"/>
            </p:cNvSpPr>
            <p:nvPr/>
          </p:nvSpPr>
          <p:spPr bwMode="auto">
            <a:xfrm>
              <a:off x="2964" y="1200"/>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491" name="Line 118"/>
            <p:cNvSpPr>
              <a:spLocks noChangeShapeType="1"/>
            </p:cNvSpPr>
            <p:nvPr/>
          </p:nvSpPr>
          <p:spPr bwMode="auto">
            <a:xfrm>
              <a:off x="2976" y="1521"/>
              <a:ext cx="37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nvGrpSpPr>
            <p:cNvPr id="492" name="Group 119"/>
            <p:cNvGrpSpPr>
              <a:grpSpLocks/>
            </p:cNvGrpSpPr>
            <p:nvPr/>
          </p:nvGrpSpPr>
          <p:grpSpPr bwMode="auto">
            <a:xfrm>
              <a:off x="3846" y="768"/>
              <a:ext cx="1002" cy="256"/>
              <a:chOff x="2785" y="2701"/>
              <a:chExt cx="1002" cy="256"/>
            </a:xfrm>
          </p:grpSpPr>
          <p:grpSp>
            <p:nvGrpSpPr>
              <p:cNvPr id="533" name="Group 120"/>
              <p:cNvGrpSpPr>
                <a:grpSpLocks/>
              </p:cNvGrpSpPr>
              <p:nvPr/>
            </p:nvGrpSpPr>
            <p:grpSpPr bwMode="auto">
              <a:xfrm>
                <a:off x="3144" y="2701"/>
                <a:ext cx="643" cy="256"/>
                <a:chOff x="4056" y="2215"/>
                <a:chExt cx="643" cy="256"/>
              </a:xfrm>
            </p:grpSpPr>
            <p:sp>
              <p:nvSpPr>
                <p:cNvPr id="535" name="Rectangle 121"/>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3       </a:t>
                  </a:r>
                </a:p>
              </p:txBody>
            </p:sp>
            <p:sp>
              <p:nvSpPr>
                <p:cNvPr id="536" name="Line 122"/>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34" name="Line 123"/>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3" name="Group 124"/>
            <p:cNvGrpSpPr>
              <a:grpSpLocks/>
            </p:cNvGrpSpPr>
            <p:nvPr/>
          </p:nvGrpSpPr>
          <p:grpSpPr bwMode="auto">
            <a:xfrm>
              <a:off x="3848" y="1078"/>
              <a:ext cx="1002" cy="256"/>
              <a:chOff x="2785" y="2701"/>
              <a:chExt cx="1002" cy="256"/>
            </a:xfrm>
          </p:grpSpPr>
          <p:grpSp>
            <p:nvGrpSpPr>
              <p:cNvPr id="529" name="Group 125"/>
              <p:cNvGrpSpPr>
                <a:grpSpLocks/>
              </p:cNvGrpSpPr>
              <p:nvPr/>
            </p:nvGrpSpPr>
            <p:grpSpPr bwMode="auto">
              <a:xfrm>
                <a:off x="3144" y="2701"/>
                <a:ext cx="643" cy="256"/>
                <a:chOff x="4056" y="2215"/>
                <a:chExt cx="643" cy="256"/>
              </a:xfrm>
            </p:grpSpPr>
            <p:sp>
              <p:nvSpPr>
                <p:cNvPr id="531" name="Rectangle 126"/>
                <p:cNvSpPr>
                  <a:spLocks noChangeArrowheads="1"/>
                </p:cNvSpPr>
                <p:nvPr/>
              </p:nvSpPr>
              <p:spPr bwMode="auto">
                <a:xfrm>
                  <a:off x="4056" y="2215"/>
                  <a:ext cx="643" cy="256"/>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5       </a:t>
                  </a:r>
                </a:p>
              </p:txBody>
            </p:sp>
            <p:sp>
              <p:nvSpPr>
                <p:cNvPr id="532" name="Line 127"/>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30" name="Line 128"/>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4" name="Group 129"/>
            <p:cNvGrpSpPr>
              <a:grpSpLocks/>
            </p:cNvGrpSpPr>
            <p:nvPr/>
          </p:nvGrpSpPr>
          <p:grpSpPr bwMode="auto">
            <a:xfrm>
              <a:off x="4704" y="778"/>
              <a:ext cx="1002" cy="252"/>
              <a:chOff x="2785" y="2701"/>
              <a:chExt cx="1002" cy="252"/>
            </a:xfrm>
          </p:grpSpPr>
          <p:grpSp>
            <p:nvGrpSpPr>
              <p:cNvPr id="525" name="Group 130"/>
              <p:cNvGrpSpPr>
                <a:grpSpLocks/>
              </p:cNvGrpSpPr>
              <p:nvPr/>
            </p:nvGrpSpPr>
            <p:grpSpPr bwMode="auto">
              <a:xfrm>
                <a:off x="3144" y="2701"/>
                <a:ext cx="643" cy="252"/>
                <a:chOff x="4056" y="2215"/>
                <a:chExt cx="643" cy="252"/>
              </a:xfrm>
            </p:grpSpPr>
            <p:sp>
              <p:nvSpPr>
                <p:cNvPr id="527" name="Rectangle 131"/>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4   ^ </a:t>
                  </a:r>
                </a:p>
              </p:txBody>
            </p:sp>
            <p:sp>
              <p:nvSpPr>
                <p:cNvPr id="528" name="Line 132"/>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26" name="Line 133"/>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5" name="Group 134"/>
            <p:cNvGrpSpPr>
              <a:grpSpLocks/>
            </p:cNvGrpSpPr>
            <p:nvPr/>
          </p:nvGrpSpPr>
          <p:grpSpPr bwMode="auto">
            <a:xfrm>
              <a:off x="4704" y="1088"/>
              <a:ext cx="1002" cy="252"/>
              <a:chOff x="2785" y="2701"/>
              <a:chExt cx="1002" cy="252"/>
            </a:xfrm>
          </p:grpSpPr>
          <p:grpSp>
            <p:nvGrpSpPr>
              <p:cNvPr id="521" name="Group 135"/>
              <p:cNvGrpSpPr>
                <a:grpSpLocks/>
              </p:cNvGrpSpPr>
              <p:nvPr/>
            </p:nvGrpSpPr>
            <p:grpSpPr bwMode="auto">
              <a:xfrm>
                <a:off x="3144" y="2701"/>
                <a:ext cx="643" cy="252"/>
                <a:chOff x="4056" y="2215"/>
                <a:chExt cx="643" cy="252"/>
              </a:xfrm>
            </p:grpSpPr>
            <p:sp>
              <p:nvSpPr>
                <p:cNvPr id="523" name="Rectangle 136"/>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6   ^ </a:t>
                  </a:r>
                </a:p>
              </p:txBody>
            </p:sp>
            <p:sp>
              <p:nvSpPr>
                <p:cNvPr id="524" name="Line 137"/>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22" name="Line 138"/>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6" name="Group 139"/>
            <p:cNvGrpSpPr>
              <a:grpSpLocks/>
            </p:cNvGrpSpPr>
            <p:nvPr/>
          </p:nvGrpSpPr>
          <p:grpSpPr bwMode="auto">
            <a:xfrm>
              <a:off x="3840" y="1382"/>
              <a:ext cx="1002" cy="252"/>
              <a:chOff x="2785" y="2701"/>
              <a:chExt cx="1002" cy="252"/>
            </a:xfrm>
          </p:grpSpPr>
          <p:grpSp>
            <p:nvGrpSpPr>
              <p:cNvPr id="517" name="Group 140"/>
              <p:cNvGrpSpPr>
                <a:grpSpLocks/>
              </p:cNvGrpSpPr>
              <p:nvPr/>
            </p:nvGrpSpPr>
            <p:grpSpPr bwMode="auto">
              <a:xfrm>
                <a:off x="3144" y="2701"/>
                <a:ext cx="643" cy="252"/>
                <a:chOff x="4056" y="2215"/>
                <a:chExt cx="643" cy="252"/>
              </a:xfrm>
            </p:grpSpPr>
            <p:sp>
              <p:nvSpPr>
                <p:cNvPr id="519" name="Rectangle 141"/>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7   ^ </a:t>
                  </a:r>
                </a:p>
              </p:txBody>
            </p:sp>
            <p:sp>
              <p:nvSpPr>
                <p:cNvPr id="520" name="Line 142"/>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18" name="Line 143"/>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7" name="Group 144"/>
            <p:cNvGrpSpPr>
              <a:grpSpLocks/>
            </p:cNvGrpSpPr>
            <p:nvPr/>
          </p:nvGrpSpPr>
          <p:grpSpPr bwMode="auto">
            <a:xfrm>
              <a:off x="3841" y="1671"/>
              <a:ext cx="1002" cy="252"/>
              <a:chOff x="2785" y="2701"/>
              <a:chExt cx="1002" cy="252"/>
            </a:xfrm>
          </p:grpSpPr>
          <p:grpSp>
            <p:nvGrpSpPr>
              <p:cNvPr id="513" name="Group 145"/>
              <p:cNvGrpSpPr>
                <a:grpSpLocks/>
              </p:cNvGrpSpPr>
              <p:nvPr/>
            </p:nvGrpSpPr>
            <p:grpSpPr bwMode="auto">
              <a:xfrm>
                <a:off x="3144" y="2701"/>
                <a:ext cx="643" cy="252"/>
                <a:chOff x="4056" y="2215"/>
                <a:chExt cx="643" cy="252"/>
              </a:xfrm>
            </p:grpSpPr>
            <p:sp>
              <p:nvSpPr>
                <p:cNvPr id="515" name="Rectangle 146"/>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7   ^ </a:t>
                  </a:r>
                </a:p>
              </p:txBody>
            </p:sp>
            <p:sp>
              <p:nvSpPr>
                <p:cNvPr id="516" name="Line 147"/>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14" name="Line 148"/>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8" name="Group 149"/>
            <p:cNvGrpSpPr>
              <a:grpSpLocks/>
            </p:cNvGrpSpPr>
            <p:nvPr/>
          </p:nvGrpSpPr>
          <p:grpSpPr bwMode="auto">
            <a:xfrm>
              <a:off x="3844" y="1967"/>
              <a:ext cx="1002" cy="252"/>
              <a:chOff x="2785" y="2701"/>
              <a:chExt cx="1002" cy="252"/>
            </a:xfrm>
          </p:grpSpPr>
          <p:grpSp>
            <p:nvGrpSpPr>
              <p:cNvPr id="509" name="Group 150"/>
              <p:cNvGrpSpPr>
                <a:grpSpLocks/>
              </p:cNvGrpSpPr>
              <p:nvPr/>
            </p:nvGrpSpPr>
            <p:grpSpPr bwMode="auto">
              <a:xfrm>
                <a:off x="3144" y="2701"/>
                <a:ext cx="643" cy="252"/>
                <a:chOff x="4056" y="2215"/>
                <a:chExt cx="643" cy="252"/>
              </a:xfrm>
            </p:grpSpPr>
            <p:sp>
              <p:nvSpPr>
                <p:cNvPr id="511" name="Rectangle 151"/>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6   ^ </a:t>
                  </a:r>
                </a:p>
              </p:txBody>
            </p:sp>
            <p:sp>
              <p:nvSpPr>
                <p:cNvPr id="512" name="Line 152"/>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10" name="Line 153"/>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499" name="Group 154"/>
            <p:cNvGrpSpPr>
              <a:grpSpLocks/>
            </p:cNvGrpSpPr>
            <p:nvPr/>
          </p:nvGrpSpPr>
          <p:grpSpPr bwMode="auto">
            <a:xfrm>
              <a:off x="3844" y="2256"/>
              <a:ext cx="1002" cy="252"/>
              <a:chOff x="2785" y="2701"/>
              <a:chExt cx="1002" cy="252"/>
            </a:xfrm>
          </p:grpSpPr>
          <p:grpSp>
            <p:nvGrpSpPr>
              <p:cNvPr id="505" name="Group 155"/>
              <p:cNvGrpSpPr>
                <a:grpSpLocks/>
              </p:cNvGrpSpPr>
              <p:nvPr/>
            </p:nvGrpSpPr>
            <p:grpSpPr bwMode="auto">
              <a:xfrm>
                <a:off x="3144" y="2701"/>
                <a:ext cx="643" cy="252"/>
                <a:chOff x="4056" y="2215"/>
                <a:chExt cx="643" cy="252"/>
              </a:xfrm>
            </p:grpSpPr>
            <p:sp>
              <p:nvSpPr>
                <p:cNvPr id="507" name="Rectangle 156"/>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5   ^ </a:t>
                  </a:r>
                </a:p>
              </p:txBody>
            </p:sp>
            <p:sp>
              <p:nvSpPr>
                <p:cNvPr id="508" name="Line 157"/>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06" name="Line 158"/>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nvGrpSpPr>
            <p:cNvPr id="500" name="Group 159"/>
            <p:cNvGrpSpPr>
              <a:grpSpLocks/>
            </p:cNvGrpSpPr>
            <p:nvPr/>
          </p:nvGrpSpPr>
          <p:grpSpPr bwMode="auto">
            <a:xfrm>
              <a:off x="3840" y="2556"/>
              <a:ext cx="1002" cy="252"/>
              <a:chOff x="2785" y="2701"/>
              <a:chExt cx="1002" cy="252"/>
            </a:xfrm>
          </p:grpSpPr>
          <p:grpSp>
            <p:nvGrpSpPr>
              <p:cNvPr id="501" name="Group 160"/>
              <p:cNvGrpSpPr>
                <a:grpSpLocks/>
              </p:cNvGrpSpPr>
              <p:nvPr/>
            </p:nvGrpSpPr>
            <p:grpSpPr bwMode="auto">
              <a:xfrm>
                <a:off x="3144" y="2701"/>
                <a:ext cx="643" cy="252"/>
                <a:chOff x="4056" y="2215"/>
                <a:chExt cx="643" cy="252"/>
              </a:xfrm>
            </p:grpSpPr>
            <p:sp>
              <p:nvSpPr>
                <p:cNvPr id="503" name="Rectangle 161"/>
                <p:cNvSpPr>
                  <a:spLocks noChangeArrowheads="1"/>
                </p:cNvSpPr>
                <p:nvPr/>
              </p:nvSpPr>
              <p:spPr bwMode="auto">
                <a:xfrm>
                  <a:off x="4056" y="2215"/>
                  <a:ext cx="643" cy="252"/>
                </a:xfrm>
                <a:prstGeom prst="rect">
                  <a:avLst/>
                </a:prstGeom>
                <a:gradFill rotWithShape="0">
                  <a:gsLst>
                    <a:gs pos="0">
                      <a:srgbClr val="FF00FF"/>
                    </a:gs>
                    <a:gs pos="50000">
                      <a:srgbClr val="FFFFFF"/>
                    </a:gs>
                    <a:gs pos="100000">
                      <a:srgbClr val="FF00FF"/>
                    </a:gs>
                  </a:gsLst>
                  <a:lin ang="5400000" scaled="1"/>
                </a:gradFill>
                <a:ln w="9525">
                  <a:solidFill>
                    <a:srgbClr val="000000"/>
                  </a:solidFill>
                  <a:miter lim="800000"/>
                  <a:headEnd/>
                  <a:tailEnd/>
                </a:ln>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Light" panose="020B0502040204020203" pitchFamily="34" charset="-122"/>
                      <a:ea typeface="微软雅黑 Light" panose="020B0502040204020203" pitchFamily="34" charset="-122"/>
                    </a:rPr>
                    <a:t> 4   ^ </a:t>
                  </a:r>
                </a:p>
              </p:txBody>
            </p:sp>
            <p:sp>
              <p:nvSpPr>
                <p:cNvPr id="504" name="Line 162"/>
                <p:cNvSpPr>
                  <a:spLocks noChangeShapeType="1"/>
                </p:cNvSpPr>
                <p:nvPr/>
              </p:nvSpPr>
              <p:spPr bwMode="auto">
                <a:xfrm>
                  <a:off x="4378" y="2222"/>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sp>
            <p:nvSpPr>
              <p:cNvPr id="502" name="Line 163"/>
              <p:cNvSpPr>
                <a:spLocks noChangeShapeType="1"/>
              </p:cNvSpPr>
              <p:nvPr/>
            </p:nvSpPr>
            <p:spPr bwMode="auto">
              <a:xfrm>
                <a:off x="2785" y="2842"/>
                <a:ext cx="3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grpSp>
      </p:grpSp>
      <p:graphicFrame>
        <p:nvGraphicFramePr>
          <p:cNvPr id="563" name="Group 164"/>
          <p:cNvGraphicFramePr>
            <a:graphicFrameLocks noGrp="1"/>
          </p:cNvGraphicFramePr>
          <p:nvPr>
            <p:extLst>
              <p:ext uri="{D42A27DB-BD31-4B8C-83A1-F6EECF244321}">
                <p14:modId xmlns:p14="http://schemas.microsoft.com/office/powerpoint/2010/main" val="3287277655"/>
              </p:ext>
            </p:extLst>
          </p:nvPr>
        </p:nvGraphicFramePr>
        <p:xfrm>
          <a:off x="3563889" y="5653048"/>
          <a:ext cx="5334000" cy="45720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tblGrid>
              <a:tr h="203200">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Times New Roman"/>
                          <a:ea typeface="宋体"/>
                        </a:defRPr>
                      </a:lvl1pPr>
                      <a:lvl2pPr marL="342900" algn="l" defTabSz="685800" rtl="0" eaLnBrk="1" latinLnBrk="0" hangingPunct="1">
                        <a:defRPr sz="1350" kern="1200">
                          <a:solidFill>
                            <a:schemeClr val="tx1"/>
                          </a:solidFill>
                          <a:latin typeface="Times New Roman"/>
                          <a:ea typeface="宋体"/>
                        </a:defRPr>
                      </a:lvl2pPr>
                      <a:lvl3pPr marL="685800" algn="l" defTabSz="685800" rtl="0" eaLnBrk="1" latinLnBrk="0" hangingPunct="1">
                        <a:defRPr sz="1350" kern="1200">
                          <a:solidFill>
                            <a:schemeClr val="tx1"/>
                          </a:solidFill>
                          <a:latin typeface="Times New Roman"/>
                          <a:ea typeface="宋体"/>
                        </a:defRPr>
                      </a:lvl3pPr>
                      <a:lvl4pPr marL="1028700" algn="l" defTabSz="685800" rtl="0" eaLnBrk="1" latinLnBrk="0" hangingPunct="1">
                        <a:defRPr sz="1350" kern="1200">
                          <a:solidFill>
                            <a:schemeClr val="tx1"/>
                          </a:solidFill>
                          <a:latin typeface="Times New Roman"/>
                          <a:ea typeface="宋体"/>
                        </a:defRPr>
                      </a:lvl4pPr>
                      <a:lvl5pPr marL="1371600" algn="l" defTabSz="685800" rtl="0" eaLnBrk="1" latinLnBrk="0" hangingPunct="1">
                        <a:defRPr sz="1350" kern="1200">
                          <a:solidFill>
                            <a:schemeClr val="tx1"/>
                          </a:solidFill>
                          <a:latin typeface="Times New Roman"/>
                          <a:ea typeface="宋体"/>
                        </a:defRPr>
                      </a:lvl5pPr>
                      <a:lvl6pPr marL="1714500" algn="l" defTabSz="685800" rtl="0" eaLnBrk="1" latinLnBrk="0" hangingPunct="1">
                        <a:defRPr sz="1350" kern="1200">
                          <a:solidFill>
                            <a:schemeClr val="tx1"/>
                          </a:solidFill>
                          <a:latin typeface="Times New Roman"/>
                          <a:ea typeface="宋体"/>
                        </a:defRPr>
                      </a:lvl6pPr>
                      <a:lvl7pPr marL="2057400" algn="l" defTabSz="685800" rtl="0" eaLnBrk="1" latinLnBrk="0" hangingPunct="1">
                        <a:defRPr sz="1350" kern="1200">
                          <a:solidFill>
                            <a:schemeClr val="tx1"/>
                          </a:solidFill>
                          <a:latin typeface="Times New Roman"/>
                          <a:ea typeface="宋体"/>
                        </a:defRPr>
                      </a:lvl7pPr>
                      <a:lvl8pPr marL="2400300" algn="l" defTabSz="685800" rtl="0" eaLnBrk="1" latinLnBrk="0" hangingPunct="1">
                        <a:defRPr sz="1350" kern="1200">
                          <a:solidFill>
                            <a:schemeClr val="tx1"/>
                          </a:solidFill>
                          <a:latin typeface="Times New Roman"/>
                          <a:ea typeface="宋体"/>
                        </a:defRPr>
                      </a:lvl8pPr>
                      <a:lvl9pPr marL="2743200" algn="l" defTabSz="685800" rtl="0" eaLnBrk="1" latinLnBrk="0" hangingPunct="1">
                        <a:defRPr sz="135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  0 </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4" name="Text Box 184"/>
          <p:cNvSpPr txBox="1">
            <a:spLocks noChangeArrowheads="1"/>
          </p:cNvSpPr>
          <p:nvPr/>
        </p:nvSpPr>
        <p:spPr bwMode="auto">
          <a:xfrm>
            <a:off x="3563889" y="5195848"/>
            <a:ext cx="533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000000"/>
                </a:solidFill>
                <a:latin typeface="微软雅黑 Light" panose="020B0502040204020203" pitchFamily="34" charset="-122"/>
                <a:ea typeface="微软雅黑 Light" panose="020B0502040204020203" pitchFamily="34" charset="-122"/>
              </a:rPr>
              <a:t>  0      1     2      3     4      5     6      7 </a:t>
            </a:r>
          </a:p>
        </p:txBody>
      </p:sp>
      <p:sp>
        <p:nvSpPr>
          <p:cNvPr id="565" name="Rectangle 185"/>
          <p:cNvSpPr>
            <a:spLocks noChangeArrowheads="1"/>
          </p:cNvSpPr>
          <p:nvPr/>
        </p:nvSpPr>
        <p:spPr bwMode="auto">
          <a:xfrm>
            <a:off x="1329259" y="4941888"/>
            <a:ext cx="252685"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p:nvSpPr>
          <p:cNvPr id="566" name="Rectangle 186"/>
          <p:cNvSpPr>
            <a:spLocks noChangeArrowheads="1"/>
          </p:cNvSpPr>
          <p:nvPr/>
        </p:nvSpPr>
        <p:spPr bwMode="auto">
          <a:xfrm>
            <a:off x="1314450" y="4484688"/>
            <a:ext cx="267494"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p:nvSpPr>
          <p:cNvPr id="567" name="Rectangle 187"/>
          <p:cNvSpPr>
            <a:spLocks noChangeArrowheads="1"/>
          </p:cNvSpPr>
          <p:nvPr/>
        </p:nvSpPr>
        <p:spPr bwMode="auto">
          <a:xfrm>
            <a:off x="1397794" y="5856288"/>
            <a:ext cx="184150"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p:nvSpPr>
          <p:cNvPr id="568" name="Text Box 188"/>
          <p:cNvSpPr txBox="1">
            <a:spLocks noChangeArrowheads="1"/>
          </p:cNvSpPr>
          <p:nvPr/>
        </p:nvSpPr>
        <p:spPr bwMode="auto">
          <a:xfrm>
            <a:off x="1266032" y="5400675"/>
            <a:ext cx="44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3399"/>
                </a:solidFill>
                <a:latin typeface="微软雅黑 Light" panose="020B0502040204020203" pitchFamily="34" charset="-122"/>
                <a:ea typeface="微软雅黑 Light" panose="020B0502040204020203" pitchFamily="34" charset="-122"/>
              </a:rPr>
              <a:t>2 </a:t>
            </a:r>
          </a:p>
        </p:txBody>
      </p:sp>
      <p:sp>
        <p:nvSpPr>
          <p:cNvPr id="569" name="Rectangle 189"/>
          <p:cNvSpPr>
            <a:spLocks noChangeArrowheads="1"/>
          </p:cNvSpPr>
          <p:nvPr/>
        </p:nvSpPr>
        <p:spPr bwMode="auto">
          <a:xfrm>
            <a:off x="7467601" y="6417004"/>
            <a:ext cx="892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dirty="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7</a:t>
            </a:r>
            <a:r>
              <a:rPr lang="en-US" altLang="zh-CN" sz="2400" b="1" dirty="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p>
        </p:txBody>
      </p:sp>
      <p:sp>
        <p:nvSpPr>
          <p:cNvPr id="570" name="Text Box 190"/>
          <p:cNvSpPr txBox="1">
            <a:spLocks noChangeArrowheads="1"/>
          </p:cNvSpPr>
          <p:nvPr/>
        </p:nvSpPr>
        <p:spPr bwMode="auto">
          <a:xfrm>
            <a:off x="1266032" y="4029075"/>
            <a:ext cx="44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5 </a:t>
            </a:r>
          </a:p>
        </p:txBody>
      </p:sp>
      <p:sp>
        <p:nvSpPr>
          <p:cNvPr id="571" name="Rectangle 191"/>
          <p:cNvSpPr>
            <a:spLocks noChangeArrowheads="1"/>
          </p:cNvSpPr>
          <p:nvPr/>
        </p:nvSpPr>
        <p:spPr bwMode="auto">
          <a:xfrm>
            <a:off x="8218489" y="6417004"/>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V</a:t>
            </a:r>
            <a:r>
              <a:rPr lang="en-US" altLang="zh-CN" sz="2400" b="1" baseline="-25000">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8</a:t>
            </a:r>
            <a:r>
              <a:rPr lang="en-US" altLang="zh-CN" sz="2400" b="1">
                <a:solidFill>
                  <a:srgbClr val="000000"/>
                </a:solidFill>
                <a:latin typeface="微软雅黑 Light" panose="020B0502040204020203" pitchFamily="34" charset="-122"/>
                <a:ea typeface="华文中宋" panose="02010600040101010101" pitchFamily="2" charset="-122"/>
                <a:sym typeface="Symbol" panose="05050102010706020507" pitchFamily="18" charset="2"/>
              </a:rPr>
              <a:t> </a:t>
            </a:r>
          </a:p>
        </p:txBody>
      </p:sp>
      <p:sp>
        <p:nvSpPr>
          <p:cNvPr id="572" name="Rectangle 192"/>
          <p:cNvSpPr>
            <a:spLocks noChangeArrowheads="1"/>
          </p:cNvSpPr>
          <p:nvPr/>
        </p:nvSpPr>
        <p:spPr bwMode="auto">
          <a:xfrm>
            <a:off x="1329259" y="5399088"/>
            <a:ext cx="252685"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p:nvSpPr>
          <p:cNvPr id="573" name="Rectangle 193"/>
          <p:cNvSpPr>
            <a:spLocks noChangeArrowheads="1"/>
          </p:cNvSpPr>
          <p:nvPr/>
        </p:nvSpPr>
        <p:spPr bwMode="auto">
          <a:xfrm>
            <a:off x="1397794" y="6313488"/>
            <a:ext cx="184150"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574" name="Group 194"/>
          <p:cNvGrpSpPr>
            <a:grpSpLocks/>
          </p:cNvGrpSpPr>
          <p:nvPr/>
        </p:nvGrpSpPr>
        <p:grpSpPr bwMode="auto">
          <a:xfrm>
            <a:off x="177800" y="6203950"/>
            <a:ext cx="685800" cy="457200"/>
            <a:chOff x="144" y="3626"/>
            <a:chExt cx="432" cy="288"/>
          </a:xfrm>
        </p:grpSpPr>
        <p:sp>
          <p:nvSpPr>
            <p:cNvPr id="575" name="Line 195"/>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76" name="Text Box 196"/>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grpSp>
        <p:nvGrpSpPr>
          <p:cNvPr id="577" name="Group 197"/>
          <p:cNvGrpSpPr>
            <a:grpSpLocks/>
          </p:cNvGrpSpPr>
          <p:nvPr/>
        </p:nvGrpSpPr>
        <p:grpSpPr bwMode="auto">
          <a:xfrm>
            <a:off x="2005013" y="6238875"/>
            <a:ext cx="762000" cy="461963"/>
            <a:chOff x="1200" y="3648"/>
            <a:chExt cx="480" cy="291"/>
          </a:xfrm>
        </p:grpSpPr>
        <p:sp>
          <p:nvSpPr>
            <p:cNvPr id="578" name="Line 198"/>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79" name="Text Box 199"/>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grpSp>
        <p:nvGrpSpPr>
          <p:cNvPr id="580" name="Group 200"/>
          <p:cNvGrpSpPr>
            <a:grpSpLocks/>
          </p:cNvGrpSpPr>
          <p:nvPr/>
        </p:nvGrpSpPr>
        <p:grpSpPr bwMode="auto">
          <a:xfrm>
            <a:off x="2006600" y="5781675"/>
            <a:ext cx="762000" cy="461963"/>
            <a:chOff x="1200" y="3648"/>
            <a:chExt cx="480" cy="291"/>
          </a:xfrm>
        </p:grpSpPr>
        <p:sp>
          <p:nvSpPr>
            <p:cNvPr id="581" name="Line 201"/>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82" name="Text Box 202"/>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grpSp>
        <p:nvGrpSpPr>
          <p:cNvPr id="583" name="Group 203"/>
          <p:cNvGrpSpPr>
            <a:grpSpLocks/>
          </p:cNvGrpSpPr>
          <p:nvPr/>
        </p:nvGrpSpPr>
        <p:grpSpPr bwMode="auto">
          <a:xfrm>
            <a:off x="177800" y="5781675"/>
            <a:ext cx="685800" cy="457200"/>
            <a:chOff x="144" y="3626"/>
            <a:chExt cx="432" cy="288"/>
          </a:xfrm>
        </p:grpSpPr>
        <p:sp>
          <p:nvSpPr>
            <p:cNvPr id="584" name="Line 204"/>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85" name="Text Box 205"/>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sp useBgFill="1">
        <p:nvSpPr>
          <p:cNvPr id="586" name="Rectangle 206"/>
          <p:cNvSpPr>
            <a:spLocks noChangeArrowheads="1"/>
          </p:cNvSpPr>
          <p:nvPr/>
        </p:nvSpPr>
        <p:spPr bwMode="auto">
          <a:xfrm>
            <a:off x="60325" y="62753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587" name="Group 207"/>
          <p:cNvGrpSpPr>
            <a:grpSpLocks/>
          </p:cNvGrpSpPr>
          <p:nvPr/>
        </p:nvGrpSpPr>
        <p:grpSpPr bwMode="auto">
          <a:xfrm>
            <a:off x="2005013" y="5324475"/>
            <a:ext cx="762000" cy="461963"/>
            <a:chOff x="1200" y="3648"/>
            <a:chExt cx="480" cy="291"/>
          </a:xfrm>
        </p:grpSpPr>
        <p:sp>
          <p:nvSpPr>
            <p:cNvPr id="588" name="Line 208"/>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89" name="Text Box 209"/>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sp useBgFill="1">
        <p:nvSpPr>
          <p:cNvPr id="590" name="Rectangle 210"/>
          <p:cNvSpPr>
            <a:spLocks noChangeArrowheads="1"/>
          </p:cNvSpPr>
          <p:nvPr/>
        </p:nvSpPr>
        <p:spPr bwMode="auto">
          <a:xfrm>
            <a:off x="2005013" y="58181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591" name="Group 211"/>
          <p:cNvGrpSpPr>
            <a:grpSpLocks/>
          </p:cNvGrpSpPr>
          <p:nvPr/>
        </p:nvGrpSpPr>
        <p:grpSpPr bwMode="auto">
          <a:xfrm>
            <a:off x="2006600" y="4867275"/>
            <a:ext cx="762000" cy="461963"/>
            <a:chOff x="1200" y="3648"/>
            <a:chExt cx="480" cy="291"/>
          </a:xfrm>
        </p:grpSpPr>
        <p:sp>
          <p:nvSpPr>
            <p:cNvPr id="592" name="Line 212"/>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93" name="Text Box 213"/>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cxnSp>
        <p:nvCxnSpPr>
          <p:cNvPr id="594" name="AutoShape 214"/>
          <p:cNvCxnSpPr>
            <a:cxnSpLocks noChangeShapeType="1"/>
            <a:stCxn id="458" idx="2"/>
            <a:endCxn id="459" idx="7"/>
          </p:cNvCxnSpPr>
          <p:nvPr/>
        </p:nvCxnSpPr>
        <p:spPr bwMode="auto">
          <a:xfrm rot="10800000" flipV="1">
            <a:off x="1041400" y="1528763"/>
            <a:ext cx="363538" cy="396875"/>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useBgFill="1">
        <p:nvSpPr>
          <p:cNvPr id="595" name="Rectangle 215"/>
          <p:cNvSpPr>
            <a:spLocks noChangeArrowheads="1"/>
          </p:cNvSpPr>
          <p:nvPr/>
        </p:nvSpPr>
        <p:spPr bwMode="auto">
          <a:xfrm>
            <a:off x="25400" y="5857875"/>
            <a:ext cx="838200" cy="457200"/>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596" name="Group 216"/>
          <p:cNvGrpSpPr>
            <a:grpSpLocks/>
          </p:cNvGrpSpPr>
          <p:nvPr/>
        </p:nvGrpSpPr>
        <p:grpSpPr bwMode="auto">
          <a:xfrm>
            <a:off x="177800" y="5324475"/>
            <a:ext cx="685800" cy="457200"/>
            <a:chOff x="144" y="3626"/>
            <a:chExt cx="432" cy="288"/>
          </a:xfrm>
        </p:grpSpPr>
        <p:sp>
          <p:nvSpPr>
            <p:cNvPr id="597" name="Line 217"/>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598" name="Text Box 218"/>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sp useBgFill="1">
        <p:nvSpPr>
          <p:cNvPr id="599" name="Rectangle 219"/>
          <p:cNvSpPr>
            <a:spLocks noChangeArrowheads="1"/>
          </p:cNvSpPr>
          <p:nvPr/>
        </p:nvSpPr>
        <p:spPr bwMode="auto">
          <a:xfrm>
            <a:off x="2005013" y="49164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00" name="Group 220"/>
          <p:cNvGrpSpPr>
            <a:grpSpLocks/>
          </p:cNvGrpSpPr>
          <p:nvPr/>
        </p:nvGrpSpPr>
        <p:grpSpPr bwMode="auto">
          <a:xfrm>
            <a:off x="2006600" y="4410075"/>
            <a:ext cx="762000" cy="461963"/>
            <a:chOff x="1200" y="3648"/>
            <a:chExt cx="480" cy="291"/>
          </a:xfrm>
        </p:grpSpPr>
        <p:sp>
          <p:nvSpPr>
            <p:cNvPr id="601" name="Line 221"/>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02" name="Text Box 222"/>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sp useBgFill="1">
        <p:nvSpPr>
          <p:cNvPr id="603" name="Rectangle 223"/>
          <p:cNvSpPr>
            <a:spLocks noChangeArrowheads="1"/>
          </p:cNvSpPr>
          <p:nvPr/>
        </p:nvSpPr>
        <p:spPr bwMode="auto">
          <a:xfrm>
            <a:off x="2005013" y="44465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04" name="Group 224"/>
          <p:cNvGrpSpPr>
            <a:grpSpLocks/>
          </p:cNvGrpSpPr>
          <p:nvPr/>
        </p:nvGrpSpPr>
        <p:grpSpPr bwMode="auto">
          <a:xfrm>
            <a:off x="2006600" y="3952875"/>
            <a:ext cx="762000" cy="461963"/>
            <a:chOff x="1200" y="3648"/>
            <a:chExt cx="480" cy="291"/>
          </a:xfrm>
        </p:grpSpPr>
        <p:sp>
          <p:nvSpPr>
            <p:cNvPr id="605" name="Line 225"/>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06" name="Text Box 226"/>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cxnSp>
        <p:nvCxnSpPr>
          <p:cNvPr id="607" name="AutoShape 227"/>
          <p:cNvCxnSpPr>
            <a:cxnSpLocks noChangeShapeType="1"/>
            <a:stCxn id="458" idx="6"/>
            <a:endCxn id="462" idx="1"/>
          </p:cNvCxnSpPr>
          <p:nvPr/>
        </p:nvCxnSpPr>
        <p:spPr bwMode="auto">
          <a:xfrm>
            <a:off x="1908175" y="1528763"/>
            <a:ext cx="458788" cy="396875"/>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useBgFill="1">
        <p:nvSpPr>
          <p:cNvPr id="608" name="Rectangle 228"/>
          <p:cNvSpPr>
            <a:spLocks noChangeArrowheads="1"/>
          </p:cNvSpPr>
          <p:nvPr/>
        </p:nvSpPr>
        <p:spPr bwMode="auto">
          <a:xfrm>
            <a:off x="25400" y="5400675"/>
            <a:ext cx="838200" cy="457200"/>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09" name="Group 229"/>
          <p:cNvGrpSpPr>
            <a:grpSpLocks/>
          </p:cNvGrpSpPr>
          <p:nvPr/>
        </p:nvGrpSpPr>
        <p:grpSpPr bwMode="auto">
          <a:xfrm>
            <a:off x="177800" y="4867275"/>
            <a:ext cx="685800" cy="457200"/>
            <a:chOff x="144" y="3626"/>
            <a:chExt cx="432" cy="288"/>
          </a:xfrm>
        </p:grpSpPr>
        <p:sp>
          <p:nvSpPr>
            <p:cNvPr id="610" name="Line 230"/>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11" name="Text Box 231"/>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sp useBgFill="1">
        <p:nvSpPr>
          <p:cNvPr id="612" name="Rectangle 232"/>
          <p:cNvSpPr>
            <a:spLocks noChangeArrowheads="1"/>
          </p:cNvSpPr>
          <p:nvPr/>
        </p:nvSpPr>
        <p:spPr bwMode="auto">
          <a:xfrm>
            <a:off x="2005013" y="39893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p:nvSpPr>
          <p:cNvPr id="613" name="Text Box 233"/>
          <p:cNvSpPr txBox="1">
            <a:spLocks noChangeArrowheads="1"/>
          </p:cNvSpPr>
          <p:nvPr/>
        </p:nvSpPr>
        <p:spPr bwMode="auto">
          <a:xfrm>
            <a:off x="1266032" y="6315075"/>
            <a:ext cx="447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3399"/>
                </a:solidFill>
                <a:latin typeface="微软雅黑 Light" panose="020B0502040204020203" pitchFamily="34" charset="-122"/>
                <a:ea typeface="微软雅黑 Light" panose="020B0502040204020203" pitchFamily="34" charset="-122"/>
              </a:rPr>
              <a:t>6 </a:t>
            </a:r>
          </a:p>
        </p:txBody>
      </p:sp>
      <p:cxnSp>
        <p:nvCxnSpPr>
          <p:cNvPr id="614" name="AutoShape 234"/>
          <p:cNvCxnSpPr>
            <a:cxnSpLocks noChangeShapeType="1"/>
            <a:stCxn id="459" idx="3"/>
            <a:endCxn id="460" idx="0"/>
          </p:cNvCxnSpPr>
          <p:nvPr/>
        </p:nvCxnSpPr>
        <p:spPr bwMode="auto">
          <a:xfrm rot="5400000">
            <a:off x="454819" y="2207419"/>
            <a:ext cx="192088" cy="266700"/>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useBgFill="1">
        <p:nvSpPr>
          <p:cNvPr id="615" name="Rectangle 235"/>
          <p:cNvSpPr>
            <a:spLocks noChangeArrowheads="1"/>
          </p:cNvSpPr>
          <p:nvPr/>
        </p:nvSpPr>
        <p:spPr bwMode="auto">
          <a:xfrm>
            <a:off x="14288" y="4943475"/>
            <a:ext cx="838200" cy="457200"/>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p:nvSpPr>
          <p:cNvPr id="616" name="Text Box 236"/>
          <p:cNvSpPr txBox="1">
            <a:spLocks noChangeArrowheads="1"/>
          </p:cNvSpPr>
          <p:nvPr/>
        </p:nvSpPr>
        <p:spPr bwMode="auto">
          <a:xfrm>
            <a:off x="1268413" y="5857875"/>
            <a:ext cx="442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3399"/>
                </a:solidFill>
                <a:latin typeface="微软雅黑 Light" panose="020B0502040204020203" pitchFamily="34" charset="-122"/>
                <a:ea typeface="微软雅黑 Light" panose="020B0502040204020203" pitchFamily="34" charset="-122"/>
              </a:rPr>
              <a:t>7 </a:t>
            </a:r>
          </a:p>
        </p:txBody>
      </p:sp>
      <p:grpSp>
        <p:nvGrpSpPr>
          <p:cNvPr id="617" name="Group 237"/>
          <p:cNvGrpSpPr>
            <a:grpSpLocks/>
          </p:cNvGrpSpPr>
          <p:nvPr/>
        </p:nvGrpSpPr>
        <p:grpSpPr bwMode="auto">
          <a:xfrm>
            <a:off x="177800" y="4333875"/>
            <a:ext cx="685800" cy="457200"/>
            <a:chOff x="144" y="3626"/>
            <a:chExt cx="432" cy="288"/>
          </a:xfrm>
        </p:grpSpPr>
        <p:sp>
          <p:nvSpPr>
            <p:cNvPr id="618" name="Line 238"/>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19" name="Text Box 239"/>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cxnSp>
        <p:nvCxnSpPr>
          <p:cNvPr id="620" name="AutoShape 240"/>
          <p:cNvCxnSpPr>
            <a:cxnSpLocks noChangeShapeType="1"/>
            <a:stCxn id="459" idx="6"/>
            <a:endCxn id="461" idx="0"/>
          </p:cNvCxnSpPr>
          <p:nvPr/>
        </p:nvCxnSpPr>
        <p:spPr bwMode="auto">
          <a:xfrm>
            <a:off x="1116013" y="2084388"/>
            <a:ext cx="301625" cy="352425"/>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useBgFill="1">
        <p:nvSpPr>
          <p:cNvPr id="621" name="Rectangle 241"/>
          <p:cNvSpPr>
            <a:spLocks noChangeArrowheads="1"/>
          </p:cNvSpPr>
          <p:nvPr/>
        </p:nvSpPr>
        <p:spPr bwMode="auto">
          <a:xfrm>
            <a:off x="14288" y="4410075"/>
            <a:ext cx="838200" cy="457200"/>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22" name="Group 242"/>
          <p:cNvGrpSpPr>
            <a:grpSpLocks/>
          </p:cNvGrpSpPr>
          <p:nvPr/>
        </p:nvGrpSpPr>
        <p:grpSpPr bwMode="auto">
          <a:xfrm>
            <a:off x="177800" y="3876675"/>
            <a:ext cx="685800" cy="457200"/>
            <a:chOff x="144" y="3626"/>
            <a:chExt cx="432" cy="288"/>
          </a:xfrm>
        </p:grpSpPr>
        <p:sp>
          <p:nvSpPr>
            <p:cNvPr id="623" name="Line 243"/>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24" name="Text Box 244"/>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cxnSp>
        <p:nvCxnSpPr>
          <p:cNvPr id="625" name="AutoShape 245"/>
          <p:cNvCxnSpPr>
            <a:cxnSpLocks noChangeShapeType="1"/>
            <a:stCxn id="462" idx="3"/>
            <a:endCxn id="464" idx="0"/>
          </p:cNvCxnSpPr>
          <p:nvPr/>
        </p:nvCxnSpPr>
        <p:spPr bwMode="auto">
          <a:xfrm rot="5400000">
            <a:off x="2131219" y="2272506"/>
            <a:ext cx="263525" cy="207963"/>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p:nvSpPr>
          <p:cNvPr id="626" name="Rectangle 246"/>
          <p:cNvSpPr>
            <a:spLocks noChangeArrowheads="1"/>
          </p:cNvSpPr>
          <p:nvPr/>
        </p:nvSpPr>
        <p:spPr bwMode="auto">
          <a:xfrm>
            <a:off x="1331640" y="4027488"/>
            <a:ext cx="250304"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useBgFill="1">
        <p:nvSpPr>
          <p:cNvPr id="627" name="Rectangle 247"/>
          <p:cNvSpPr>
            <a:spLocks noChangeArrowheads="1"/>
          </p:cNvSpPr>
          <p:nvPr/>
        </p:nvSpPr>
        <p:spPr bwMode="auto">
          <a:xfrm>
            <a:off x="14288" y="3952875"/>
            <a:ext cx="838200" cy="457200"/>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28" name="Group 248"/>
          <p:cNvGrpSpPr>
            <a:grpSpLocks/>
          </p:cNvGrpSpPr>
          <p:nvPr/>
        </p:nvGrpSpPr>
        <p:grpSpPr bwMode="auto">
          <a:xfrm>
            <a:off x="177800" y="6162675"/>
            <a:ext cx="685800" cy="457200"/>
            <a:chOff x="144" y="3626"/>
            <a:chExt cx="432" cy="288"/>
          </a:xfrm>
        </p:grpSpPr>
        <p:sp>
          <p:nvSpPr>
            <p:cNvPr id="629" name="Line 249"/>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30" name="Text Box 250"/>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cxnSp>
        <p:nvCxnSpPr>
          <p:cNvPr id="631" name="AutoShape 251"/>
          <p:cNvCxnSpPr>
            <a:cxnSpLocks noChangeShapeType="1"/>
            <a:stCxn id="462" idx="5"/>
            <a:endCxn id="463" idx="0"/>
          </p:cNvCxnSpPr>
          <p:nvPr/>
        </p:nvCxnSpPr>
        <p:spPr bwMode="auto">
          <a:xfrm rot="16200000" flipH="1">
            <a:off x="2717006" y="2289969"/>
            <a:ext cx="263525" cy="173038"/>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p:nvSpPr>
          <p:cNvPr id="632" name="Rectangle 252"/>
          <p:cNvSpPr>
            <a:spLocks noChangeArrowheads="1"/>
          </p:cNvSpPr>
          <p:nvPr/>
        </p:nvSpPr>
        <p:spPr bwMode="auto">
          <a:xfrm>
            <a:off x="1331640" y="6313488"/>
            <a:ext cx="250304"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useBgFill="1">
        <p:nvSpPr>
          <p:cNvPr id="633" name="Rectangle 253"/>
          <p:cNvSpPr>
            <a:spLocks noChangeArrowheads="1"/>
          </p:cNvSpPr>
          <p:nvPr/>
        </p:nvSpPr>
        <p:spPr bwMode="auto">
          <a:xfrm>
            <a:off x="60325" y="62753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34" name="Group 254"/>
          <p:cNvGrpSpPr>
            <a:grpSpLocks/>
          </p:cNvGrpSpPr>
          <p:nvPr/>
        </p:nvGrpSpPr>
        <p:grpSpPr bwMode="auto">
          <a:xfrm>
            <a:off x="177800" y="5705481"/>
            <a:ext cx="685800" cy="461963"/>
            <a:chOff x="144" y="3626"/>
            <a:chExt cx="432" cy="291"/>
          </a:xfrm>
        </p:grpSpPr>
        <p:sp>
          <p:nvSpPr>
            <p:cNvPr id="635" name="Line 255"/>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36" name="Text Box 256"/>
            <p:cNvSpPr txBox="1">
              <a:spLocks noChangeArrowheads="1"/>
            </p:cNvSpPr>
            <p:nvPr/>
          </p:nvSpPr>
          <p:spPr bwMode="auto">
            <a:xfrm>
              <a:off x="182" y="3626"/>
              <a:ext cx="1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FF3399"/>
                  </a:solidFill>
                  <a:effectLst/>
                  <a:uLnTx/>
                  <a:uFillTx/>
                  <a:latin typeface="微软雅黑 Light" panose="020B0502040204020203" pitchFamily="34" charset="-122"/>
                  <a:ea typeface="微软雅黑 Light" panose="020B0502040204020203" pitchFamily="34" charset="-122"/>
                </a:rPr>
                <a:t> </a:t>
              </a:r>
            </a:p>
          </p:txBody>
        </p:sp>
      </p:grpSp>
      <p:cxnSp>
        <p:nvCxnSpPr>
          <p:cNvPr id="637" name="AutoShape 257"/>
          <p:cNvCxnSpPr>
            <a:cxnSpLocks noChangeShapeType="1"/>
            <a:stCxn id="460" idx="5"/>
            <a:endCxn id="465" idx="2"/>
          </p:cNvCxnSpPr>
          <p:nvPr/>
        </p:nvCxnSpPr>
        <p:spPr bwMode="auto">
          <a:xfrm rot="16200000" flipH="1">
            <a:off x="765969" y="2723356"/>
            <a:ext cx="446088" cy="765175"/>
          </a:xfrm>
          <a:prstGeom prst="straightConnector1">
            <a:avLst/>
          </a:prstGeom>
          <a:noFill/>
          <a:ln w="38100" cap="sq">
            <a:solidFill>
              <a:srgbClr val="0000FF"/>
            </a:solidFill>
            <a:round/>
            <a:headEnd/>
            <a:tailEnd/>
          </a:ln>
          <a:extLst>
            <a:ext uri="{909E8E84-426E-40DD-AFC4-6F175D3DCCD1}">
              <a14:hiddenFill xmlns:a14="http://schemas.microsoft.com/office/drawing/2010/main">
                <a:noFill/>
              </a14:hiddenFill>
            </a:ext>
          </a:extLst>
        </p:spPr>
      </p:cxnSp>
      <p:sp>
        <p:nvSpPr>
          <p:cNvPr id="638" name="Rectangle 258"/>
          <p:cNvSpPr>
            <a:spLocks noChangeArrowheads="1"/>
          </p:cNvSpPr>
          <p:nvPr/>
        </p:nvSpPr>
        <p:spPr bwMode="auto">
          <a:xfrm>
            <a:off x="1329259" y="5856288"/>
            <a:ext cx="252685" cy="460375"/>
          </a:xfrm>
          <a:prstGeom prst="rect">
            <a:avLst/>
          </a:prstGeom>
          <a:solidFill>
            <a:srgbClr val="FFFFCC"/>
          </a:solidFill>
          <a:ln>
            <a:noFill/>
          </a:ln>
          <a:extLst>
            <a:ext uri="{91240B29-F687-4F45-9708-019B960494DF}">
              <a14:hiddenLine xmlns:a14="http://schemas.microsoft.com/office/drawing/2010/main" w="25400" cap="sq">
                <a:solidFill>
                  <a:srgbClr val="000000"/>
                </a:solidFill>
                <a:miter lim="800000"/>
                <a:headEnd/>
                <a:tailEnd/>
              </a14:hiddenLine>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useBgFill="1">
        <p:nvSpPr>
          <p:cNvPr id="639" name="Rectangle 259"/>
          <p:cNvSpPr>
            <a:spLocks noChangeArrowheads="1"/>
          </p:cNvSpPr>
          <p:nvPr/>
        </p:nvSpPr>
        <p:spPr bwMode="auto">
          <a:xfrm>
            <a:off x="60325" y="58181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40" name="Group 260"/>
          <p:cNvGrpSpPr>
            <a:grpSpLocks/>
          </p:cNvGrpSpPr>
          <p:nvPr/>
        </p:nvGrpSpPr>
        <p:grpSpPr bwMode="auto">
          <a:xfrm>
            <a:off x="177800" y="5248275"/>
            <a:ext cx="685800" cy="457200"/>
            <a:chOff x="144" y="3626"/>
            <a:chExt cx="432" cy="288"/>
          </a:xfrm>
        </p:grpSpPr>
        <p:sp>
          <p:nvSpPr>
            <p:cNvPr id="641" name="Line 261"/>
            <p:cNvSpPr>
              <a:spLocks noChangeShapeType="1"/>
            </p:cNvSpPr>
            <p:nvPr/>
          </p:nvSpPr>
          <p:spPr bwMode="auto">
            <a:xfrm>
              <a:off x="144" y="3888"/>
              <a:ext cx="432"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42" name="Text Box 262"/>
            <p:cNvSpPr txBox="1">
              <a:spLocks noChangeArrowheads="1"/>
            </p:cNvSpPr>
            <p:nvPr/>
          </p:nvSpPr>
          <p:spPr bwMode="auto">
            <a:xfrm>
              <a:off x="182" y="3626"/>
              <a:ext cx="2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FF3399"/>
                  </a:solidFill>
                  <a:effectLst/>
                  <a:uLnTx/>
                  <a:uFillTx/>
                  <a:latin typeface="微软雅黑 Light" panose="020B0502040204020203" pitchFamily="34" charset="-122"/>
                  <a:ea typeface="微软雅黑 Light" panose="020B0502040204020203" pitchFamily="34" charset="-122"/>
                </a:rPr>
                <a:t>F </a:t>
              </a:r>
            </a:p>
          </p:txBody>
        </p:sp>
      </p:grpSp>
      <p:sp useBgFill="1">
        <p:nvSpPr>
          <p:cNvPr id="643" name="Rectangle 263"/>
          <p:cNvSpPr>
            <a:spLocks noChangeArrowheads="1"/>
          </p:cNvSpPr>
          <p:nvPr/>
        </p:nvSpPr>
        <p:spPr bwMode="auto">
          <a:xfrm>
            <a:off x="2005013" y="6284913"/>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sp useBgFill="1">
        <p:nvSpPr>
          <p:cNvPr id="644" name="Rectangle 264"/>
          <p:cNvSpPr>
            <a:spLocks noChangeArrowheads="1"/>
          </p:cNvSpPr>
          <p:nvPr/>
        </p:nvSpPr>
        <p:spPr bwMode="auto">
          <a:xfrm>
            <a:off x="2005013" y="5349875"/>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45" name="Group 265"/>
          <p:cNvGrpSpPr>
            <a:grpSpLocks/>
          </p:cNvGrpSpPr>
          <p:nvPr/>
        </p:nvGrpSpPr>
        <p:grpSpPr bwMode="auto">
          <a:xfrm>
            <a:off x="2005013" y="6227763"/>
            <a:ext cx="762000" cy="461962"/>
            <a:chOff x="1200" y="3648"/>
            <a:chExt cx="480" cy="291"/>
          </a:xfrm>
        </p:grpSpPr>
        <p:sp>
          <p:nvSpPr>
            <p:cNvPr id="646" name="Line 266"/>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47" name="Text Box 267"/>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sp useBgFill="1">
        <p:nvSpPr>
          <p:cNvPr id="648" name="Rectangle 268"/>
          <p:cNvSpPr>
            <a:spLocks noChangeArrowheads="1"/>
          </p:cNvSpPr>
          <p:nvPr/>
        </p:nvSpPr>
        <p:spPr bwMode="auto">
          <a:xfrm>
            <a:off x="2005013" y="6284913"/>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49" name="Group 269"/>
          <p:cNvGrpSpPr>
            <a:grpSpLocks/>
          </p:cNvGrpSpPr>
          <p:nvPr/>
        </p:nvGrpSpPr>
        <p:grpSpPr bwMode="auto">
          <a:xfrm>
            <a:off x="2005013" y="5748338"/>
            <a:ext cx="762000" cy="461962"/>
            <a:chOff x="1200" y="3648"/>
            <a:chExt cx="480" cy="291"/>
          </a:xfrm>
        </p:grpSpPr>
        <p:sp>
          <p:nvSpPr>
            <p:cNvPr id="650" name="Line 270"/>
            <p:cNvSpPr>
              <a:spLocks noChangeShapeType="1"/>
            </p:cNvSpPr>
            <p:nvPr/>
          </p:nvSpPr>
          <p:spPr bwMode="auto">
            <a:xfrm flipH="1">
              <a:off x="1200" y="3888"/>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51" name="Text Box 271"/>
            <p:cNvSpPr txBox="1">
              <a:spLocks noChangeArrowheads="1"/>
            </p:cNvSpPr>
            <p:nvPr/>
          </p:nvSpPr>
          <p:spPr bwMode="auto">
            <a:xfrm>
              <a:off x="1377" y="3648"/>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sp useBgFill="1">
        <p:nvSpPr>
          <p:cNvPr id="652" name="Rectangle 272"/>
          <p:cNvSpPr>
            <a:spLocks noChangeArrowheads="1"/>
          </p:cNvSpPr>
          <p:nvPr/>
        </p:nvSpPr>
        <p:spPr bwMode="auto">
          <a:xfrm>
            <a:off x="2005013" y="5818188"/>
            <a:ext cx="838200" cy="460375"/>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3399"/>
              </a:solidFill>
              <a:latin typeface="微软雅黑 Light" panose="020B0502040204020203" pitchFamily="34" charset="-122"/>
              <a:ea typeface="微软雅黑 Light" panose="020B0502040204020203" pitchFamily="34" charset="-122"/>
            </a:endParaRPr>
          </a:p>
        </p:txBody>
      </p:sp>
      <p:grpSp>
        <p:nvGrpSpPr>
          <p:cNvPr id="653" name="Group 273"/>
          <p:cNvGrpSpPr>
            <a:grpSpLocks/>
          </p:cNvGrpSpPr>
          <p:nvPr/>
        </p:nvGrpSpPr>
        <p:grpSpPr bwMode="auto">
          <a:xfrm>
            <a:off x="2005013" y="5324475"/>
            <a:ext cx="838200" cy="498475"/>
            <a:chOff x="1248" y="3072"/>
            <a:chExt cx="528" cy="314"/>
          </a:xfrm>
        </p:grpSpPr>
        <p:sp useBgFill="1">
          <p:nvSpPr>
            <p:cNvPr id="654" name="Rectangle 274"/>
            <p:cNvSpPr>
              <a:spLocks noChangeArrowheads="1"/>
            </p:cNvSpPr>
            <p:nvPr/>
          </p:nvSpPr>
          <p:spPr bwMode="auto">
            <a:xfrm>
              <a:off x="1248" y="3095"/>
              <a:ext cx="528" cy="291"/>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endParaRPr>
            </a:p>
          </p:txBody>
        </p:sp>
        <p:sp>
          <p:nvSpPr>
            <p:cNvPr id="655" name="Line 275"/>
            <p:cNvSpPr>
              <a:spLocks noChangeShapeType="1"/>
            </p:cNvSpPr>
            <p:nvPr/>
          </p:nvSpPr>
          <p:spPr bwMode="auto">
            <a:xfrm flipH="1">
              <a:off x="1248" y="3312"/>
              <a:ext cx="480" cy="0"/>
            </a:xfrm>
            <a:prstGeom prst="line">
              <a:avLst/>
            </a:prstGeom>
            <a:noFill/>
            <a:ln w="25400" cap="sq">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FF3399"/>
                </a:solidFill>
                <a:effectLst/>
                <a:uLnTx/>
                <a:uFillTx/>
                <a:ea typeface="楷体_GB2312" pitchFamily="49" charset="-122"/>
              </a:endParaRPr>
            </a:p>
          </p:txBody>
        </p:sp>
        <p:sp>
          <p:nvSpPr>
            <p:cNvPr id="656" name="Text Box 276"/>
            <p:cNvSpPr txBox="1">
              <a:spLocks noChangeArrowheads="1"/>
            </p:cNvSpPr>
            <p:nvPr/>
          </p:nvSpPr>
          <p:spPr bwMode="auto">
            <a:xfrm>
              <a:off x="1425" y="3072"/>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3399"/>
                  </a:solidFill>
                  <a:effectLst/>
                  <a:uLnTx/>
                  <a:uFillTx/>
                  <a:latin typeface="微软雅黑 Light" panose="020B0502040204020203" pitchFamily="34" charset="-122"/>
                  <a:ea typeface="微软雅黑 Light" panose="020B0502040204020203" pitchFamily="34" charset="-122"/>
                </a:rPr>
                <a:t>R </a:t>
              </a:r>
            </a:p>
          </p:txBody>
        </p:sp>
      </p:grpSp>
      <p:sp useBgFill="1">
        <p:nvSpPr>
          <p:cNvPr id="657" name="Text Box 277"/>
          <p:cNvSpPr txBox="1">
            <a:spLocks noChangeArrowheads="1"/>
          </p:cNvSpPr>
          <p:nvPr/>
        </p:nvSpPr>
        <p:spPr bwMode="auto">
          <a:xfrm>
            <a:off x="3716289"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58" name="Text Box 278"/>
          <p:cNvSpPr txBox="1">
            <a:spLocks noChangeArrowheads="1"/>
          </p:cNvSpPr>
          <p:nvPr/>
        </p:nvSpPr>
        <p:spPr bwMode="auto">
          <a:xfrm>
            <a:off x="4414789"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59" name="Text Box 279"/>
          <p:cNvSpPr txBox="1">
            <a:spLocks noChangeArrowheads="1"/>
          </p:cNvSpPr>
          <p:nvPr/>
        </p:nvSpPr>
        <p:spPr bwMode="auto">
          <a:xfrm>
            <a:off x="5062489"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60" name="Text Box 280"/>
          <p:cNvSpPr txBox="1">
            <a:spLocks noChangeArrowheads="1"/>
          </p:cNvSpPr>
          <p:nvPr/>
        </p:nvSpPr>
        <p:spPr bwMode="auto">
          <a:xfrm>
            <a:off x="6430914"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61" name="Text Box 281"/>
          <p:cNvSpPr txBox="1">
            <a:spLocks noChangeArrowheads="1"/>
          </p:cNvSpPr>
          <p:nvPr/>
        </p:nvSpPr>
        <p:spPr bwMode="auto">
          <a:xfrm>
            <a:off x="7078614"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62" name="Text Box 282"/>
          <p:cNvSpPr txBox="1">
            <a:spLocks noChangeArrowheads="1"/>
          </p:cNvSpPr>
          <p:nvPr/>
        </p:nvSpPr>
        <p:spPr bwMode="auto">
          <a:xfrm>
            <a:off x="7726314"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63" name="Text Box 283"/>
          <p:cNvSpPr txBox="1">
            <a:spLocks noChangeArrowheads="1"/>
          </p:cNvSpPr>
          <p:nvPr/>
        </p:nvSpPr>
        <p:spPr bwMode="auto">
          <a:xfrm>
            <a:off x="8396239"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useBgFill="1">
        <p:nvSpPr>
          <p:cNvPr id="664" name="Text Box 284"/>
          <p:cNvSpPr txBox="1">
            <a:spLocks noChangeArrowheads="1"/>
          </p:cNvSpPr>
          <p:nvPr/>
        </p:nvSpPr>
        <p:spPr bwMode="auto">
          <a:xfrm>
            <a:off x="5783214" y="5776873"/>
            <a:ext cx="381000" cy="334963"/>
          </a:xfrm>
          <a:prstGeom prst="rect">
            <a:avLst/>
          </a:prstGeom>
          <a:ln>
            <a:noFill/>
          </a:ln>
          <a:extLst>
            <a:ext uri="{91240B29-F687-4F45-9708-019B960494DF}">
              <a14:hiddenLine xmlns:a14="http://schemas.microsoft.com/office/drawing/2010/main" w="25400" cap="sq">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60000"/>
              </a:lnSpc>
              <a:spcBef>
                <a:spcPct val="0"/>
              </a:spcBef>
              <a:spcAft>
                <a:spcPct val="0"/>
              </a:spcAft>
              <a:buFontTx/>
              <a:buNone/>
            </a:pPr>
            <a:r>
              <a:rPr lang="en-US" altLang="zh-CN" sz="2400" b="1">
                <a:solidFill>
                  <a:srgbClr val="FF3399"/>
                </a:solidFill>
                <a:latin typeface="微软雅黑 Light" panose="020B0502040204020203" pitchFamily="34" charset="-122"/>
                <a:ea typeface="微软雅黑 Light" panose="020B0502040204020203" pitchFamily="34" charset="-122"/>
              </a:rPr>
              <a:t>1 </a:t>
            </a:r>
          </a:p>
        </p:txBody>
      </p:sp>
      <p:sp>
        <p:nvSpPr>
          <p:cNvPr id="665" name="矩形 664"/>
          <p:cNvSpPr/>
          <p:nvPr/>
        </p:nvSpPr>
        <p:spPr>
          <a:xfrm>
            <a:off x="3057110" y="5100510"/>
            <a:ext cx="912429" cy="400110"/>
          </a:xfrm>
          <a:prstGeom prst="rect">
            <a:avLst/>
          </a:prstGeom>
        </p:spPr>
        <p:txBody>
          <a:bodyPr wrap="none">
            <a:spAutoFit/>
          </a:bodyPr>
          <a:lstStyle/>
          <a:p>
            <a:pPr eaLnBrk="0" fontAlgn="base" hangingPunct="0">
              <a:spcBef>
                <a:spcPct val="0"/>
              </a:spcBef>
              <a:spcAft>
                <a:spcPct val="0"/>
              </a:spcAft>
            </a:pPr>
            <a:r>
              <a:rPr kumimoji="1" lang="en-US" altLang="zh-CN" sz="2000" b="1" dirty="0">
                <a:solidFill>
                  <a:srgbClr val="000000"/>
                </a:solidFill>
                <a:latin typeface="微软雅黑 Light" panose="020B0502040204020203" pitchFamily="34" charset="-122"/>
                <a:ea typeface="微软雅黑 Light" panose="020B0502040204020203" pitchFamily="34" charset="-122"/>
              </a:rPr>
              <a:t>Visit</a:t>
            </a:r>
            <a:r>
              <a:rPr kumimoji="1" lang="zh-CN" altLang="en-US" sz="2000" b="1" dirty="0">
                <a:solidFill>
                  <a:srgbClr val="000000"/>
                </a:solidFill>
                <a:latin typeface="微软雅黑 Light" panose="020B0502040204020203" pitchFamily="34" charset="-122"/>
                <a:ea typeface="微软雅黑 Light" panose="020B0502040204020203" pitchFamily="34" charset="-122"/>
              </a:rPr>
              <a:t>：</a:t>
            </a:r>
            <a:endParaRPr kumimoji="1" lang="zh-CN" altLang="en-US" sz="2000" b="1" dirty="0">
              <a:solidFill>
                <a:srgbClr val="FF3399"/>
              </a:solidFill>
              <a:ea typeface="楷体_GB2312" pitchFamily="49" charset="-122"/>
            </a:endParaRPr>
          </a:p>
        </p:txBody>
      </p:sp>
      <p:sp>
        <p:nvSpPr>
          <p:cNvPr id="666" name="矩形 665"/>
          <p:cNvSpPr/>
          <p:nvPr/>
        </p:nvSpPr>
        <p:spPr>
          <a:xfrm>
            <a:off x="3053865" y="6083384"/>
            <a:ext cx="1499128" cy="400110"/>
          </a:xfrm>
          <a:prstGeom prst="rect">
            <a:avLst/>
          </a:prstGeom>
        </p:spPr>
        <p:txBody>
          <a:bodyPr wrap="none">
            <a:spAutoFit/>
          </a:bodyPr>
          <a:lstStyle/>
          <a:p>
            <a:pPr eaLnBrk="0" fontAlgn="base" hangingPunct="0">
              <a:spcBef>
                <a:spcPct val="0"/>
              </a:spcBef>
              <a:spcAft>
                <a:spcPct val="0"/>
              </a:spcAft>
            </a:pPr>
            <a:r>
              <a:rPr kumimoji="1" lang="en-US" altLang="zh-CN" sz="2000" b="1" dirty="0" err="1">
                <a:solidFill>
                  <a:srgbClr val="000000"/>
                </a:solidFill>
                <a:latin typeface="微软雅黑 Light" panose="020B0502040204020203" pitchFamily="34" charset="-122"/>
                <a:ea typeface="微软雅黑 Light" panose="020B0502040204020203" pitchFamily="34" charset="-122"/>
              </a:rPr>
              <a:t>Dequeue</a:t>
            </a:r>
            <a:r>
              <a:rPr kumimoji="1" lang="zh-CN" altLang="en-US" sz="2000" b="1" dirty="0">
                <a:solidFill>
                  <a:srgbClr val="000000"/>
                </a:solidFill>
                <a:latin typeface="微软雅黑 Light" panose="020B0502040204020203" pitchFamily="34" charset="-122"/>
                <a:ea typeface="微软雅黑 Light" panose="020B0502040204020203" pitchFamily="34" charset="-122"/>
              </a:rPr>
              <a:t>：</a:t>
            </a:r>
            <a:endParaRPr kumimoji="1" lang="zh-CN" altLang="en-US" sz="2000" b="1" dirty="0">
              <a:solidFill>
                <a:srgbClr val="FF3399"/>
              </a:solidFill>
              <a:ea typeface="楷体_GB2312" pitchFamily="49" charset="-122"/>
            </a:endParaRPr>
          </a:p>
        </p:txBody>
      </p:sp>
    </p:spTree>
    <p:extLst>
      <p:ext uri="{BB962C8B-B14F-4D97-AF65-F5344CB8AC3E}">
        <p14:creationId xmlns:p14="http://schemas.microsoft.com/office/powerpoint/2010/main" val="13038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anim calcmode="lin" valueType="num">
                                      <p:cBhvr>
                                        <p:cTn id="7" dur="500" fill="hold"/>
                                        <p:tgtEl>
                                          <p:spTgt spid="457"/>
                                        </p:tgtEl>
                                        <p:attrNameLst>
                                          <p:attrName>ppt_x</p:attrName>
                                        </p:attrNameLst>
                                      </p:cBhvr>
                                      <p:tavLst>
                                        <p:tav tm="0">
                                          <p:val>
                                            <p:strVal val="#ppt_x"/>
                                          </p:val>
                                        </p:tav>
                                        <p:tav tm="100000">
                                          <p:val>
                                            <p:strVal val="#ppt_x"/>
                                          </p:val>
                                        </p:tav>
                                      </p:tavLst>
                                    </p:anim>
                                    <p:anim calcmode="lin" valueType="num">
                                      <p:cBhvr>
                                        <p:cTn id="8" dur="500" fill="hold"/>
                                        <p:tgtEl>
                                          <p:spTgt spid="457"/>
                                        </p:tgtEl>
                                        <p:attrNameLst>
                                          <p:attrName>ppt_y</p:attrName>
                                        </p:attrNameLst>
                                      </p:cBhvr>
                                      <p:tavLst>
                                        <p:tav tm="0">
                                          <p:val>
                                            <p:strVal val="#ppt_y-#ppt_h/2"/>
                                          </p:val>
                                        </p:tav>
                                        <p:tav tm="100000">
                                          <p:val>
                                            <p:strVal val="#ppt_y"/>
                                          </p:val>
                                        </p:tav>
                                      </p:tavLst>
                                    </p:anim>
                                    <p:anim calcmode="lin" valueType="num">
                                      <p:cBhvr>
                                        <p:cTn id="9" dur="500" fill="hold"/>
                                        <p:tgtEl>
                                          <p:spTgt spid="457"/>
                                        </p:tgtEl>
                                        <p:attrNameLst>
                                          <p:attrName>ppt_w</p:attrName>
                                        </p:attrNameLst>
                                      </p:cBhvr>
                                      <p:tavLst>
                                        <p:tav tm="0">
                                          <p:val>
                                            <p:strVal val="#ppt_w"/>
                                          </p:val>
                                        </p:tav>
                                        <p:tav tm="100000">
                                          <p:val>
                                            <p:strVal val="#ppt_w"/>
                                          </p:val>
                                        </p:tav>
                                      </p:tavLst>
                                    </p:anim>
                                    <p:anim calcmode="lin" valueType="num">
                                      <p:cBhvr>
                                        <p:cTn id="10" dur="500" fill="hold"/>
                                        <p:tgtEl>
                                          <p:spTgt spid="45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76"/>
                                        </p:tgtEl>
                                        <p:attrNameLst>
                                          <p:attrName>style.visibility</p:attrName>
                                        </p:attrNameLst>
                                      </p:cBhvr>
                                      <p:to>
                                        <p:strVal val="visible"/>
                                      </p:to>
                                    </p:set>
                                    <p:animEffect transition="in" filter="wipe(left)">
                                      <p:cBhvr>
                                        <p:cTn id="15" dur="500"/>
                                        <p:tgtEl>
                                          <p:spTgt spid="476"/>
                                        </p:tgtEl>
                                      </p:cBhvr>
                                    </p:animEffect>
                                  </p:childTnLst>
                                </p:cTn>
                              </p:par>
                            </p:childTnLst>
                          </p:cTn>
                        </p:par>
                        <p:par>
                          <p:cTn id="16" fill="hold">
                            <p:stCondLst>
                              <p:cond delay="500"/>
                            </p:stCondLst>
                            <p:childTnLst>
                              <p:par>
                                <p:cTn id="17" presetID="16" presetClass="entr" presetSubtype="42" fill="hold" grpId="0" nodeType="afterEffect">
                                  <p:stCondLst>
                                    <p:cond delay="0"/>
                                  </p:stCondLst>
                                  <p:childTnLst>
                                    <p:set>
                                      <p:cBhvr>
                                        <p:cTn id="18" dur="1" fill="hold">
                                          <p:stCondLst>
                                            <p:cond delay="0"/>
                                          </p:stCondLst>
                                        </p:cTn>
                                        <p:tgtEl>
                                          <p:spTgt spid="475"/>
                                        </p:tgtEl>
                                        <p:attrNameLst>
                                          <p:attrName>style.visibility</p:attrName>
                                        </p:attrNameLst>
                                      </p:cBhvr>
                                      <p:to>
                                        <p:strVal val="visible"/>
                                      </p:to>
                                    </p:set>
                                    <p:animEffect transition="in" filter="barn(outHorizontal)">
                                      <p:cBhvr>
                                        <p:cTn id="19" dur="500"/>
                                        <p:tgtEl>
                                          <p:spTgt spid="475"/>
                                        </p:tgtEl>
                                      </p:cBhvr>
                                    </p:animEffect>
                                  </p:childTnLst>
                                </p:cTn>
                              </p:par>
                            </p:childTnLst>
                          </p:cTn>
                        </p:par>
                        <p:par>
                          <p:cTn id="20" fill="hold">
                            <p:stCondLst>
                              <p:cond delay="1000"/>
                            </p:stCondLst>
                            <p:childTnLst>
                              <p:par>
                                <p:cTn id="21" presetID="17" presetClass="entr" presetSubtype="8" fill="hold" nodeType="afterEffect">
                                  <p:stCondLst>
                                    <p:cond delay="0"/>
                                  </p:stCondLst>
                                  <p:childTnLst>
                                    <p:set>
                                      <p:cBhvr>
                                        <p:cTn id="22" dur="1" fill="hold">
                                          <p:stCondLst>
                                            <p:cond delay="0"/>
                                          </p:stCondLst>
                                        </p:cTn>
                                        <p:tgtEl>
                                          <p:spTgt spid="477"/>
                                        </p:tgtEl>
                                        <p:attrNameLst>
                                          <p:attrName>style.visibility</p:attrName>
                                        </p:attrNameLst>
                                      </p:cBhvr>
                                      <p:to>
                                        <p:strVal val="visible"/>
                                      </p:to>
                                    </p:set>
                                    <p:anim calcmode="lin" valueType="num">
                                      <p:cBhvr>
                                        <p:cTn id="23" dur="500" fill="hold"/>
                                        <p:tgtEl>
                                          <p:spTgt spid="477"/>
                                        </p:tgtEl>
                                        <p:attrNameLst>
                                          <p:attrName>ppt_x</p:attrName>
                                        </p:attrNameLst>
                                      </p:cBhvr>
                                      <p:tavLst>
                                        <p:tav tm="0">
                                          <p:val>
                                            <p:strVal val="#ppt_x-#ppt_w/2"/>
                                          </p:val>
                                        </p:tav>
                                        <p:tav tm="100000">
                                          <p:val>
                                            <p:strVal val="#ppt_x"/>
                                          </p:val>
                                        </p:tav>
                                      </p:tavLst>
                                    </p:anim>
                                    <p:anim calcmode="lin" valueType="num">
                                      <p:cBhvr>
                                        <p:cTn id="24" dur="500" fill="hold"/>
                                        <p:tgtEl>
                                          <p:spTgt spid="477"/>
                                        </p:tgtEl>
                                        <p:attrNameLst>
                                          <p:attrName>ppt_y</p:attrName>
                                        </p:attrNameLst>
                                      </p:cBhvr>
                                      <p:tavLst>
                                        <p:tav tm="0">
                                          <p:val>
                                            <p:strVal val="#ppt_y"/>
                                          </p:val>
                                        </p:tav>
                                        <p:tav tm="100000">
                                          <p:val>
                                            <p:strVal val="#ppt_y"/>
                                          </p:val>
                                        </p:tav>
                                      </p:tavLst>
                                    </p:anim>
                                    <p:anim calcmode="lin" valueType="num">
                                      <p:cBhvr>
                                        <p:cTn id="25" dur="500" fill="hold"/>
                                        <p:tgtEl>
                                          <p:spTgt spid="477"/>
                                        </p:tgtEl>
                                        <p:attrNameLst>
                                          <p:attrName>ppt_w</p:attrName>
                                        </p:attrNameLst>
                                      </p:cBhvr>
                                      <p:tavLst>
                                        <p:tav tm="0">
                                          <p:val>
                                            <p:fltVal val="0"/>
                                          </p:val>
                                        </p:tav>
                                        <p:tav tm="100000">
                                          <p:val>
                                            <p:strVal val="#ppt_w"/>
                                          </p:val>
                                        </p:tav>
                                      </p:tavLst>
                                    </p:anim>
                                    <p:anim calcmode="lin" valueType="num">
                                      <p:cBhvr>
                                        <p:cTn id="26" dur="500" fill="hold"/>
                                        <p:tgtEl>
                                          <p:spTgt spid="47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childTnLst>
                                    <p:set>
                                      <p:cBhvr>
                                        <p:cTn id="30" dur="1" fill="hold">
                                          <p:stCondLst>
                                            <p:cond delay="0"/>
                                          </p:stCondLst>
                                        </p:cTn>
                                        <p:tgtEl>
                                          <p:spTgt spid="446"/>
                                        </p:tgtEl>
                                        <p:attrNameLst>
                                          <p:attrName>style.visibility</p:attrName>
                                        </p:attrNameLst>
                                      </p:cBhvr>
                                      <p:to>
                                        <p:strVal val="visible"/>
                                      </p:to>
                                    </p:set>
                                    <p:anim calcmode="lin" valueType="num">
                                      <p:cBhvr>
                                        <p:cTn id="31" dur="500" fill="hold"/>
                                        <p:tgtEl>
                                          <p:spTgt spid="446"/>
                                        </p:tgtEl>
                                        <p:attrNameLst>
                                          <p:attrName>ppt_x</p:attrName>
                                        </p:attrNameLst>
                                      </p:cBhvr>
                                      <p:tavLst>
                                        <p:tav tm="0">
                                          <p:val>
                                            <p:strVal val="#ppt_x"/>
                                          </p:val>
                                        </p:tav>
                                        <p:tav tm="100000">
                                          <p:val>
                                            <p:strVal val="#ppt_x"/>
                                          </p:val>
                                        </p:tav>
                                      </p:tavLst>
                                    </p:anim>
                                    <p:anim calcmode="lin" valueType="num">
                                      <p:cBhvr>
                                        <p:cTn id="32" dur="500" fill="hold"/>
                                        <p:tgtEl>
                                          <p:spTgt spid="446"/>
                                        </p:tgtEl>
                                        <p:attrNameLst>
                                          <p:attrName>ppt_y</p:attrName>
                                        </p:attrNameLst>
                                      </p:cBhvr>
                                      <p:tavLst>
                                        <p:tav tm="0">
                                          <p:val>
                                            <p:strVal val="#ppt_y+#ppt_h/2"/>
                                          </p:val>
                                        </p:tav>
                                        <p:tav tm="100000">
                                          <p:val>
                                            <p:strVal val="#ppt_y"/>
                                          </p:val>
                                        </p:tav>
                                      </p:tavLst>
                                    </p:anim>
                                    <p:anim calcmode="lin" valueType="num">
                                      <p:cBhvr>
                                        <p:cTn id="33" dur="500" fill="hold"/>
                                        <p:tgtEl>
                                          <p:spTgt spid="446"/>
                                        </p:tgtEl>
                                        <p:attrNameLst>
                                          <p:attrName>ppt_w</p:attrName>
                                        </p:attrNameLst>
                                      </p:cBhvr>
                                      <p:tavLst>
                                        <p:tav tm="0">
                                          <p:val>
                                            <p:strVal val="#ppt_w"/>
                                          </p:val>
                                        </p:tav>
                                        <p:tav tm="100000">
                                          <p:val>
                                            <p:strVal val="#ppt_w"/>
                                          </p:val>
                                        </p:tav>
                                      </p:tavLst>
                                    </p:anim>
                                    <p:anim calcmode="lin" valueType="num">
                                      <p:cBhvr>
                                        <p:cTn id="34" dur="500" fill="hold"/>
                                        <p:tgtEl>
                                          <p:spTgt spid="446"/>
                                        </p:tgtEl>
                                        <p:attrNameLst>
                                          <p:attrName>ppt_h</p:attrName>
                                        </p:attrNameLst>
                                      </p:cBhvr>
                                      <p:tavLst>
                                        <p:tav tm="0">
                                          <p:val>
                                            <p:fltVal val="0"/>
                                          </p:val>
                                        </p:tav>
                                        <p:tav tm="100000">
                                          <p:val>
                                            <p:strVal val="#ppt_h"/>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574"/>
                                        </p:tgtEl>
                                        <p:attrNameLst>
                                          <p:attrName>style.visibility</p:attrName>
                                        </p:attrNameLst>
                                      </p:cBhvr>
                                      <p:to>
                                        <p:strVal val="visible"/>
                                      </p:to>
                                    </p:set>
                                    <p:animEffect transition="in" filter="wipe(left)">
                                      <p:cBhvr>
                                        <p:cTn id="38" dur="500"/>
                                        <p:tgtEl>
                                          <p:spTgt spid="574"/>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577"/>
                                        </p:tgtEl>
                                        <p:attrNameLst>
                                          <p:attrName>style.visibility</p:attrName>
                                        </p:attrNameLst>
                                      </p:cBhvr>
                                      <p:to>
                                        <p:strVal val="visible"/>
                                      </p:to>
                                    </p:set>
                                    <p:animEffect transition="in" filter="wipe(right)">
                                      <p:cBhvr>
                                        <p:cTn id="42" dur="500"/>
                                        <p:tgtEl>
                                          <p:spTgt spid="57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563"/>
                                        </p:tgtEl>
                                        <p:attrNameLst>
                                          <p:attrName>style.visibility</p:attrName>
                                        </p:attrNameLst>
                                      </p:cBhvr>
                                      <p:to>
                                        <p:strVal val="visible"/>
                                      </p:to>
                                    </p:set>
                                    <p:animEffect transition="in" filter="barn(outVertical)">
                                      <p:cBhvr>
                                        <p:cTn id="47" dur="500"/>
                                        <p:tgtEl>
                                          <p:spTgt spid="563"/>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564"/>
                                        </p:tgtEl>
                                        <p:attrNameLst>
                                          <p:attrName>style.visibility</p:attrName>
                                        </p:attrNameLst>
                                      </p:cBhvr>
                                      <p:to>
                                        <p:strVal val="visible"/>
                                      </p:to>
                                    </p:set>
                                    <p:animEffect transition="in" filter="wipe(left)">
                                      <p:cBhvr>
                                        <p:cTn id="51" dur="500"/>
                                        <p:tgtEl>
                                          <p:spTgt spid="564"/>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66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50"/>
                                        </p:tgtEl>
                                        <p:attrNameLst>
                                          <p:attrName>style.visibility</p:attrName>
                                        </p:attrNameLst>
                                      </p:cBhvr>
                                      <p:to>
                                        <p:strVal val="visible"/>
                                      </p:to>
                                    </p:set>
                                    <p:animEffect transition="in" filter="dissolve">
                                      <p:cBhvr>
                                        <p:cTn id="60" dur="500"/>
                                        <p:tgtEl>
                                          <p:spTgt spid="450"/>
                                        </p:tgtEl>
                                      </p:cBhvr>
                                    </p:animEffec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643"/>
                                        </p:tgtEl>
                                        <p:attrNameLst>
                                          <p:attrName>style.visibility</p:attrName>
                                        </p:attrNameLst>
                                      </p:cBhvr>
                                      <p:to>
                                        <p:strVal val="visible"/>
                                      </p:to>
                                    </p:set>
                                    <p:animEffect transition="in" filter="wipe(down)">
                                      <p:cBhvr>
                                        <p:cTn id="64" dur="500"/>
                                        <p:tgtEl>
                                          <p:spTgt spid="643"/>
                                        </p:tgtEl>
                                      </p:cBhvr>
                                    </p:animEffect>
                                  </p:childTnLst>
                                </p:cTn>
                              </p:par>
                            </p:childTnLst>
                          </p:cTn>
                        </p:par>
                        <p:par>
                          <p:cTn id="65" fill="hold">
                            <p:stCondLst>
                              <p:cond delay="1000"/>
                            </p:stCondLst>
                            <p:childTnLst>
                              <p:par>
                                <p:cTn id="66" presetID="22" presetClass="entr" presetSubtype="4" fill="hold" nodeType="afterEffect">
                                  <p:stCondLst>
                                    <p:cond delay="0"/>
                                  </p:stCondLst>
                                  <p:childTnLst>
                                    <p:set>
                                      <p:cBhvr>
                                        <p:cTn id="67" dur="1" fill="hold">
                                          <p:stCondLst>
                                            <p:cond delay="0"/>
                                          </p:stCondLst>
                                        </p:cTn>
                                        <p:tgtEl>
                                          <p:spTgt spid="580"/>
                                        </p:tgtEl>
                                        <p:attrNameLst>
                                          <p:attrName>style.visibility</p:attrName>
                                        </p:attrNameLst>
                                      </p:cBhvr>
                                      <p:to>
                                        <p:strVal val="visible"/>
                                      </p:to>
                                    </p:set>
                                    <p:animEffect transition="in" filter="wipe(down)">
                                      <p:cBhvr>
                                        <p:cTn id="68" dur="500"/>
                                        <p:tgtEl>
                                          <p:spTgt spid="580"/>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657"/>
                                        </p:tgtEl>
                                        <p:attrNameLst>
                                          <p:attrName>style.visibility</p:attrName>
                                        </p:attrNameLst>
                                      </p:cBhvr>
                                      <p:to>
                                        <p:strVal val="visible"/>
                                      </p:to>
                                    </p:set>
                                    <p:anim calcmode="lin" valueType="num">
                                      <p:cBhvr>
                                        <p:cTn id="73" dur="500" fill="hold"/>
                                        <p:tgtEl>
                                          <p:spTgt spid="657"/>
                                        </p:tgtEl>
                                        <p:attrNameLst>
                                          <p:attrName>ppt_w</p:attrName>
                                        </p:attrNameLst>
                                      </p:cBhvr>
                                      <p:tavLst>
                                        <p:tav tm="0">
                                          <p:val>
                                            <p:fltVal val="0"/>
                                          </p:val>
                                        </p:tav>
                                        <p:tav tm="100000">
                                          <p:val>
                                            <p:strVal val="#ppt_w"/>
                                          </p:val>
                                        </p:tav>
                                      </p:tavLst>
                                    </p:anim>
                                    <p:anim calcmode="lin" valueType="num">
                                      <p:cBhvr>
                                        <p:cTn id="74" dur="500" fill="hold"/>
                                        <p:tgtEl>
                                          <p:spTgt spid="657"/>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51"/>
                                        </p:tgtEl>
                                        <p:attrNameLst>
                                          <p:attrName>style.visibility</p:attrName>
                                        </p:attrNameLst>
                                      </p:cBhvr>
                                      <p:to>
                                        <p:strVal val="visible"/>
                                      </p:to>
                                    </p:set>
                                    <p:animEffect transition="in" filter="wipe(left)">
                                      <p:cBhvr>
                                        <p:cTn id="79" dur="500"/>
                                        <p:tgtEl>
                                          <p:spTgt spid="451"/>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573"/>
                                        </p:tgtEl>
                                        <p:attrNameLst>
                                          <p:attrName>style.visibility</p:attrName>
                                        </p:attrNameLst>
                                      </p:cBhvr>
                                      <p:to>
                                        <p:strVal val="visible"/>
                                      </p:to>
                                    </p:set>
                                    <p:animEffect transition="in" filter="box(in)">
                                      <p:cBhvr>
                                        <p:cTn id="84" dur="500"/>
                                        <p:tgtEl>
                                          <p:spTgt spid="573"/>
                                        </p:tgtEl>
                                      </p:cBhvr>
                                    </p:animEffect>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586"/>
                                        </p:tgtEl>
                                        <p:attrNameLst>
                                          <p:attrName>style.visibility</p:attrName>
                                        </p:attrNameLst>
                                      </p:cBhvr>
                                      <p:to>
                                        <p:strVal val="visible"/>
                                      </p:to>
                                    </p:set>
                                    <p:animEffect transition="in" filter="wipe(down)">
                                      <p:cBhvr>
                                        <p:cTn id="88" dur="500"/>
                                        <p:tgtEl>
                                          <p:spTgt spid="586"/>
                                        </p:tgtEl>
                                      </p:cBhvr>
                                    </p:animEffect>
                                  </p:childTnLst>
                                </p:cTn>
                              </p:par>
                            </p:childTnLst>
                          </p:cTn>
                        </p:par>
                        <p:par>
                          <p:cTn id="89" fill="hold">
                            <p:stCondLst>
                              <p:cond delay="1000"/>
                            </p:stCondLst>
                            <p:childTnLst>
                              <p:par>
                                <p:cTn id="90" presetID="22" presetClass="entr" presetSubtype="4" fill="hold" nodeType="afterEffect">
                                  <p:stCondLst>
                                    <p:cond delay="0"/>
                                  </p:stCondLst>
                                  <p:childTnLst>
                                    <p:set>
                                      <p:cBhvr>
                                        <p:cTn id="91" dur="1" fill="hold">
                                          <p:stCondLst>
                                            <p:cond delay="0"/>
                                          </p:stCondLst>
                                        </p:cTn>
                                        <p:tgtEl>
                                          <p:spTgt spid="583"/>
                                        </p:tgtEl>
                                        <p:attrNameLst>
                                          <p:attrName>style.visibility</p:attrName>
                                        </p:attrNameLst>
                                      </p:cBhvr>
                                      <p:to>
                                        <p:strVal val="visible"/>
                                      </p:to>
                                    </p:set>
                                    <p:animEffect transition="in" filter="wipe(down)">
                                      <p:cBhvr>
                                        <p:cTn id="92" dur="500"/>
                                        <p:tgtEl>
                                          <p:spTgt spid="583"/>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47"/>
                                        </p:tgtEl>
                                        <p:attrNameLst>
                                          <p:attrName>style.visibility</p:attrName>
                                        </p:attrNameLst>
                                      </p:cBhvr>
                                      <p:to>
                                        <p:strVal val="visible"/>
                                      </p:to>
                                    </p:set>
                                    <p:animEffect transition="in" filter="dissolve">
                                      <p:cBhvr>
                                        <p:cTn id="97" dur="500"/>
                                        <p:tgtEl>
                                          <p:spTgt spid="447"/>
                                        </p:tgtEl>
                                      </p:cBhvr>
                                    </p:animEffect>
                                  </p:childTnLst>
                                </p:cTn>
                              </p:par>
                            </p:childTnLst>
                          </p:cTn>
                        </p:par>
                        <p:par>
                          <p:cTn id="98" fill="hold">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590"/>
                                        </p:tgtEl>
                                        <p:attrNameLst>
                                          <p:attrName>style.visibility</p:attrName>
                                        </p:attrNameLst>
                                      </p:cBhvr>
                                      <p:to>
                                        <p:strVal val="visible"/>
                                      </p:to>
                                    </p:set>
                                    <p:animEffect transition="in" filter="wipe(down)">
                                      <p:cBhvr>
                                        <p:cTn id="101" dur="500"/>
                                        <p:tgtEl>
                                          <p:spTgt spid="590"/>
                                        </p:tgtEl>
                                      </p:cBhvr>
                                    </p:animEffect>
                                  </p:childTnLst>
                                </p:cTn>
                              </p:par>
                            </p:childTnLst>
                          </p:cTn>
                        </p:par>
                        <p:par>
                          <p:cTn id="102" fill="hold">
                            <p:stCondLst>
                              <p:cond delay="1000"/>
                            </p:stCondLst>
                            <p:childTnLst>
                              <p:par>
                                <p:cTn id="103" presetID="22" presetClass="entr" presetSubtype="4" fill="hold" nodeType="afterEffect">
                                  <p:stCondLst>
                                    <p:cond delay="0"/>
                                  </p:stCondLst>
                                  <p:childTnLst>
                                    <p:set>
                                      <p:cBhvr>
                                        <p:cTn id="104" dur="1" fill="hold">
                                          <p:stCondLst>
                                            <p:cond delay="0"/>
                                          </p:stCondLst>
                                        </p:cTn>
                                        <p:tgtEl>
                                          <p:spTgt spid="587"/>
                                        </p:tgtEl>
                                        <p:attrNameLst>
                                          <p:attrName>style.visibility</p:attrName>
                                        </p:attrNameLst>
                                      </p:cBhvr>
                                      <p:to>
                                        <p:strVal val="visible"/>
                                      </p:to>
                                    </p:set>
                                    <p:animEffect transition="in" filter="wipe(down)">
                                      <p:cBhvr>
                                        <p:cTn id="105" dur="500"/>
                                        <p:tgtEl>
                                          <p:spTgt spid="587"/>
                                        </p:tgtEl>
                                      </p:cBhvr>
                                    </p:animEffect>
                                  </p:childTnLst>
                                </p:cTn>
                              </p:par>
                            </p:childTnLst>
                          </p:cTn>
                        </p:par>
                      </p:childTnLst>
                    </p:cTn>
                  </p:par>
                  <p:par>
                    <p:cTn id="106" fill="hold">
                      <p:stCondLst>
                        <p:cond delay="indefinite"/>
                      </p:stCondLst>
                      <p:childTnLst>
                        <p:par>
                          <p:cTn id="107" fill="hold">
                            <p:stCondLst>
                              <p:cond delay="0"/>
                            </p:stCondLst>
                            <p:childTnLst>
                              <p:par>
                                <p:cTn id="108" presetID="23" presetClass="entr" presetSubtype="16" fill="hold" grpId="0" nodeType="clickEffect">
                                  <p:stCondLst>
                                    <p:cond delay="0"/>
                                  </p:stCondLst>
                                  <p:childTnLst>
                                    <p:set>
                                      <p:cBhvr>
                                        <p:cTn id="109" dur="1" fill="hold">
                                          <p:stCondLst>
                                            <p:cond delay="0"/>
                                          </p:stCondLst>
                                        </p:cTn>
                                        <p:tgtEl>
                                          <p:spTgt spid="658"/>
                                        </p:tgtEl>
                                        <p:attrNameLst>
                                          <p:attrName>style.visibility</p:attrName>
                                        </p:attrNameLst>
                                      </p:cBhvr>
                                      <p:to>
                                        <p:strVal val="visible"/>
                                      </p:to>
                                    </p:set>
                                    <p:anim calcmode="lin" valueType="num">
                                      <p:cBhvr>
                                        <p:cTn id="110" dur="500" fill="hold"/>
                                        <p:tgtEl>
                                          <p:spTgt spid="658"/>
                                        </p:tgtEl>
                                        <p:attrNameLst>
                                          <p:attrName>ppt_w</p:attrName>
                                        </p:attrNameLst>
                                      </p:cBhvr>
                                      <p:tavLst>
                                        <p:tav tm="0">
                                          <p:val>
                                            <p:fltVal val="0"/>
                                          </p:val>
                                        </p:tav>
                                        <p:tav tm="100000">
                                          <p:val>
                                            <p:strVal val="#ppt_w"/>
                                          </p:val>
                                        </p:tav>
                                      </p:tavLst>
                                    </p:anim>
                                    <p:anim calcmode="lin" valueType="num">
                                      <p:cBhvr>
                                        <p:cTn id="111" dur="500" fill="hold"/>
                                        <p:tgtEl>
                                          <p:spTgt spid="658"/>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68"/>
                                        </p:tgtEl>
                                        <p:attrNameLst>
                                          <p:attrName>style.visibility</p:attrName>
                                        </p:attrNameLst>
                                      </p:cBhvr>
                                      <p:to>
                                        <p:strVal val="visible"/>
                                      </p:to>
                                    </p:set>
                                    <p:animEffect transition="in" filter="dissolve">
                                      <p:cBhvr>
                                        <p:cTn id="116" dur="500"/>
                                        <p:tgtEl>
                                          <p:spTgt spid="568"/>
                                        </p:tgtEl>
                                      </p:cBhvr>
                                    </p:animEffect>
                                  </p:childTnLst>
                                </p:cTn>
                              </p:par>
                            </p:childTnLst>
                          </p:cTn>
                        </p:par>
                        <p:par>
                          <p:cTn id="117" fill="hold">
                            <p:stCondLst>
                              <p:cond delay="500"/>
                            </p:stCondLst>
                            <p:childTnLst>
                              <p:par>
                                <p:cTn id="118" presetID="22" presetClass="entr" presetSubtype="4" fill="hold" grpId="0" nodeType="afterEffect">
                                  <p:stCondLst>
                                    <p:cond delay="0"/>
                                  </p:stCondLst>
                                  <p:childTnLst>
                                    <p:set>
                                      <p:cBhvr>
                                        <p:cTn id="119" dur="1" fill="hold">
                                          <p:stCondLst>
                                            <p:cond delay="0"/>
                                          </p:stCondLst>
                                        </p:cTn>
                                        <p:tgtEl>
                                          <p:spTgt spid="644"/>
                                        </p:tgtEl>
                                        <p:attrNameLst>
                                          <p:attrName>style.visibility</p:attrName>
                                        </p:attrNameLst>
                                      </p:cBhvr>
                                      <p:to>
                                        <p:strVal val="visible"/>
                                      </p:to>
                                    </p:set>
                                    <p:animEffect transition="in" filter="wipe(down)">
                                      <p:cBhvr>
                                        <p:cTn id="120" dur="500"/>
                                        <p:tgtEl>
                                          <p:spTgt spid="644"/>
                                        </p:tgtEl>
                                      </p:cBhvr>
                                    </p:animEffect>
                                  </p:childTnLst>
                                </p:cTn>
                              </p:par>
                            </p:childTnLst>
                          </p:cTn>
                        </p:par>
                        <p:par>
                          <p:cTn id="121" fill="hold">
                            <p:stCondLst>
                              <p:cond delay="1000"/>
                            </p:stCondLst>
                            <p:childTnLst>
                              <p:par>
                                <p:cTn id="122" presetID="22" presetClass="entr" presetSubtype="4" fill="hold" nodeType="afterEffect">
                                  <p:stCondLst>
                                    <p:cond delay="0"/>
                                  </p:stCondLst>
                                  <p:childTnLst>
                                    <p:set>
                                      <p:cBhvr>
                                        <p:cTn id="123" dur="1" fill="hold">
                                          <p:stCondLst>
                                            <p:cond delay="0"/>
                                          </p:stCondLst>
                                        </p:cTn>
                                        <p:tgtEl>
                                          <p:spTgt spid="591"/>
                                        </p:tgtEl>
                                        <p:attrNameLst>
                                          <p:attrName>style.visibility</p:attrName>
                                        </p:attrNameLst>
                                      </p:cBhvr>
                                      <p:to>
                                        <p:strVal val="visible"/>
                                      </p:to>
                                    </p:set>
                                    <p:animEffect transition="in" filter="wipe(down)">
                                      <p:cBhvr>
                                        <p:cTn id="124" dur="500"/>
                                        <p:tgtEl>
                                          <p:spTgt spid="591"/>
                                        </p:tgtEl>
                                      </p:cBhvr>
                                    </p:animEffect>
                                  </p:childTnLst>
                                </p:cTn>
                              </p:par>
                            </p:childTnLst>
                          </p:cTn>
                        </p:par>
                      </p:childTnLst>
                    </p:cTn>
                  </p:par>
                  <p:par>
                    <p:cTn id="125" fill="hold">
                      <p:stCondLst>
                        <p:cond delay="indefinite"/>
                      </p:stCondLst>
                      <p:childTnLst>
                        <p:par>
                          <p:cTn id="126" fill="hold">
                            <p:stCondLst>
                              <p:cond delay="0"/>
                            </p:stCondLst>
                            <p:childTnLst>
                              <p:par>
                                <p:cTn id="127" presetID="23" presetClass="entr" presetSubtype="16" fill="hold" grpId="0" nodeType="clickEffect">
                                  <p:stCondLst>
                                    <p:cond delay="0"/>
                                  </p:stCondLst>
                                  <p:childTnLst>
                                    <p:set>
                                      <p:cBhvr>
                                        <p:cTn id="128" dur="1" fill="hold">
                                          <p:stCondLst>
                                            <p:cond delay="0"/>
                                          </p:stCondLst>
                                        </p:cTn>
                                        <p:tgtEl>
                                          <p:spTgt spid="659"/>
                                        </p:tgtEl>
                                        <p:attrNameLst>
                                          <p:attrName>style.visibility</p:attrName>
                                        </p:attrNameLst>
                                      </p:cBhvr>
                                      <p:to>
                                        <p:strVal val="visible"/>
                                      </p:to>
                                    </p:set>
                                    <p:anim calcmode="lin" valueType="num">
                                      <p:cBhvr>
                                        <p:cTn id="129" dur="500" fill="hold"/>
                                        <p:tgtEl>
                                          <p:spTgt spid="659"/>
                                        </p:tgtEl>
                                        <p:attrNameLst>
                                          <p:attrName>ppt_w</p:attrName>
                                        </p:attrNameLst>
                                      </p:cBhvr>
                                      <p:tavLst>
                                        <p:tav tm="0">
                                          <p:val>
                                            <p:fltVal val="0"/>
                                          </p:val>
                                        </p:tav>
                                        <p:tav tm="100000">
                                          <p:val>
                                            <p:strVal val="#ppt_w"/>
                                          </p:val>
                                        </p:tav>
                                      </p:tavLst>
                                    </p:anim>
                                    <p:anim calcmode="lin" valueType="num">
                                      <p:cBhvr>
                                        <p:cTn id="130" dur="500" fill="hold"/>
                                        <p:tgtEl>
                                          <p:spTgt spid="659"/>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52"/>
                                        </p:tgtEl>
                                        <p:attrNameLst>
                                          <p:attrName>style.visibility</p:attrName>
                                        </p:attrNameLst>
                                      </p:cBhvr>
                                      <p:to>
                                        <p:strVal val="visible"/>
                                      </p:to>
                                    </p:set>
                                    <p:animEffect transition="in" filter="wipe(left)">
                                      <p:cBhvr>
                                        <p:cTn id="135" dur="500"/>
                                        <p:tgtEl>
                                          <p:spTgt spid="452"/>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1" fill="hold" nodeType="clickEffect">
                                  <p:stCondLst>
                                    <p:cond delay="0"/>
                                  </p:stCondLst>
                                  <p:childTnLst>
                                    <p:set>
                                      <p:cBhvr>
                                        <p:cTn id="139" dur="1" fill="hold">
                                          <p:stCondLst>
                                            <p:cond delay="0"/>
                                          </p:stCondLst>
                                        </p:cTn>
                                        <p:tgtEl>
                                          <p:spTgt spid="594"/>
                                        </p:tgtEl>
                                        <p:attrNameLst>
                                          <p:attrName>style.visibility</p:attrName>
                                        </p:attrNameLst>
                                      </p:cBhvr>
                                      <p:to>
                                        <p:strVal val="visible"/>
                                      </p:to>
                                    </p:set>
                                    <p:anim calcmode="lin" valueType="num">
                                      <p:cBhvr>
                                        <p:cTn id="140" dur="500" fill="hold"/>
                                        <p:tgtEl>
                                          <p:spTgt spid="594"/>
                                        </p:tgtEl>
                                        <p:attrNameLst>
                                          <p:attrName>ppt_x</p:attrName>
                                        </p:attrNameLst>
                                      </p:cBhvr>
                                      <p:tavLst>
                                        <p:tav tm="0">
                                          <p:val>
                                            <p:strVal val="#ppt_x"/>
                                          </p:val>
                                        </p:tav>
                                        <p:tav tm="100000">
                                          <p:val>
                                            <p:strVal val="#ppt_x"/>
                                          </p:val>
                                        </p:tav>
                                      </p:tavLst>
                                    </p:anim>
                                    <p:anim calcmode="lin" valueType="num">
                                      <p:cBhvr>
                                        <p:cTn id="141" dur="500" fill="hold"/>
                                        <p:tgtEl>
                                          <p:spTgt spid="594"/>
                                        </p:tgtEl>
                                        <p:attrNameLst>
                                          <p:attrName>ppt_y</p:attrName>
                                        </p:attrNameLst>
                                      </p:cBhvr>
                                      <p:tavLst>
                                        <p:tav tm="0">
                                          <p:val>
                                            <p:strVal val="#ppt_y-#ppt_h/2"/>
                                          </p:val>
                                        </p:tav>
                                        <p:tav tm="100000">
                                          <p:val>
                                            <p:strVal val="#ppt_y"/>
                                          </p:val>
                                        </p:tav>
                                      </p:tavLst>
                                    </p:anim>
                                    <p:anim calcmode="lin" valueType="num">
                                      <p:cBhvr>
                                        <p:cTn id="142" dur="500" fill="hold"/>
                                        <p:tgtEl>
                                          <p:spTgt spid="594"/>
                                        </p:tgtEl>
                                        <p:attrNameLst>
                                          <p:attrName>ppt_w</p:attrName>
                                        </p:attrNameLst>
                                      </p:cBhvr>
                                      <p:tavLst>
                                        <p:tav tm="0">
                                          <p:val>
                                            <p:strVal val="#ppt_w"/>
                                          </p:val>
                                        </p:tav>
                                        <p:tav tm="100000">
                                          <p:val>
                                            <p:strVal val="#ppt_w"/>
                                          </p:val>
                                        </p:tav>
                                      </p:tavLst>
                                    </p:anim>
                                    <p:anim calcmode="lin" valueType="num">
                                      <p:cBhvr>
                                        <p:cTn id="143" dur="500" fill="hold"/>
                                        <p:tgtEl>
                                          <p:spTgt spid="594"/>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567"/>
                                        </p:tgtEl>
                                        <p:attrNameLst>
                                          <p:attrName>style.visibility</p:attrName>
                                        </p:attrNameLst>
                                      </p:cBhvr>
                                      <p:to>
                                        <p:strVal val="visible"/>
                                      </p:to>
                                    </p:set>
                                    <p:animEffect transition="in" filter="box(out)">
                                      <p:cBhvr>
                                        <p:cTn id="148" dur="500"/>
                                        <p:tgtEl>
                                          <p:spTgt spid="567"/>
                                        </p:tgtEl>
                                      </p:cBhvr>
                                    </p:animEffect>
                                  </p:childTnLst>
                                </p:cTn>
                              </p:par>
                            </p:childTnLst>
                          </p:cTn>
                        </p:par>
                        <p:par>
                          <p:cTn id="149" fill="hold">
                            <p:stCondLst>
                              <p:cond delay="500"/>
                            </p:stCondLst>
                            <p:childTnLst>
                              <p:par>
                                <p:cTn id="150" presetID="22" presetClass="entr" presetSubtype="4" fill="hold" grpId="0" nodeType="afterEffect">
                                  <p:stCondLst>
                                    <p:cond delay="0"/>
                                  </p:stCondLst>
                                  <p:childTnLst>
                                    <p:set>
                                      <p:cBhvr>
                                        <p:cTn id="151" dur="1" fill="hold">
                                          <p:stCondLst>
                                            <p:cond delay="0"/>
                                          </p:stCondLst>
                                        </p:cTn>
                                        <p:tgtEl>
                                          <p:spTgt spid="595"/>
                                        </p:tgtEl>
                                        <p:attrNameLst>
                                          <p:attrName>style.visibility</p:attrName>
                                        </p:attrNameLst>
                                      </p:cBhvr>
                                      <p:to>
                                        <p:strVal val="visible"/>
                                      </p:to>
                                    </p:set>
                                    <p:animEffect transition="in" filter="wipe(down)">
                                      <p:cBhvr>
                                        <p:cTn id="152" dur="500"/>
                                        <p:tgtEl>
                                          <p:spTgt spid="595"/>
                                        </p:tgtEl>
                                      </p:cBhvr>
                                    </p:animEffect>
                                  </p:childTnLst>
                                </p:cTn>
                              </p:par>
                            </p:childTnLst>
                          </p:cTn>
                        </p:par>
                        <p:par>
                          <p:cTn id="153" fill="hold">
                            <p:stCondLst>
                              <p:cond delay="1000"/>
                            </p:stCondLst>
                            <p:childTnLst>
                              <p:par>
                                <p:cTn id="154" presetID="22" presetClass="entr" presetSubtype="4" fill="hold" nodeType="afterEffect">
                                  <p:stCondLst>
                                    <p:cond delay="0"/>
                                  </p:stCondLst>
                                  <p:childTnLst>
                                    <p:set>
                                      <p:cBhvr>
                                        <p:cTn id="155" dur="1" fill="hold">
                                          <p:stCondLst>
                                            <p:cond delay="0"/>
                                          </p:stCondLst>
                                        </p:cTn>
                                        <p:tgtEl>
                                          <p:spTgt spid="596"/>
                                        </p:tgtEl>
                                        <p:attrNameLst>
                                          <p:attrName>style.visibility</p:attrName>
                                        </p:attrNameLst>
                                      </p:cBhvr>
                                      <p:to>
                                        <p:strVal val="visible"/>
                                      </p:to>
                                    </p:set>
                                    <p:animEffect transition="in" filter="wipe(down)">
                                      <p:cBhvr>
                                        <p:cTn id="156" dur="500"/>
                                        <p:tgtEl>
                                          <p:spTgt spid="596"/>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448"/>
                                        </p:tgtEl>
                                        <p:attrNameLst>
                                          <p:attrName>style.visibility</p:attrName>
                                        </p:attrNameLst>
                                      </p:cBhvr>
                                      <p:to>
                                        <p:strVal val="visible"/>
                                      </p:to>
                                    </p:set>
                                    <p:animEffect transition="in" filter="dissolve">
                                      <p:cBhvr>
                                        <p:cTn id="161" dur="500"/>
                                        <p:tgtEl>
                                          <p:spTgt spid="448"/>
                                        </p:tgtEl>
                                      </p:cBhvr>
                                    </p:animEffect>
                                  </p:childTnLst>
                                </p:cTn>
                              </p:par>
                            </p:childTnLst>
                          </p:cTn>
                        </p:par>
                        <p:par>
                          <p:cTn id="162" fill="hold">
                            <p:stCondLst>
                              <p:cond delay="500"/>
                            </p:stCondLst>
                            <p:childTnLst>
                              <p:par>
                                <p:cTn id="163" presetID="22" presetClass="entr" presetSubtype="4" fill="hold" grpId="0" nodeType="afterEffect">
                                  <p:stCondLst>
                                    <p:cond delay="0"/>
                                  </p:stCondLst>
                                  <p:childTnLst>
                                    <p:set>
                                      <p:cBhvr>
                                        <p:cTn id="164" dur="1" fill="hold">
                                          <p:stCondLst>
                                            <p:cond delay="0"/>
                                          </p:stCondLst>
                                        </p:cTn>
                                        <p:tgtEl>
                                          <p:spTgt spid="599"/>
                                        </p:tgtEl>
                                        <p:attrNameLst>
                                          <p:attrName>style.visibility</p:attrName>
                                        </p:attrNameLst>
                                      </p:cBhvr>
                                      <p:to>
                                        <p:strVal val="visible"/>
                                      </p:to>
                                    </p:set>
                                    <p:animEffect transition="in" filter="wipe(down)">
                                      <p:cBhvr>
                                        <p:cTn id="165" dur="500"/>
                                        <p:tgtEl>
                                          <p:spTgt spid="599"/>
                                        </p:tgtEl>
                                      </p:cBhvr>
                                    </p:animEffect>
                                  </p:childTnLst>
                                </p:cTn>
                              </p:par>
                            </p:childTnLst>
                          </p:cTn>
                        </p:par>
                        <p:par>
                          <p:cTn id="166" fill="hold">
                            <p:stCondLst>
                              <p:cond delay="1000"/>
                            </p:stCondLst>
                            <p:childTnLst>
                              <p:par>
                                <p:cTn id="167" presetID="22" presetClass="entr" presetSubtype="4" fill="hold" nodeType="afterEffect">
                                  <p:stCondLst>
                                    <p:cond delay="0"/>
                                  </p:stCondLst>
                                  <p:childTnLst>
                                    <p:set>
                                      <p:cBhvr>
                                        <p:cTn id="168" dur="1" fill="hold">
                                          <p:stCondLst>
                                            <p:cond delay="0"/>
                                          </p:stCondLst>
                                        </p:cTn>
                                        <p:tgtEl>
                                          <p:spTgt spid="600"/>
                                        </p:tgtEl>
                                        <p:attrNameLst>
                                          <p:attrName>style.visibility</p:attrName>
                                        </p:attrNameLst>
                                      </p:cBhvr>
                                      <p:to>
                                        <p:strVal val="visible"/>
                                      </p:to>
                                    </p:set>
                                    <p:animEffect transition="in" filter="wipe(down)">
                                      <p:cBhvr>
                                        <p:cTn id="169" dur="500"/>
                                        <p:tgtEl>
                                          <p:spTgt spid="600"/>
                                        </p:tgtEl>
                                      </p:cBhvr>
                                    </p:animEffect>
                                  </p:childTnLst>
                                </p:cTn>
                              </p:par>
                            </p:childTnLst>
                          </p:cTn>
                        </p:par>
                      </p:childTnLst>
                    </p:cTn>
                  </p:par>
                  <p:par>
                    <p:cTn id="170" fill="hold">
                      <p:stCondLst>
                        <p:cond delay="indefinite"/>
                      </p:stCondLst>
                      <p:childTnLst>
                        <p:par>
                          <p:cTn id="171" fill="hold">
                            <p:stCondLst>
                              <p:cond delay="0"/>
                            </p:stCondLst>
                            <p:childTnLst>
                              <p:par>
                                <p:cTn id="172" presetID="23" presetClass="entr" presetSubtype="16" fill="hold" grpId="0" nodeType="clickEffect">
                                  <p:stCondLst>
                                    <p:cond delay="0"/>
                                  </p:stCondLst>
                                  <p:childTnLst>
                                    <p:set>
                                      <p:cBhvr>
                                        <p:cTn id="173" dur="1" fill="hold">
                                          <p:stCondLst>
                                            <p:cond delay="0"/>
                                          </p:stCondLst>
                                        </p:cTn>
                                        <p:tgtEl>
                                          <p:spTgt spid="664"/>
                                        </p:tgtEl>
                                        <p:attrNameLst>
                                          <p:attrName>style.visibility</p:attrName>
                                        </p:attrNameLst>
                                      </p:cBhvr>
                                      <p:to>
                                        <p:strVal val="visible"/>
                                      </p:to>
                                    </p:set>
                                    <p:anim calcmode="lin" valueType="num">
                                      <p:cBhvr>
                                        <p:cTn id="174" dur="500" fill="hold"/>
                                        <p:tgtEl>
                                          <p:spTgt spid="664"/>
                                        </p:tgtEl>
                                        <p:attrNameLst>
                                          <p:attrName>ppt_w</p:attrName>
                                        </p:attrNameLst>
                                      </p:cBhvr>
                                      <p:tavLst>
                                        <p:tav tm="0">
                                          <p:val>
                                            <p:fltVal val="0"/>
                                          </p:val>
                                        </p:tav>
                                        <p:tav tm="100000">
                                          <p:val>
                                            <p:strVal val="#ppt_w"/>
                                          </p:val>
                                        </p:tav>
                                      </p:tavLst>
                                    </p:anim>
                                    <p:anim calcmode="lin" valueType="num">
                                      <p:cBhvr>
                                        <p:cTn id="175" dur="500" fill="hold"/>
                                        <p:tgtEl>
                                          <p:spTgt spid="664"/>
                                        </p:tgtEl>
                                        <p:attrNameLst>
                                          <p:attrName>ppt_h</p:attrName>
                                        </p:attrNameLst>
                                      </p:cBhvr>
                                      <p:tavLst>
                                        <p:tav tm="0">
                                          <p:val>
                                            <p:fltVal val="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449"/>
                                        </p:tgtEl>
                                        <p:attrNameLst>
                                          <p:attrName>style.visibility</p:attrName>
                                        </p:attrNameLst>
                                      </p:cBhvr>
                                      <p:to>
                                        <p:strVal val="visible"/>
                                      </p:to>
                                    </p:set>
                                    <p:animEffect transition="in" filter="dissolve">
                                      <p:cBhvr>
                                        <p:cTn id="180" dur="500"/>
                                        <p:tgtEl>
                                          <p:spTgt spid="449"/>
                                        </p:tgtEl>
                                      </p:cBhvr>
                                    </p:animEffect>
                                  </p:childTnLst>
                                </p:cTn>
                              </p:par>
                            </p:childTnLst>
                          </p:cTn>
                        </p:par>
                        <p:par>
                          <p:cTn id="181" fill="hold">
                            <p:stCondLst>
                              <p:cond delay="500"/>
                            </p:stCondLst>
                            <p:childTnLst>
                              <p:par>
                                <p:cTn id="182" presetID="22" presetClass="entr" presetSubtype="4" fill="hold" grpId="0" nodeType="afterEffect">
                                  <p:stCondLst>
                                    <p:cond delay="0"/>
                                  </p:stCondLst>
                                  <p:childTnLst>
                                    <p:set>
                                      <p:cBhvr>
                                        <p:cTn id="183" dur="1" fill="hold">
                                          <p:stCondLst>
                                            <p:cond delay="0"/>
                                          </p:stCondLst>
                                        </p:cTn>
                                        <p:tgtEl>
                                          <p:spTgt spid="603"/>
                                        </p:tgtEl>
                                        <p:attrNameLst>
                                          <p:attrName>style.visibility</p:attrName>
                                        </p:attrNameLst>
                                      </p:cBhvr>
                                      <p:to>
                                        <p:strVal val="visible"/>
                                      </p:to>
                                    </p:set>
                                    <p:animEffect transition="in" filter="wipe(down)">
                                      <p:cBhvr>
                                        <p:cTn id="184" dur="500"/>
                                        <p:tgtEl>
                                          <p:spTgt spid="603"/>
                                        </p:tgtEl>
                                      </p:cBhvr>
                                    </p:animEffect>
                                  </p:childTnLst>
                                </p:cTn>
                              </p:par>
                            </p:childTnLst>
                          </p:cTn>
                        </p:par>
                        <p:par>
                          <p:cTn id="185" fill="hold">
                            <p:stCondLst>
                              <p:cond delay="1000"/>
                            </p:stCondLst>
                            <p:childTnLst>
                              <p:par>
                                <p:cTn id="186" presetID="22" presetClass="entr" presetSubtype="4" fill="hold" nodeType="afterEffect">
                                  <p:stCondLst>
                                    <p:cond delay="0"/>
                                  </p:stCondLst>
                                  <p:childTnLst>
                                    <p:set>
                                      <p:cBhvr>
                                        <p:cTn id="187" dur="1" fill="hold">
                                          <p:stCondLst>
                                            <p:cond delay="0"/>
                                          </p:stCondLst>
                                        </p:cTn>
                                        <p:tgtEl>
                                          <p:spTgt spid="604"/>
                                        </p:tgtEl>
                                        <p:attrNameLst>
                                          <p:attrName>style.visibility</p:attrName>
                                        </p:attrNameLst>
                                      </p:cBhvr>
                                      <p:to>
                                        <p:strVal val="visible"/>
                                      </p:to>
                                    </p:set>
                                    <p:animEffect transition="in" filter="wipe(down)">
                                      <p:cBhvr>
                                        <p:cTn id="188" dur="500"/>
                                        <p:tgtEl>
                                          <p:spTgt spid="604"/>
                                        </p:tgtEl>
                                      </p:cBhvr>
                                    </p:animEffect>
                                  </p:childTnLst>
                                </p:cTn>
                              </p:par>
                            </p:childTnLst>
                          </p:cTn>
                        </p:par>
                      </p:childTnLst>
                    </p:cTn>
                  </p:par>
                  <p:par>
                    <p:cTn id="189" fill="hold">
                      <p:stCondLst>
                        <p:cond delay="indefinite"/>
                      </p:stCondLst>
                      <p:childTnLst>
                        <p:par>
                          <p:cTn id="190" fill="hold">
                            <p:stCondLst>
                              <p:cond delay="0"/>
                            </p:stCondLst>
                            <p:childTnLst>
                              <p:par>
                                <p:cTn id="191" presetID="23" presetClass="entr" presetSubtype="16" fill="hold" grpId="0" nodeType="clickEffect">
                                  <p:stCondLst>
                                    <p:cond delay="0"/>
                                  </p:stCondLst>
                                  <p:childTnLst>
                                    <p:set>
                                      <p:cBhvr>
                                        <p:cTn id="192" dur="1" fill="hold">
                                          <p:stCondLst>
                                            <p:cond delay="0"/>
                                          </p:stCondLst>
                                        </p:cTn>
                                        <p:tgtEl>
                                          <p:spTgt spid="660"/>
                                        </p:tgtEl>
                                        <p:attrNameLst>
                                          <p:attrName>style.visibility</p:attrName>
                                        </p:attrNameLst>
                                      </p:cBhvr>
                                      <p:to>
                                        <p:strVal val="visible"/>
                                      </p:to>
                                    </p:set>
                                    <p:anim calcmode="lin" valueType="num">
                                      <p:cBhvr>
                                        <p:cTn id="193" dur="500" fill="hold"/>
                                        <p:tgtEl>
                                          <p:spTgt spid="660"/>
                                        </p:tgtEl>
                                        <p:attrNameLst>
                                          <p:attrName>ppt_w</p:attrName>
                                        </p:attrNameLst>
                                      </p:cBhvr>
                                      <p:tavLst>
                                        <p:tav tm="0">
                                          <p:val>
                                            <p:fltVal val="0"/>
                                          </p:val>
                                        </p:tav>
                                        <p:tav tm="100000">
                                          <p:val>
                                            <p:strVal val="#ppt_w"/>
                                          </p:val>
                                        </p:tav>
                                      </p:tavLst>
                                    </p:anim>
                                    <p:anim calcmode="lin" valueType="num">
                                      <p:cBhvr>
                                        <p:cTn id="194" dur="500" fill="hold"/>
                                        <p:tgtEl>
                                          <p:spTgt spid="660"/>
                                        </p:tgtEl>
                                        <p:attrNameLst>
                                          <p:attrName>ppt_h</p:attrName>
                                        </p:attrNameLst>
                                      </p:cBhvr>
                                      <p:tavLst>
                                        <p:tav tm="0">
                                          <p:val>
                                            <p:fltVal val="0"/>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453"/>
                                        </p:tgtEl>
                                        <p:attrNameLst>
                                          <p:attrName>style.visibility</p:attrName>
                                        </p:attrNameLst>
                                      </p:cBhvr>
                                      <p:to>
                                        <p:strVal val="visible"/>
                                      </p:to>
                                    </p:set>
                                    <p:animEffect transition="in" filter="wipe(left)">
                                      <p:cBhvr>
                                        <p:cTn id="199" dur="500"/>
                                        <p:tgtEl>
                                          <p:spTgt spid="453"/>
                                        </p:tgtEl>
                                      </p:cBhvr>
                                    </p:animEffect>
                                  </p:childTnLst>
                                </p:cTn>
                              </p:par>
                            </p:childTnLst>
                          </p:cTn>
                        </p:par>
                      </p:childTnLst>
                    </p:cTn>
                  </p:par>
                  <p:par>
                    <p:cTn id="200" fill="hold">
                      <p:stCondLst>
                        <p:cond delay="indefinite"/>
                      </p:stCondLst>
                      <p:childTnLst>
                        <p:par>
                          <p:cTn id="201" fill="hold">
                            <p:stCondLst>
                              <p:cond delay="0"/>
                            </p:stCondLst>
                            <p:childTnLst>
                              <p:par>
                                <p:cTn id="202" presetID="17" presetClass="entr" presetSubtype="1" fill="hold" nodeType="clickEffect">
                                  <p:stCondLst>
                                    <p:cond delay="0"/>
                                  </p:stCondLst>
                                  <p:childTnLst>
                                    <p:set>
                                      <p:cBhvr>
                                        <p:cTn id="203" dur="1" fill="hold">
                                          <p:stCondLst>
                                            <p:cond delay="0"/>
                                          </p:stCondLst>
                                        </p:cTn>
                                        <p:tgtEl>
                                          <p:spTgt spid="607"/>
                                        </p:tgtEl>
                                        <p:attrNameLst>
                                          <p:attrName>style.visibility</p:attrName>
                                        </p:attrNameLst>
                                      </p:cBhvr>
                                      <p:to>
                                        <p:strVal val="visible"/>
                                      </p:to>
                                    </p:set>
                                    <p:anim calcmode="lin" valueType="num">
                                      <p:cBhvr>
                                        <p:cTn id="204" dur="500" fill="hold"/>
                                        <p:tgtEl>
                                          <p:spTgt spid="607"/>
                                        </p:tgtEl>
                                        <p:attrNameLst>
                                          <p:attrName>ppt_x</p:attrName>
                                        </p:attrNameLst>
                                      </p:cBhvr>
                                      <p:tavLst>
                                        <p:tav tm="0">
                                          <p:val>
                                            <p:strVal val="#ppt_x"/>
                                          </p:val>
                                        </p:tav>
                                        <p:tav tm="100000">
                                          <p:val>
                                            <p:strVal val="#ppt_x"/>
                                          </p:val>
                                        </p:tav>
                                      </p:tavLst>
                                    </p:anim>
                                    <p:anim calcmode="lin" valueType="num">
                                      <p:cBhvr>
                                        <p:cTn id="205" dur="500" fill="hold"/>
                                        <p:tgtEl>
                                          <p:spTgt spid="607"/>
                                        </p:tgtEl>
                                        <p:attrNameLst>
                                          <p:attrName>ppt_y</p:attrName>
                                        </p:attrNameLst>
                                      </p:cBhvr>
                                      <p:tavLst>
                                        <p:tav tm="0">
                                          <p:val>
                                            <p:strVal val="#ppt_y-#ppt_h/2"/>
                                          </p:val>
                                        </p:tav>
                                        <p:tav tm="100000">
                                          <p:val>
                                            <p:strVal val="#ppt_y"/>
                                          </p:val>
                                        </p:tav>
                                      </p:tavLst>
                                    </p:anim>
                                    <p:anim calcmode="lin" valueType="num">
                                      <p:cBhvr>
                                        <p:cTn id="206" dur="500" fill="hold"/>
                                        <p:tgtEl>
                                          <p:spTgt spid="607"/>
                                        </p:tgtEl>
                                        <p:attrNameLst>
                                          <p:attrName>ppt_w</p:attrName>
                                        </p:attrNameLst>
                                      </p:cBhvr>
                                      <p:tavLst>
                                        <p:tav tm="0">
                                          <p:val>
                                            <p:strVal val="#ppt_w"/>
                                          </p:val>
                                        </p:tav>
                                        <p:tav tm="100000">
                                          <p:val>
                                            <p:strVal val="#ppt_w"/>
                                          </p:val>
                                        </p:tav>
                                      </p:tavLst>
                                    </p:anim>
                                    <p:anim calcmode="lin" valueType="num">
                                      <p:cBhvr>
                                        <p:cTn id="207" dur="500" fill="hold"/>
                                        <p:tgtEl>
                                          <p:spTgt spid="607"/>
                                        </p:tgtEl>
                                        <p:attrNameLst>
                                          <p:attrName>ppt_h</p:attrName>
                                        </p:attrNameLst>
                                      </p:cBhvr>
                                      <p:tavLst>
                                        <p:tav tm="0">
                                          <p:val>
                                            <p:fltVal val="0"/>
                                          </p:val>
                                        </p:tav>
                                        <p:tav tm="100000">
                                          <p:val>
                                            <p:strVal val="#ppt_h"/>
                                          </p:val>
                                        </p:tav>
                                      </p:tavLst>
                                    </p:anim>
                                  </p:childTnLst>
                                </p:cTn>
                              </p:par>
                            </p:childTnLst>
                          </p:cTn>
                        </p:par>
                      </p:childTnLst>
                    </p:cTn>
                  </p:par>
                  <p:par>
                    <p:cTn id="208" fill="hold">
                      <p:stCondLst>
                        <p:cond delay="indefinite"/>
                      </p:stCondLst>
                      <p:childTnLst>
                        <p:par>
                          <p:cTn id="209" fill="hold">
                            <p:stCondLst>
                              <p:cond delay="0"/>
                            </p:stCondLst>
                            <p:childTnLst>
                              <p:par>
                                <p:cTn id="210" presetID="4" presetClass="entr" presetSubtype="16" fill="hold" grpId="0" nodeType="clickEffect">
                                  <p:stCondLst>
                                    <p:cond delay="0"/>
                                  </p:stCondLst>
                                  <p:childTnLst>
                                    <p:set>
                                      <p:cBhvr>
                                        <p:cTn id="211" dur="1" fill="hold">
                                          <p:stCondLst>
                                            <p:cond delay="0"/>
                                          </p:stCondLst>
                                        </p:cTn>
                                        <p:tgtEl>
                                          <p:spTgt spid="572"/>
                                        </p:tgtEl>
                                        <p:attrNameLst>
                                          <p:attrName>style.visibility</p:attrName>
                                        </p:attrNameLst>
                                      </p:cBhvr>
                                      <p:to>
                                        <p:strVal val="visible"/>
                                      </p:to>
                                    </p:set>
                                    <p:animEffect transition="in" filter="box(in)">
                                      <p:cBhvr>
                                        <p:cTn id="212" dur="500"/>
                                        <p:tgtEl>
                                          <p:spTgt spid="572"/>
                                        </p:tgtEl>
                                      </p:cBhvr>
                                    </p:animEffect>
                                  </p:childTnLst>
                                </p:cTn>
                              </p:par>
                            </p:childTnLst>
                          </p:cTn>
                        </p:par>
                        <p:par>
                          <p:cTn id="213" fill="hold">
                            <p:stCondLst>
                              <p:cond delay="500"/>
                            </p:stCondLst>
                            <p:childTnLst>
                              <p:par>
                                <p:cTn id="214" presetID="22" presetClass="entr" presetSubtype="4" fill="hold" grpId="0" nodeType="afterEffect">
                                  <p:stCondLst>
                                    <p:cond delay="0"/>
                                  </p:stCondLst>
                                  <p:childTnLst>
                                    <p:set>
                                      <p:cBhvr>
                                        <p:cTn id="215" dur="1" fill="hold">
                                          <p:stCondLst>
                                            <p:cond delay="0"/>
                                          </p:stCondLst>
                                        </p:cTn>
                                        <p:tgtEl>
                                          <p:spTgt spid="608"/>
                                        </p:tgtEl>
                                        <p:attrNameLst>
                                          <p:attrName>style.visibility</p:attrName>
                                        </p:attrNameLst>
                                      </p:cBhvr>
                                      <p:to>
                                        <p:strVal val="visible"/>
                                      </p:to>
                                    </p:set>
                                    <p:animEffect transition="in" filter="wipe(down)">
                                      <p:cBhvr>
                                        <p:cTn id="216" dur="500"/>
                                        <p:tgtEl>
                                          <p:spTgt spid="608"/>
                                        </p:tgtEl>
                                      </p:cBhvr>
                                    </p:animEffect>
                                  </p:childTnLst>
                                </p:cTn>
                              </p:par>
                            </p:childTnLst>
                          </p:cTn>
                        </p:par>
                        <p:par>
                          <p:cTn id="217" fill="hold">
                            <p:stCondLst>
                              <p:cond delay="1000"/>
                            </p:stCondLst>
                            <p:childTnLst>
                              <p:par>
                                <p:cTn id="218" presetID="22" presetClass="entr" presetSubtype="4" fill="hold" nodeType="afterEffect">
                                  <p:stCondLst>
                                    <p:cond delay="0"/>
                                  </p:stCondLst>
                                  <p:childTnLst>
                                    <p:set>
                                      <p:cBhvr>
                                        <p:cTn id="219" dur="1" fill="hold">
                                          <p:stCondLst>
                                            <p:cond delay="0"/>
                                          </p:stCondLst>
                                        </p:cTn>
                                        <p:tgtEl>
                                          <p:spTgt spid="609"/>
                                        </p:tgtEl>
                                        <p:attrNameLst>
                                          <p:attrName>style.visibility</p:attrName>
                                        </p:attrNameLst>
                                      </p:cBhvr>
                                      <p:to>
                                        <p:strVal val="visible"/>
                                      </p:to>
                                    </p:set>
                                    <p:animEffect transition="in" filter="wipe(down)">
                                      <p:cBhvr>
                                        <p:cTn id="220" dur="500"/>
                                        <p:tgtEl>
                                          <p:spTgt spid="60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570"/>
                                        </p:tgtEl>
                                        <p:attrNameLst>
                                          <p:attrName>style.visibility</p:attrName>
                                        </p:attrNameLst>
                                      </p:cBhvr>
                                      <p:to>
                                        <p:strVal val="visible"/>
                                      </p:to>
                                    </p:set>
                                    <p:animEffect transition="in" filter="dissolve">
                                      <p:cBhvr>
                                        <p:cTn id="225" dur="500"/>
                                        <p:tgtEl>
                                          <p:spTgt spid="570"/>
                                        </p:tgtEl>
                                      </p:cBhvr>
                                    </p:animEffect>
                                  </p:childTnLst>
                                </p:cTn>
                              </p:par>
                            </p:childTnLst>
                          </p:cTn>
                        </p:par>
                        <p:par>
                          <p:cTn id="226" fill="hold">
                            <p:stCondLst>
                              <p:cond delay="500"/>
                            </p:stCondLst>
                            <p:childTnLst>
                              <p:par>
                                <p:cTn id="227" presetID="22" presetClass="entr" presetSubtype="4" fill="hold" grpId="0" nodeType="afterEffect">
                                  <p:stCondLst>
                                    <p:cond delay="0"/>
                                  </p:stCondLst>
                                  <p:childTnLst>
                                    <p:set>
                                      <p:cBhvr>
                                        <p:cTn id="228" dur="1" fill="hold">
                                          <p:stCondLst>
                                            <p:cond delay="0"/>
                                          </p:stCondLst>
                                        </p:cTn>
                                        <p:tgtEl>
                                          <p:spTgt spid="612"/>
                                        </p:tgtEl>
                                        <p:attrNameLst>
                                          <p:attrName>style.visibility</p:attrName>
                                        </p:attrNameLst>
                                      </p:cBhvr>
                                      <p:to>
                                        <p:strVal val="visible"/>
                                      </p:to>
                                    </p:set>
                                    <p:animEffect transition="in" filter="wipe(down)">
                                      <p:cBhvr>
                                        <p:cTn id="229" dur="500"/>
                                        <p:tgtEl>
                                          <p:spTgt spid="612"/>
                                        </p:tgtEl>
                                      </p:cBhvr>
                                    </p:animEffect>
                                  </p:childTnLst>
                                </p:cTn>
                              </p:par>
                            </p:childTnLst>
                          </p:cTn>
                        </p:par>
                        <p:par>
                          <p:cTn id="230" fill="hold">
                            <p:stCondLst>
                              <p:cond delay="1000"/>
                            </p:stCondLst>
                            <p:childTnLst>
                              <p:par>
                                <p:cTn id="231" presetID="22" presetClass="entr" presetSubtype="4" fill="hold" nodeType="afterEffect">
                                  <p:stCondLst>
                                    <p:cond delay="0"/>
                                  </p:stCondLst>
                                  <p:childTnLst>
                                    <p:set>
                                      <p:cBhvr>
                                        <p:cTn id="232" dur="1" fill="hold">
                                          <p:stCondLst>
                                            <p:cond delay="0"/>
                                          </p:stCondLst>
                                        </p:cTn>
                                        <p:tgtEl>
                                          <p:spTgt spid="645"/>
                                        </p:tgtEl>
                                        <p:attrNameLst>
                                          <p:attrName>style.visibility</p:attrName>
                                        </p:attrNameLst>
                                      </p:cBhvr>
                                      <p:to>
                                        <p:strVal val="visible"/>
                                      </p:to>
                                    </p:set>
                                    <p:animEffect transition="in" filter="wipe(down)">
                                      <p:cBhvr>
                                        <p:cTn id="233" dur="500"/>
                                        <p:tgtEl>
                                          <p:spTgt spid="645"/>
                                        </p:tgtEl>
                                      </p:cBhvr>
                                    </p:animEffect>
                                  </p:childTnLst>
                                </p:cTn>
                              </p:par>
                            </p:childTnLst>
                          </p:cTn>
                        </p:par>
                      </p:childTnLst>
                    </p:cTn>
                  </p:par>
                  <p:par>
                    <p:cTn id="234" fill="hold">
                      <p:stCondLst>
                        <p:cond delay="indefinite"/>
                      </p:stCondLst>
                      <p:childTnLst>
                        <p:par>
                          <p:cTn id="235" fill="hold">
                            <p:stCondLst>
                              <p:cond delay="0"/>
                            </p:stCondLst>
                            <p:childTnLst>
                              <p:par>
                                <p:cTn id="236" presetID="23" presetClass="entr" presetSubtype="16" fill="hold" grpId="0" nodeType="clickEffect">
                                  <p:stCondLst>
                                    <p:cond delay="0"/>
                                  </p:stCondLst>
                                  <p:childTnLst>
                                    <p:set>
                                      <p:cBhvr>
                                        <p:cTn id="237" dur="1" fill="hold">
                                          <p:stCondLst>
                                            <p:cond delay="0"/>
                                          </p:stCondLst>
                                        </p:cTn>
                                        <p:tgtEl>
                                          <p:spTgt spid="661"/>
                                        </p:tgtEl>
                                        <p:attrNameLst>
                                          <p:attrName>style.visibility</p:attrName>
                                        </p:attrNameLst>
                                      </p:cBhvr>
                                      <p:to>
                                        <p:strVal val="visible"/>
                                      </p:to>
                                    </p:set>
                                    <p:anim calcmode="lin" valueType="num">
                                      <p:cBhvr>
                                        <p:cTn id="238" dur="500" fill="hold"/>
                                        <p:tgtEl>
                                          <p:spTgt spid="661"/>
                                        </p:tgtEl>
                                        <p:attrNameLst>
                                          <p:attrName>ppt_w</p:attrName>
                                        </p:attrNameLst>
                                      </p:cBhvr>
                                      <p:tavLst>
                                        <p:tav tm="0">
                                          <p:val>
                                            <p:fltVal val="0"/>
                                          </p:val>
                                        </p:tav>
                                        <p:tav tm="100000">
                                          <p:val>
                                            <p:strVal val="#ppt_w"/>
                                          </p:val>
                                        </p:tav>
                                      </p:tavLst>
                                    </p:anim>
                                    <p:anim calcmode="lin" valueType="num">
                                      <p:cBhvr>
                                        <p:cTn id="239" dur="500" fill="hold"/>
                                        <p:tgtEl>
                                          <p:spTgt spid="661"/>
                                        </p:tgtEl>
                                        <p:attrNameLst>
                                          <p:attrName>ppt_h</p:attrName>
                                        </p:attrNameLst>
                                      </p:cBhvr>
                                      <p:tavLst>
                                        <p:tav tm="0">
                                          <p:val>
                                            <p:fltVal val="0"/>
                                          </p:val>
                                        </p:tav>
                                        <p:tav tm="100000">
                                          <p:val>
                                            <p:strVal val="#ppt_h"/>
                                          </p:val>
                                        </p:tav>
                                      </p:tavLst>
                                    </p:anim>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613"/>
                                        </p:tgtEl>
                                        <p:attrNameLst>
                                          <p:attrName>style.visibility</p:attrName>
                                        </p:attrNameLst>
                                      </p:cBhvr>
                                      <p:to>
                                        <p:strVal val="visible"/>
                                      </p:to>
                                    </p:set>
                                    <p:animEffect transition="in" filter="dissolve">
                                      <p:cBhvr>
                                        <p:cTn id="244" dur="500"/>
                                        <p:tgtEl>
                                          <p:spTgt spid="613"/>
                                        </p:tgtEl>
                                      </p:cBhvr>
                                    </p:animEffect>
                                  </p:childTnLst>
                                </p:cTn>
                              </p:par>
                            </p:childTnLst>
                          </p:cTn>
                        </p:par>
                        <p:par>
                          <p:cTn id="245" fill="hold">
                            <p:stCondLst>
                              <p:cond delay="500"/>
                            </p:stCondLst>
                            <p:childTnLst>
                              <p:par>
                                <p:cTn id="246" presetID="22" presetClass="entr" presetSubtype="4" fill="hold" grpId="0" nodeType="afterEffect">
                                  <p:stCondLst>
                                    <p:cond delay="0"/>
                                  </p:stCondLst>
                                  <p:childTnLst>
                                    <p:set>
                                      <p:cBhvr>
                                        <p:cTn id="247" dur="1" fill="hold">
                                          <p:stCondLst>
                                            <p:cond delay="0"/>
                                          </p:stCondLst>
                                        </p:cTn>
                                        <p:tgtEl>
                                          <p:spTgt spid="648"/>
                                        </p:tgtEl>
                                        <p:attrNameLst>
                                          <p:attrName>style.visibility</p:attrName>
                                        </p:attrNameLst>
                                      </p:cBhvr>
                                      <p:to>
                                        <p:strVal val="visible"/>
                                      </p:to>
                                    </p:set>
                                    <p:animEffect transition="in" filter="wipe(down)">
                                      <p:cBhvr>
                                        <p:cTn id="248" dur="500"/>
                                        <p:tgtEl>
                                          <p:spTgt spid="648"/>
                                        </p:tgtEl>
                                      </p:cBhvr>
                                    </p:animEffect>
                                  </p:childTnLst>
                                </p:cTn>
                              </p:par>
                            </p:childTnLst>
                          </p:cTn>
                        </p:par>
                        <p:par>
                          <p:cTn id="249" fill="hold">
                            <p:stCondLst>
                              <p:cond delay="1000"/>
                            </p:stCondLst>
                            <p:childTnLst>
                              <p:par>
                                <p:cTn id="250" presetID="22" presetClass="entr" presetSubtype="4" fill="hold" nodeType="afterEffect">
                                  <p:stCondLst>
                                    <p:cond delay="0"/>
                                  </p:stCondLst>
                                  <p:childTnLst>
                                    <p:set>
                                      <p:cBhvr>
                                        <p:cTn id="251" dur="1" fill="hold">
                                          <p:stCondLst>
                                            <p:cond delay="0"/>
                                          </p:stCondLst>
                                        </p:cTn>
                                        <p:tgtEl>
                                          <p:spTgt spid="649"/>
                                        </p:tgtEl>
                                        <p:attrNameLst>
                                          <p:attrName>style.visibility</p:attrName>
                                        </p:attrNameLst>
                                      </p:cBhvr>
                                      <p:to>
                                        <p:strVal val="visible"/>
                                      </p:to>
                                    </p:set>
                                    <p:animEffect transition="in" filter="wipe(down)">
                                      <p:cBhvr>
                                        <p:cTn id="252" dur="500"/>
                                        <p:tgtEl>
                                          <p:spTgt spid="649"/>
                                        </p:tgtEl>
                                      </p:cBhvr>
                                    </p:animEffect>
                                  </p:childTnLst>
                                </p:cTn>
                              </p:par>
                            </p:childTnLst>
                          </p:cTn>
                        </p:par>
                      </p:childTnLst>
                    </p:cTn>
                  </p:par>
                  <p:par>
                    <p:cTn id="253" fill="hold">
                      <p:stCondLst>
                        <p:cond delay="indefinite"/>
                      </p:stCondLst>
                      <p:childTnLst>
                        <p:par>
                          <p:cTn id="254" fill="hold">
                            <p:stCondLst>
                              <p:cond delay="0"/>
                            </p:stCondLst>
                            <p:childTnLst>
                              <p:par>
                                <p:cTn id="255" presetID="23" presetClass="entr" presetSubtype="16" fill="hold" grpId="0" nodeType="clickEffect">
                                  <p:stCondLst>
                                    <p:cond delay="0"/>
                                  </p:stCondLst>
                                  <p:childTnLst>
                                    <p:set>
                                      <p:cBhvr>
                                        <p:cTn id="256" dur="1" fill="hold">
                                          <p:stCondLst>
                                            <p:cond delay="0"/>
                                          </p:stCondLst>
                                        </p:cTn>
                                        <p:tgtEl>
                                          <p:spTgt spid="662"/>
                                        </p:tgtEl>
                                        <p:attrNameLst>
                                          <p:attrName>style.visibility</p:attrName>
                                        </p:attrNameLst>
                                      </p:cBhvr>
                                      <p:to>
                                        <p:strVal val="visible"/>
                                      </p:to>
                                    </p:set>
                                    <p:anim calcmode="lin" valueType="num">
                                      <p:cBhvr>
                                        <p:cTn id="257" dur="500" fill="hold"/>
                                        <p:tgtEl>
                                          <p:spTgt spid="662"/>
                                        </p:tgtEl>
                                        <p:attrNameLst>
                                          <p:attrName>ppt_w</p:attrName>
                                        </p:attrNameLst>
                                      </p:cBhvr>
                                      <p:tavLst>
                                        <p:tav tm="0">
                                          <p:val>
                                            <p:fltVal val="0"/>
                                          </p:val>
                                        </p:tav>
                                        <p:tav tm="100000">
                                          <p:val>
                                            <p:strVal val="#ppt_w"/>
                                          </p:val>
                                        </p:tav>
                                      </p:tavLst>
                                    </p:anim>
                                    <p:anim calcmode="lin" valueType="num">
                                      <p:cBhvr>
                                        <p:cTn id="258" dur="500" fill="hold"/>
                                        <p:tgtEl>
                                          <p:spTgt spid="662"/>
                                        </p:tgtEl>
                                        <p:attrNameLst>
                                          <p:attrName>ppt_h</p:attrName>
                                        </p:attrNameLst>
                                      </p:cBhvr>
                                      <p:tavLst>
                                        <p:tav tm="0">
                                          <p:val>
                                            <p:fltVal val="0"/>
                                          </p:val>
                                        </p:tav>
                                        <p:tav tm="100000">
                                          <p:val>
                                            <p:strVal val="#ppt_h"/>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454"/>
                                        </p:tgtEl>
                                        <p:attrNameLst>
                                          <p:attrName>style.visibility</p:attrName>
                                        </p:attrNameLst>
                                      </p:cBhvr>
                                      <p:to>
                                        <p:strVal val="visible"/>
                                      </p:to>
                                    </p:set>
                                    <p:animEffect transition="in" filter="wipe(left)">
                                      <p:cBhvr>
                                        <p:cTn id="263" dur="500"/>
                                        <p:tgtEl>
                                          <p:spTgt spid="454"/>
                                        </p:tgtEl>
                                      </p:cBhvr>
                                    </p:animEffect>
                                  </p:childTnLst>
                                </p:cTn>
                              </p:par>
                            </p:childTnLst>
                          </p:cTn>
                        </p:par>
                      </p:childTnLst>
                    </p:cTn>
                  </p:par>
                  <p:par>
                    <p:cTn id="264" fill="hold">
                      <p:stCondLst>
                        <p:cond delay="indefinite"/>
                      </p:stCondLst>
                      <p:childTnLst>
                        <p:par>
                          <p:cTn id="265" fill="hold">
                            <p:stCondLst>
                              <p:cond delay="0"/>
                            </p:stCondLst>
                            <p:childTnLst>
                              <p:par>
                                <p:cTn id="266" presetID="17" presetClass="entr" presetSubtype="1" fill="hold" nodeType="clickEffect">
                                  <p:stCondLst>
                                    <p:cond delay="0"/>
                                  </p:stCondLst>
                                  <p:childTnLst>
                                    <p:set>
                                      <p:cBhvr>
                                        <p:cTn id="267" dur="1" fill="hold">
                                          <p:stCondLst>
                                            <p:cond delay="0"/>
                                          </p:stCondLst>
                                        </p:cTn>
                                        <p:tgtEl>
                                          <p:spTgt spid="614"/>
                                        </p:tgtEl>
                                        <p:attrNameLst>
                                          <p:attrName>style.visibility</p:attrName>
                                        </p:attrNameLst>
                                      </p:cBhvr>
                                      <p:to>
                                        <p:strVal val="visible"/>
                                      </p:to>
                                    </p:set>
                                    <p:anim calcmode="lin" valueType="num">
                                      <p:cBhvr>
                                        <p:cTn id="268" dur="500" fill="hold"/>
                                        <p:tgtEl>
                                          <p:spTgt spid="614"/>
                                        </p:tgtEl>
                                        <p:attrNameLst>
                                          <p:attrName>ppt_x</p:attrName>
                                        </p:attrNameLst>
                                      </p:cBhvr>
                                      <p:tavLst>
                                        <p:tav tm="0">
                                          <p:val>
                                            <p:strVal val="#ppt_x"/>
                                          </p:val>
                                        </p:tav>
                                        <p:tav tm="100000">
                                          <p:val>
                                            <p:strVal val="#ppt_x"/>
                                          </p:val>
                                        </p:tav>
                                      </p:tavLst>
                                    </p:anim>
                                    <p:anim calcmode="lin" valueType="num">
                                      <p:cBhvr>
                                        <p:cTn id="269" dur="500" fill="hold"/>
                                        <p:tgtEl>
                                          <p:spTgt spid="614"/>
                                        </p:tgtEl>
                                        <p:attrNameLst>
                                          <p:attrName>ppt_y</p:attrName>
                                        </p:attrNameLst>
                                      </p:cBhvr>
                                      <p:tavLst>
                                        <p:tav tm="0">
                                          <p:val>
                                            <p:strVal val="#ppt_y-#ppt_h/2"/>
                                          </p:val>
                                        </p:tav>
                                        <p:tav tm="100000">
                                          <p:val>
                                            <p:strVal val="#ppt_y"/>
                                          </p:val>
                                        </p:tav>
                                      </p:tavLst>
                                    </p:anim>
                                    <p:anim calcmode="lin" valueType="num">
                                      <p:cBhvr>
                                        <p:cTn id="270" dur="500" fill="hold"/>
                                        <p:tgtEl>
                                          <p:spTgt spid="614"/>
                                        </p:tgtEl>
                                        <p:attrNameLst>
                                          <p:attrName>ppt_w</p:attrName>
                                        </p:attrNameLst>
                                      </p:cBhvr>
                                      <p:tavLst>
                                        <p:tav tm="0">
                                          <p:val>
                                            <p:strVal val="#ppt_w"/>
                                          </p:val>
                                        </p:tav>
                                        <p:tav tm="100000">
                                          <p:val>
                                            <p:strVal val="#ppt_w"/>
                                          </p:val>
                                        </p:tav>
                                      </p:tavLst>
                                    </p:anim>
                                    <p:anim calcmode="lin" valueType="num">
                                      <p:cBhvr>
                                        <p:cTn id="271" dur="500" fill="hold"/>
                                        <p:tgtEl>
                                          <p:spTgt spid="614"/>
                                        </p:tgtEl>
                                        <p:attrNameLst>
                                          <p:attrName>ppt_h</p:attrName>
                                        </p:attrNameLst>
                                      </p:cBhvr>
                                      <p:tavLst>
                                        <p:tav tm="0">
                                          <p:val>
                                            <p:fltVal val="0"/>
                                          </p:val>
                                        </p:tav>
                                        <p:tav tm="100000">
                                          <p:val>
                                            <p:strVal val="#ppt_h"/>
                                          </p:val>
                                        </p:tav>
                                      </p:tavLst>
                                    </p:anim>
                                  </p:childTnLst>
                                </p:cTn>
                              </p:par>
                            </p:childTnLst>
                          </p:cTn>
                        </p:par>
                      </p:childTnLst>
                    </p:cTn>
                  </p:par>
                  <p:par>
                    <p:cTn id="272" fill="hold">
                      <p:stCondLst>
                        <p:cond delay="indefinite"/>
                      </p:stCondLst>
                      <p:childTnLst>
                        <p:par>
                          <p:cTn id="273" fill="hold">
                            <p:stCondLst>
                              <p:cond delay="0"/>
                            </p:stCondLst>
                            <p:childTnLst>
                              <p:par>
                                <p:cTn id="274" presetID="4" presetClass="entr" presetSubtype="32" fill="hold" grpId="0" nodeType="clickEffect">
                                  <p:stCondLst>
                                    <p:cond delay="0"/>
                                  </p:stCondLst>
                                  <p:childTnLst>
                                    <p:set>
                                      <p:cBhvr>
                                        <p:cTn id="275" dur="1" fill="hold">
                                          <p:stCondLst>
                                            <p:cond delay="0"/>
                                          </p:stCondLst>
                                        </p:cTn>
                                        <p:tgtEl>
                                          <p:spTgt spid="565"/>
                                        </p:tgtEl>
                                        <p:attrNameLst>
                                          <p:attrName>style.visibility</p:attrName>
                                        </p:attrNameLst>
                                      </p:cBhvr>
                                      <p:to>
                                        <p:strVal val="visible"/>
                                      </p:to>
                                    </p:set>
                                    <p:animEffect transition="in" filter="box(out)">
                                      <p:cBhvr>
                                        <p:cTn id="276" dur="500"/>
                                        <p:tgtEl>
                                          <p:spTgt spid="565"/>
                                        </p:tgtEl>
                                      </p:cBhvr>
                                    </p:animEffect>
                                  </p:childTnLst>
                                </p:cTn>
                              </p:par>
                            </p:childTnLst>
                          </p:cTn>
                        </p:par>
                        <p:par>
                          <p:cTn id="277" fill="hold">
                            <p:stCondLst>
                              <p:cond delay="500"/>
                            </p:stCondLst>
                            <p:childTnLst>
                              <p:par>
                                <p:cTn id="278" presetID="22" presetClass="entr" presetSubtype="4" fill="hold" grpId="0" nodeType="afterEffect">
                                  <p:stCondLst>
                                    <p:cond delay="0"/>
                                  </p:stCondLst>
                                  <p:childTnLst>
                                    <p:set>
                                      <p:cBhvr>
                                        <p:cTn id="279" dur="1" fill="hold">
                                          <p:stCondLst>
                                            <p:cond delay="0"/>
                                          </p:stCondLst>
                                        </p:cTn>
                                        <p:tgtEl>
                                          <p:spTgt spid="615"/>
                                        </p:tgtEl>
                                        <p:attrNameLst>
                                          <p:attrName>style.visibility</p:attrName>
                                        </p:attrNameLst>
                                      </p:cBhvr>
                                      <p:to>
                                        <p:strVal val="visible"/>
                                      </p:to>
                                    </p:set>
                                    <p:animEffect transition="in" filter="wipe(down)">
                                      <p:cBhvr>
                                        <p:cTn id="280" dur="500"/>
                                        <p:tgtEl>
                                          <p:spTgt spid="615"/>
                                        </p:tgtEl>
                                      </p:cBhvr>
                                    </p:animEffect>
                                  </p:childTnLst>
                                </p:cTn>
                              </p:par>
                            </p:childTnLst>
                          </p:cTn>
                        </p:par>
                        <p:par>
                          <p:cTn id="281" fill="hold">
                            <p:stCondLst>
                              <p:cond delay="1000"/>
                            </p:stCondLst>
                            <p:childTnLst>
                              <p:par>
                                <p:cTn id="282" presetID="22" presetClass="entr" presetSubtype="4" fill="hold" nodeType="afterEffect">
                                  <p:stCondLst>
                                    <p:cond delay="0"/>
                                  </p:stCondLst>
                                  <p:childTnLst>
                                    <p:set>
                                      <p:cBhvr>
                                        <p:cTn id="283" dur="1" fill="hold">
                                          <p:stCondLst>
                                            <p:cond delay="0"/>
                                          </p:stCondLst>
                                        </p:cTn>
                                        <p:tgtEl>
                                          <p:spTgt spid="617"/>
                                        </p:tgtEl>
                                        <p:attrNameLst>
                                          <p:attrName>style.visibility</p:attrName>
                                        </p:attrNameLst>
                                      </p:cBhvr>
                                      <p:to>
                                        <p:strVal val="visible"/>
                                      </p:to>
                                    </p:set>
                                    <p:animEffect transition="in" filter="wipe(down)">
                                      <p:cBhvr>
                                        <p:cTn id="284" dur="500"/>
                                        <p:tgtEl>
                                          <p:spTgt spid="617"/>
                                        </p:tgtEl>
                                      </p:cBhvr>
                                    </p:animEffect>
                                  </p:childTnLst>
                                </p:cTn>
                              </p:par>
                            </p:childTnLst>
                          </p:cTn>
                        </p:par>
                      </p:childTnLst>
                    </p:cTn>
                  </p:par>
                  <p:par>
                    <p:cTn id="285" fill="hold">
                      <p:stCondLst>
                        <p:cond delay="indefinite"/>
                      </p:stCondLst>
                      <p:childTnLst>
                        <p:par>
                          <p:cTn id="286" fill="hold">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616"/>
                                        </p:tgtEl>
                                        <p:attrNameLst>
                                          <p:attrName>style.visibility</p:attrName>
                                        </p:attrNameLst>
                                      </p:cBhvr>
                                      <p:to>
                                        <p:strVal val="visible"/>
                                      </p:to>
                                    </p:set>
                                    <p:animEffect transition="in" filter="dissolve">
                                      <p:cBhvr>
                                        <p:cTn id="289" dur="500"/>
                                        <p:tgtEl>
                                          <p:spTgt spid="616"/>
                                        </p:tgtEl>
                                      </p:cBhvr>
                                    </p:animEffect>
                                  </p:childTnLst>
                                </p:cTn>
                              </p:par>
                            </p:childTnLst>
                          </p:cTn>
                        </p:par>
                        <p:par>
                          <p:cTn id="290" fill="hold">
                            <p:stCondLst>
                              <p:cond delay="500"/>
                            </p:stCondLst>
                            <p:childTnLst>
                              <p:par>
                                <p:cTn id="291" presetID="22" presetClass="entr" presetSubtype="4" fill="hold" grpId="0" nodeType="afterEffect">
                                  <p:stCondLst>
                                    <p:cond delay="0"/>
                                  </p:stCondLst>
                                  <p:childTnLst>
                                    <p:set>
                                      <p:cBhvr>
                                        <p:cTn id="292" dur="1" fill="hold">
                                          <p:stCondLst>
                                            <p:cond delay="0"/>
                                          </p:stCondLst>
                                        </p:cTn>
                                        <p:tgtEl>
                                          <p:spTgt spid="652"/>
                                        </p:tgtEl>
                                        <p:attrNameLst>
                                          <p:attrName>style.visibility</p:attrName>
                                        </p:attrNameLst>
                                      </p:cBhvr>
                                      <p:to>
                                        <p:strVal val="visible"/>
                                      </p:to>
                                    </p:set>
                                    <p:animEffect transition="in" filter="wipe(down)">
                                      <p:cBhvr>
                                        <p:cTn id="293" dur="500"/>
                                        <p:tgtEl>
                                          <p:spTgt spid="652"/>
                                        </p:tgtEl>
                                      </p:cBhvr>
                                    </p:animEffect>
                                  </p:childTnLst>
                                </p:cTn>
                              </p:par>
                            </p:childTnLst>
                          </p:cTn>
                        </p:par>
                        <p:par>
                          <p:cTn id="294" fill="hold">
                            <p:stCondLst>
                              <p:cond delay="1000"/>
                            </p:stCondLst>
                            <p:childTnLst>
                              <p:par>
                                <p:cTn id="295" presetID="22" presetClass="entr" presetSubtype="4" fill="hold" nodeType="afterEffect">
                                  <p:stCondLst>
                                    <p:cond delay="0"/>
                                  </p:stCondLst>
                                  <p:childTnLst>
                                    <p:set>
                                      <p:cBhvr>
                                        <p:cTn id="296" dur="1" fill="hold">
                                          <p:stCondLst>
                                            <p:cond delay="0"/>
                                          </p:stCondLst>
                                        </p:cTn>
                                        <p:tgtEl>
                                          <p:spTgt spid="653"/>
                                        </p:tgtEl>
                                        <p:attrNameLst>
                                          <p:attrName>style.visibility</p:attrName>
                                        </p:attrNameLst>
                                      </p:cBhvr>
                                      <p:to>
                                        <p:strVal val="visible"/>
                                      </p:to>
                                    </p:set>
                                    <p:animEffect transition="in" filter="wipe(down)">
                                      <p:cBhvr>
                                        <p:cTn id="297" dur="500"/>
                                        <p:tgtEl>
                                          <p:spTgt spid="653"/>
                                        </p:tgtEl>
                                      </p:cBhvr>
                                    </p:animEffect>
                                  </p:childTnLst>
                                </p:cTn>
                              </p:par>
                            </p:childTnLst>
                          </p:cTn>
                        </p:par>
                      </p:childTnLst>
                    </p:cTn>
                  </p:par>
                  <p:par>
                    <p:cTn id="298" fill="hold">
                      <p:stCondLst>
                        <p:cond delay="indefinite"/>
                      </p:stCondLst>
                      <p:childTnLst>
                        <p:par>
                          <p:cTn id="299" fill="hold">
                            <p:stCondLst>
                              <p:cond delay="0"/>
                            </p:stCondLst>
                            <p:childTnLst>
                              <p:par>
                                <p:cTn id="300" presetID="23" presetClass="entr" presetSubtype="16" fill="hold" grpId="0" nodeType="clickEffect">
                                  <p:stCondLst>
                                    <p:cond delay="0"/>
                                  </p:stCondLst>
                                  <p:childTnLst>
                                    <p:set>
                                      <p:cBhvr>
                                        <p:cTn id="301" dur="1" fill="hold">
                                          <p:stCondLst>
                                            <p:cond delay="0"/>
                                          </p:stCondLst>
                                        </p:cTn>
                                        <p:tgtEl>
                                          <p:spTgt spid="663"/>
                                        </p:tgtEl>
                                        <p:attrNameLst>
                                          <p:attrName>style.visibility</p:attrName>
                                        </p:attrNameLst>
                                      </p:cBhvr>
                                      <p:to>
                                        <p:strVal val="visible"/>
                                      </p:to>
                                    </p:set>
                                    <p:anim calcmode="lin" valueType="num">
                                      <p:cBhvr>
                                        <p:cTn id="302" dur="500" fill="hold"/>
                                        <p:tgtEl>
                                          <p:spTgt spid="663"/>
                                        </p:tgtEl>
                                        <p:attrNameLst>
                                          <p:attrName>ppt_w</p:attrName>
                                        </p:attrNameLst>
                                      </p:cBhvr>
                                      <p:tavLst>
                                        <p:tav tm="0">
                                          <p:val>
                                            <p:fltVal val="0"/>
                                          </p:val>
                                        </p:tav>
                                        <p:tav tm="100000">
                                          <p:val>
                                            <p:strVal val="#ppt_w"/>
                                          </p:val>
                                        </p:tav>
                                      </p:tavLst>
                                    </p:anim>
                                    <p:anim calcmode="lin" valueType="num">
                                      <p:cBhvr>
                                        <p:cTn id="303" dur="500" fill="hold"/>
                                        <p:tgtEl>
                                          <p:spTgt spid="663"/>
                                        </p:tgtEl>
                                        <p:attrNameLst>
                                          <p:attrName>ppt_h</p:attrName>
                                        </p:attrNameLst>
                                      </p:cBhvr>
                                      <p:tavLst>
                                        <p:tav tm="0">
                                          <p:val>
                                            <p:fltVal val="0"/>
                                          </p:val>
                                        </p:tav>
                                        <p:tav tm="100000">
                                          <p:val>
                                            <p:strVal val="#ppt_h"/>
                                          </p:val>
                                        </p:tav>
                                      </p:tavLst>
                                    </p:anim>
                                  </p:childTnLst>
                                </p:cTn>
                              </p:par>
                            </p:childTnLst>
                          </p:cTn>
                        </p:par>
                      </p:childTnLst>
                    </p:cTn>
                  </p:par>
                  <p:par>
                    <p:cTn id="304" fill="hold">
                      <p:stCondLst>
                        <p:cond delay="indefinite"/>
                      </p:stCondLst>
                      <p:childTnLst>
                        <p:par>
                          <p:cTn id="305" fill="hold">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455"/>
                                        </p:tgtEl>
                                        <p:attrNameLst>
                                          <p:attrName>style.visibility</p:attrName>
                                        </p:attrNameLst>
                                      </p:cBhvr>
                                      <p:to>
                                        <p:strVal val="visible"/>
                                      </p:to>
                                    </p:set>
                                    <p:animEffect transition="in" filter="wipe(left)">
                                      <p:cBhvr>
                                        <p:cTn id="308" dur="500"/>
                                        <p:tgtEl>
                                          <p:spTgt spid="455"/>
                                        </p:tgtEl>
                                      </p:cBhvr>
                                    </p:animEffect>
                                  </p:childTnLst>
                                </p:cTn>
                              </p:par>
                            </p:childTnLst>
                          </p:cTn>
                        </p:par>
                      </p:childTnLst>
                    </p:cTn>
                  </p:par>
                  <p:par>
                    <p:cTn id="309" fill="hold">
                      <p:stCondLst>
                        <p:cond delay="indefinite"/>
                      </p:stCondLst>
                      <p:childTnLst>
                        <p:par>
                          <p:cTn id="310" fill="hold">
                            <p:stCondLst>
                              <p:cond delay="0"/>
                            </p:stCondLst>
                            <p:childTnLst>
                              <p:par>
                                <p:cTn id="311" presetID="17" presetClass="entr" presetSubtype="1" fill="hold" nodeType="clickEffect">
                                  <p:stCondLst>
                                    <p:cond delay="0"/>
                                  </p:stCondLst>
                                  <p:childTnLst>
                                    <p:set>
                                      <p:cBhvr>
                                        <p:cTn id="312" dur="1" fill="hold">
                                          <p:stCondLst>
                                            <p:cond delay="0"/>
                                          </p:stCondLst>
                                        </p:cTn>
                                        <p:tgtEl>
                                          <p:spTgt spid="620"/>
                                        </p:tgtEl>
                                        <p:attrNameLst>
                                          <p:attrName>style.visibility</p:attrName>
                                        </p:attrNameLst>
                                      </p:cBhvr>
                                      <p:to>
                                        <p:strVal val="visible"/>
                                      </p:to>
                                    </p:set>
                                    <p:anim calcmode="lin" valueType="num">
                                      <p:cBhvr>
                                        <p:cTn id="313" dur="500" fill="hold"/>
                                        <p:tgtEl>
                                          <p:spTgt spid="620"/>
                                        </p:tgtEl>
                                        <p:attrNameLst>
                                          <p:attrName>ppt_x</p:attrName>
                                        </p:attrNameLst>
                                      </p:cBhvr>
                                      <p:tavLst>
                                        <p:tav tm="0">
                                          <p:val>
                                            <p:strVal val="#ppt_x"/>
                                          </p:val>
                                        </p:tav>
                                        <p:tav tm="100000">
                                          <p:val>
                                            <p:strVal val="#ppt_x"/>
                                          </p:val>
                                        </p:tav>
                                      </p:tavLst>
                                    </p:anim>
                                    <p:anim calcmode="lin" valueType="num">
                                      <p:cBhvr>
                                        <p:cTn id="314" dur="500" fill="hold"/>
                                        <p:tgtEl>
                                          <p:spTgt spid="620"/>
                                        </p:tgtEl>
                                        <p:attrNameLst>
                                          <p:attrName>ppt_y</p:attrName>
                                        </p:attrNameLst>
                                      </p:cBhvr>
                                      <p:tavLst>
                                        <p:tav tm="0">
                                          <p:val>
                                            <p:strVal val="#ppt_y-#ppt_h/2"/>
                                          </p:val>
                                        </p:tav>
                                        <p:tav tm="100000">
                                          <p:val>
                                            <p:strVal val="#ppt_y"/>
                                          </p:val>
                                        </p:tav>
                                      </p:tavLst>
                                    </p:anim>
                                    <p:anim calcmode="lin" valueType="num">
                                      <p:cBhvr>
                                        <p:cTn id="315" dur="500" fill="hold"/>
                                        <p:tgtEl>
                                          <p:spTgt spid="620"/>
                                        </p:tgtEl>
                                        <p:attrNameLst>
                                          <p:attrName>ppt_w</p:attrName>
                                        </p:attrNameLst>
                                      </p:cBhvr>
                                      <p:tavLst>
                                        <p:tav tm="0">
                                          <p:val>
                                            <p:strVal val="#ppt_w"/>
                                          </p:val>
                                        </p:tav>
                                        <p:tav tm="100000">
                                          <p:val>
                                            <p:strVal val="#ppt_w"/>
                                          </p:val>
                                        </p:tav>
                                      </p:tavLst>
                                    </p:anim>
                                    <p:anim calcmode="lin" valueType="num">
                                      <p:cBhvr>
                                        <p:cTn id="316" dur="500" fill="hold"/>
                                        <p:tgtEl>
                                          <p:spTgt spid="620"/>
                                        </p:tgtEl>
                                        <p:attrNameLst>
                                          <p:attrName>ppt_h</p:attrName>
                                        </p:attrNameLst>
                                      </p:cBhvr>
                                      <p:tavLst>
                                        <p:tav tm="0">
                                          <p:val>
                                            <p:fltVal val="0"/>
                                          </p:val>
                                        </p:tav>
                                        <p:tav tm="100000">
                                          <p:val>
                                            <p:strVal val="#ppt_h"/>
                                          </p:val>
                                        </p:tav>
                                      </p:tavLst>
                                    </p:anim>
                                  </p:childTnLst>
                                </p:cTn>
                              </p:par>
                            </p:childTnLst>
                          </p:cTn>
                        </p:par>
                      </p:childTnLst>
                    </p:cTn>
                  </p:par>
                  <p:par>
                    <p:cTn id="317" fill="hold">
                      <p:stCondLst>
                        <p:cond delay="indefinite"/>
                      </p:stCondLst>
                      <p:childTnLst>
                        <p:par>
                          <p:cTn id="318" fill="hold">
                            <p:stCondLst>
                              <p:cond delay="0"/>
                            </p:stCondLst>
                            <p:childTnLst>
                              <p:par>
                                <p:cTn id="319" presetID="4" presetClass="entr" presetSubtype="32" fill="hold" grpId="0" nodeType="clickEffect">
                                  <p:stCondLst>
                                    <p:cond delay="0"/>
                                  </p:stCondLst>
                                  <p:childTnLst>
                                    <p:set>
                                      <p:cBhvr>
                                        <p:cTn id="320" dur="1" fill="hold">
                                          <p:stCondLst>
                                            <p:cond delay="0"/>
                                          </p:stCondLst>
                                        </p:cTn>
                                        <p:tgtEl>
                                          <p:spTgt spid="566"/>
                                        </p:tgtEl>
                                        <p:attrNameLst>
                                          <p:attrName>style.visibility</p:attrName>
                                        </p:attrNameLst>
                                      </p:cBhvr>
                                      <p:to>
                                        <p:strVal val="visible"/>
                                      </p:to>
                                    </p:set>
                                    <p:animEffect transition="in" filter="box(out)">
                                      <p:cBhvr>
                                        <p:cTn id="321" dur="500"/>
                                        <p:tgtEl>
                                          <p:spTgt spid="566"/>
                                        </p:tgtEl>
                                      </p:cBhvr>
                                    </p:animEffect>
                                  </p:childTnLst>
                                </p:cTn>
                              </p:par>
                            </p:childTnLst>
                          </p:cTn>
                        </p:par>
                        <p:par>
                          <p:cTn id="322" fill="hold">
                            <p:stCondLst>
                              <p:cond delay="500"/>
                            </p:stCondLst>
                            <p:childTnLst>
                              <p:par>
                                <p:cTn id="323" presetID="22" presetClass="entr" presetSubtype="4" fill="hold" grpId="0" nodeType="afterEffect">
                                  <p:stCondLst>
                                    <p:cond delay="0"/>
                                  </p:stCondLst>
                                  <p:childTnLst>
                                    <p:set>
                                      <p:cBhvr>
                                        <p:cTn id="324" dur="1" fill="hold">
                                          <p:stCondLst>
                                            <p:cond delay="0"/>
                                          </p:stCondLst>
                                        </p:cTn>
                                        <p:tgtEl>
                                          <p:spTgt spid="621"/>
                                        </p:tgtEl>
                                        <p:attrNameLst>
                                          <p:attrName>style.visibility</p:attrName>
                                        </p:attrNameLst>
                                      </p:cBhvr>
                                      <p:to>
                                        <p:strVal val="visible"/>
                                      </p:to>
                                    </p:set>
                                    <p:animEffect transition="in" filter="wipe(down)">
                                      <p:cBhvr>
                                        <p:cTn id="325" dur="500"/>
                                        <p:tgtEl>
                                          <p:spTgt spid="621"/>
                                        </p:tgtEl>
                                      </p:cBhvr>
                                    </p:animEffect>
                                  </p:childTnLst>
                                </p:cTn>
                              </p:par>
                            </p:childTnLst>
                          </p:cTn>
                        </p:par>
                        <p:par>
                          <p:cTn id="326" fill="hold">
                            <p:stCondLst>
                              <p:cond delay="1000"/>
                            </p:stCondLst>
                            <p:childTnLst>
                              <p:par>
                                <p:cTn id="327" presetID="22" presetClass="entr" presetSubtype="4" fill="hold" nodeType="afterEffect">
                                  <p:stCondLst>
                                    <p:cond delay="0"/>
                                  </p:stCondLst>
                                  <p:childTnLst>
                                    <p:set>
                                      <p:cBhvr>
                                        <p:cTn id="328" dur="1" fill="hold">
                                          <p:stCondLst>
                                            <p:cond delay="0"/>
                                          </p:stCondLst>
                                        </p:cTn>
                                        <p:tgtEl>
                                          <p:spTgt spid="622"/>
                                        </p:tgtEl>
                                        <p:attrNameLst>
                                          <p:attrName>style.visibility</p:attrName>
                                        </p:attrNameLst>
                                      </p:cBhvr>
                                      <p:to>
                                        <p:strVal val="visible"/>
                                      </p:to>
                                    </p:set>
                                    <p:animEffect transition="in" filter="wipe(down)">
                                      <p:cBhvr>
                                        <p:cTn id="329" dur="500"/>
                                        <p:tgtEl>
                                          <p:spTgt spid="622"/>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8" fill="hold" grpId="0" nodeType="clickEffect">
                                  <p:stCondLst>
                                    <p:cond delay="0"/>
                                  </p:stCondLst>
                                  <p:childTnLst>
                                    <p:set>
                                      <p:cBhvr>
                                        <p:cTn id="333" dur="1" fill="hold">
                                          <p:stCondLst>
                                            <p:cond delay="0"/>
                                          </p:stCondLst>
                                        </p:cTn>
                                        <p:tgtEl>
                                          <p:spTgt spid="456"/>
                                        </p:tgtEl>
                                        <p:attrNameLst>
                                          <p:attrName>style.visibility</p:attrName>
                                        </p:attrNameLst>
                                      </p:cBhvr>
                                      <p:to>
                                        <p:strVal val="visible"/>
                                      </p:to>
                                    </p:set>
                                    <p:animEffect transition="in" filter="wipe(left)">
                                      <p:cBhvr>
                                        <p:cTn id="334" dur="500"/>
                                        <p:tgtEl>
                                          <p:spTgt spid="456"/>
                                        </p:tgtEl>
                                      </p:cBhvr>
                                    </p:animEffect>
                                  </p:childTnLst>
                                </p:cTn>
                              </p:par>
                            </p:childTnLst>
                          </p:cTn>
                        </p:par>
                      </p:childTnLst>
                    </p:cTn>
                  </p:par>
                  <p:par>
                    <p:cTn id="335" fill="hold">
                      <p:stCondLst>
                        <p:cond delay="indefinite"/>
                      </p:stCondLst>
                      <p:childTnLst>
                        <p:par>
                          <p:cTn id="336" fill="hold">
                            <p:stCondLst>
                              <p:cond delay="0"/>
                            </p:stCondLst>
                            <p:childTnLst>
                              <p:par>
                                <p:cTn id="337" presetID="17" presetClass="entr" presetSubtype="1" fill="hold" nodeType="clickEffect">
                                  <p:stCondLst>
                                    <p:cond delay="0"/>
                                  </p:stCondLst>
                                  <p:childTnLst>
                                    <p:set>
                                      <p:cBhvr>
                                        <p:cTn id="338" dur="1" fill="hold">
                                          <p:stCondLst>
                                            <p:cond delay="0"/>
                                          </p:stCondLst>
                                        </p:cTn>
                                        <p:tgtEl>
                                          <p:spTgt spid="625"/>
                                        </p:tgtEl>
                                        <p:attrNameLst>
                                          <p:attrName>style.visibility</p:attrName>
                                        </p:attrNameLst>
                                      </p:cBhvr>
                                      <p:to>
                                        <p:strVal val="visible"/>
                                      </p:to>
                                    </p:set>
                                    <p:anim calcmode="lin" valueType="num">
                                      <p:cBhvr>
                                        <p:cTn id="339" dur="500" fill="hold"/>
                                        <p:tgtEl>
                                          <p:spTgt spid="625"/>
                                        </p:tgtEl>
                                        <p:attrNameLst>
                                          <p:attrName>ppt_x</p:attrName>
                                        </p:attrNameLst>
                                      </p:cBhvr>
                                      <p:tavLst>
                                        <p:tav tm="0">
                                          <p:val>
                                            <p:strVal val="#ppt_x"/>
                                          </p:val>
                                        </p:tav>
                                        <p:tav tm="100000">
                                          <p:val>
                                            <p:strVal val="#ppt_x"/>
                                          </p:val>
                                        </p:tav>
                                      </p:tavLst>
                                    </p:anim>
                                    <p:anim calcmode="lin" valueType="num">
                                      <p:cBhvr>
                                        <p:cTn id="340" dur="500" fill="hold"/>
                                        <p:tgtEl>
                                          <p:spTgt spid="625"/>
                                        </p:tgtEl>
                                        <p:attrNameLst>
                                          <p:attrName>ppt_y</p:attrName>
                                        </p:attrNameLst>
                                      </p:cBhvr>
                                      <p:tavLst>
                                        <p:tav tm="0">
                                          <p:val>
                                            <p:strVal val="#ppt_y-#ppt_h/2"/>
                                          </p:val>
                                        </p:tav>
                                        <p:tav tm="100000">
                                          <p:val>
                                            <p:strVal val="#ppt_y"/>
                                          </p:val>
                                        </p:tav>
                                      </p:tavLst>
                                    </p:anim>
                                    <p:anim calcmode="lin" valueType="num">
                                      <p:cBhvr>
                                        <p:cTn id="341" dur="500" fill="hold"/>
                                        <p:tgtEl>
                                          <p:spTgt spid="625"/>
                                        </p:tgtEl>
                                        <p:attrNameLst>
                                          <p:attrName>ppt_w</p:attrName>
                                        </p:attrNameLst>
                                      </p:cBhvr>
                                      <p:tavLst>
                                        <p:tav tm="0">
                                          <p:val>
                                            <p:strVal val="#ppt_w"/>
                                          </p:val>
                                        </p:tav>
                                        <p:tav tm="100000">
                                          <p:val>
                                            <p:strVal val="#ppt_w"/>
                                          </p:val>
                                        </p:tav>
                                      </p:tavLst>
                                    </p:anim>
                                    <p:anim calcmode="lin" valueType="num">
                                      <p:cBhvr>
                                        <p:cTn id="342" dur="500" fill="hold"/>
                                        <p:tgtEl>
                                          <p:spTgt spid="625"/>
                                        </p:tgtEl>
                                        <p:attrNameLst>
                                          <p:attrName>ppt_h</p:attrName>
                                        </p:attrNameLst>
                                      </p:cBhvr>
                                      <p:tavLst>
                                        <p:tav tm="0">
                                          <p:val>
                                            <p:fltVal val="0"/>
                                          </p:val>
                                        </p:tav>
                                        <p:tav tm="100000">
                                          <p:val>
                                            <p:strVal val="#ppt_h"/>
                                          </p:val>
                                        </p:tav>
                                      </p:tavLst>
                                    </p:anim>
                                  </p:childTnLst>
                                </p:cTn>
                              </p:par>
                            </p:childTnLst>
                          </p:cTn>
                        </p:par>
                      </p:childTnLst>
                    </p:cTn>
                  </p:par>
                  <p:par>
                    <p:cTn id="343" fill="hold">
                      <p:stCondLst>
                        <p:cond delay="indefinite"/>
                      </p:stCondLst>
                      <p:childTnLst>
                        <p:par>
                          <p:cTn id="344" fill="hold">
                            <p:stCondLst>
                              <p:cond delay="0"/>
                            </p:stCondLst>
                            <p:childTnLst>
                              <p:par>
                                <p:cTn id="345" presetID="4" presetClass="entr" presetSubtype="32" fill="hold" grpId="0" nodeType="clickEffect">
                                  <p:stCondLst>
                                    <p:cond delay="0"/>
                                  </p:stCondLst>
                                  <p:childTnLst>
                                    <p:set>
                                      <p:cBhvr>
                                        <p:cTn id="346" dur="1" fill="hold">
                                          <p:stCondLst>
                                            <p:cond delay="0"/>
                                          </p:stCondLst>
                                        </p:cTn>
                                        <p:tgtEl>
                                          <p:spTgt spid="626"/>
                                        </p:tgtEl>
                                        <p:attrNameLst>
                                          <p:attrName>style.visibility</p:attrName>
                                        </p:attrNameLst>
                                      </p:cBhvr>
                                      <p:to>
                                        <p:strVal val="visible"/>
                                      </p:to>
                                    </p:set>
                                    <p:animEffect transition="in" filter="box(out)">
                                      <p:cBhvr>
                                        <p:cTn id="347" dur="500"/>
                                        <p:tgtEl>
                                          <p:spTgt spid="626"/>
                                        </p:tgtEl>
                                      </p:cBhvr>
                                    </p:animEffect>
                                  </p:childTnLst>
                                </p:cTn>
                              </p:par>
                            </p:childTnLst>
                          </p:cTn>
                        </p:par>
                        <p:par>
                          <p:cTn id="348" fill="hold">
                            <p:stCondLst>
                              <p:cond delay="500"/>
                            </p:stCondLst>
                            <p:childTnLst>
                              <p:par>
                                <p:cTn id="349" presetID="22" presetClass="entr" presetSubtype="4" fill="hold" grpId="0" nodeType="afterEffect">
                                  <p:stCondLst>
                                    <p:cond delay="0"/>
                                  </p:stCondLst>
                                  <p:childTnLst>
                                    <p:set>
                                      <p:cBhvr>
                                        <p:cTn id="350" dur="1" fill="hold">
                                          <p:stCondLst>
                                            <p:cond delay="0"/>
                                          </p:stCondLst>
                                        </p:cTn>
                                        <p:tgtEl>
                                          <p:spTgt spid="627"/>
                                        </p:tgtEl>
                                        <p:attrNameLst>
                                          <p:attrName>style.visibility</p:attrName>
                                        </p:attrNameLst>
                                      </p:cBhvr>
                                      <p:to>
                                        <p:strVal val="visible"/>
                                      </p:to>
                                    </p:set>
                                    <p:animEffect transition="in" filter="wipe(down)">
                                      <p:cBhvr>
                                        <p:cTn id="351" dur="500"/>
                                        <p:tgtEl>
                                          <p:spTgt spid="627"/>
                                        </p:tgtEl>
                                      </p:cBhvr>
                                    </p:animEffect>
                                  </p:childTnLst>
                                </p:cTn>
                              </p:par>
                            </p:childTnLst>
                          </p:cTn>
                        </p:par>
                        <p:par>
                          <p:cTn id="352" fill="hold">
                            <p:stCondLst>
                              <p:cond delay="1000"/>
                            </p:stCondLst>
                            <p:childTnLst>
                              <p:par>
                                <p:cTn id="353" presetID="22" presetClass="entr" presetSubtype="4" fill="hold" nodeType="afterEffect">
                                  <p:stCondLst>
                                    <p:cond delay="0"/>
                                  </p:stCondLst>
                                  <p:childTnLst>
                                    <p:set>
                                      <p:cBhvr>
                                        <p:cTn id="354" dur="1" fill="hold">
                                          <p:stCondLst>
                                            <p:cond delay="0"/>
                                          </p:stCondLst>
                                        </p:cTn>
                                        <p:tgtEl>
                                          <p:spTgt spid="628"/>
                                        </p:tgtEl>
                                        <p:attrNameLst>
                                          <p:attrName>style.visibility</p:attrName>
                                        </p:attrNameLst>
                                      </p:cBhvr>
                                      <p:to>
                                        <p:strVal val="visible"/>
                                      </p:to>
                                    </p:set>
                                    <p:animEffect transition="in" filter="wipe(down)">
                                      <p:cBhvr>
                                        <p:cTn id="355" dur="500"/>
                                        <p:tgtEl>
                                          <p:spTgt spid="628"/>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569"/>
                                        </p:tgtEl>
                                        <p:attrNameLst>
                                          <p:attrName>style.visibility</p:attrName>
                                        </p:attrNameLst>
                                      </p:cBhvr>
                                      <p:to>
                                        <p:strVal val="visible"/>
                                      </p:to>
                                    </p:set>
                                    <p:animEffect transition="in" filter="wipe(left)">
                                      <p:cBhvr>
                                        <p:cTn id="360" dur="500"/>
                                        <p:tgtEl>
                                          <p:spTgt spid="569"/>
                                        </p:tgtEl>
                                      </p:cBhvr>
                                    </p:animEffect>
                                  </p:childTnLst>
                                </p:cTn>
                              </p:par>
                            </p:childTnLst>
                          </p:cTn>
                        </p:par>
                      </p:childTnLst>
                    </p:cTn>
                  </p:par>
                  <p:par>
                    <p:cTn id="361" fill="hold">
                      <p:stCondLst>
                        <p:cond delay="indefinite"/>
                      </p:stCondLst>
                      <p:childTnLst>
                        <p:par>
                          <p:cTn id="362" fill="hold">
                            <p:stCondLst>
                              <p:cond delay="0"/>
                            </p:stCondLst>
                            <p:childTnLst>
                              <p:par>
                                <p:cTn id="363" presetID="17" presetClass="entr" presetSubtype="1" fill="hold" nodeType="clickEffect">
                                  <p:stCondLst>
                                    <p:cond delay="0"/>
                                  </p:stCondLst>
                                  <p:childTnLst>
                                    <p:set>
                                      <p:cBhvr>
                                        <p:cTn id="364" dur="1" fill="hold">
                                          <p:stCondLst>
                                            <p:cond delay="0"/>
                                          </p:stCondLst>
                                        </p:cTn>
                                        <p:tgtEl>
                                          <p:spTgt spid="631"/>
                                        </p:tgtEl>
                                        <p:attrNameLst>
                                          <p:attrName>style.visibility</p:attrName>
                                        </p:attrNameLst>
                                      </p:cBhvr>
                                      <p:to>
                                        <p:strVal val="visible"/>
                                      </p:to>
                                    </p:set>
                                    <p:anim calcmode="lin" valueType="num">
                                      <p:cBhvr>
                                        <p:cTn id="365" dur="500" fill="hold"/>
                                        <p:tgtEl>
                                          <p:spTgt spid="631"/>
                                        </p:tgtEl>
                                        <p:attrNameLst>
                                          <p:attrName>ppt_x</p:attrName>
                                        </p:attrNameLst>
                                      </p:cBhvr>
                                      <p:tavLst>
                                        <p:tav tm="0">
                                          <p:val>
                                            <p:strVal val="#ppt_x"/>
                                          </p:val>
                                        </p:tav>
                                        <p:tav tm="100000">
                                          <p:val>
                                            <p:strVal val="#ppt_x"/>
                                          </p:val>
                                        </p:tav>
                                      </p:tavLst>
                                    </p:anim>
                                    <p:anim calcmode="lin" valueType="num">
                                      <p:cBhvr>
                                        <p:cTn id="366" dur="500" fill="hold"/>
                                        <p:tgtEl>
                                          <p:spTgt spid="631"/>
                                        </p:tgtEl>
                                        <p:attrNameLst>
                                          <p:attrName>ppt_y</p:attrName>
                                        </p:attrNameLst>
                                      </p:cBhvr>
                                      <p:tavLst>
                                        <p:tav tm="0">
                                          <p:val>
                                            <p:strVal val="#ppt_y-#ppt_h/2"/>
                                          </p:val>
                                        </p:tav>
                                        <p:tav tm="100000">
                                          <p:val>
                                            <p:strVal val="#ppt_y"/>
                                          </p:val>
                                        </p:tav>
                                      </p:tavLst>
                                    </p:anim>
                                    <p:anim calcmode="lin" valueType="num">
                                      <p:cBhvr>
                                        <p:cTn id="367" dur="500" fill="hold"/>
                                        <p:tgtEl>
                                          <p:spTgt spid="631"/>
                                        </p:tgtEl>
                                        <p:attrNameLst>
                                          <p:attrName>ppt_w</p:attrName>
                                        </p:attrNameLst>
                                      </p:cBhvr>
                                      <p:tavLst>
                                        <p:tav tm="0">
                                          <p:val>
                                            <p:strVal val="#ppt_w"/>
                                          </p:val>
                                        </p:tav>
                                        <p:tav tm="100000">
                                          <p:val>
                                            <p:strVal val="#ppt_w"/>
                                          </p:val>
                                        </p:tav>
                                      </p:tavLst>
                                    </p:anim>
                                    <p:anim calcmode="lin" valueType="num">
                                      <p:cBhvr>
                                        <p:cTn id="368" dur="500" fill="hold"/>
                                        <p:tgtEl>
                                          <p:spTgt spid="631"/>
                                        </p:tgtEl>
                                        <p:attrNameLst>
                                          <p:attrName>ppt_h</p:attrName>
                                        </p:attrNameLst>
                                      </p:cBhvr>
                                      <p:tavLst>
                                        <p:tav tm="0">
                                          <p:val>
                                            <p:fltVal val="0"/>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4" presetClass="entr" presetSubtype="16" fill="hold" grpId="0" nodeType="clickEffect">
                                  <p:stCondLst>
                                    <p:cond delay="0"/>
                                  </p:stCondLst>
                                  <p:childTnLst>
                                    <p:set>
                                      <p:cBhvr>
                                        <p:cTn id="372" dur="1" fill="hold">
                                          <p:stCondLst>
                                            <p:cond delay="0"/>
                                          </p:stCondLst>
                                        </p:cTn>
                                        <p:tgtEl>
                                          <p:spTgt spid="632"/>
                                        </p:tgtEl>
                                        <p:attrNameLst>
                                          <p:attrName>style.visibility</p:attrName>
                                        </p:attrNameLst>
                                      </p:cBhvr>
                                      <p:to>
                                        <p:strVal val="visible"/>
                                      </p:to>
                                    </p:set>
                                    <p:animEffect transition="in" filter="box(in)">
                                      <p:cBhvr>
                                        <p:cTn id="373" dur="500"/>
                                        <p:tgtEl>
                                          <p:spTgt spid="632"/>
                                        </p:tgtEl>
                                      </p:cBhvr>
                                    </p:animEffect>
                                  </p:childTnLst>
                                </p:cTn>
                              </p:par>
                            </p:childTnLst>
                          </p:cTn>
                        </p:par>
                        <p:par>
                          <p:cTn id="374" fill="hold">
                            <p:stCondLst>
                              <p:cond delay="500"/>
                            </p:stCondLst>
                            <p:childTnLst>
                              <p:par>
                                <p:cTn id="375" presetID="22" presetClass="entr" presetSubtype="4" fill="hold" grpId="0" nodeType="afterEffect">
                                  <p:stCondLst>
                                    <p:cond delay="0"/>
                                  </p:stCondLst>
                                  <p:childTnLst>
                                    <p:set>
                                      <p:cBhvr>
                                        <p:cTn id="376" dur="1" fill="hold">
                                          <p:stCondLst>
                                            <p:cond delay="0"/>
                                          </p:stCondLst>
                                        </p:cTn>
                                        <p:tgtEl>
                                          <p:spTgt spid="633"/>
                                        </p:tgtEl>
                                        <p:attrNameLst>
                                          <p:attrName>style.visibility</p:attrName>
                                        </p:attrNameLst>
                                      </p:cBhvr>
                                      <p:to>
                                        <p:strVal val="visible"/>
                                      </p:to>
                                    </p:set>
                                    <p:animEffect transition="in" filter="wipe(down)">
                                      <p:cBhvr>
                                        <p:cTn id="377" dur="500"/>
                                        <p:tgtEl>
                                          <p:spTgt spid="633"/>
                                        </p:tgtEl>
                                      </p:cBhvr>
                                    </p:animEffect>
                                  </p:childTnLst>
                                </p:cTn>
                              </p:par>
                            </p:childTnLst>
                          </p:cTn>
                        </p:par>
                        <p:par>
                          <p:cTn id="378" fill="hold">
                            <p:stCondLst>
                              <p:cond delay="1000"/>
                            </p:stCondLst>
                            <p:childTnLst>
                              <p:par>
                                <p:cTn id="379" presetID="22" presetClass="entr" presetSubtype="4" fill="hold" nodeType="afterEffect">
                                  <p:stCondLst>
                                    <p:cond delay="0"/>
                                  </p:stCondLst>
                                  <p:childTnLst>
                                    <p:set>
                                      <p:cBhvr>
                                        <p:cTn id="380" dur="1" fill="hold">
                                          <p:stCondLst>
                                            <p:cond delay="0"/>
                                          </p:stCondLst>
                                        </p:cTn>
                                        <p:tgtEl>
                                          <p:spTgt spid="634"/>
                                        </p:tgtEl>
                                        <p:attrNameLst>
                                          <p:attrName>style.visibility</p:attrName>
                                        </p:attrNameLst>
                                      </p:cBhvr>
                                      <p:to>
                                        <p:strVal val="visible"/>
                                      </p:to>
                                    </p:set>
                                    <p:animEffect transition="in" filter="wipe(down)">
                                      <p:cBhvr>
                                        <p:cTn id="381" dur="500"/>
                                        <p:tgtEl>
                                          <p:spTgt spid="634"/>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571"/>
                                        </p:tgtEl>
                                        <p:attrNameLst>
                                          <p:attrName>style.visibility</p:attrName>
                                        </p:attrNameLst>
                                      </p:cBhvr>
                                      <p:to>
                                        <p:strVal val="visible"/>
                                      </p:to>
                                    </p:set>
                                    <p:animEffect transition="in" filter="wipe(left)">
                                      <p:cBhvr>
                                        <p:cTn id="386" dur="500"/>
                                        <p:tgtEl>
                                          <p:spTgt spid="571"/>
                                        </p:tgtEl>
                                      </p:cBhvr>
                                    </p:animEffect>
                                  </p:childTnLst>
                                </p:cTn>
                              </p:par>
                            </p:childTnLst>
                          </p:cTn>
                        </p:par>
                      </p:childTnLst>
                    </p:cTn>
                  </p:par>
                  <p:par>
                    <p:cTn id="387" fill="hold">
                      <p:stCondLst>
                        <p:cond delay="indefinite"/>
                      </p:stCondLst>
                      <p:childTnLst>
                        <p:par>
                          <p:cTn id="388" fill="hold">
                            <p:stCondLst>
                              <p:cond delay="0"/>
                            </p:stCondLst>
                            <p:childTnLst>
                              <p:par>
                                <p:cTn id="389" presetID="17" presetClass="entr" presetSubtype="8" fill="hold" nodeType="clickEffect">
                                  <p:stCondLst>
                                    <p:cond delay="0"/>
                                  </p:stCondLst>
                                  <p:childTnLst>
                                    <p:set>
                                      <p:cBhvr>
                                        <p:cTn id="390" dur="1" fill="hold">
                                          <p:stCondLst>
                                            <p:cond delay="0"/>
                                          </p:stCondLst>
                                        </p:cTn>
                                        <p:tgtEl>
                                          <p:spTgt spid="637"/>
                                        </p:tgtEl>
                                        <p:attrNameLst>
                                          <p:attrName>style.visibility</p:attrName>
                                        </p:attrNameLst>
                                      </p:cBhvr>
                                      <p:to>
                                        <p:strVal val="visible"/>
                                      </p:to>
                                    </p:set>
                                    <p:anim calcmode="lin" valueType="num">
                                      <p:cBhvr>
                                        <p:cTn id="391" dur="500" fill="hold"/>
                                        <p:tgtEl>
                                          <p:spTgt spid="637"/>
                                        </p:tgtEl>
                                        <p:attrNameLst>
                                          <p:attrName>ppt_x</p:attrName>
                                        </p:attrNameLst>
                                      </p:cBhvr>
                                      <p:tavLst>
                                        <p:tav tm="0">
                                          <p:val>
                                            <p:strVal val="#ppt_x-#ppt_w/2"/>
                                          </p:val>
                                        </p:tav>
                                        <p:tav tm="100000">
                                          <p:val>
                                            <p:strVal val="#ppt_x"/>
                                          </p:val>
                                        </p:tav>
                                      </p:tavLst>
                                    </p:anim>
                                    <p:anim calcmode="lin" valueType="num">
                                      <p:cBhvr>
                                        <p:cTn id="392" dur="500" fill="hold"/>
                                        <p:tgtEl>
                                          <p:spTgt spid="637"/>
                                        </p:tgtEl>
                                        <p:attrNameLst>
                                          <p:attrName>ppt_y</p:attrName>
                                        </p:attrNameLst>
                                      </p:cBhvr>
                                      <p:tavLst>
                                        <p:tav tm="0">
                                          <p:val>
                                            <p:strVal val="#ppt_y"/>
                                          </p:val>
                                        </p:tav>
                                        <p:tav tm="100000">
                                          <p:val>
                                            <p:strVal val="#ppt_y"/>
                                          </p:val>
                                        </p:tav>
                                      </p:tavLst>
                                    </p:anim>
                                    <p:anim calcmode="lin" valueType="num">
                                      <p:cBhvr>
                                        <p:cTn id="393" dur="500" fill="hold"/>
                                        <p:tgtEl>
                                          <p:spTgt spid="637"/>
                                        </p:tgtEl>
                                        <p:attrNameLst>
                                          <p:attrName>ppt_w</p:attrName>
                                        </p:attrNameLst>
                                      </p:cBhvr>
                                      <p:tavLst>
                                        <p:tav tm="0">
                                          <p:val>
                                            <p:fltVal val="0"/>
                                          </p:val>
                                        </p:tav>
                                        <p:tav tm="100000">
                                          <p:val>
                                            <p:strVal val="#ppt_w"/>
                                          </p:val>
                                        </p:tav>
                                      </p:tavLst>
                                    </p:anim>
                                    <p:anim calcmode="lin" valueType="num">
                                      <p:cBhvr>
                                        <p:cTn id="394" dur="500" fill="hold"/>
                                        <p:tgtEl>
                                          <p:spTgt spid="637"/>
                                        </p:tgtEl>
                                        <p:attrNameLst>
                                          <p:attrName>ppt_h</p:attrName>
                                        </p:attrNameLst>
                                      </p:cBhvr>
                                      <p:tavLst>
                                        <p:tav tm="0">
                                          <p:val>
                                            <p:strVal val="#ppt_h"/>
                                          </p:val>
                                        </p:tav>
                                        <p:tav tm="100000">
                                          <p:val>
                                            <p:strVal val="#ppt_h"/>
                                          </p:val>
                                        </p:tav>
                                      </p:tavLst>
                                    </p:anim>
                                  </p:childTnLst>
                                </p:cTn>
                              </p:par>
                            </p:childTnLst>
                          </p:cTn>
                        </p:par>
                      </p:childTnLst>
                    </p:cTn>
                  </p:par>
                  <p:par>
                    <p:cTn id="395" fill="hold">
                      <p:stCondLst>
                        <p:cond delay="indefinite"/>
                      </p:stCondLst>
                      <p:childTnLst>
                        <p:par>
                          <p:cTn id="396" fill="hold">
                            <p:stCondLst>
                              <p:cond delay="0"/>
                            </p:stCondLst>
                            <p:childTnLst>
                              <p:par>
                                <p:cTn id="397" presetID="4" presetClass="entr" presetSubtype="16" fill="hold" grpId="0" nodeType="clickEffect">
                                  <p:stCondLst>
                                    <p:cond delay="0"/>
                                  </p:stCondLst>
                                  <p:childTnLst>
                                    <p:set>
                                      <p:cBhvr>
                                        <p:cTn id="398" dur="1" fill="hold">
                                          <p:stCondLst>
                                            <p:cond delay="0"/>
                                          </p:stCondLst>
                                        </p:cTn>
                                        <p:tgtEl>
                                          <p:spTgt spid="638"/>
                                        </p:tgtEl>
                                        <p:attrNameLst>
                                          <p:attrName>style.visibility</p:attrName>
                                        </p:attrNameLst>
                                      </p:cBhvr>
                                      <p:to>
                                        <p:strVal val="visible"/>
                                      </p:to>
                                    </p:set>
                                    <p:animEffect transition="in" filter="box(in)">
                                      <p:cBhvr>
                                        <p:cTn id="399" dur="500"/>
                                        <p:tgtEl>
                                          <p:spTgt spid="638"/>
                                        </p:tgtEl>
                                      </p:cBhvr>
                                    </p:animEffect>
                                  </p:childTnLst>
                                </p:cTn>
                              </p:par>
                            </p:childTnLst>
                          </p:cTn>
                        </p:par>
                        <p:par>
                          <p:cTn id="400" fill="hold">
                            <p:stCondLst>
                              <p:cond delay="500"/>
                            </p:stCondLst>
                            <p:childTnLst>
                              <p:par>
                                <p:cTn id="401" presetID="22" presetClass="entr" presetSubtype="4" fill="hold" grpId="0" nodeType="afterEffect">
                                  <p:stCondLst>
                                    <p:cond delay="0"/>
                                  </p:stCondLst>
                                  <p:childTnLst>
                                    <p:set>
                                      <p:cBhvr>
                                        <p:cTn id="402" dur="1" fill="hold">
                                          <p:stCondLst>
                                            <p:cond delay="0"/>
                                          </p:stCondLst>
                                        </p:cTn>
                                        <p:tgtEl>
                                          <p:spTgt spid="639"/>
                                        </p:tgtEl>
                                        <p:attrNameLst>
                                          <p:attrName>style.visibility</p:attrName>
                                        </p:attrNameLst>
                                      </p:cBhvr>
                                      <p:to>
                                        <p:strVal val="visible"/>
                                      </p:to>
                                    </p:set>
                                    <p:animEffect transition="in" filter="wipe(down)">
                                      <p:cBhvr>
                                        <p:cTn id="403" dur="500"/>
                                        <p:tgtEl>
                                          <p:spTgt spid="639"/>
                                        </p:tgtEl>
                                      </p:cBhvr>
                                    </p:animEffect>
                                  </p:childTnLst>
                                </p:cTn>
                              </p:par>
                            </p:childTnLst>
                          </p:cTn>
                        </p:par>
                        <p:par>
                          <p:cTn id="404" fill="hold">
                            <p:stCondLst>
                              <p:cond delay="1000"/>
                            </p:stCondLst>
                            <p:childTnLst>
                              <p:par>
                                <p:cTn id="405" presetID="22" presetClass="entr" presetSubtype="4" fill="hold" nodeType="afterEffect">
                                  <p:stCondLst>
                                    <p:cond delay="0"/>
                                  </p:stCondLst>
                                  <p:childTnLst>
                                    <p:set>
                                      <p:cBhvr>
                                        <p:cTn id="406" dur="1" fill="hold">
                                          <p:stCondLst>
                                            <p:cond delay="0"/>
                                          </p:stCondLst>
                                        </p:cTn>
                                        <p:tgtEl>
                                          <p:spTgt spid="640"/>
                                        </p:tgtEl>
                                        <p:attrNameLst>
                                          <p:attrName>style.visibility</p:attrName>
                                        </p:attrNameLst>
                                      </p:cBhvr>
                                      <p:to>
                                        <p:strVal val="visible"/>
                                      </p:to>
                                    </p:set>
                                    <p:animEffect transition="in" filter="wipe(down)">
                                      <p:cBhvr>
                                        <p:cTn id="407" dur="500"/>
                                        <p:tgtEl>
                                          <p:spTgt spid="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 grpId="0" autoUpdateAnimBg="0"/>
      <p:bldP spid="448" grpId="0" autoUpdateAnimBg="0"/>
      <p:bldP spid="449" grpId="0" autoUpdateAnimBg="0"/>
      <p:bldP spid="450" grpId="0" autoUpdateAnimBg="0"/>
      <p:bldP spid="451" grpId="0" autoUpdateAnimBg="0"/>
      <p:bldP spid="452" grpId="0" autoUpdateAnimBg="0"/>
      <p:bldP spid="453" grpId="0" autoUpdateAnimBg="0"/>
      <p:bldP spid="454" grpId="0" autoUpdateAnimBg="0"/>
      <p:bldP spid="455" grpId="0" autoUpdateAnimBg="0"/>
      <p:bldP spid="456" grpId="0" autoUpdateAnimBg="0"/>
      <p:bldP spid="475" grpId="0" autoUpdateAnimBg="0"/>
      <p:bldP spid="564" grpId="0" autoUpdateAnimBg="0"/>
      <p:bldP spid="565" grpId="0" animBg="1"/>
      <p:bldP spid="566" grpId="0" animBg="1"/>
      <p:bldP spid="567" grpId="0" animBg="1"/>
      <p:bldP spid="568" grpId="0" autoUpdateAnimBg="0"/>
      <p:bldP spid="569" grpId="0" autoUpdateAnimBg="0"/>
      <p:bldP spid="570" grpId="0" autoUpdateAnimBg="0"/>
      <p:bldP spid="571" grpId="0" autoUpdateAnimBg="0"/>
      <p:bldP spid="572" grpId="0" animBg="1"/>
      <p:bldP spid="573" grpId="0" animBg="1"/>
      <p:bldP spid="586" grpId="0" animBg="1"/>
      <p:bldP spid="590" grpId="0" animBg="1"/>
      <p:bldP spid="595" grpId="0" animBg="1"/>
      <p:bldP spid="599" grpId="0" animBg="1"/>
      <p:bldP spid="603" grpId="0" animBg="1"/>
      <p:bldP spid="608" grpId="0" animBg="1"/>
      <p:bldP spid="612" grpId="0" animBg="1"/>
      <p:bldP spid="613" grpId="0" autoUpdateAnimBg="0"/>
      <p:bldP spid="615" grpId="0" animBg="1"/>
      <p:bldP spid="616" grpId="0" autoUpdateAnimBg="0"/>
      <p:bldP spid="621" grpId="0" animBg="1"/>
      <p:bldP spid="626" grpId="0" animBg="1"/>
      <p:bldP spid="627" grpId="0" animBg="1"/>
      <p:bldP spid="632" grpId="0" animBg="1"/>
      <p:bldP spid="633" grpId="0" animBg="1"/>
      <p:bldP spid="638" grpId="0" animBg="1"/>
      <p:bldP spid="639" grpId="0" animBg="1"/>
      <p:bldP spid="643" grpId="0" animBg="1"/>
      <p:bldP spid="644" grpId="0" animBg="1"/>
      <p:bldP spid="648" grpId="0" animBg="1"/>
      <p:bldP spid="652" grpId="0" animBg="1"/>
      <p:bldP spid="657" grpId="0" animBg="1"/>
      <p:bldP spid="658" grpId="0" animBg="1"/>
      <p:bldP spid="659" grpId="0" animBg="1"/>
      <p:bldP spid="660" grpId="0" animBg="1"/>
      <p:bldP spid="661" grpId="0" animBg="1"/>
      <p:bldP spid="662" grpId="0" animBg="1"/>
      <p:bldP spid="663" grpId="0" animBg="1"/>
      <p:bldP spid="664" grpId="0" animBg="1"/>
      <p:bldP spid="665" grpId="0"/>
      <p:bldP spid="6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C0C0C0"/>
                  </a:outerShdw>
                </a:effectLst>
                <a:latin typeface="黑体" pitchFamily="2" charset="-122"/>
                <a:ea typeface="黑体" pitchFamily="2" charset="-122"/>
              </a:rPr>
              <a:t>广度优先搜索</a:t>
            </a:r>
            <a:endParaRPr lang="zh-CN" altLang="en-US" dirty="0"/>
          </a:p>
        </p:txBody>
      </p:sp>
      <p:sp>
        <p:nvSpPr>
          <p:cNvPr id="4" name="TextBox 11"/>
          <p:cNvSpPr txBox="1"/>
          <p:nvPr/>
        </p:nvSpPr>
        <p:spPr>
          <a:xfrm>
            <a:off x="593725" y="1411288"/>
            <a:ext cx="7853688" cy="5016758"/>
          </a:xfrm>
          <a:prstGeom prst="rect">
            <a:avLst/>
          </a:prstGeom>
          <a:noFill/>
        </p:spPr>
        <p:txBody>
          <a:bodyPr wrap="none">
            <a:spAutoFit/>
          </a:bodyPr>
          <a:lstStyle/>
          <a:p>
            <a:pPr eaLnBrk="1" hangingPunct="1">
              <a:defRPr/>
            </a:pPr>
            <a:r>
              <a:rPr lang="en-US" altLang="zh-CN" dirty="0">
                <a:solidFill>
                  <a:srgbClr val="000000"/>
                </a:solidFill>
                <a:latin typeface="+mn-lt"/>
                <a:ea typeface="微软雅黑 Light" panose="020B0502040204020203" pitchFamily="34" charset="-122"/>
              </a:rPr>
              <a:t>void </a:t>
            </a:r>
            <a:r>
              <a:rPr lang="en-US" altLang="zh-CN" dirty="0" err="1">
                <a:solidFill>
                  <a:srgbClr val="000000"/>
                </a:solidFill>
                <a:latin typeface="+mn-lt"/>
                <a:ea typeface="微软雅黑 Light" panose="020B0502040204020203" pitchFamily="34" charset="-122"/>
              </a:rPr>
              <a:t>BFSTraverse</a:t>
            </a:r>
            <a:r>
              <a:rPr lang="en-US" altLang="zh-CN" dirty="0">
                <a:solidFill>
                  <a:srgbClr val="000000"/>
                </a:solidFill>
                <a:latin typeface="+mn-lt"/>
                <a:ea typeface="微软雅黑 Light" panose="020B0502040204020203" pitchFamily="34" charset="-122"/>
              </a:rPr>
              <a:t>(Graph G, Status (* Visit) {</a:t>
            </a:r>
          </a:p>
          <a:p>
            <a:pPr eaLnBrk="1" hangingPunct="1">
              <a:defRPr/>
            </a:pPr>
            <a:r>
              <a:rPr lang="en-US" altLang="zh-CN" dirty="0">
                <a:solidFill>
                  <a:srgbClr val="000000"/>
                </a:solidFill>
                <a:latin typeface="+mn-lt"/>
                <a:ea typeface="微软雅黑 Light" panose="020B0502040204020203" pitchFamily="34" charset="-122"/>
              </a:rPr>
              <a:t>    for (v=0; v&lt;</a:t>
            </a:r>
            <a:r>
              <a:rPr lang="en-US" altLang="zh-CN" dirty="0" err="1">
                <a:solidFill>
                  <a:srgbClr val="000000"/>
                </a:solidFill>
                <a:latin typeface="+mn-lt"/>
                <a:ea typeface="微软雅黑 Light" panose="020B0502040204020203" pitchFamily="34" charset="-122"/>
              </a:rPr>
              <a:t>G.vexnum</a:t>
            </a:r>
            <a:r>
              <a:rPr lang="en-US" altLang="zh-CN" dirty="0">
                <a:solidFill>
                  <a:srgbClr val="000000"/>
                </a:solidFill>
                <a:latin typeface="+mn-lt"/>
                <a:ea typeface="微软雅黑 Light" panose="020B0502040204020203" pitchFamily="34" charset="-122"/>
              </a:rPr>
              <a:t>; ++v) visited[v] = FALSE; </a:t>
            </a:r>
            <a:r>
              <a:rPr lang="zh-CN" altLang="en-US" dirty="0">
                <a:solidFill>
                  <a:srgbClr val="000000"/>
                </a:solidFill>
                <a:latin typeface="+mn-lt"/>
                <a:ea typeface="微软雅黑 Light" panose="020B0502040204020203" pitchFamily="34" charset="-122"/>
              </a:rPr>
              <a:t>     </a:t>
            </a:r>
            <a:r>
              <a:rPr lang="en-US" altLang="zh-CN" sz="2000" dirty="0">
                <a:solidFill>
                  <a:srgbClr val="C00000"/>
                </a:solidFill>
                <a:latin typeface="+mn-lt"/>
                <a:ea typeface="微软雅黑 Light" panose="020B0502040204020203" pitchFamily="34" charset="-122"/>
              </a:rPr>
              <a:t>//</a:t>
            </a:r>
            <a:r>
              <a:rPr lang="zh-CN" altLang="en-US" sz="2000" dirty="0">
                <a:solidFill>
                  <a:srgbClr val="C00000"/>
                </a:solidFill>
                <a:latin typeface="+mn-lt"/>
                <a:ea typeface="微软雅黑 Light" panose="020B0502040204020203" pitchFamily="34" charset="-122"/>
              </a:rPr>
              <a:t>辅助数组</a:t>
            </a:r>
            <a:endParaRPr lang="en-US" altLang="zh-CN" sz="2000" dirty="0">
              <a:solidFill>
                <a:srgbClr val="C00000"/>
              </a:solidFill>
              <a:latin typeface="+mn-lt"/>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a:t>
            </a:r>
            <a:r>
              <a:rPr lang="en-US" altLang="zh-CN" dirty="0" err="1">
                <a:solidFill>
                  <a:srgbClr val="000000"/>
                </a:solidFill>
                <a:latin typeface="+mn-lt"/>
                <a:ea typeface="微软雅黑 Light" panose="020B0502040204020203" pitchFamily="34" charset="-122"/>
              </a:rPr>
              <a:t>InitQueue</a:t>
            </a:r>
            <a:r>
              <a:rPr lang="en-US" altLang="zh-CN" dirty="0">
                <a:solidFill>
                  <a:srgbClr val="000000"/>
                </a:solidFill>
                <a:latin typeface="+mn-lt"/>
                <a:ea typeface="微软雅黑 Light" panose="020B0502040204020203" pitchFamily="34" charset="-122"/>
              </a:rPr>
              <a:t>(Q); 			</a:t>
            </a:r>
            <a:r>
              <a:rPr lang="en-US" altLang="zh-CN" sz="2000" dirty="0">
                <a:solidFill>
                  <a:srgbClr val="C00000"/>
                </a:solidFill>
                <a:latin typeface="Times New Roman"/>
                <a:ea typeface="微软雅黑 Light" panose="020B0502040204020203" pitchFamily="34" charset="-122"/>
              </a:rPr>
              <a:t>//</a:t>
            </a:r>
            <a:r>
              <a:rPr lang="zh-CN" altLang="en-US" sz="2000" dirty="0">
                <a:solidFill>
                  <a:srgbClr val="C00000"/>
                </a:solidFill>
                <a:latin typeface="Times New Roman"/>
                <a:ea typeface="微软雅黑 Light" panose="020B0502040204020203" pitchFamily="34" charset="-122"/>
              </a:rPr>
              <a:t>置空的辅助队列</a:t>
            </a:r>
            <a:r>
              <a:rPr lang="en-US" altLang="zh-CN" sz="2000" dirty="0">
                <a:solidFill>
                  <a:srgbClr val="C00000"/>
                </a:solidFill>
                <a:latin typeface="Times New Roman"/>
                <a:ea typeface="微软雅黑 Light" panose="020B0502040204020203" pitchFamily="34" charset="-122"/>
              </a:rPr>
              <a:t>Q</a:t>
            </a:r>
            <a:endParaRPr lang="en-US" altLang="zh-CN" dirty="0">
              <a:solidFill>
                <a:srgbClr val="000000"/>
              </a:solidFill>
              <a:latin typeface="+mn-lt"/>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a:t>
            </a:r>
            <a:r>
              <a:rPr lang="en-US" altLang="zh-CN" dirty="0">
                <a:solidFill>
                  <a:srgbClr val="0070C0"/>
                </a:solidFill>
                <a:latin typeface="+mn-lt"/>
                <a:ea typeface="微软雅黑 Light" panose="020B0502040204020203" pitchFamily="34" charset="-122"/>
              </a:rPr>
              <a:t>for (v=0; v&lt;</a:t>
            </a:r>
            <a:r>
              <a:rPr lang="en-US" altLang="zh-CN" dirty="0" err="1">
                <a:solidFill>
                  <a:srgbClr val="0070C0"/>
                </a:solidFill>
                <a:latin typeface="+mn-lt"/>
                <a:ea typeface="微软雅黑 Light" panose="020B0502040204020203" pitchFamily="34" charset="-122"/>
              </a:rPr>
              <a:t>G.vexnum</a:t>
            </a:r>
            <a:r>
              <a:rPr lang="en-US" altLang="zh-CN" dirty="0">
                <a:solidFill>
                  <a:srgbClr val="0070C0"/>
                </a:solidFill>
                <a:latin typeface="+mn-lt"/>
                <a:ea typeface="微软雅黑 Light" panose="020B0502040204020203" pitchFamily="34" charset="-122"/>
              </a:rPr>
              <a:t>; ++v)</a:t>
            </a:r>
            <a:r>
              <a:rPr lang="zh-CN" altLang="en-US" dirty="0">
                <a:solidFill>
                  <a:srgbClr val="0070C0"/>
                </a:solidFill>
                <a:latin typeface="+mn-lt"/>
                <a:ea typeface="微软雅黑 Light" panose="020B0502040204020203" pitchFamily="34" charset="-122"/>
              </a:rPr>
              <a:t> </a:t>
            </a:r>
            <a:r>
              <a:rPr lang="zh-CN" altLang="en-US" dirty="0">
                <a:solidFill>
                  <a:srgbClr val="000000"/>
                </a:solidFill>
                <a:latin typeface="+mn-lt"/>
                <a:ea typeface="微软雅黑 Light" panose="020B0502040204020203" pitchFamily="34" charset="-122"/>
              </a:rPr>
              <a:t>       </a:t>
            </a:r>
            <a:r>
              <a:rPr lang="en-US" altLang="zh-CN" dirty="0">
                <a:solidFill>
                  <a:srgbClr val="000000"/>
                </a:solidFill>
                <a:latin typeface="+mn-lt"/>
                <a:ea typeface="微软雅黑 Light" panose="020B0502040204020203" pitchFamily="34" charset="-122"/>
              </a:rPr>
              <a:t> </a:t>
            </a:r>
            <a:r>
              <a:rPr lang="zh-CN" altLang="en-US" dirty="0">
                <a:solidFill>
                  <a:srgbClr val="000000"/>
                </a:solidFill>
                <a:latin typeface="+mn-lt"/>
                <a:ea typeface="微软雅黑 Light" panose="020B0502040204020203" pitchFamily="34" charset="-122"/>
              </a:rPr>
              <a:t> </a:t>
            </a:r>
            <a:r>
              <a:rPr lang="en-US" altLang="zh-CN" sz="2000" dirty="0">
                <a:solidFill>
                  <a:srgbClr val="C00000"/>
                </a:solidFill>
                <a:latin typeface="Times New Roman"/>
                <a:ea typeface="微软雅黑 Light" panose="020B0502040204020203" pitchFamily="34" charset="-122"/>
              </a:rPr>
              <a:t>//</a:t>
            </a:r>
            <a:r>
              <a:rPr lang="zh-CN" altLang="en-US" sz="2000" dirty="0">
                <a:solidFill>
                  <a:srgbClr val="C00000"/>
                </a:solidFill>
                <a:latin typeface="Times New Roman"/>
                <a:ea typeface="微软雅黑 Light" panose="020B0502040204020203" pitchFamily="34" charset="-122"/>
              </a:rPr>
              <a:t>最外层大循环，每个顶点都要搜索</a:t>
            </a:r>
            <a:endParaRPr lang="en-US" altLang="zh-CN" sz="2000" dirty="0">
              <a:solidFill>
                <a:srgbClr val="C00000"/>
              </a:solidFill>
              <a:latin typeface="Times New Roman"/>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if (!visited[v]) {</a:t>
            </a:r>
            <a:r>
              <a:rPr lang="zh-CN" altLang="en-US" dirty="0">
                <a:solidFill>
                  <a:srgbClr val="000000"/>
                </a:solidFill>
                <a:latin typeface="+mn-lt"/>
                <a:ea typeface="微软雅黑 Light" panose="020B0502040204020203" pitchFamily="34" charset="-122"/>
              </a:rPr>
              <a:t>                            </a:t>
            </a:r>
            <a:r>
              <a:rPr lang="en-US" altLang="zh-CN" sz="2000" dirty="0">
                <a:solidFill>
                  <a:srgbClr val="C00000"/>
                </a:solidFill>
                <a:latin typeface="Times New Roman"/>
                <a:ea typeface="微软雅黑 Light" panose="020B0502040204020203" pitchFamily="34" charset="-122"/>
              </a:rPr>
              <a:t>//v</a:t>
            </a:r>
            <a:r>
              <a:rPr lang="zh-CN" altLang="en-US" sz="2000" dirty="0">
                <a:solidFill>
                  <a:srgbClr val="C00000"/>
                </a:solidFill>
                <a:latin typeface="Times New Roman"/>
                <a:ea typeface="微软雅黑 Light" panose="020B0502040204020203" pitchFamily="34" charset="-122"/>
              </a:rPr>
              <a:t>尚未访问</a:t>
            </a:r>
            <a:endParaRPr lang="en-US" altLang="zh-CN" dirty="0">
              <a:solidFill>
                <a:srgbClr val="000000"/>
              </a:solidFill>
              <a:latin typeface="+mn-lt"/>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visited[v]=TRUE; visit(v);</a:t>
            </a:r>
          </a:p>
          <a:p>
            <a:pPr eaLnBrk="1" hangingPunct="1">
              <a:defRPr/>
            </a:pPr>
            <a:r>
              <a:rPr lang="en-US" altLang="zh-CN" dirty="0">
                <a:solidFill>
                  <a:srgbClr val="000000"/>
                </a:solidFill>
                <a:latin typeface="+mn-lt"/>
                <a:ea typeface="微软雅黑 Light" panose="020B0502040204020203" pitchFamily="34" charset="-122"/>
              </a:rPr>
              <a:t>            </a:t>
            </a:r>
            <a:r>
              <a:rPr lang="en-US" altLang="zh-CN" dirty="0" err="1">
                <a:solidFill>
                  <a:srgbClr val="000000"/>
                </a:solidFill>
                <a:latin typeface="+mn-lt"/>
                <a:ea typeface="微软雅黑 Light" panose="020B0502040204020203" pitchFamily="34" charset="-122"/>
              </a:rPr>
              <a:t>EnQueue</a:t>
            </a:r>
            <a:r>
              <a:rPr lang="en-US" altLang="zh-CN" dirty="0">
                <a:solidFill>
                  <a:srgbClr val="000000"/>
                </a:solidFill>
                <a:latin typeface="+mn-lt"/>
                <a:ea typeface="微软雅黑 Light" panose="020B0502040204020203" pitchFamily="34" charset="-122"/>
              </a:rPr>
              <a:t>(Q,  v); </a:t>
            </a:r>
            <a:r>
              <a:rPr lang="zh-CN" altLang="en-US" dirty="0">
                <a:solidFill>
                  <a:srgbClr val="000000"/>
                </a:solidFill>
                <a:latin typeface="+mn-lt"/>
                <a:ea typeface="微软雅黑 Light" panose="020B0502040204020203" pitchFamily="34" charset="-122"/>
              </a:rPr>
              <a:t>                     </a:t>
            </a:r>
            <a:r>
              <a:rPr lang="en-US" altLang="zh-CN" sz="2000" dirty="0">
                <a:solidFill>
                  <a:srgbClr val="C00000"/>
                </a:solidFill>
                <a:latin typeface="Times New Roman"/>
                <a:ea typeface="微软雅黑 Light" panose="020B0502040204020203" pitchFamily="34" charset="-122"/>
              </a:rPr>
              <a:t>//v</a:t>
            </a:r>
            <a:r>
              <a:rPr lang="zh-CN" altLang="en-US" sz="2000" dirty="0">
                <a:solidFill>
                  <a:srgbClr val="C00000"/>
                </a:solidFill>
                <a:latin typeface="Times New Roman"/>
                <a:ea typeface="微软雅黑 Light" panose="020B0502040204020203" pitchFamily="34" charset="-122"/>
              </a:rPr>
              <a:t>入队列</a:t>
            </a:r>
            <a:endParaRPr lang="en-US" altLang="zh-CN" dirty="0">
              <a:solidFill>
                <a:srgbClr val="000000"/>
              </a:solidFill>
              <a:latin typeface="+mn-lt"/>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while (!</a:t>
            </a:r>
            <a:r>
              <a:rPr lang="en-US" altLang="zh-CN" dirty="0" err="1">
                <a:solidFill>
                  <a:srgbClr val="000000"/>
                </a:solidFill>
                <a:latin typeface="+mn-lt"/>
                <a:ea typeface="微软雅黑 Light" panose="020B0502040204020203" pitchFamily="34" charset="-122"/>
              </a:rPr>
              <a:t>QueueEmpty</a:t>
            </a:r>
            <a:r>
              <a:rPr lang="en-US" altLang="zh-CN" dirty="0">
                <a:solidFill>
                  <a:srgbClr val="000000"/>
                </a:solidFill>
                <a:latin typeface="+mn-lt"/>
                <a:ea typeface="微软雅黑 Light" panose="020B0502040204020203" pitchFamily="34" charset="-122"/>
              </a:rPr>
              <a:t>(Q)) {</a:t>
            </a:r>
          </a:p>
          <a:p>
            <a:pPr eaLnBrk="1" hangingPunct="1">
              <a:defRPr/>
            </a:pPr>
            <a:r>
              <a:rPr lang="en-US" altLang="zh-CN" dirty="0">
                <a:solidFill>
                  <a:srgbClr val="000000"/>
                </a:solidFill>
                <a:latin typeface="+mn-lt"/>
                <a:ea typeface="微软雅黑 Light" panose="020B0502040204020203" pitchFamily="34" charset="-122"/>
              </a:rPr>
              <a:t>                </a:t>
            </a:r>
            <a:r>
              <a:rPr lang="en-US" altLang="zh-CN" dirty="0" err="1">
                <a:solidFill>
                  <a:srgbClr val="000000"/>
                </a:solidFill>
                <a:latin typeface="+mn-lt"/>
                <a:ea typeface="微软雅黑 Light" panose="020B0502040204020203" pitchFamily="34" charset="-122"/>
              </a:rPr>
              <a:t>DeQueue</a:t>
            </a:r>
            <a:r>
              <a:rPr lang="en-US" altLang="zh-CN" dirty="0">
                <a:solidFill>
                  <a:srgbClr val="000000"/>
                </a:solidFill>
                <a:latin typeface="+mn-lt"/>
                <a:ea typeface="微软雅黑 Light" panose="020B0502040204020203" pitchFamily="34" charset="-122"/>
              </a:rPr>
              <a:t>(Q,  u); </a:t>
            </a:r>
            <a:r>
              <a:rPr lang="zh-CN" altLang="en-US" dirty="0">
                <a:solidFill>
                  <a:srgbClr val="000000"/>
                </a:solidFill>
                <a:latin typeface="+mn-lt"/>
                <a:ea typeface="微软雅黑 Light" panose="020B0502040204020203" pitchFamily="34" charset="-122"/>
              </a:rPr>
              <a:t>                 </a:t>
            </a:r>
            <a:r>
              <a:rPr lang="en-US" altLang="zh-CN" sz="2000" dirty="0">
                <a:solidFill>
                  <a:srgbClr val="C00000"/>
                </a:solidFill>
                <a:latin typeface="Times New Roman"/>
                <a:ea typeface="微软雅黑 Light" panose="020B0502040204020203" pitchFamily="34" charset="-122"/>
              </a:rPr>
              <a:t>//</a:t>
            </a:r>
            <a:r>
              <a:rPr lang="zh-CN" altLang="en-US" sz="2000" dirty="0">
                <a:solidFill>
                  <a:srgbClr val="C00000"/>
                </a:solidFill>
                <a:latin typeface="Times New Roman"/>
                <a:ea typeface="微软雅黑 Light" panose="020B0502040204020203" pitchFamily="34" charset="-122"/>
              </a:rPr>
              <a:t>对头元素出队，记为</a:t>
            </a:r>
            <a:r>
              <a:rPr lang="en-US" altLang="zh-CN" sz="2000" dirty="0">
                <a:solidFill>
                  <a:srgbClr val="C00000"/>
                </a:solidFill>
                <a:latin typeface="Times New Roman"/>
                <a:ea typeface="微软雅黑 Light" panose="020B0502040204020203" pitchFamily="34" charset="-122"/>
              </a:rPr>
              <a:t>u</a:t>
            </a:r>
            <a:endParaRPr lang="en-US" altLang="zh-CN" dirty="0">
              <a:solidFill>
                <a:srgbClr val="000000"/>
              </a:solidFill>
              <a:latin typeface="+mn-lt"/>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a:t>
            </a:r>
            <a:r>
              <a:rPr lang="en-US" altLang="zh-CN" dirty="0">
                <a:solidFill>
                  <a:srgbClr val="0070C0"/>
                </a:solidFill>
                <a:latin typeface="+mn-lt"/>
                <a:ea typeface="微软雅黑 Light" panose="020B0502040204020203" pitchFamily="34" charset="-122"/>
              </a:rPr>
              <a:t>for (w=</a:t>
            </a:r>
            <a:r>
              <a:rPr lang="en-US" altLang="zh-CN" dirty="0" err="1">
                <a:solidFill>
                  <a:srgbClr val="0070C0"/>
                </a:solidFill>
                <a:latin typeface="+mn-lt"/>
                <a:ea typeface="微软雅黑 Light" panose="020B0502040204020203" pitchFamily="34" charset="-122"/>
              </a:rPr>
              <a:t>FirstAdjVex</a:t>
            </a:r>
            <a:r>
              <a:rPr lang="en-US" altLang="zh-CN" dirty="0">
                <a:solidFill>
                  <a:srgbClr val="0070C0"/>
                </a:solidFill>
                <a:latin typeface="+mn-lt"/>
                <a:ea typeface="微软雅黑 Light" panose="020B0502040204020203" pitchFamily="34" charset="-122"/>
              </a:rPr>
              <a:t>(</a:t>
            </a:r>
            <a:r>
              <a:rPr lang="en-US" altLang="zh-CN" dirty="0" err="1">
                <a:solidFill>
                  <a:srgbClr val="0070C0"/>
                </a:solidFill>
                <a:latin typeface="+mn-lt"/>
                <a:ea typeface="微软雅黑 Light" panose="020B0502040204020203" pitchFamily="34" charset="-122"/>
              </a:rPr>
              <a:t>G,u</a:t>
            </a:r>
            <a:r>
              <a:rPr lang="en-US" altLang="zh-CN" dirty="0">
                <a:solidFill>
                  <a:srgbClr val="0070C0"/>
                </a:solidFill>
                <a:latin typeface="+mn-lt"/>
                <a:ea typeface="微软雅黑 Light" panose="020B0502040204020203" pitchFamily="34" charset="-122"/>
              </a:rPr>
              <a:t>); w; w=</a:t>
            </a:r>
            <a:r>
              <a:rPr lang="en-US" altLang="zh-CN" dirty="0" err="1">
                <a:solidFill>
                  <a:srgbClr val="0070C0"/>
                </a:solidFill>
                <a:latin typeface="+mn-lt"/>
                <a:ea typeface="微软雅黑 Light" panose="020B0502040204020203" pitchFamily="34" charset="-122"/>
              </a:rPr>
              <a:t>NextAdjVex</a:t>
            </a:r>
            <a:r>
              <a:rPr lang="en-US" altLang="zh-CN" dirty="0">
                <a:solidFill>
                  <a:srgbClr val="0070C0"/>
                </a:solidFill>
                <a:latin typeface="+mn-lt"/>
                <a:ea typeface="微软雅黑 Light" panose="020B0502040204020203" pitchFamily="34" charset="-122"/>
              </a:rPr>
              <a:t>(</a:t>
            </a:r>
            <a:r>
              <a:rPr lang="en-US" altLang="zh-CN" dirty="0" err="1">
                <a:solidFill>
                  <a:srgbClr val="0070C0"/>
                </a:solidFill>
                <a:latin typeface="+mn-lt"/>
                <a:ea typeface="微软雅黑 Light" panose="020B0502040204020203" pitchFamily="34" charset="-122"/>
              </a:rPr>
              <a:t>G,u,w</a:t>
            </a:r>
            <a:r>
              <a:rPr lang="en-US" altLang="zh-CN" dirty="0">
                <a:solidFill>
                  <a:srgbClr val="0070C0"/>
                </a:solidFill>
                <a:latin typeface="+mn-lt"/>
                <a:ea typeface="微软雅黑 Light" panose="020B0502040204020203" pitchFamily="34" charset="-122"/>
              </a:rPr>
              <a:t>))</a:t>
            </a:r>
          </a:p>
          <a:p>
            <a:pPr eaLnBrk="1" hangingPunct="1">
              <a:defRPr/>
            </a:pPr>
            <a:r>
              <a:rPr lang="en-US" altLang="zh-CN" dirty="0">
                <a:solidFill>
                  <a:srgbClr val="000000"/>
                </a:solidFill>
                <a:latin typeface="+mn-lt"/>
                <a:ea typeface="微软雅黑 Light" panose="020B0502040204020203" pitchFamily="34" charset="-122"/>
              </a:rPr>
              <a:t>                    if (! </a:t>
            </a:r>
            <a:r>
              <a:rPr lang="en-US" altLang="zh-CN" dirty="0" err="1">
                <a:solidFill>
                  <a:srgbClr val="000000"/>
                </a:solidFill>
                <a:latin typeface="+mn-lt"/>
                <a:ea typeface="微软雅黑 Light" panose="020B0502040204020203" pitchFamily="34" charset="-122"/>
              </a:rPr>
              <a:t>visisted</a:t>
            </a:r>
            <a:r>
              <a:rPr lang="en-US" altLang="zh-CN" dirty="0">
                <a:solidFill>
                  <a:srgbClr val="000000"/>
                </a:solidFill>
                <a:latin typeface="+mn-lt"/>
                <a:ea typeface="微软雅黑 Light" panose="020B0502040204020203" pitchFamily="34" charset="-122"/>
              </a:rPr>
              <a:t>[w]) {</a:t>
            </a:r>
            <a:r>
              <a:rPr lang="zh-CN" altLang="en-US" dirty="0">
                <a:solidFill>
                  <a:srgbClr val="000000"/>
                </a:solidFill>
                <a:latin typeface="+mn-lt"/>
                <a:ea typeface="微软雅黑 Light" panose="020B0502040204020203" pitchFamily="34" charset="-122"/>
              </a:rPr>
              <a:t>             </a:t>
            </a:r>
            <a:r>
              <a:rPr lang="en-US" altLang="zh-CN" sz="2000" dirty="0">
                <a:solidFill>
                  <a:srgbClr val="C00000"/>
                </a:solidFill>
                <a:latin typeface="Times New Roman"/>
                <a:ea typeface="微软雅黑 Light" panose="020B0502040204020203" pitchFamily="34" charset="-122"/>
              </a:rPr>
              <a:t>//w</a:t>
            </a:r>
            <a:r>
              <a:rPr lang="zh-CN" altLang="en-US" sz="2000" dirty="0">
                <a:solidFill>
                  <a:srgbClr val="C00000"/>
                </a:solidFill>
                <a:latin typeface="Times New Roman"/>
                <a:ea typeface="微软雅黑 Light" panose="020B0502040204020203" pitchFamily="34" charset="-122"/>
              </a:rPr>
              <a:t>为</a:t>
            </a:r>
            <a:r>
              <a:rPr lang="en-US" altLang="zh-CN" sz="2000" dirty="0">
                <a:solidFill>
                  <a:srgbClr val="C00000"/>
                </a:solidFill>
                <a:latin typeface="Times New Roman"/>
                <a:ea typeface="微软雅黑 Light" panose="020B0502040204020203" pitchFamily="34" charset="-122"/>
              </a:rPr>
              <a:t>u</a:t>
            </a:r>
            <a:r>
              <a:rPr lang="zh-CN" altLang="en-US" sz="2000" dirty="0">
                <a:solidFill>
                  <a:srgbClr val="C00000"/>
                </a:solidFill>
                <a:latin typeface="Times New Roman"/>
                <a:ea typeface="微软雅黑 Light" panose="020B0502040204020203" pitchFamily="34" charset="-122"/>
              </a:rPr>
              <a:t>的尚未访问的邻接顶点</a:t>
            </a:r>
            <a:endParaRPr lang="en-US" altLang="zh-CN" dirty="0">
              <a:solidFill>
                <a:srgbClr val="000000"/>
              </a:solidFill>
              <a:latin typeface="+mn-lt"/>
              <a:ea typeface="微软雅黑 Light" panose="020B0502040204020203" pitchFamily="34" charset="-122"/>
            </a:endParaRPr>
          </a:p>
          <a:p>
            <a:pPr eaLnBrk="1" hangingPunct="1">
              <a:defRPr/>
            </a:pPr>
            <a:r>
              <a:rPr lang="en-US" altLang="zh-CN" dirty="0">
                <a:solidFill>
                  <a:srgbClr val="000000"/>
                </a:solidFill>
                <a:latin typeface="+mn-lt"/>
                <a:ea typeface="微软雅黑 Light" panose="020B0502040204020203" pitchFamily="34" charset="-122"/>
              </a:rPr>
              <a:t>                        </a:t>
            </a:r>
            <a:r>
              <a:rPr lang="en-US" altLang="zh-CN" dirty="0" err="1">
                <a:solidFill>
                  <a:srgbClr val="000000"/>
                </a:solidFill>
                <a:latin typeface="+mn-lt"/>
                <a:ea typeface="微软雅黑 Light" panose="020B0502040204020203" pitchFamily="34" charset="-122"/>
              </a:rPr>
              <a:t>visisted</a:t>
            </a:r>
            <a:r>
              <a:rPr lang="en-US" altLang="zh-CN" dirty="0">
                <a:solidFill>
                  <a:srgbClr val="000000"/>
                </a:solidFill>
                <a:latin typeface="+mn-lt"/>
                <a:ea typeface="微软雅黑 Light" panose="020B0502040204020203" pitchFamily="34" charset="-122"/>
              </a:rPr>
              <a:t>[w] = TRUE; Visit(w);</a:t>
            </a:r>
          </a:p>
          <a:p>
            <a:pPr eaLnBrk="1" hangingPunct="1">
              <a:defRPr/>
            </a:pPr>
            <a:r>
              <a:rPr lang="en-US" altLang="zh-CN" dirty="0">
                <a:solidFill>
                  <a:srgbClr val="000000"/>
                </a:solidFill>
                <a:latin typeface="+mn-lt"/>
                <a:ea typeface="微软雅黑 Light" panose="020B0502040204020203" pitchFamily="34" charset="-122"/>
              </a:rPr>
              <a:t>                        </a:t>
            </a:r>
            <a:r>
              <a:rPr lang="en-US" altLang="zh-CN" dirty="0" err="1">
                <a:solidFill>
                  <a:srgbClr val="000000"/>
                </a:solidFill>
                <a:latin typeface="+mn-lt"/>
                <a:ea typeface="微软雅黑 Light" panose="020B0502040204020203" pitchFamily="34" charset="-122"/>
              </a:rPr>
              <a:t>EnQueue</a:t>
            </a:r>
            <a:r>
              <a:rPr lang="en-US" altLang="zh-CN" dirty="0">
                <a:solidFill>
                  <a:srgbClr val="000000"/>
                </a:solidFill>
                <a:latin typeface="+mn-lt"/>
                <a:ea typeface="微软雅黑 Light" panose="020B0502040204020203" pitchFamily="34" charset="-122"/>
              </a:rPr>
              <a:t>(</a:t>
            </a:r>
            <a:r>
              <a:rPr lang="en-US" altLang="zh-CN" dirty="0" err="1">
                <a:solidFill>
                  <a:srgbClr val="000000"/>
                </a:solidFill>
                <a:latin typeface="+mn-lt"/>
                <a:ea typeface="微软雅黑 Light" panose="020B0502040204020203" pitchFamily="34" charset="-122"/>
              </a:rPr>
              <a:t>Q,w</a:t>
            </a:r>
            <a:r>
              <a:rPr lang="en-US" altLang="zh-CN" dirty="0">
                <a:solidFill>
                  <a:srgbClr val="000000"/>
                </a:solidFill>
                <a:latin typeface="+mn-lt"/>
                <a:ea typeface="微软雅黑 Light" panose="020B0502040204020203" pitchFamily="34" charset="-122"/>
              </a:rPr>
              <a:t>);</a:t>
            </a:r>
          </a:p>
          <a:p>
            <a:pPr eaLnBrk="1" hangingPunct="1">
              <a:defRPr/>
            </a:pPr>
            <a:r>
              <a:rPr lang="en-US" altLang="zh-CN" dirty="0">
                <a:solidFill>
                  <a:srgbClr val="000000"/>
                </a:solidFill>
                <a:latin typeface="+mn-lt"/>
                <a:ea typeface="微软雅黑 Light" panose="020B0502040204020203" pitchFamily="34" charset="-122"/>
              </a:rPr>
              <a:t>                    }//if </a:t>
            </a:r>
          </a:p>
          <a:p>
            <a:pPr eaLnBrk="1" hangingPunct="1">
              <a:defRPr/>
            </a:pPr>
            <a:r>
              <a:rPr lang="en-US" altLang="zh-CN" dirty="0">
                <a:solidFill>
                  <a:srgbClr val="000000"/>
                </a:solidFill>
                <a:latin typeface="+mn-lt"/>
                <a:ea typeface="微软雅黑 Light" panose="020B0502040204020203" pitchFamily="34" charset="-122"/>
              </a:rPr>
              <a:t>            }// while</a:t>
            </a:r>
          </a:p>
          <a:p>
            <a:pPr eaLnBrk="1" hangingPunct="1">
              <a:defRPr/>
            </a:pPr>
            <a:r>
              <a:rPr lang="en-US" altLang="zh-CN" dirty="0">
                <a:solidFill>
                  <a:srgbClr val="000000"/>
                </a:solidFill>
                <a:latin typeface="+mn-lt"/>
                <a:ea typeface="微软雅黑 Light" panose="020B0502040204020203" pitchFamily="34" charset="-122"/>
              </a:rPr>
              <a:t>        }//if</a:t>
            </a:r>
          </a:p>
          <a:p>
            <a:pPr eaLnBrk="1" hangingPunct="1">
              <a:defRPr/>
            </a:pPr>
            <a:r>
              <a:rPr lang="en-US" altLang="zh-CN" dirty="0">
                <a:solidFill>
                  <a:srgbClr val="000000"/>
                </a:solidFill>
                <a:latin typeface="+mn-lt"/>
                <a:ea typeface="微软雅黑 Light" panose="020B0502040204020203" pitchFamily="34" charset="-122"/>
              </a:rPr>
              <a:t>}//</a:t>
            </a:r>
            <a:r>
              <a:rPr lang="en-US" altLang="zh-CN" dirty="0" err="1">
                <a:solidFill>
                  <a:srgbClr val="000000"/>
                </a:solidFill>
                <a:latin typeface="+mn-lt"/>
                <a:ea typeface="微软雅黑 Light" panose="020B0502040204020203" pitchFamily="34" charset="-122"/>
              </a:rPr>
              <a:t>BFSTraverse</a:t>
            </a:r>
            <a:endParaRPr lang="zh-CN" altLang="en-US" dirty="0">
              <a:solidFill>
                <a:srgbClr val="000000"/>
              </a:solidFill>
              <a:latin typeface="+mn-lt"/>
              <a:ea typeface="微软雅黑 Light" panose="020B0502040204020203" pitchFamily="34" charset="-122"/>
            </a:endParaRPr>
          </a:p>
        </p:txBody>
      </p:sp>
      <p:sp>
        <p:nvSpPr>
          <p:cNvPr id="5" name="Rectangle 5"/>
          <p:cNvSpPr>
            <a:spLocks noChangeArrowheads="1"/>
          </p:cNvSpPr>
          <p:nvPr/>
        </p:nvSpPr>
        <p:spPr bwMode="auto">
          <a:xfrm>
            <a:off x="4637088" y="556769"/>
            <a:ext cx="4184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chemeClr val="tx2"/>
                </a:solidFill>
              </a:rPr>
              <a:t>——</a:t>
            </a:r>
            <a:r>
              <a:rPr lang="zh-CN" altLang="en-US" sz="2400" dirty="0">
                <a:solidFill>
                  <a:schemeClr val="tx2"/>
                </a:solidFill>
                <a:latin typeface="微软雅黑 Light" panose="020B0502040204020203" pitchFamily="34" charset="-122"/>
                <a:ea typeface="微软雅黑 Light" panose="020B0502040204020203" pitchFamily="34" charset="-122"/>
              </a:rPr>
              <a:t>使用队列进行层次遍历！</a:t>
            </a:r>
          </a:p>
        </p:txBody>
      </p:sp>
    </p:spTree>
    <p:extLst>
      <p:ext uri="{BB962C8B-B14F-4D97-AF65-F5344CB8AC3E}">
        <p14:creationId xmlns:p14="http://schemas.microsoft.com/office/powerpoint/2010/main" val="207725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solidFill>
                  <a:schemeClr val="tx1"/>
                </a:solidFill>
              </a:rPr>
              <a:t>图的</a:t>
            </a:r>
            <a:r>
              <a:rPr lang="zh-CN" altLang="en-US" dirty="0">
                <a:solidFill>
                  <a:schemeClr val="tx1"/>
                </a:solidFill>
              </a:rPr>
              <a:t>遍历</a:t>
            </a:r>
            <a:endParaRPr lang="zh-CN" altLang="en-US" sz="3200" dirty="0">
              <a:solidFill>
                <a:schemeClr val="tx1"/>
              </a:solidFill>
            </a:endParaRPr>
          </a:p>
        </p:txBody>
      </p:sp>
      <p:sp>
        <p:nvSpPr>
          <p:cNvPr id="16" name="Rectangle 4"/>
          <p:cNvSpPr>
            <a:spLocks noChangeArrowheads="1"/>
          </p:cNvSpPr>
          <p:nvPr/>
        </p:nvSpPr>
        <p:spPr bwMode="auto">
          <a:xfrm>
            <a:off x="362989" y="1352758"/>
            <a:ext cx="8534400" cy="1200150"/>
          </a:xfrm>
          <a:prstGeom prst="rect">
            <a:avLst/>
          </a:prstGeom>
          <a:noFill/>
          <a:ln w="9525">
            <a:noFill/>
            <a:miter lim="800000"/>
            <a:headEnd/>
            <a:tailEnd/>
          </a:ln>
          <a:effectLst/>
        </p:spPr>
        <p:txBody>
          <a:bodyPr>
            <a:spAutoFit/>
          </a:bodyPr>
          <a:lstStyle/>
          <a:p>
            <a:pPr marL="579438" indent="-579438" eaLnBrk="1" hangingPunct="1">
              <a:defRPr/>
            </a:pPr>
            <a:r>
              <a:rPr lang="zh-CN" altLang="en-US" dirty="0">
                <a:solidFill>
                  <a:srgbClr val="FF0000"/>
                </a:solidFill>
                <a:latin typeface="Times New Roman" pitchFamily="18" charset="0"/>
                <a:ea typeface="黑体" pitchFamily="2" charset="-122"/>
              </a:rPr>
              <a:t>遍历定义：</a:t>
            </a:r>
            <a:r>
              <a:rPr lang="zh-CN" altLang="en-US" dirty="0">
                <a:solidFill>
                  <a:schemeClr val="tx1"/>
                </a:solidFill>
                <a:latin typeface="Times New Roman" pitchFamily="18" charset="0"/>
                <a:ea typeface="微软雅黑 Light" panose="020B0502040204020203" pitchFamily="34" charset="-122"/>
              </a:rPr>
              <a:t>从已给的连通图中某一顶点出发，沿着一些边，访遍图中所有的顶点，且使每个顶点仅被访问一次，就叫做</a:t>
            </a:r>
            <a:r>
              <a:rPr lang="zh-CN" altLang="en-US" dirty="0">
                <a:solidFill>
                  <a:schemeClr val="tx2"/>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图的遍历</a:t>
            </a:r>
            <a:r>
              <a:rPr lang="zh-CN" altLang="en-US" dirty="0">
                <a:solidFill>
                  <a:schemeClr val="tx1"/>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，它是</a:t>
            </a:r>
            <a:r>
              <a:rPr lang="zh-CN" altLang="en-US" dirty="0">
                <a:solidFill>
                  <a:schemeClr val="tx1"/>
                </a:solidFill>
                <a:latin typeface="Times New Roman" pitchFamily="18" charset="0"/>
                <a:ea typeface="微软雅黑 Light" panose="020B0502040204020203" pitchFamily="34" charset="-122"/>
              </a:rPr>
              <a:t>图的</a:t>
            </a:r>
            <a:r>
              <a:rPr lang="zh-CN" altLang="en-US" dirty="0">
                <a:solidFill>
                  <a:schemeClr val="accent2"/>
                </a:solidFill>
                <a:latin typeface="Times New Roman" pitchFamily="18" charset="0"/>
                <a:ea typeface="微软雅黑 Light" panose="020B0502040204020203" pitchFamily="34" charset="-122"/>
              </a:rPr>
              <a:t>基本运算</a:t>
            </a:r>
            <a:r>
              <a:rPr lang="zh-CN" altLang="en-US" dirty="0">
                <a:solidFill>
                  <a:schemeClr val="tx1"/>
                </a:solidFill>
                <a:latin typeface="Times New Roman" pitchFamily="18" charset="0"/>
                <a:ea typeface="微软雅黑 Light" panose="020B0502040204020203" pitchFamily="34" charset="-122"/>
              </a:rPr>
              <a:t>。</a:t>
            </a:r>
          </a:p>
        </p:txBody>
      </p:sp>
      <p:sp>
        <p:nvSpPr>
          <p:cNvPr id="17" name="Rectangle 5"/>
          <p:cNvSpPr>
            <a:spLocks noChangeArrowheads="1"/>
          </p:cNvSpPr>
          <p:nvPr/>
        </p:nvSpPr>
        <p:spPr bwMode="auto">
          <a:xfrm>
            <a:off x="390907" y="2246629"/>
            <a:ext cx="8534400" cy="1816100"/>
          </a:xfrm>
          <a:prstGeom prst="rect">
            <a:avLst/>
          </a:prstGeom>
          <a:noFill/>
          <a:ln w="9525">
            <a:noFill/>
            <a:miter lim="800000"/>
            <a:headEnd/>
            <a:tailEnd/>
          </a:ln>
          <a:effectLst/>
        </p:spPr>
        <p:txBody>
          <a:bodyPr>
            <a:spAutoFit/>
          </a:bodyPr>
          <a:lstStyle/>
          <a:p>
            <a:pPr marL="666750" indent="-666750" eaLnBrk="1" hangingPunct="1">
              <a:defRPr/>
            </a:pPr>
            <a:r>
              <a:rPr lang="zh-CN" altLang="en-US" dirty="0">
                <a:solidFill>
                  <a:srgbClr val="FF0000"/>
                </a:solidFill>
                <a:latin typeface="Times New Roman" pitchFamily="18" charset="0"/>
                <a:ea typeface="黑体" pitchFamily="2" charset="-122"/>
              </a:rPr>
              <a:t>遍历实质：</a:t>
            </a:r>
            <a:r>
              <a:rPr lang="zh-CN" altLang="en-US" dirty="0">
                <a:solidFill>
                  <a:srgbClr val="000000"/>
                </a:solidFill>
                <a:latin typeface="Times New Roman" pitchFamily="18" charset="0"/>
                <a:ea typeface="微软雅黑 Light" panose="020B0502040204020203" pitchFamily="34" charset="-122"/>
              </a:rPr>
              <a:t>找每个顶点的邻接点的过程。</a:t>
            </a:r>
          </a:p>
          <a:p>
            <a:pPr marL="666750" indent="-666750" eaLnBrk="1" hangingPunct="1">
              <a:spcBef>
                <a:spcPct val="50000"/>
              </a:spcBef>
              <a:defRPr/>
            </a:pPr>
            <a:r>
              <a:rPr lang="zh-CN" altLang="en-US" dirty="0">
                <a:solidFill>
                  <a:srgbClr val="FF0000"/>
                </a:solidFill>
                <a:latin typeface="Times New Roman" pitchFamily="18" charset="0"/>
                <a:ea typeface="黑体" pitchFamily="2" charset="-122"/>
              </a:rPr>
              <a:t>图的特点：</a:t>
            </a:r>
            <a:r>
              <a:rPr lang="zh-CN" altLang="en-US" dirty="0">
                <a:solidFill>
                  <a:schemeClr val="tx1"/>
                </a:solidFill>
                <a:latin typeface="微软雅黑 Light" panose="020B0502040204020203" pitchFamily="34" charset="-122"/>
                <a:ea typeface="微软雅黑 Light" panose="020B0502040204020203" pitchFamily="34" charset="-122"/>
              </a:rPr>
              <a:t>图中可能存在</a:t>
            </a:r>
            <a:r>
              <a:rPr lang="zh-CN" altLang="en-US" dirty="0">
                <a:solidFill>
                  <a:schemeClr val="accent2"/>
                </a:solidFill>
                <a:latin typeface="微软雅黑 Light" panose="020B0502040204020203" pitchFamily="34" charset="-122"/>
                <a:ea typeface="微软雅黑 Light" panose="020B0502040204020203" pitchFamily="34" charset="-122"/>
              </a:rPr>
              <a:t>回路</a:t>
            </a:r>
            <a:r>
              <a:rPr lang="zh-CN" altLang="en-US" dirty="0">
                <a:solidFill>
                  <a:schemeClr val="tx1"/>
                </a:solidFill>
                <a:latin typeface="微软雅黑 Light" panose="020B0502040204020203" pitchFamily="34" charset="-122"/>
                <a:ea typeface="微软雅黑 Light" panose="020B0502040204020203" pitchFamily="34" charset="-122"/>
              </a:rPr>
              <a:t>，且图的任一顶点都可能与其它顶点相通，在访问完某个顶点之后可能会沿着某些边又回到了曾经访问过的顶点</a:t>
            </a:r>
            <a:r>
              <a:rPr lang="zh-CN" altLang="en-US" sz="2800" dirty="0">
                <a:solidFill>
                  <a:schemeClr val="tx1"/>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a:t>
            </a:r>
            <a:endParaRPr lang="zh-CN" altLang="en-US" dirty="0">
              <a:solidFill>
                <a:schemeClr val="tx2"/>
              </a:solidFill>
              <a:latin typeface="微软雅黑 Light" panose="020B0502040204020203" pitchFamily="34" charset="-122"/>
              <a:ea typeface="微软雅黑 Light" panose="020B0502040204020203" pitchFamily="34" charset="-122"/>
            </a:endParaRPr>
          </a:p>
        </p:txBody>
      </p:sp>
      <p:sp>
        <p:nvSpPr>
          <p:cNvPr id="18" name="AutoShape 11"/>
          <p:cNvSpPr>
            <a:spLocks noChangeArrowheads="1"/>
          </p:cNvSpPr>
          <p:nvPr/>
        </p:nvSpPr>
        <p:spPr bwMode="auto">
          <a:xfrm>
            <a:off x="4630189" y="3895781"/>
            <a:ext cx="3744416" cy="493713"/>
          </a:xfrm>
          <a:prstGeom prst="wedgeEllipseCallout">
            <a:avLst>
              <a:gd name="adj1" fmla="val -35685"/>
              <a:gd name="adj2" fmla="val 31847"/>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chemeClr val="tx2"/>
                </a:solidFill>
                <a:latin typeface="微软雅黑 Light" panose="020B0502040204020203" pitchFamily="34" charset="-122"/>
                <a:ea typeface="微软雅黑 Light" panose="020B0502040204020203" pitchFamily="34" charset="-122"/>
              </a:rPr>
              <a:t>怎样避免重复访问？</a:t>
            </a:r>
          </a:p>
        </p:txBody>
      </p:sp>
      <p:sp>
        <p:nvSpPr>
          <p:cNvPr id="19" name="Rectangle 6"/>
          <p:cNvSpPr>
            <a:spLocks noChangeArrowheads="1"/>
          </p:cNvSpPr>
          <p:nvPr/>
        </p:nvSpPr>
        <p:spPr bwMode="auto">
          <a:xfrm>
            <a:off x="390907" y="4621377"/>
            <a:ext cx="85344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dirty="0">
                <a:solidFill>
                  <a:srgbClr val="FF0000"/>
                </a:solidFill>
                <a:ea typeface="黑体" panose="02010609060101010101" pitchFamily="49" charset="-122"/>
              </a:rPr>
              <a:t>解决思路：</a:t>
            </a:r>
            <a:r>
              <a:rPr lang="zh-CN" altLang="en-US" sz="2400" dirty="0">
                <a:latin typeface="微软雅黑 Light" panose="020B0502040204020203" pitchFamily="34" charset="-122"/>
                <a:ea typeface="微软雅黑 Light" panose="020B0502040204020203" pitchFamily="34" charset="-122"/>
              </a:rPr>
              <a:t>可设置一个</a:t>
            </a:r>
            <a:r>
              <a:rPr lang="zh-CN" altLang="en-US" sz="2400" dirty="0">
                <a:solidFill>
                  <a:schemeClr val="tx2"/>
                </a:solidFill>
                <a:latin typeface="微软雅黑 Light" panose="020B0502040204020203" pitchFamily="34" charset="-122"/>
                <a:ea typeface="微软雅黑 Light" panose="020B0502040204020203" pitchFamily="34" charset="-122"/>
              </a:rPr>
              <a:t>辅助数组</a:t>
            </a:r>
            <a:r>
              <a:rPr lang="zh-CN" altLang="en-US" sz="2400" dirty="0">
                <a:solidFill>
                  <a:srgbClr val="0000CC"/>
                </a:solidFill>
                <a:latin typeface="微软雅黑 Light" panose="020B0502040204020203" pitchFamily="34" charset="-122"/>
                <a:ea typeface="微软雅黑 Light" panose="020B0502040204020203" pitchFamily="34" charset="-122"/>
              </a:rPr>
              <a:t> </a:t>
            </a:r>
            <a:r>
              <a:rPr lang="en-US" altLang="zh-CN" sz="2400" i="1" dirty="0">
                <a:solidFill>
                  <a:schemeClr val="tx2"/>
                </a:solidFill>
                <a:ea typeface="微软雅黑 Light" panose="020B0502040204020203" pitchFamily="34" charset="-122"/>
              </a:rPr>
              <a:t>visited</a:t>
            </a:r>
            <a:r>
              <a:rPr lang="en-US" altLang="zh-CN" sz="2400" dirty="0">
                <a:solidFill>
                  <a:schemeClr val="tx2"/>
                </a:solidFill>
                <a:ea typeface="微软雅黑 Light" panose="020B0502040204020203" pitchFamily="34" charset="-122"/>
              </a:rPr>
              <a:t> [n ]</a:t>
            </a:r>
            <a:r>
              <a:rPr lang="zh-CN" altLang="en-US" sz="2400" dirty="0">
                <a:latin typeface="微软雅黑 Light" panose="020B0502040204020203" pitchFamily="34" charset="-122"/>
                <a:ea typeface="微软雅黑 Light" panose="020B0502040204020203" pitchFamily="34" charset="-122"/>
              </a:rPr>
              <a:t>，用来标记每个被访问过的顶点。它的初始状态为</a:t>
            </a:r>
            <a:r>
              <a:rPr lang="en-US" altLang="zh-CN" sz="2400" dirty="0">
                <a:solidFill>
                  <a:schemeClr val="tx2"/>
                </a:solidFill>
                <a:latin typeface="微软雅黑 Light" panose="020B0502040204020203" pitchFamily="34" charset="-122"/>
                <a:ea typeface="微软雅黑 Light" panose="020B0502040204020203" pitchFamily="34" charset="-122"/>
              </a:rPr>
              <a:t>0</a:t>
            </a:r>
            <a:r>
              <a:rPr lang="zh-CN" altLang="en-US" sz="2400" dirty="0">
                <a:latin typeface="微软雅黑 Light" panose="020B0502040204020203" pitchFamily="34" charset="-122"/>
                <a:ea typeface="微软雅黑 Light" panose="020B0502040204020203" pitchFamily="34" charset="-122"/>
              </a:rPr>
              <a:t>，在图的遍历过程中，一旦某一个顶点</a:t>
            </a:r>
            <a:r>
              <a:rPr lang="en-US" altLang="zh-CN" sz="2400" i="1" dirty="0" err="1">
                <a:ea typeface="微软雅黑 Light" panose="020B0502040204020203" pitchFamily="34" charset="-122"/>
              </a:rPr>
              <a:t>i</a:t>
            </a:r>
            <a:r>
              <a:rPr lang="en-US" altLang="zh-CN" sz="2400" i="1" baseline="-25000" dirty="0">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被访问，就立即改 </a:t>
            </a:r>
            <a:r>
              <a:rPr lang="en-US" altLang="zh-CN" sz="2400" i="1" dirty="0">
                <a:ea typeface="微软雅黑 Light" panose="020B0502040204020203" pitchFamily="34" charset="-122"/>
              </a:rPr>
              <a:t>visited</a:t>
            </a:r>
            <a:r>
              <a:rPr lang="en-US" altLang="zh-CN" sz="2400" dirty="0">
                <a:ea typeface="微软雅黑 Light" panose="020B0502040204020203" pitchFamily="34" charset="-122"/>
              </a:rPr>
              <a:t> [</a:t>
            </a:r>
            <a:r>
              <a:rPr lang="en-US" altLang="zh-CN" sz="2400" i="1" dirty="0" err="1">
                <a:ea typeface="微软雅黑 Light" panose="020B0502040204020203" pitchFamily="34" charset="-122"/>
              </a:rPr>
              <a:t>i</a:t>
            </a:r>
            <a:r>
              <a:rPr lang="en-US" altLang="zh-CN" sz="2400" dirty="0">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为</a:t>
            </a:r>
            <a:r>
              <a:rPr lang="en-US" altLang="zh-CN" sz="2400" dirty="0">
                <a:solidFill>
                  <a:schemeClr val="tx2"/>
                </a:solidFill>
                <a:latin typeface="微软雅黑 Light" panose="020B0502040204020203" pitchFamily="34" charset="-122"/>
                <a:ea typeface="微软雅黑 Light" panose="020B0502040204020203" pitchFamily="34" charset="-122"/>
              </a:rPr>
              <a:t>1</a:t>
            </a:r>
            <a:r>
              <a:rPr lang="zh-CN" altLang="en-US" sz="2400" dirty="0">
                <a:latin typeface="微软雅黑 Light" panose="020B0502040204020203" pitchFamily="34" charset="-122"/>
                <a:ea typeface="微软雅黑 Light" panose="020B0502040204020203" pitchFamily="34" charset="-122"/>
              </a:rPr>
              <a:t>，防止它被多次访问。</a:t>
            </a:r>
            <a:endParaRPr lang="zh-CN" altLang="en-US" sz="2400" dirty="0">
              <a:solidFill>
                <a:schemeClr val="accent1"/>
              </a:solidFill>
              <a:ea typeface="黑体" panose="02010609060101010101" pitchFamily="49" charset="-122"/>
            </a:endParaRPr>
          </a:p>
        </p:txBody>
      </p:sp>
    </p:spTree>
    <p:extLst>
      <p:ext uri="{BB962C8B-B14F-4D97-AF65-F5344CB8AC3E}">
        <p14:creationId xmlns:p14="http://schemas.microsoft.com/office/powerpoint/2010/main" val="307449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C0C0C0"/>
                  </a:outerShdw>
                </a:effectLst>
                <a:latin typeface="黑体" pitchFamily="2" charset="-122"/>
                <a:ea typeface="黑体" pitchFamily="2" charset="-122"/>
              </a:rPr>
              <a:t>广度优先搜索</a:t>
            </a:r>
            <a:endParaRPr lang="zh-CN" altLang="en-US" dirty="0"/>
          </a:p>
        </p:txBody>
      </p:sp>
      <p:grpSp>
        <p:nvGrpSpPr>
          <p:cNvPr id="4" name="Group 2"/>
          <p:cNvGrpSpPr>
            <a:grpSpLocks/>
          </p:cNvGrpSpPr>
          <p:nvPr/>
        </p:nvGrpSpPr>
        <p:grpSpPr bwMode="auto">
          <a:xfrm>
            <a:off x="613230" y="1268551"/>
            <a:ext cx="4333875" cy="2378075"/>
            <a:chOff x="1197" y="723"/>
            <a:chExt cx="6825" cy="3744"/>
          </a:xfrm>
        </p:grpSpPr>
        <p:sp>
          <p:nvSpPr>
            <p:cNvPr id="5" name="Rectangle 3"/>
            <p:cNvSpPr>
              <a:spLocks noChangeArrowheads="1"/>
            </p:cNvSpPr>
            <p:nvPr/>
          </p:nvSpPr>
          <p:spPr bwMode="auto">
            <a:xfrm>
              <a:off x="1197" y="723"/>
              <a:ext cx="1155" cy="374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kumimoji="0" lang="en-US" altLang="zh-CN" sz="1600">
                  <a:solidFill>
                    <a:srgbClr val="FF3399"/>
                  </a:solidFill>
                  <a:latin typeface="微软雅黑 Light" panose="020B0502040204020203" pitchFamily="34" charset="-122"/>
                  <a:ea typeface="微软雅黑 Light" panose="020B0502040204020203" pitchFamily="34" charset="-122"/>
                </a:rPr>
                <a:t>1</a:t>
              </a:r>
            </a:p>
            <a:p>
              <a:pPr algn="just">
                <a:spcBef>
                  <a:spcPct val="0"/>
                </a:spcBef>
                <a:buClrTx/>
                <a:buFontTx/>
                <a:buNone/>
              </a:pPr>
              <a:endParaRPr kumimoji="0" lang="en-US" altLang="zh-CN" sz="1600">
                <a:solidFill>
                  <a:srgbClr val="FF3399"/>
                </a:solidFill>
                <a:latin typeface="微软雅黑 Light" panose="020B0502040204020203" pitchFamily="34" charset="-122"/>
                <a:ea typeface="微软雅黑 Light" panose="020B0502040204020203" pitchFamily="34" charset="-122"/>
              </a:endParaRPr>
            </a:p>
            <a:p>
              <a:pPr algn="just">
                <a:spcBef>
                  <a:spcPct val="0"/>
                </a:spcBef>
                <a:buClrTx/>
                <a:buFontTx/>
                <a:buNone/>
              </a:pPr>
              <a:r>
                <a:rPr kumimoji="0" lang="en-US" altLang="zh-CN" sz="1600">
                  <a:solidFill>
                    <a:srgbClr val="FF3399"/>
                  </a:solidFill>
                  <a:latin typeface="微软雅黑 Light" panose="020B0502040204020203" pitchFamily="34" charset="-122"/>
                  <a:ea typeface="微软雅黑 Light" panose="020B0502040204020203" pitchFamily="34" charset="-122"/>
                </a:rPr>
                <a:t>2</a:t>
              </a:r>
            </a:p>
            <a:p>
              <a:pPr algn="just">
                <a:spcBef>
                  <a:spcPct val="0"/>
                </a:spcBef>
                <a:buClrTx/>
                <a:buFontTx/>
                <a:buNone/>
              </a:pPr>
              <a:endParaRPr kumimoji="0" lang="en-US" altLang="zh-CN" sz="1600">
                <a:solidFill>
                  <a:srgbClr val="FF3399"/>
                </a:solidFill>
                <a:latin typeface="微软雅黑 Light" panose="020B0502040204020203" pitchFamily="34" charset="-122"/>
                <a:ea typeface="微软雅黑 Light" panose="020B0502040204020203" pitchFamily="34" charset="-122"/>
              </a:endParaRPr>
            </a:p>
            <a:p>
              <a:pPr algn="just">
                <a:spcBef>
                  <a:spcPct val="0"/>
                </a:spcBef>
                <a:buClrTx/>
                <a:buFontTx/>
                <a:buNone/>
              </a:pPr>
              <a:r>
                <a:rPr kumimoji="0" lang="en-US" altLang="zh-CN" sz="1600">
                  <a:solidFill>
                    <a:srgbClr val="FF3399"/>
                  </a:solidFill>
                  <a:latin typeface="微软雅黑 Light" panose="020B0502040204020203" pitchFamily="34" charset="-122"/>
                  <a:ea typeface="微软雅黑 Light" panose="020B0502040204020203" pitchFamily="34" charset="-122"/>
                </a:rPr>
                <a:t>3</a:t>
              </a:r>
            </a:p>
            <a:p>
              <a:pPr algn="just">
                <a:spcBef>
                  <a:spcPct val="0"/>
                </a:spcBef>
                <a:buClrTx/>
                <a:buFontTx/>
                <a:buNone/>
              </a:pPr>
              <a:endParaRPr kumimoji="0" lang="en-US" altLang="zh-CN" sz="1200">
                <a:solidFill>
                  <a:srgbClr val="FF3399"/>
                </a:solidFill>
                <a:latin typeface="微软雅黑 Light" panose="020B0502040204020203" pitchFamily="34" charset="-122"/>
                <a:ea typeface="微软雅黑 Light" panose="020B0502040204020203" pitchFamily="34" charset="-122"/>
              </a:endParaRPr>
            </a:p>
            <a:p>
              <a:pPr algn="just">
                <a:spcBef>
                  <a:spcPct val="0"/>
                </a:spcBef>
                <a:buClrTx/>
                <a:buFontTx/>
                <a:buNone/>
              </a:pPr>
              <a:r>
                <a:rPr kumimoji="0" lang="en-US" altLang="zh-CN" sz="1600">
                  <a:solidFill>
                    <a:srgbClr val="FF3399"/>
                  </a:solidFill>
                  <a:latin typeface="微软雅黑 Light" panose="020B0502040204020203" pitchFamily="34" charset="-122"/>
                  <a:ea typeface="微软雅黑 Light" panose="020B0502040204020203" pitchFamily="34" charset="-122"/>
                </a:rPr>
                <a:t>4</a:t>
              </a:r>
            </a:p>
            <a:p>
              <a:pPr algn="just">
                <a:spcBef>
                  <a:spcPct val="0"/>
                </a:spcBef>
                <a:buClrTx/>
                <a:buFontTx/>
                <a:buNone/>
              </a:pPr>
              <a:endParaRPr kumimoji="0" lang="en-US" altLang="zh-CN" sz="1000">
                <a:solidFill>
                  <a:srgbClr val="FF3399"/>
                </a:solidFill>
                <a:latin typeface="微软雅黑 Light" panose="020B0502040204020203" pitchFamily="34" charset="-122"/>
                <a:ea typeface="微软雅黑 Light" panose="020B0502040204020203" pitchFamily="34" charset="-122"/>
              </a:endParaRPr>
            </a:p>
            <a:p>
              <a:pPr algn="just">
                <a:spcBef>
                  <a:spcPct val="0"/>
                </a:spcBef>
                <a:buClrTx/>
                <a:buFontTx/>
                <a:buNone/>
              </a:pPr>
              <a:endParaRPr kumimoji="0" lang="en-US" altLang="zh-CN" sz="1600">
                <a:solidFill>
                  <a:srgbClr val="FF3399"/>
                </a:solidFill>
                <a:latin typeface="微软雅黑 Light" panose="020B0502040204020203" pitchFamily="34" charset="-122"/>
                <a:ea typeface="微软雅黑 Light" panose="020B0502040204020203" pitchFamily="34" charset="-122"/>
              </a:endParaRPr>
            </a:p>
            <a:p>
              <a:pPr algn="just">
                <a:spcBef>
                  <a:spcPct val="0"/>
                </a:spcBef>
                <a:buClrTx/>
                <a:buFontTx/>
                <a:buNone/>
              </a:pPr>
              <a:r>
                <a:rPr kumimoji="0" lang="en-US" altLang="zh-CN" sz="1600">
                  <a:solidFill>
                    <a:srgbClr val="FF3399"/>
                  </a:solidFill>
                  <a:latin typeface="微软雅黑 Light" panose="020B0502040204020203" pitchFamily="34" charset="-122"/>
                  <a:ea typeface="微软雅黑 Light" panose="020B0502040204020203" pitchFamily="34" charset="-122"/>
                </a:rPr>
                <a:t>5</a:t>
              </a:r>
              <a:endParaRPr kumimoji="0" lang="en-US" altLang="zh-CN" sz="1000">
                <a:solidFill>
                  <a:srgbClr val="FF3399"/>
                </a:solidFill>
                <a:latin typeface="微软雅黑 Light" panose="020B0502040204020203" pitchFamily="34" charset="-122"/>
                <a:ea typeface="微软雅黑 Light" panose="020B0502040204020203" pitchFamily="34" charset="-122"/>
              </a:endParaRPr>
            </a:p>
          </p:txBody>
        </p:sp>
        <p:sp>
          <p:nvSpPr>
            <p:cNvPr id="6" name="Line 4"/>
            <p:cNvSpPr>
              <a:spLocks noChangeShapeType="1"/>
            </p:cNvSpPr>
            <p:nvPr/>
          </p:nvSpPr>
          <p:spPr bwMode="auto">
            <a:xfrm>
              <a:off x="1197" y="2907"/>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1197" y="2127"/>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1197" y="1503"/>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1197" y="3687"/>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1932" y="723"/>
              <a:ext cx="0" cy="3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2142" y="1035"/>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2142" y="1815"/>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2142" y="2439"/>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2142" y="3219"/>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a:off x="2142" y="3999"/>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 name="Group 14"/>
            <p:cNvGrpSpPr>
              <a:grpSpLocks/>
            </p:cNvGrpSpPr>
            <p:nvPr/>
          </p:nvGrpSpPr>
          <p:grpSpPr bwMode="auto">
            <a:xfrm>
              <a:off x="2877" y="723"/>
              <a:ext cx="945" cy="624"/>
              <a:chOff x="2877" y="879"/>
              <a:chExt cx="945" cy="624"/>
            </a:xfrm>
          </p:grpSpPr>
          <p:sp>
            <p:nvSpPr>
              <p:cNvPr id="73" name="Rectangle 15"/>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1</a:t>
                </a:r>
              </a:p>
            </p:txBody>
          </p:sp>
          <p:sp>
            <p:nvSpPr>
              <p:cNvPr id="74" name="Line 16"/>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17"/>
            <p:cNvGrpSpPr>
              <a:grpSpLocks/>
            </p:cNvGrpSpPr>
            <p:nvPr/>
          </p:nvGrpSpPr>
          <p:grpSpPr bwMode="auto">
            <a:xfrm>
              <a:off x="4242" y="723"/>
              <a:ext cx="945" cy="624"/>
              <a:chOff x="2877" y="879"/>
              <a:chExt cx="945" cy="624"/>
            </a:xfrm>
          </p:grpSpPr>
          <p:sp>
            <p:nvSpPr>
              <p:cNvPr id="71" name="Rectangle 18"/>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3</a:t>
                </a:r>
              </a:p>
            </p:txBody>
          </p:sp>
          <p:sp>
            <p:nvSpPr>
              <p:cNvPr id="72" name="Line 19"/>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20"/>
            <p:cNvGrpSpPr>
              <a:grpSpLocks/>
            </p:cNvGrpSpPr>
            <p:nvPr/>
          </p:nvGrpSpPr>
          <p:grpSpPr bwMode="auto">
            <a:xfrm>
              <a:off x="5607" y="723"/>
              <a:ext cx="1050" cy="624"/>
              <a:chOff x="5502" y="879"/>
              <a:chExt cx="1050" cy="624"/>
            </a:xfrm>
          </p:grpSpPr>
          <p:sp>
            <p:nvSpPr>
              <p:cNvPr id="69" name="Rectangle 21"/>
              <p:cNvSpPr>
                <a:spLocks noChangeArrowheads="1"/>
              </p:cNvSpPr>
              <p:nvPr/>
            </p:nvSpPr>
            <p:spPr bwMode="auto">
              <a:xfrm>
                <a:off x="5502" y="879"/>
                <a:ext cx="1050"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4</a:t>
                </a:r>
                <a:r>
                  <a:rPr kumimoji="0" lang="en-US" altLang="zh-CN" sz="1600">
                    <a:solidFill>
                      <a:srgbClr val="FF3399"/>
                    </a:solidFill>
                    <a:latin typeface="微软雅黑 Light" panose="020B0502040204020203" pitchFamily="34" charset="-122"/>
                    <a:ea typeface="微软雅黑 Light" panose="020B0502040204020203" pitchFamily="34" charset="-122"/>
                  </a:rPr>
                  <a:t>  </a:t>
                </a:r>
                <a:r>
                  <a:rPr kumimoji="0" lang="en-US" altLang="zh-CN" sz="1000">
                    <a:solidFill>
                      <a:srgbClr val="FF3399"/>
                    </a:solidFill>
                    <a:latin typeface="宋体" panose="02010600030101010101" pitchFamily="2" charset="-122"/>
                    <a:ea typeface="微软雅黑 Light" panose="020B0502040204020203" pitchFamily="34" charset="-122"/>
                  </a:rPr>
                  <a:t>∧</a:t>
                </a:r>
                <a:endParaRPr kumimoji="0" lang="en-US" altLang="zh-CN" sz="1600">
                  <a:solidFill>
                    <a:srgbClr val="FF3399"/>
                  </a:solidFill>
                  <a:latin typeface="微软雅黑 Light" panose="020B0502040204020203" pitchFamily="34" charset="-122"/>
                  <a:ea typeface="微软雅黑 Light" panose="020B0502040204020203" pitchFamily="34" charset="-122"/>
                </a:endParaRPr>
              </a:p>
            </p:txBody>
          </p:sp>
          <p:sp>
            <p:nvSpPr>
              <p:cNvPr id="70" name="Line 22"/>
              <p:cNvSpPr>
                <a:spLocks noChangeShapeType="1"/>
              </p:cNvSpPr>
              <p:nvPr/>
            </p:nvSpPr>
            <p:spPr bwMode="auto">
              <a:xfrm>
                <a:off x="602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Line 23"/>
            <p:cNvSpPr>
              <a:spLocks noChangeShapeType="1"/>
            </p:cNvSpPr>
            <p:nvPr/>
          </p:nvSpPr>
          <p:spPr bwMode="auto">
            <a:xfrm>
              <a:off x="3612" y="1191"/>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4"/>
            <p:cNvSpPr>
              <a:spLocks noChangeShapeType="1"/>
            </p:cNvSpPr>
            <p:nvPr/>
          </p:nvSpPr>
          <p:spPr bwMode="auto">
            <a:xfrm>
              <a:off x="4977" y="1191"/>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 name="Group 25"/>
            <p:cNvGrpSpPr>
              <a:grpSpLocks/>
            </p:cNvGrpSpPr>
            <p:nvPr/>
          </p:nvGrpSpPr>
          <p:grpSpPr bwMode="auto">
            <a:xfrm>
              <a:off x="2877" y="1503"/>
              <a:ext cx="945" cy="624"/>
              <a:chOff x="2877" y="879"/>
              <a:chExt cx="945" cy="624"/>
            </a:xfrm>
          </p:grpSpPr>
          <p:sp>
            <p:nvSpPr>
              <p:cNvPr id="67" name="Rectangle 26"/>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0</a:t>
                </a:r>
              </a:p>
            </p:txBody>
          </p:sp>
          <p:sp>
            <p:nvSpPr>
              <p:cNvPr id="68" name="Line 27"/>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 name="Line 28"/>
            <p:cNvSpPr>
              <a:spLocks noChangeShapeType="1"/>
            </p:cNvSpPr>
            <p:nvPr/>
          </p:nvSpPr>
          <p:spPr bwMode="auto">
            <a:xfrm>
              <a:off x="3612" y="1971"/>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 name="Group 29"/>
            <p:cNvGrpSpPr>
              <a:grpSpLocks/>
            </p:cNvGrpSpPr>
            <p:nvPr/>
          </p:nvGrpSpPr>
          <p:grpSpPr bwMode="auto">
            <a:xfrm>
              <a:off x="4242" y="1503"/>
              <a:ext cx="945" cy="624"/>
              <a:chOff x="2877" y="879"/>
              <a:chExt cx="945" cy="624"/>
            </a:xfrm>
          </p:grpSpPr>
          <p:sp>
            <p:nvSpPr>
              <p:cNvPr id="65" name="Rectangle 30"/>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2</a:t>
                </a:r>
              </a:p>
            </p:txBody>
          </p:sp>
          <p:sp>
            <p:nvSpPr>
              <p:cNvPr id="66" name="Line 31"/>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 name="Line 32"/>
            <p:cNvSpPr>
              <a:spLocks noChangeShapeType="1"/>
            </p:cNvSpPr>
            <p:nvPr/>
          </p:nvSpPr>
          <p:spPr bwMode="auto">
            <a:xfrm>
              <a:off x="4977" y="1971"/>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33"/>
            <p:cNvGrpSpPr>
              <a:grpSpLocks/>
            </p:cNvGrpSpPr>
            <p:nvPr/>
          </p:nvGrpSpPr>
          <p:grpSpPr bwMode="auto">
            <a:xfrm>
              <a:off x="5607" y="1503"/>
              <a:ext cx="1050" cy="624"/>
              <a:chOff x="5502" y="879"/>
              <a:chExt cx="1050" cy="624"/>
            </a:xfrm>
          </p:grpSpPr>
          <p:sp>
            <p:nvSpPr>
              <p:cNvPr id="63" name="Rectangle 34"/>
              <p:cNvSpPr>
                <a:spLocks noChangeArrowheads="1"/>
              </p:cNvSpPr>
              <p:nvPr/>
            </p:nvSpPr>
            <p:spPr bwMode="auto">
              <a:xfrm>
                <a:off x="5502" y="879"/>
                <a:ext cx="1050"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3</a:t>
                </a:r>
                <a:r>
                  <a:rPr kumimoji="0" lang="en-US" altLang="zh-CN" sz="1600">
                    <a:solidFill>
                      <a:srgbClr val="FF3399"/>
                    </a:solidFill>
                    <a:latin typeface="微软雅黑 Light" panose="020B0502040204020203" pitchFamily="34" charset="-122"/>
                    <a:ea typeface="微软雅黑 Light" panose="020B0502040204020203" pitchFamily="34" charset="-122"/>
                  </a:rPr>
                  <a:t>  </a:t>
                </a:r>
                <a:r>
                  <a:rPr kumimoji="0" lang="en-US" altLang="zh-CN" sz="1000">
                    <a:solidFill>
                      <a:srgbClr val="FF3399"/>
                    </a:solidFill>
                    <a:latin typeface="宋体" panose="02010600030101010101" pitchFamily="2" charset="-122"/>
                    <a:ea typeface="微软雅黑 Light" panose="020B0502040204020203" pitchFamily="34" charset="-122"/>
                  </a:rPr>
                  <a:t>∧</a:t>
                </a:r>
                <a:endParaRPr kumimoji="0" lang="en-US" altLang="zh-CN" sz="1600">
                  <a:solidFill>
                    <a:srgbClr val="FF3399"/>
                  </a:solidFill>
                  <a:latin typeface="微软雅黑 Light" panose="020B0502040204020203" pitchFamily="34" charset="-122"/>
                  <a:ea typeface="微软雅黑 Light" panose="020B0502040204020203" pitchFamily="34" charset="-122"/>
                </a:endParaRPr>
              </a:p>
            </p:txBody>
          </p:sp>
          <p:sp>
            <p:nvSpPr>
              <p:cNvPr id="64" name="Line 35"/>
              <p:cNvSpPr>
                <a:spLocks noChangeShapeType="1"/>
              </p:cNvSpPr>
              <p:nvPr/>
            </p:nvSpPr>
            <p:spPr bwMode="auto">
              <a:xfrm>
                <a:off x="602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36"/>
            <p:cNvGrpSpPr>
              <a:grpSpLocks/>
            </p:cNvGrpSpPr>
            <p:nvPr/>
          </p:nvGrpSpPr>
          <p:grpSpPr bwMode="auto">
            <a:xfrm>
              <a:off x="2877" y="2283"/>
              <a:ext cx="945" cy="624"/>
              <a:chOff x="2877" y="879"/>
              <a:chExt cx="945" cy="624"/>
            </a:xfrm>
          </p:grpSpPr>
          <p:sp>
            <p:nvSpPr>
              <p:cNvPr id="61" name="Rectangle 37"/>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1</a:t>
                </a:r>
              </a:p>
            </p:txBody>
          </p:sp>
          <p:sp>
            <p:nvSpPr>
              <p:cNvPr id="62" name="Line 38"/>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 name="Line 39"/>
            <p:cNvSpPr>
              <a:spLocks noChangeShapeType="1"/>
            </p:cNvSpPr>
            <p:nvPr/>
          </p:nvSpPr>
          <p:spPr bwMode="auto">
            <a:xfrm>
              <a:off x="3612" y="2595"/>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8" name="Group 40"/>
            <p:cNvGrpSpPr>
              <a:grpSpLocks/>
            </p:cNvGrpSpPr>
            <p:nvPr/>
          </p:nvGrpSpPr>
          <p:grpSpPr bwMode="auto">
            <a:xfrm>
              <a:off x="4242" y="2283"/>
              <a:ext cx="945" cy="624"/>
              <a:chOff x="2877" y="879"/>
              <a:chExt cx="945" cy="624"/>
            </a:xfrm>
          </p:grpSpPr>
          <p:sp>
            <p:nvSpPr>
              <p:cNvPr id="59" name="Rectangle 41"/>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3</a:t>
                </a:r>
              </a:p>
            </p:txBody>
          </p:sp>
          <p:sp>
            <p:nvSpPr>
              <p:cNvPr id="60" name="Line 42"/>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 name="Line 43"/>
            <p:cNvSpPr>
              <a:spLocks noChangeShapeType="1"/>
            </p:cNvSpPr>
            <p:nvPr/>
          </p:nvSpPr>
          <p:spPr bwMode="auto">
            <a:xfrm>
              <a:off x="4977" y="2595"/>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0" name="Group 44"/>
            <p:cNvGrpSpPr>
              <a:grpSpLocks/>
            </p:cNvGrpSpPr>
            <p:nvPr/>
          </p:nvGrpSpPr>
          <p:grpSpPr bwMode="auto">
            <a:xfrm>
              <a:off x="5607" y="2283"/>
              <a:ext cx="1050" cy="624"/>
              <a:chOff x="5502" y="879"/>
              <a:chExt cx="1050" cy="624"/>
            </a:xfrm>
          </p:grpSpPr>
          <p:sp>
            <p:nvSpPr>
              <p:cNvPr id="57" name="Rectangle 45"/>
              <p:cNvSpPr>
                <a:spLocks noChangeArrowheads="1"/>
              </p:cNvSpPr>
              <p:nvPr/>
            </p:nvSpPr>
            <p:spPr bwMode="auto">
              <a:xfrm>
                <a:off x="5502" y="879"/>
                <a:ext cx="1050"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4</a:t>
                </a:r>
                <a:r>
                  <a:rPr kumimoji="0" lang="en-US" altLang="zh-CN" sz="1600">
                    <a:solidFill>
                      <a:srgbClr val="FF3399"/>
                    </a:solidFill>
                    <a:latin typeface="微软雅黑 Light" panose="020B0502040204020203" pitchFamily="34" charset="-122"/>
                    <a:ea typeface="微软雅黑 Light" panose="020B0502040204020203" pitchFamily="34" charset="-122"/>
                  </a:rPr>
                  <a:t>  </a:t>
                </a:r>
                <a:r>
                  <a:rPr kumimoji="0" lang="en-US" altLang="zh-CN" sz="1000">
                    <a:solidFill>
                      <a:srgbClr val="FF3399"/>
                    </a:solidFill>
                    <a:latin typeface="宋体" panose="02010600030101010101" pitchFamily="2" charset="-122"/>
                    <a:ea typeface="微软雅黑 Light" panose="020B0502040204020203" pitchFamily="34" charset="-122"/>
                  </a:rPr>
                  <a:t>∧</a:t>
                </a:r>
                <a:endParaRPr kumimoji="0" lang="en-US" altLang="zh-CN" sz="1600">
                  <a:solidFill>
                    <a:srgbClr val="FF3399"/>
                  </a:solidFill>
                  <a:latin typeface="微软雅黑 Light" panose="020B0502040204020203" pitchFamily="34" charset="-122"/>
                  <a:ea typeface="微软雅黑 Light" panose="020B0502040204020203" pitchFamily="34" charset="-122"/>
                </a:endParaRPr>
              </a:p>
            </p:txBody>
          </p:sp>
          <p:sp>
            <p:nvSpPr>
              <p:cNvPr id="58" name="Line 46"/>
              <p:cNvSpPr>
                <a:spLocks noChangeShapeType="1"/>
              </p:cNvSpPr>
              <p:nvPr/>
            </p:nvSpPr>
            <p:spPr bwMode="auto">
              <a:xfrm>
                <a:off x="602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47"/>
            <p:cNvGrpSpPr>
              <a:grpSpLocks/>
            </p:cNvGrpSpPr>
            <p:nvPr/>
          </p:nvGrpSpPr>
          <p:grpSpPr bwMode="auto">
            <a:xfrm>
              <a:off x="2877" y="3063"/>
              <a:ext cx="945" cy="624"/>
              <a:chOff x="2877" y="879"/>
              <a:chExt cx="945" cy="624"/>
            </a:xfrm>
          </p:grpSpPr>
          <p:sp>
            <p:nvSpPr>
              <p:cNvPr id="55" name="Rectangle 48"/>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0</a:t>
                </a:r>
              </a:p>
            </p:txBody>
          </p:sp>
          <p:sp>
            <p:nvSpPr>
              <p:cNvPr id="56" name="Line 49"/>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Line 50"/>
            <p:cNvSpPr>
              <a:spLocks noChangeShapeType="1"/>
            </p:cNvSpPr>
            <p:nvPr/>
          </p:nvSpPr>
          <p:spPr bwMode="auto">
            <a:xfrm>
              <a:off x="3612" y="3219"/>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 name="Group 51"/>
            <p:cNvGrpSpPr>
              <a:grpSpLocks/>
            </p:cNvGrpSpPr>
            <p:nvPr/>
          </p:nvGrpSpPr>
          <p:grpSpPr bwMode="auto">
            <a:xfrm>
              <a:off x="4242" y="3063"/>
              <a:ext cx="945" cy="624"/>
              <a:chOff x="2877" y="879"/>
              <a:chExt cx="945" cy="624"/>
            </a:xfrm>
          </p:grpSpPr>
          <p:sp>
            <p:nvSpPr>
              <p:cNvPr id="53" name="Rectangle 52"/>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1</a:t>
                </a:r>
              </a:p>
            </p:txBody>
          </p:sp>
          <p:sp>
            <p:nvSpPr>
              <p:cNvPr id="54" name="Line 53"/>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 name="Line 54"/>
            <p:cNvSpPr>
              <a:spLocks noChangeShapeType="1"/>
            </p:cNvSpPr>
            <p:nvPr/>
          </p:nvSpPr>
          <p:spPr bwMode="auto">
            <a:xfrm>
              <a:off x="4977" y="3219"/>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5" name="Group 55"/>
            <p:cNvGrpSpPr>
              <a:grpSpLocks/>
            </p:cNvGrpSpPr>
            <p:nvPr/>
          </p:nvGrpSpPr>
          <p:grpSpPr bwMode="auto">
            <a:xfrm>
              <a:off x="5607" y="3063"/>
              <a:ext cx="945" cy="624"/>
              <a:chOff x="2877" y="879"/>
              <a:chExt cx="945" cy="624"/>
            </a:xfrm>
          </p:grpSpPr>
          <p:sp>
            <p:nvSpPr>
              <p:cNvPr id="51" name="Rectangle 56"/>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2</a:t>
                </a:r>
              </a:p>
            </p:txBody>
          </p:sp>
          <p:sp>
            <p:nvSpPr>
              <p:cNvPr id="52" name="Line 57"/>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58"/>
            <p:cNvGrpSpPr>
              <a:grpSpLocks/>
            </p:cNvGrpSpPr>
            <p:nvPr/>
          </p:nvGrpSpPr>
          <p:grpSpPr bwMode="auto">
            <a:xfrm>
              <a:off x="6972" y="3063"/>
              <a:ext cx="1050" cy="624"/>
              <a:chOff x="5502" y="879"/>
              <a:chExt cx="1050" cy="624"/>
            </a:xfrm>
          </p:grpSpPr>
          <p:sp>
            <p:nvSpPr>
              <p:cNvPr id="49" name="Rectangle 59"/>
              <p:cNvSpPr>
                <a:spLocks noChangeArrowheads="1"/>
              </p:cNvSpPr>
              <p:nvPr/>
            </p:nvSpPr>
            <p:spPr bwMode="auto">
              <a:xfrm>
                <a:off x="5502" y="879"/>
                <a:ext cx="1050"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4</a:t>
                </a:r>
                <a:r>
                  <a:rPr kumimoji="0" lang="en-US" altLang="zh-CN" sz="1600">
                    <a:solidFill>
                      <a:srgbClr val="FF3399"/>
                    </a:solidFill>
                    <a:latin typeface="微软雅黑 Light" panose="020B0502040204020203" pitchFamily="34" charset="-122"/>
                    <a:ea typeface="微软雅黑 Light" panose="020B0502040204020203" pitchFamily="34" charset="-122"/>
                  </a:rPr>
                  <a:t>  </a:t>
                </a:r>
                <a:r>
                  <a:rPr kumimoji="0" lang="en-US" altLang="zh-CN" sz="1000">
                    <a:solidFill>
                      <a:srgbClr val="FF3399"/>
                    </a:solidFill>
                    <a:latin typeface="宋体" panose="02010600030101010101" pitchFamily="2" charset="-122"/>
                    <a:ea typeface="微软雅黑 Light" panose="020B0502040204020203" pitchFamily="34" charset="-122"/>
                  </a:rPr>
                  <a:t>∧</a:t>
                </a:r>
                <a:endParaRPr kumimoji="0" lang="en-US" altLang="zh-CN" sz="1600">
                  <a:solidFill>
                    <a:srgbClr val="FF3399"/>
                  </a:solidFill>
                  <a:latin typeface="微软雅黑 Light" panose="020B0502040204020203" pitchFamily="34" charset="-122"/>
                  <a:ea typeface="微软雅黑 Light" panose="020B0502040204020203" pitchFamily="34" charset="-122"/>
                </a:endParaRPr>
              </a:p>
            </p:txBody>
          </p:sp>
          <p:sp>
            <p:nvSpPr>
              <p:cNvPr id="50" name="Line 60"/>
              <p:cNvSpPr>
                <a:spLocks noChangeShapeType="1"/>
              </p:cNvSpPr>
              <p:nvPr/>
            </p:nvSpPr>
            <p:spPr bwMode="auto">
              <a:xfrm>
                <a:off x="602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Line 61"/>
            <p:cNvSpPr>
              <a:spLocks noChangeShapeType="1"/>
            </p:cNvSpPr>
            <p:nvPr/>
          </p:nvSpPr>
          <p:spPr bwMode="auto">
            <a:xfrm>
              <a:off x="6342" y="3219"/>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 name="Group 62"/>
            <p:cNvGrpSpPr>
              <a:grpSpLocks/>
            </p:cNvGrpSpPr>
            <p:nvPr/>
          </p:nvGrpSpPr>
          <p:grpSpPr bwMode="auto">
            <a:xfrm>
              <a:off x="2877" y="3843"/>
              <a:ext cx="945" cy="624"/>
              <a:chOff x="2877" y="879"/>
              <a:chExt cx="945" cy="624"/>
            </a:xfrm>
          </p:grpSpPr>
          <p:sp>
            <p:nvSpPr>
              <p:cNvPr id="47" name="Rectangle 63"/>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0</a:t>
                </a:r>
              </a:p>
            </p:txBody>
          </p:sp>
          <p:sp>
            <p:nvSpPr>
              <p:cNvPr id="48" name="Line 64"/>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 name="Line 65"/>
            <p:cNvSpPr>
              <a:spLocks noChangeShapeType="1"/>
            </p:cNvSpPr>
            <p:nvPr/>
          </p:nvSpPr>
          <p:spPr bwMode="auto">
            <a:xfrm>
              <a:off x="3612" y="4155"/>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 name="Group 66"/>
            <p:cNvGrpSpPr>
              <a:grpSpLocks/>
            </p:cNvGrpSpPr>
            <p:nvPr/>
          </p:nvGrpSpPr>
          <p:grpSpPr bwMode="auto">
            <a:xfrm>
              <a:off x="4242" y="3843"/>
              <a:ext cx="945" cy="624"/>
              <a:chOff x="2877" y="879"/>
              <a:chExt cx="945" cy="624"/>
            </a:xfrm>
          </p:grpSpPr>
          <p:sp>
            <p:nvSpPr>
              <p:cNvPr id="45" name="Rectangle 67"/>
              <p:cNvSpPr>
                <a:spLocks noChangeArrowheads="1"/>
              </p:cNvSpPr>
              <p:nvPr/>
            </p:nvSpPr>
            <p:spPr bwMode="auto">
              <a:xfrm>
                <a:off x="2877" y="879"/>
                <a:ext cx="945"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2</a:t>
                </a:r>
              </a:p>
            </p:txBody>
          </p:sp>
          <p:sp>
            <p:nvSpPr>
              <p:cNvPr id="46" name="Line 68"/>
              <p:cNvSpPr>
                <a:spLocks noChangeShapeType="1"/>
              </p:cNvSpPr>
              <p:nvPr/>
            </p:nvSpPr>
            <p:spPr bwMode="auto">
              <a:xfrm>
                <a:off x="350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 name="Line 69"/>
            <p:cNvSpPr>
              <a:spLocks noChangeShapeType="1"/>
            </p:cNvSpPr>
            <p:nvPr/>
          </p:nvSpPr>
          <p:spPr bwMode="auto">
            <a:xfrm>
              <a:off x="4977" y="4155"/>
              <a:ext cx="6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 name="Group 70"/>
            <p:cNvGrpSpPr>
              <a:grpSpLocks/>
            </p:cNvGrpSpPr>
            <p:nvPr/>
          </p:nvGrpSpPr>
          <p:grpSpPr bwMode="auto">
            <a:xfrm>
              <a:off x="5607" y="3843"/>
              <a:ext cx="1050" cy="624"/>
              <a:chOff x="5502" y="879"/>
              <a:chExt cx="1050" cy="624"/>
            </a:xfrm>
          </p:grpSpPr>
          <p:sp>
            <p:nvSpPr>
              <p:cNvPr id="43" name="Rectangle 71"/>
              <p:cNvSpPr>
                <a:spLocks noChangeArrowheads="1"/>
              </p:cNvSpPr>
              <p:nvPr/>
            </p:nvSpPr>
            <p:spPr bwMode="auto">
              <a:xfrm>
                <a:off x="5502" y="879"/>
                <a:ext cx="1050" cy="624"/>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3</a:t>
                </a:r>
                <a:r>
                  <a:rPr kumimoji="0" lang="en-US" altLang="zh-CN" sz="1600">
                    <a:solidFill>
                      <a:srgbClr val="FF3399"/>
                    </a:solidFill>
                    <a:latin typeface="微软雅黑 Light" panose="020B0502040204020203" pitchFamily="34" charset="-122"/>
                    <a:ea typeface="微软雅黑 Light" panose="020B0502040204020203" pitchFamily="34" charset="-122"/>
                  </a:rPr>
                  <a:t>  </a:t>
                </a:r>
                <a:r>
                  <a:rPr kumimoji="0" lang="en-US" altLang="zh-CN" sz="1000">
                    <a:solidFill>
                      <a:srgbClr val="FF3399"/>
                    </a:solidFill>
                    <a:latin typeface="宋体" panose="02010600030101010101" pitchFamily="2" charset="-122"/>
                    <a:ea typeface="微软雅黑 Light" panose="020B0502040204020203" pitchFamily="34" charset="-122"/>
                  </a:rPr>
                  <a:t>∧</a:t>
                </a:r>
                <a:endParaRPr kumimoji="0" lang="en-US" altLang="zh-CN" sz="1600">
                  <a:solidFill>
                    <a:srgbClr val="FF3399"/>
                  </a:solidFill>
                  <a:latin typeface="微软雅黑 Light" panose="020B0502040204020203" pitchFamily="34" charset="-122"/>
                  <a:ea typeface="微软雅黑 Light" panose="020B0502040204020203" pitchFamily="34" charset="-122"/>
                </a:endParaRPr>
              </a:p>
            </p:txBody>
          </p:sp>
          <p:sp>
            <p:nvSpPr>
              <p:cNvPr id="44" name="Line 72"/>
              <p:cNvSpPr>
                <a:spLocks noChangeShapeType="1"/>
              </p:cNvSpPr>
              <p:nvPr/>
            </p:nvSpPr>
            <p:spPr bwMode="auto">
              <a:xfrm>
                <a:off x="6027" y="879"/>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 name="Text Box 84"/>
          <p:cNvSpPr txBox="1">
            <a:spLocks noChangeArrowheads="1"/>
          </p:cNvSpPr>
          <p:nvPr/>
        </p:nvSpPr>
        <p:spPr bwMode="auto">
          <a:xfrm>
            <a:off x="169184" y="3697426"/>
            <a:ext cx="6629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b="1" dirty="0">
                <a:latin typeface="微软雅黑 Light" panose="020B0502040204020203" pitchFamily="34" charset="-122"/>
                <a:ea typeface="微软雅黑 Light" panose="020B0502040204020203" pitchFamily="34" charset="-122"/>
              </a:rPr>
              <a:t>调用</a:t>
            </a:r>
            <a:r>
              <a:rPr lang="en-US" altLang="zh-CN" sz="2000" b="1" dirty="0" err="1">
                <a:latin typeface="微软雅黑 Light" panose="020B0502040204020203" pitchFamily="34" charset="-122"/>
                <a:ea typeface="微软雅黑 Light" panose="020B0502040204020203" pitchFamily="34" charset="-122"/>
              </a:rPr>
              <a:t>bfs</a:t>
            </a:r>
            <a:r>
              <a:rPr lang="en-US" altLang="zh-CN" sz="2000" b="1" dirty="0">
                <a:latin typeface="微软雅黑 Light" panose="020B0502040204020203" pitchFamily="34" charset="-122"/>
                <a:ea typeface="微软雅黑 Light" panose="020B0502040204020203" pitchFamily="34" charset="-122"/>
              </a:rPr>
              <a:t>()</a:t>
            </a:r>
            <a:r>
              <a:rPr lang="zh-CN" altLang="en-US" sz="2000" b="1" dirty="0">
                <a:latin typeface="微软雅黑 Light" panose="020B0502040204020203" pitchFamily="34" charset="-122"/>
                <a:ea typeface="微软雅黑 Light" panose="020B0502040204020203" pitchFamily="34" charset="-122"/>
              </a:rPr>
              <a:t>的执行过程如下</a:t>
            </a:r>
            <a:r>
              <a:rPr lang="en-US" altLang="zh-CN" sz="2000" b="1" dirty="0">
                <a:latin typeface="微软雅黑 Light" panose="020B0502040204020203" pitchFamily="34" charset="-122"/>
                <a:ea typeface="微软雅黑 Light" panose="020B0502040204020203" pitchFamily="34" charset="-122"/>
                <a:sym typeface="Wingdings" panose="05000000000000000000" pitchFamily="2" charset="2"/>
              </a:rPr>
              <a:t>(</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设初始结点</a:t>
            </a:r>
            <a:r>
              <a:rPr lang="en-US" altLang="zh-CN" sz="2000" b="1" dirty="0">
                <a:latin typeface="微软雅黑 Light" panose="020B0502040204020203" pitchFamily="34" charset="-122"/>
                <a:ea typeface="微软雅黑 Light" panose="020B0502040204020203" pitchFamily="34" charset="-122"/>
                <a:sym typeface="Wingdings" panose="05000000000000000000" pitchFamily="2" charset="2"/>
              </a:rPr>
              <a:t>v=3)</a:t>
            </a:r>
            <a:endParaRPr lang="en-US" altLang="zh-CN" sz="2000" b="1" dirty="0">
              <a:latin typeface="微软雅黑 Light" panose="020B0502040204020203" pitchFamily="34" charset="-122"/>
              <a:ea typeface="微软雅黑 Light" panose="020B0502040204020203" pitchFamily="34" charset="-122"/>
            </a:endParaRPr>
          </a:p>
        </p:txBody>
      </p:sp>
      <p:sp>
        <p:nvSpPr>
          <p:cNvPr id="76" name="Text Box 85"/>
          <p:cNvSpPr txBox="1">
            <a:spLocks noChangeArrowheads="1"/>
          </p:cNvSpPr>
          <p:nvPr/>
        </p:nvSpPr>
        <p:spPr bwMode="auto">
          <a:xfrm>
            <a:off x="140531" y="6078103"/>
            <a:ext cx="8748713"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buClrTx/>
              <a:buFontTx/>
              <a:buNone/>
            </a:pPr>
            <a:r>
              <a:rPr lang="zh-CN" altLang="en-US" sz="1800" dirty="0">
                <a:latin typeface="微软雅黑 Light" panose="020B0502040204020203" pitchFamily="34" charset="-122"/>
                <a:ea typeface="微软雅黑 Light" panose="020B0502040204020203" pitchFamily="34" charset="-122"/>
              </a:rPr>
              <a:t>第五次循环：结点</a:t>
            </a:r>
            <a:r>
              <a:rPr lang="en-US" altLang="zh-CN" sz="1800" dirty="0">
                <a:latin typeface="微软雅黑 Light" panose="020B0502040204020203" pitchFamily="34" charset="-122"/>
                <a:ea typeface="微软雅黑 Light" panose="020B0502040204020203" pitchFamily="34" charset="-122"/>
              </a:rPr>
              <a:t>1</a:t>
            </a:r>
            <a:r>
              <a:rPr lang="zh-CN" altLang="en-US" sz="1800" dirty="0">
                <a:latin typeface="微软雅黑 Light" panose="020B0502040204020203" pitchFamily="34" charset="-122"/>
                <a:ea typeface="微软雅黑 Light" panose="020B0502040204020203" pitchFamily="34" charset="-122"/>
              </a:rPr>
              <a:t>出队，依次找其邻接点</a:t>
            </a:r>
            <a:r>
              <a:rPr lang="en-US" altLang="zh-CN" sz="1800" dirty="0">
                <a:latin typeface="微软雅黑 Light" panose="020B0502040204020203" pitchFamily="34" charset="-122"/>
                <a:ea typeface="微软雅黑 Light" panose="020B0502040204020203" pitchFamily="34" charset="-122"/>
              </a:rPr>
              <a:t>2</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4</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5</a:t>
            </a:r>
            <a:r>
              <a:rPr lang="zh-CN" altLang="en-US" sz="1800" dirty="0">
                <a:latin typeface="微软雅黑 Light" panose="020B0502040204020203" pitchFamily="34" charset="-122"/>
                <a:ea typeface="微软雅黑 Light" panose="020B0502040204020203" pitchFamily="34" charset="-122"/>
              </a:rPr>
              <a:t>均访问过。此时队列为空，遍历结束，遍历序列为：</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2</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4</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5</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1</a:t>
            </a:r>
          </a:p>
        </p:txBody>
      </p:sp>
      <p:sp>
        <p:nvSpPr>
          <p:cNvPr id="77" name="Line 86"/>
          <p:cNvSpPr>
            <a:spLocks noChangeShapeType="1"/>
          </p:cNvSpPr>
          <p:nvPr/>
        </p:nvSpPr>
        <p:spPr bwMode="auto">
          <a:xfrm>
            <a:off x="5165859" y="1274580"/>
            <a:ext cx="3657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8" name="Line 87"/>
          <p:cNvSpPr>
            <a:spLocks noChangeShapeType="1"/>
          </p:cNvSpPr>
          <p:nvPr/>
        </p:nvSpPr>
        <p:spPr bwMode="auto">
          <a:xfrm>
            <a:off x="5165859" y="2036580"/>
            <a:ext cx="3657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 name="Text Box 88"/>
          <p:cNvSpPr txBox="1">
            <a:spLocks noChangeArrowheads="1"/>
          </p:cNvSpPr>
          <p:nvPr/>
        </p:nvSpPr>
        <p:spPr bwMode="auto">
          <a:xfrm>
            <a:off x="5165859" y="79198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a:solidFill>
                  <a:srgbClr val="800000"/>
                </a:solidFill>
                <a:latin typeface="微软雅黑 Light" panose="020B0502040204020203" pitchFamily="34" charset="-122"/>
                <a:ea typeface="微软雅黑 Light" panose="020B0502040204020203" pitchFamily="34" charset="-122"/>
              </a:rPr>
              <a:t>队头</a:t>
            </a:r>
          </a:p>
        </p:txBody>
      </p:sp>
      <p:sp>
        <p:nvSpPr>
          <p:cNvPr id="80" name="Text Box 89"/>
          <p:cNvSpPr txBox="1">
            <a:spLocks noChangeArrowheads="1"/>
          </p:cNvSpPr>
          <p:nvPr/>
        </p:nvSpPr>
        <p:spPr bwMode="auto">
          <a:xfrm>
            <a:off x="7756659" y="79198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a:solidFill>
                  <a:srgbClr val="800000"/>
                </a:solidFill>
                <a:latin typeface="微软雅黑 Light" panose="020B0502040204020203" pitchFamily="34" charset="-122"/>
                <a:ea typeface="微软雅黑 Light" panose="020B0502040204020203" pitchFamily="34" charset="-122"/>
              </a:rPr>
              <a:t>队尾</a:t>
            </a:r>
          </a:p>
        </p:txBody>
      </p:sp>
      <p:sp>
        <p:nvSpPr>
          <p:cNvPr id="81" name="Rectangle 90"/>
          <p:cNvSpPr>
            <a:spLocks noChangeArrowheads="1"/>
          </p:cNvSpPr>
          <p:nvPr/>
        </p:nvSpPr>
        <p:spPr bwMode="auto">
          <a:xfrm>
            <a:off x="5927859" y="135078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3</a:t>
            </a:r>
          </a:p>
        </p:txBody>
      </p:sp>
      <p:sp>
        <p:nvSpPr>
          <p:cNvPr id="82" name="Rectangle 91"/>
          <p:cNvSpPr>
            <a:spLocks noChangeArrowheads="1"/>
          </p:cNvSpPr>
          <p:nvPr/>
        </p:nvSpPr>
        <p:spPr bwMode="auto">
          <a:xfrm>
            <a:off x="6689859" y="150318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2</a:t>
            </a:r>
          </a:p>
        </p:txBody>
      </p:sp>
      <p:sp>
        <p:nvSpPr>
          <p:cNvPr id="83" name="Rectangle 92"/>
          <p:cNvSpPr>
            <a:spLocks noChangeArrowheads="1"/>
          </p:cNvSpPr>
          <p:nvPr/>
        </p:nvSpPr>
        <p:spPr bwMode="auto">
          <a:xfrm>
            <a:off x="7223259" y="1426980"/>
            <a:ext cx="45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4</a:t>
            </a:r>
          </a:p>
        </p:txBody>
      </p:sp>
      <p:sp>
        <p:nvSpPr>
          <p:cNvPr id="84" name="Rectangle 93"/>
          <p:cNvSpPr>
            <a:spLocks noChangeArrowheads="1"/>
          </p:cNvSpPr>
          <p:nvPr/>
        </p:nvSpPr>
        <p:spPr bwMode="auto">
          <a:xfrm>
            <a:off x="7832859" y="1350780"/>
            <a:ext cx="45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5</a:t>
            </a:r>
          </a:p>
        </p:txBody>
      </p:sp>
      <p:sp>
        <p:nvSpPr>
          <p:cNvPr id="85" name="Text Box 95"/>
          <p:cNvSpPr txBox="1">
            <a:spLocks noChangeArrowheads="1"/>
          </p:cNvSpPr>
          <p:nvPr/>
        </p:nvSpPr>
        <p:spPr bwMode="auto">
          <a:xfrm>
            <a:off x="6613659" y="1426980"/>
            <a:ext cx="1524000" cy="461963"/>
          </a:xfrm>
          <a:prstGeom prst="rect">
            <a:avLst/>
          </a:prstGeom>
          <a:solidFill>
            <a:srgbClr val="CC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4  5   </a:t>
            </a:r>
          </a:p>
        </p:txBody>
      </p:sp>
      <p:sp>
        <p:nvSpPr>
          <p:cNvPr id="86" name="Text Box 96"/>
          <p:cNvSpPr txBox="1">
            <a:spLocks noChangeArrowheads="1"/>
          </p:cNvSpPr>
          <p:nvPr/>
        </p:nvSpPr>
        <p:spPr bwMode="auto">
          <a:xfrm>
            <a:off x="7451859" y="142698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1</a:t>
            </a:r>
          </a:p>
        </p:txBody>
      </p:sp>
      <p:sp>
        <p:nvSpPr>
          <p:cNvPr id="87" name="Text Box 97"/>
          <p:cNvSpPr txBox="1">
            <a:spLocks noChangeArrowheads="1"/>
          </p:cNvSpPr>
          <p:nvPr/>
        </p:nvSpPr>
        <p:spPr bwMode="auto">
          <a:xfrm>
            <a:off x="6613659" y="1426980"/>
            <a:ext cx="457200" cy="461963"/>
          </a:xfrm>
          <a:prstGeom prst="rect">
            <a:avLst/>
          </a:prstGeom>
          <a:solidFill>
            <a:srgbClr val="CC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2400">
              <a:solidFill>
                <a:srgbClr val="FF3399"/>
              </a:solidFill>
              <a:latin typeface="微软雅黑 Light" panose="020B0502040204020203" pitchFamily="34" charset="-122"/>
              <a:ea typeface="微软雅黑 Light" panose="020B0502040204020203" pitchFamily="34" charset="-122"/>
            </a:endParaRPr>
          </a:p>
        </p:txBody>
      </p:sp>
      <p:sp>
        <p:nvSpPr>
          <p:cNvPr id="88" name="Text Box 98"/>
          <p:cNvSpPr txBox="1">
            <a:spLocks noChangeArrowheads="1"/>
          </p:cNvSpPr>
          <p:nvPr/>
        </p:nvSpPr>
        <p:spPr bwMode="auto">
          <a:xfrm>
            <a:off x="7070859" y="1426980"/>
            <a:ext cx="457200" cy="461963"/>
          </a:xfrm>
          <a:prstGeom prst="rect">
            <a:avLst/>
          </a:prstGeom>
          <a:solidFill>
            <a:srgbClr val="CC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2400">
              <a:solidFill>
                <a:srgbClr val="FF3399"/>
              </a:solidFill>
              <a:latin typeface="微软雅黑 Light" panose="020B0502040204020203" pitchFamily="34" charset="-122"/>
              <a:ea typeface="微软雅黑 Light" panose="020B0502040204020203" pitchFamily="34" charset="-122"/>
            </a:endParaRPr>
          </a:p>
        </p:txBody>
      </p:sp>
      <p:sp>
        <p:nvSpPr>
          <p:cNvPr id="89" name="Text Box 99"/>
          <p:cNvSpPr txBox="1">
            <a:spLocks noChangeArrowheads="1"/>
          </p:cNvSpPr>
          <p:nvPr/>
        </p:nvSpPr>
        <p:spPr bwMode="auto">
          <a:xfrm>
            <a:off x="7528059" y="1350780"/>
            <a:ext cx="457200" cy="461963"/>
          </a:xfrm>
          <a:prstGeom prst="rect">
            <a:avLst/>
          </a:prstGeom>
          <a:solidFill>
            <a:srgbClr val="CC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2400">
              <a:solidFill>
                <a:srgbClr val="FF3399"/>
              </a:solidFill>
              <a:latin typeface="微软雅黑 Light" panose="020B0502040204020203" pitchFamily="34" charset="-122"/>
              <a:ea typeface="微软雅黑 Light" panose="020B0502040204020203" pitchFamily="34" charset="-122"/>
            </a:endParaRPr>
          </a:p>
        </p:txBody>
      </p:sp>
      <p:sp>
        <p:nvSpPr>
          <p:cNvPr id="90" name="Text Box 100"/>
          <p:cNvSpPr txBox="1">
            <a:spLocks noChangeArrowheads="1"/>
          </p:cNvSpPr>
          <p:nvPr/>
        </p:nvSpPr>
        <p:spPr bwMode="auto">
          <a:xfrm>
            <a:off x="156030" y="1268551"/>
            <a:ext cx="304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0</a:t>
            </a:r>
          </a:p>
          <a:p>
            <a:pPr eaLnBrk="1" hangingPunct="1">
              <a:spcBef>
                <a:spcPct val="5000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1</a:t>
            </a:r>
          </a:p>
          <a:p>
            <a:pPr eaLnBrk="1" hangingPunct="1">
              <a:spcBef>
                <a:spcPct val="5000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2</a:t>
            </a:r>
          </a:p>
          <a:p>
            <a:pPr eaLnBrk="1" hangingPunct="1">
              <a:spcBef>
                <a:spcPct val="5000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3</a:t>
            </a:r>
          </a:p>
          <a:p>
            <a:pPr eaLnBrk="1" hangingPunct="1">
              <a:spcBef>
                <a:spcPct val="50000"/>
              </a:spcBef>
              <a:buClrTx/>
              <a:buFontTx/>
              <a:buNone/>
            </a:pPr>
            <a:r>
              <a:rPr lang="en-US" altLang="zh-CN" sz="2000">
                <a:solidFill>
                  <a:srgbClr val="800000"/>
                </a:solidFill>
                <a:latin typeface="微软雅黑 Light" panose="020B0502040204020203" pitchFamily="34" charset="-122"/>
                <a:ea typeface="微软雅黑 Light" panose="020B0502040204020203" pitchFamily="34" charset="-122"/>
              </a:rPr>
              <a:t>4</a:t>
            </a:r>
          </a:p>
        </p:txBody>
      </p:sp>
      <p:sp>
        <p:nvSpPr>
          <p:cNvPr id="91" name="Oval 101"/>
          <p:cNvSpPr>
            <a:spLocks noChangeArrowheads="1"/>
          </p:cNvSpPr>
          <p:nvPr/>
        </p:nvSpPr>
        <p:spPr bwMode="auto">
          <a:xfrm>
            <a:off x="6963660" y="2753379"/>
            <a:ext cx="381000" cy="3810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4</a:t>
            </a:r>
          </a:p>
        </p:txBody>
      </p:sp>
      <p:sp>
        <p:nvSpPr>
          <p:cNvPr id="92" name="Oval 102"/>
          <p:cNvSpPr>
            <a:spLocks noChangeArrowheads="1"/>
          </p:cNvSpPr>
          <p:nvPr/>
        </p:nvSpPr>
        <p:spPr bwMode="auto">
          <a:xfrm>
            <a:off x="7878060" y="2753379"/>
            <a:ext cx="381000" cy="3810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1</a:t>
            </a:r>
          </a:p>
        </p:txBody>
      </p:sp>
      <p:sp>
        <p:nvSpPr>
          <p:cNvPr id="93" name="Oval 103"/>
          <p:cNvSpPr>
            <a:spLocks noChangeArrowheads="1"/>
          </p:cNvSpPr>
          <p:nvPr/>
        </p:nvSpPr>
        <p:spPr bwMode="auto">
          <a:xfrm>
            <a:off x="6125460" y="2753379"/>
            <a:ext cx="381000" cy="3810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3</a:t>
            </a:r>
          </a:p>
        </p:txBody>
      </p:sp>
      <p:sp>
        <p:nvSpPr>
          <p:cNvPr id="94" name="Oval 104"/>
          <p:cNvSpPr>
            <a:spLocks noChangeArrowheads="1"/>
          </p:cNvSpPr>
          <p:nvPr/>
        </p:nvSpPr>
        <p:spPr bwMode="auto">
          <a:xfrm>
            <a:off x="6963660" y="3362979"/>
            <a:ext cx="381000" cy="3810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5</a:t>
            </a:r>
          </a:p>
        </p:txBody>
      </p:sp>
      <p:sp>
        <p:nvSpPr>
          <p:cNvPr id="95" name="Oval 105"/>
          <p:cNvSpPr>
            <a:spLocks noChangeArrowheads="1"/>
          </p:cNvSpPr>
          <p:nvPr/>
        </p:nvSpPr>
        <p:spPr bwMode="auto">
          <a:xfrm>
            <a:off x="6994659" y="2112780"/>
            <a:ext cx="381000" cy="3810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sz="2400">
                <a:solidFill>
                  <a:srgbClr val="FF3399"/>
                </a:solidFill>
                <a:latin typeface="微软雅黑 Light" panose="020B0502040204020203" pitchFamily="34" charset="-122"/>
                <a:ea typeface="微软雅黑 Light" panose="020B0502040204020203" pitchFamily="34" charset="-122"/>
              </a:rPr>
              <a:t>2</a:t>
            </a:r>
          </a:p>
        </p:txBody>
      </p:sp>
      <p:sp>
        <p:nvSpPr>
          <p:cNvPr id="96" name="Line 106"/>
          <p:cNvSpPr>
            <a:spLocks noChangeShapeType="1"/>
          </p:cNvSpPr>
          <p:nvPr/>
        </p:nvSpPr>
        <p:spPr bwMode="auto">
          <a:xfrm>
            <a:off x="7147059" y="2493780"/>
            <a:ext cx="0" cy="228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7" name="Line 107"/>
          <p:cNvSpPr>
            <a:spLocks noChangeShapeType="1"/>
          </p:cNvSpPr>
          <p:nvPr/>
        </p:nvSpPr>
        <p:spPr bwMode="auto">
          <a:xfrm>
            <a:off x="7116060" y="3134379"/>
            <a:ext cx="0" cy="228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8" name="Line 108"/>
          <p:cNvSpPr>
            <a:spLocks noChangeShapeType="1"/>
          </p:cNvSpPr>
          <p:nvPr/>
        </p:nvSpPr>
        <p:spPr bwMode="auto">
          <a:xfrm>
            <a:off x="7344660" y="2905779"/>
            <a:ext cx="533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9" name="Line 109"/>
          <p:cNvSpPr>
            <a:spLocks noChangeShapeType="1"/>
          </p:cNvSpPr>
          <p:nvPr/>
        </p:nvSpPr>
        <p:spPr bwMode="auto">
          <a:xfrm>
            <a:off x="6506460" y="2905779"/>
            <a:ext cx="457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 name="Line 110"/>
          <p:cNvSpPr>
            <a:spLocks noChangeShapeType="1"/>
          </p:cNvSpPr>
          <p:nvPr/>
        </p:nvSpPr>
        <p:spPr bwMode="auto">
          <a:xfrm>
            <a:off x="7375659" y="2341380"/>
            <a:ext cx="685800" cy="39528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1" name="Line 111"/>
          <p:cNvSpPr>
            <a:spLocks noChangeShapeType="1"/>
          </p:cNvSpPr>
          <p:nvPr/>
        </p:nvSpPr>
        <p:spPr bwMode="auto">
          <a:xfrm>
            <a:off x="6354060" y="3134379"/>
            <a:ext cx="609600" cy="350838"/>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 name="Line 112"/>
          <p:cNvSpPr>
            <a:spLocks noChangeShapeType="1"/>
          </p:cNvSpPr>
          <p:nvPr/>
        </p:nvSpPr>
        <p:spPr bwMode="auto">
          <a:xfrm flipH="1">
            <a:off x="6354060" y="2341380"/>
            <a:ext cx="640599" cy="443846"/>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3" name="Line 113"/>
          <p:cNvSpPr>
            <a:spLocks noChangeShapeType="1"/>
          </p:cNvSpPr>
          <p:nvPr/>
        </p:nvSpPr>
        <p:spPr bwMode="auto">
          <a:xfrm flipH="1">
            <a:off x="7325610" y="3089929"/>
            <a:ext cx="628650" cy="456437"/>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 name="Rectangle 114"/>
          <p:cNvSpPr>
            <a:spLocks noChangeArrowheads="1"/>
          </p:cNvSpPr>
          <p:nvPr/>
        </p:nvSpPr>
        <p:spPr bwMode="auto">
          <a:xfrm>
            <a:off x="140531" y="4124087"/>
            <a:ext cx="8748713"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buClrTx/>
              <a:buFontTx/>
              <a:buNone/>
            </a:pPr>
            <a:r>
              <a:rPr lang="zh-CN" altLang="en-US" sz="1800" dirty="0">
                <a:latin typeface="微软雅黑 Light" panose="020B0502040204020203" pitchFamily="34" charset="-122"/>
                <a:ea typeface="微软雅黑 Light" panose="020B0502040204020203" pitchFamily="34" charset="-122"/>
              </a:rPr>
              <a:t>访问结点</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，入队。第一次循环：结点</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出队，找其第一个邻接点</a:t>
            </a:r>
            <a:r>
              <a:rPr lang="en-US" altLang="zh-CN" sz="1800" dirty="0">
                <a:latin typeface="微软雅黑 Light" panose="020B0502040204020203" pitchFamily="34" charset="-122"/>
                <a:ea typeface="微软雅黑 Light" panose="020B0502040204020203" pitchFamily="34" charset="-122"/>
              </a:rPr>
              <a:t>2</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2</a:t>
            </a:r>
            <a:r>
              <a:rPr lang="zh-CN" altLang="en-US" sz="1800" dirty="0">
                <a:latin typeface="微软雅黑 Light" panose="020B0502040204020203" pitchFamily="34" charset="-122"/>
                <a:ea typeface="微软雅黑 Light" panose="020B0502040204020203" pitchFamily="34" charset="-122"/>
              </a:rPr>
              <a:t>未访问过，访问之并入队；找下一个邻接点</a:t>
            </a:r>
            <a:r>
              <a:rPr lang="en-US" altLang="zh-CN" sz="1800" dirty="0">
                <a:latin typeface="微软雅黑 Light" panose="020B0502040204020203" pitchFamily="34" charset="-122"/>
                <a:ea typeface="微软雅黑 Light" panose="020B0502040204020203" pitchFamily="34" charset="-122"/>
              </a:rPr>
              <a:t>4</a:t>
            </a:r>
            <a:r>
              <a:rPr lang="zh-CN" altLang="en-US" sz="1800" dirty="0">
                <a:latin typeface="微软雅黑 Light" panose="020B0502040204020203" pitchFamily="34" charset="-122"/>
                <a:ea typeface="微软雅黑 Light" panose="020B0502040204020203" pitchFamily="34" charset="-122"/>
              </a:rPr>
              <a:t>，访问之并入队；找下一个邻接点</a:t>
            </a:r>
            <a:r>
              <a:rPr lang="en-US" altLang="zh-CN" sz="1800" dirty="0">
                <a:latin typeface="微软雅黑 Light" panose="020B0502040204020203" pitchFamily="34" charset="-122"/>
                <a:ea typeface="微软雅黑 Light" panose="020B0502040204020203" pitchFamily="34" charset="-122"/>
              </a:rPr>
              <a:t>5</a:t>
            </a:r>
            <a:r>
              <a:rPr lang="zh-CN" altLang="en-US" sz="1800" dirty="0">
                <a:latin typeface="微软雅黑 Light" panose="020B0502040204020203" pitchFamily="34" charset="-122"/>
                <a:ea typeface="微软雅黑 Light" panose="020B0502040204020203" pitchFamily="34" charset="-122"/>
              </a:rPr>
              <a:t>，访问之并入队</a:t>
            </a:r>
          </a:p>
        </p:txBody>
      </p:sp>
      <p:sp>
        <p:nvSpPr>
          <p:cNvPr id="105" name="Rectangle 115"/>
          <p:cNvSpPr>
            <a:spLocks noChangeArrowheads="1"/>
          </p:cNvSpPr>
          <p:nvPr/>
        </p:nvSpPr>
        <p:spPr bwMode="auto">
          <a:xfrm>
            <a:off x="140531" y="4709541"/>
            <a:ext cx="87487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1800" dirty="0">
                <a:latin typeface="微软雅黑 Light" panose="020B0502040204020203" pitchFamily="34" charset="-122"/>
                <a:ea typeface="微软雅黑 Light" panose="020B0502040204020203" pitchFamily="34" charset="-122"/>
              </a:rPr>
              <a:t>第二次循环：结点</a:t>
            </a:r>
            <a:r>
              <a:rPr lang="en-US" altLang="zh-CN" sz="1800" dirty="0">
                <a:latin typeface="微软雅黑 Light" panose="020B0502040204020203" pitchFamily="34" charset="-122"/>
                <a:ea typeface="微软雅黑 Light" panose="020B0502040204020203" pitchFamily="34" charset="-122"/>
              </a:rPr>
              <a:t>2</a:t>
            </a:r>
            <a:r>
              <a:rPr lang="zh-CN" altLang="en-US" sz="1800" dirty="0">
                <a:latin typeface="微软雅黑 Light" panose="020B0502040204020203" pitchFamily="34" charset="-122"/>
                <a:ea typeface="微软雅黑 Light" panose="020B0502040204020203" pitchFamily="34" charset="-122"/>
              </a:rPr>
              <a:t>出队，找其第一个邻接点</a:t>
            </a:r>
            <a:r>
              <a:rPr lang="en-US" altLang="zh-CN" sz="1800" dirty="0">
                <a:latin typeface="微软雅黑 Light" panose="020B0502040204020203" pitchFamily="34" charset="-122"/>
                <a:ea typeface="微软雅黑 Light" panose="020B0502040204020203" pitchFamily="34" charset="-122"/>
              </a:rPr>
              <a:t>1</a:t>
            </a:r>
            <a:r>
              <a:rPr lang="zh-CN" altLang="en-US" sz="1800" dirty="0">
                <a:latin typeface="微软雅黑 Light" panose="020B0502040204020203" pitchFamily="34" charset="-122"/>
                <a:ea typeface="微软雅黑 Light" panose="020B0502040204020203" pitchFamily="34" charset="-122"/>
              </a:rPr>
              <a:t>，访问、入队；下一个邻接点</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，访问过；下一个邻接点</a:t>
            </a:r>
            <a:r>
              <a:rPr lang="en-US" altLang="zh-CN" sz="1800" dirty="0">
                <a:latin typeface="微软雅黑 Light" panose="020B0502040204020203" pitchFamily="34" charset="-122"/>
                <a:ea typeface="微软雅黑 Light" panose="020B0502040204020203" pitchFamily="34" charset="-122"/>
              </a:rPr>
              <a:t>4</a:t>
            </a:r>
            <a:r>
              <a:rPr lang="zh-CN" altLang="en-US" sz="1800" dirty="0">
                <a:latin typeface="微软雅黑 Light" panose="020B0502040204020203" pitchFamily="34" charset="-122"/>
                <a:ea typeface="微软雅黑 Light" panose="020B0502040204020203" pitchFamily="34" charset="-122"/>
              </a:rPr>
              <a:t>，访问过。</a:t>
            </a:r>
          </a:p>
        </p:txBody>
      </p:sp>
      <p:sp>
        <p:nvSpPr>
          <p:cNvPr id="106" name="Rectangle 116"/>
          <p:cNvSpPr>
            <a:spLocks noChangeArrowheads="1"/>
          </p:cNvSpPr>
          <p:nvPr/>
        </p:nvSpPr>
        <p:spPr bwMode="auto">
          <a:xfrm>
            <a:off x="140531" y="5378095"/>
            <a:ext cx="91440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buClrTx/>
              <a:buFontTx/>
              <a:buNone/>
            </a:pPr>
            <a:r>
              <a:rPr lang="zh-CN" altLang="en-US" sz="1800" dirty="0">
                <a:latin typeface="微软雅黑 Light" panose="020B0502040204020203" pitchFamily="34" charset="-122"/>
                <a:ea typeface="微软雅黑 Light" panose="020B0502040204020203" pitchFamily="34" charset="-122"/>
              </a:rPr>
              <a:t>第三次循环：结点</a:t>
            </a:r>
            <a:r>
              <a:rPr lang="en-US" altLang="zh-CN" sz="1800" dirty="0">
                <a:latin typeface="微软雅黑 Light" panose="020B0502040204020203" pitchFamily="34" charset="-122"/>
                <a:ea typeface="微软雅黑 Light" panose="020B0502040204020203" pitchFamily="34" charset="-122"/>
              </a:rPr>
              <a:t>4</a:t>
            </a:r>
            <a:r>
              <a:rPr lang="zh-CN" altLang="en-US" sz="1800" dirty="0">
                <a:latin typeface="微软雅黑 Light" panose="020B0502040204020203" pitchFamily="34" charset="-122"/>
                <a:ea typeface="微软雅黑 Light" panose="020B0502040204020203" pitchFamily="34" charset="-122"/>
              </a:rPr>
              <a:t>出队，依次找其邻接点</a:t>
            </a:r>
            <a:r>
              <a:rPr lang="en-US" altLang="zh-CN" sz="1800" dirty="0">
                <a:latin typeface="微软雅黑 Light" panose="020B0502040204020203" pitchFamily="34" charset="-122"/>
                <a:ea typeface="微软雅黑 Light" panose="020B0502040204020203" pitchFamily="34" charset="-122"/>
              </a:rPr>
              <a:t>1</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2</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5</a:t>
            </a:r>
            <a:r>
              <a:rPr lang="zh-CN" altLang="en-US" sz="1800" dirty="0">
                <a:latin typeface="微软雅黑 Light" panose="020B0502040204020203" pitchFamily="34" charset="-122"/>
                <a:ea typeface="微软雅黑 Light" panose="020B0502040204020203" pitchFamily="34" charset="-122"/>
              </a:rPr>
              <a:t>均访问过</a:t>
            </a:r>
          </a:p>
        </p:txBody>
      </p:sp>
      <p:sp>
        <p:nvSpPr>
          <p:cNvPr id="107" name="Rectangle 117"/>
          <p:cNvSpPr>
            <a:spLocks noChangeArrowheads="1"/>
          </p:cNvSpPr>
          <p:nvPr/>
        </p:nvSpPr>
        <p:spPr bwMode="auto">
          <a:xfrm>
            <a:off x="140531" y="5728100"/>
            <a:ext cx="9144000" cy="32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buClrTx/>
              <a:buFontTx/>
              <a:buNone/>
            </a:pPr>
            <a:r>
              <a:rPr lang="zh-CN" altLang="en-US" sz="1800" dirty="0">
                <a:latin typeface="微软雅黑 Light" panose="020B0502040204020203" pitchFamily="34" charset="-122"/>
                <a:ea typeface="微软雅黑 Light" panose="020B0502040204020203" pitchFamily="34" charset="-122"/>
              </a:rPr>
              <a:t>第四次循环：结点</a:t>
            </a:r>
            <a:r>
              <a:rPr lang="en-US" altLang="zh-CN" sz="1800" dirty="0">
                <a:latin typeface="微软雅黑 Light" panose="020B0502040204020203" pitchFamily="34" charset="-122"/>
                <a:ea typeface="微软雅黑 Light" panose="020B0502040204020203" pitchFamily="34" charset="-122"/>
              </a:rPr>
              <a:t>5</a:t>
            </a:r>
            <a:r>
              <a:rPr lang="zh-CN" altLang="en-US" sz="1800" dirty="0">
                <a:latin typeface="微软雅黑 Light" panose="020B0502040204020203" pitchFamily="34" charset="-122"/>
                <a:ea typeface="微软雅黑 Light" panose="020B0502040204020203" pitchFamily="34" charset="-122"/>
              </a:rPr>
              <a:t>出队，依次找其邻接点</a:t>
            </a:r>
            <a:r>
              <a:rPr lang="en-US" altLang="zh-CN" sz="1800" dirty="0">
                <a:latin typeface="微软雅黑 Light" panose="020B0502040204020203" pitchFamily="34" charset="-122"/>
                <a:ea typeface="微软雅黑 Light" panose="020B0502040204020203" pitchFamily="34" charset="-122"/>
              </a:rPr>
              <a:t>1</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3</a:t>
            </a:r>
            <a:r>
              <a:rPr lang="zh-CN" altLang="en-US" sz="1800" dirty="0">
                <a:latin typeface="微软雅黑 Light" panose="020B0502040204020203" pitchFamily="34" charset="-122"/>
                <a:ea typeface="微软雅黑 Light" panose="020B0502040204020203" pitchFamily="34" charset="-122"/>
              </a:rPr>
              <a:t>、</a:t>
            </a:r>
            <a:r>
              <a:rPr lang="en-US" altLang="zh-CN" sz="1800" dirty="0">
                <a:latin typeface="微软雅黑 Light" panose="020B0502040204020203" pitchFamily="34" charset="-122"/>
                <a:ea typeface="微软雅黑 Light" panose="020B0502040204020203" pitchFamily="34" charset="-122"/>
              </a:rPr>
              <a:t>4</a:t>
            </a:r>
            <a:r>
              <a:rPr lang="zh-CN" altLang="en-US" sz="1800" dirty="0">
                <a:latin typeface="微软雅黑 Light" panose="020B0502040204020203" pitchFamily="34" charset="-122"/>
                <a:ea typeface="微软雅黑 Light" panose="020B0502040204020203" pitchFamily="34" charset="-122"/>
              </a:rPr>
              <a:t>均访问过</a:t>
            </a:r>
          </a:p>
        </p:txBody>
      </p:sp>
    </p:spTree>
    <p:extLst>
      <p:ext uri="{BB962C8B-B14F-4D97-AF65-F5344CB8AC3E}">
        <p14:creationId xmlns:p14="http://schemas.microsoft.com/office/powerpoint/2010/main" val="190420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2"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slide(fromRight)">
                                      <p:cBhvr>
                                        <p:cTn id="1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slide(fromRight)">
                                      <p:cBhvr>
                                        <p:cTn id="16" dur="500"/>
                                        <p:tgtEl>
                                          <p:spTgt spid="82"/>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slide(fromRight)">
                                      <p:cBhvr>
                                        <p:cTn id="21" dur="500"/>
                                        <p:tgtEl>
                                          <p:spTgt spid="8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slide(fromRight)">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slide(fromRight)">
                                      <p:cBhvr>
                                        <p:cTn id="39" dur="500"/>
                                        <p:tgtEl>
                                          <p:spTgt spid="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8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81" grpId="0" autoUpdateAnimBg="0"/>
      <p:bldP spid="82" grpId="0" autoUpdateAnimBg="0"/>
      <p:bldP spid="83" grpId="0" autoUpdateAnimBg="0"/>
      <p:bldP spid="84" grpId="0" autoUpdateAnimBg="0"/>
      <p:bldP spid="85" grpId="0" animBg="1" autoUpdateAnimBg="0"/>
      <p:bldP spid="86" grpId="0" autoUpdateAnimBg="0"/>
      <p:bldP spid="87" grpId="0" animBg="1" autoUpdateAnimBg="0"/>
      <p:bldP spid="88" grpId="0" animBg="1" autoUpdateAnimBg="0"/>
      <p:bldP spid="89" grpId="0" animBg="1" autoUpdateAnimBg="0"/>
      <p:bldP spid="104" grpId="0"/>
      <p:bldP spid="105" grpId="0"/>
      <p:bldP spid="106" grpId="0"/>
      <p:bldP spid="1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C0C0C0"/>
                  </a:outerShdw>
                </a:effectLst>
                <a:latin typeface="黑体" pitchFamily="2" charset="-122"/>
                <a:ea typeface="黑体" pitchFamily="2" charset="-122"/>
              </a:rPr>
              <a:t>遍历方法总结</a:t>
            </a:r>
            <a:endParaRPr lang="zh-CN" altLang="en-US" dirty="0"/>
          </a:p>
        </p:txBody>
      </p:sp>
      <p:sp>
        <p:nvSpPr>
          <p:cNvPr id="4" name="Text Box 3">
            <a:hlinkClick r:id="" action="ppaction://hlinkshowjump?jump=nextslide"/>
          </p:cNvPr>
          <p:cNvSpPr txBox="1">
            <a:spLocks noChangeArrowheads="1"/>
          </p:cNvSpPr>
          <p:nvPr/>
        </p:nvSpPr>
        <p:spPr bwMode="auto">
          <a:xfrm>
            <a:off x="285750" y="1354138"/>
            <a:ext cx="7993063"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514350" indent="-514350" eaLnBrk="1" hangingPunct="1">
              <a:lnSpc>
                <a:spcPct val="120000"/>
              </a:lnSpc>
              <a:spcBef>
                <a:spcPct val="0"/>
              </a:spcBef>
              <a:buClrTx/>
              <a:buFontTx/>
              <a:buAutoNum type="arabicPeriod"/>
            </a:pPr>
            <a:r>
              <a:rPr lang="zh-CN" altLang="en-US" sz="2800" dirty="0">
                <a:solidFill>
                  <a:srgbClr val="000099"/>
                </a:solidFill>
                <a:latin typeface="微软雅黑 Light" panose="020B0502040204020203" pitchFamily="34" charset="-122"/>
                <a:ea typeface="微软雅黑 Light" panose="020B0502040204020203" pitchFamily="34" charset="-122"/>
              </a:rPr>
              <a:t>遍历图的过程实质上是</a:t>
            </a:r>
            <a:r>
              <a:rPr lang="zh-CN" altLang="en-US" sz="2800" dirty="0">
                <a:solidFill>
                  <a:srgbClr val="FF0000"/>
                </a:solidFill>
                <a:latin typeface="微软雅黑 Light" panose="020B0502040204020203" pitchFamily="34" charset="-122"/>
                <a:ea typeface="微软雅黑 Light" panose="020B0502040204020203" pitchFamily="34" charset="-122"/>
              </a:rPr>
              <a:t>通过边或弧找邻接点的过程</a:t>
            </a:r>
            <a:r>
              <a:rPr lang="zh-CN" altLang="en-US" sz="2800" dirty="0">
                <a:solidFill>
                  <a:srgbClr val="000099"/>
                </a:solidFill>
                <a:latin typeface="微软雅黑 Light" panose="020B0502040204020203" pitchFamily="34" charset="-122"/>
                <a:ea typeface="微软雅黑 Light" panose="020B0502040204020203" pitchFamily="34" charset="-122"/>
              </a:rPr>
              <a:t>，因此</a:t>
            </a:r>
            <a:r>
              <a:rPr lang="en-US" altLang="zh-CN" sz="2800" dirty="0">
                <a:solidFill>
                  <a:srgbClr val="000099"/>
                </a:solidFill>
                <a:latin typeface="微软雅黑 Light" panose="020B0502040204020203" pitchFamily="34" charset="-122"/>
                <a:ea typeface="微软雅黑 Light" panose="020B0502040204020203" pitchFamily="34" charset="-122"/>
              </a:rPr>
              <a:t>DFS</a:t>
            </a:r>
            <a:r>
              <a:rPr lang="zh-CN" altLang="en-US" sz="2800" dirty="0">
                <a:solidFill>
                  <a:srgbClr val="000099"/>
                </a:solidFill>
                <a:latin typeface="微软雅黑 Light" panose="020B0502040204020203" pitchFamily="34" charset="-122"/>
                <a:ea typeface="微软雅黑 Light" panose="020B0502040204020203" pitchFamily="34" charset="-122"/>
              </a:rPr>
              <a:t>和</a:t>
            </a:r>
            <a:r>
              <a:rPr lang="en-US" altLang="zh-CN" sz="2800" dirty="0">
                <a:solidFill>
                  <a:srgbClr val="000099"/>
                </a:solidFill>
                <a:latin typeface="微软雅黑 Light" panose="020B0502040204020203" pitchFamily="34" charset="-122"/>
                <a:ea typeface="微软雅黑 Light" panose="020B0502040204020203" pitchFamily="34" charset="-122"/>
              </a:rPr>
              <a:t>BFS</a:t>
            </a:r>
            <a:r>
              <a:rPr lang="zh-CN" altLang="en-US" sz="2800" dirty="0">
                <a:solidFill>
                  <a:srgbClr val="000099"/>
                </a:solidFill>
                <a:latin typeface="微软雅黑 Light" panose="020B0502040204020203" pitchFamily="34" charset="-122"/>
                <a:ea typeface="微软雅黑 Light" panose="020B0502040204020203" pitchFamily="34" charset="-122"/>
              </a:rPr>
              <a:t>的时间复杂度是相同的。</a:t>
            </a:r>
            <a:endParaRPr lang="en-US" altLang="zh-CN" sz="2800" dirty="0">
              <a:solidFill>
                <a:srgbClr val="000099"/>
              </a:solidFill>
              <a:latin typeface="微软雅黑 Light" panose="020B0502040204020203" pitchFamily="34" charset="-122"/>
              <a:ea typeface="微软雅黑 Light" panose="020B0502040204020203" pitchFamily="34" charset="-122"/>
            </a:endParaRPr>
          </a:p>
          <a:p>
            <a:pPr marL="514350" indent="-514350">
              <a:lnSpc>
                <a:spcPct val="120000"/>
              </a:lnSpc>
              <a:spcBef>
                <a:spcPct val="0"/>
              </a:spcBef>
              <a:buClrTx/>
              <a:buFontTx/>
              <a:buAutoNum type="arabicPeriod"/>
            </a:pPr>
            <a:r>
              <a:rPr lang="zh-CN" altLang="en-US" sz="2800" dirty="0">
                <a:solidFill>
                  <a:srgbClr val="000099"/>
                </a:solidFill>
                <a:latin typeface="微软雅黑 Light" panose="020B0502040204020203" pitchFamily="34" charset="-122"/>
                <a:ea typeface="微软雅黑 Light" panose="020B0502040204020203" pitchFamily="34" charset="-122"/>
              </a:rPr>
              <a:t>对于一个图，它的</a:t>
            </a:r>
            <a:r>
              <a:rPr lang="en-US" altLang="zh-CN" sz="2800" dirty="0">
                <a:solidFill>
                  <a:srgbClr val="000099"/>
                </a:solidFill>
                <a:latin typeface="微软雅黑 Light" panose="020B0502040204020203" pitchFamily="34" charset="-122"/>
                <a:ea typeface="微软雅黑 Light" panose="020B0502040204020203" pitchFamily="34" charset="-122"/>
              </a:rPr>
              <a:t>DFS</a:t>
            </a:r>
            <a:r>
              <a:rPr lang="zh-CN" altLang="en-US" sz="2800" dirty="0">
                <a:solidFill>
                  <a:srgbClr val="000099"/>
                </a:solidFill>
                <a:latin typeface="微软雅黑 Light" panose="020B0502040204020203" pitchFamily="34" charset="-122"/>
                <a:ea typeface="微软雅黑 Light" panose="020B0502040204020203" pitchFamily="34" charset="-122"/>
              </a:rPr>
              <a:t>和</a:t>
            </a:r>
            <a:r>
              <a:rPr lang="en-US" altLang="zh-CN" sz="2800" dirty="0">
                <a:solidFill>
                  <a:srgbClr val="000099"/>
                </a:solidFill>
                <a:latin typeface="微软雅黑 Light" panose="020B0502040204020203" pitchFamily="34" charset="-122"/>
                <a:ea typeface="微软雅黑 Light" panose="020B0502040204020203" pitchFamily="34" charset="-122"/>
              </a:rPr>
              <a:t>BFS</a:t>
            </a:r>
            <a:r>
              <a:rPr lang="zh-CN" altLang="en-US" sz="2800" dirty="0">
                <a:solidFill>
                  <a:srgbClr val="000099"/>
                </a:solidFill>
                <a:latin typeface="微软雅黑 Light" panose="020B0502040204020203" pitchFamily="34" charset="-122"/>
                <a:ea typeface="微软雅黑 Light" panose="020B0502040204020203" pitchFamily="34" charset="-122"/>
              </a:rPr>
              <a:t>的搜索顺序不唯一，</a:t>
            </a:r>
            <a:r>
              <a:rPr lang="zh-CN" altLang="en-US" sz="2800" dirty="0">
                <a:solidFill>
                  <a:srgbClr val="FF0000"/>
                </a:solidFill>
                <a:latin typeface="微软雅黑 Light" panose="020B0502040204020203" pitchFamily="34" charset="-122"/>
                <a:ea typeface="微软雅黑 Light" panose="020B0502040204020203" pitchFamily="34" charset="-122"/>
              </a:rPr>
              <a:t>是由该图的存储结构决定的。</a:t>
            </a:r>
          </a:p>
          <a:p>
            <a:pPr marL="514350" indent="-514350">
              <a:lnSpc>
                <a:spcPct val="120000"/>
              </a:lnSpc>
              <a:spcBef>
                <a:spcPct val="0"/>
              </a:spcBef>
              <a:buClrTx/>
              <a:buFontTx/>
              <a:buAutoNum type="arabicPeriod"/>
            </a:pPr>
            <a:r>
              <a:rPr lang="zh-CN" altLang="en-US" sz="2800" dirty="0">
                <a:solidFill>
                  <a:srgbClr val="000099"/>
                </a:solidFill>
                <a:latin typeface="微软雅黑 Light" panose="020B0502040204020203" pitchFamily="34" charset="-122"/>
                <a:ea typeface="微软雅黑 Light" panose="020B0502040204020203" pitchFamily="34" charset="-122"/>
              </a:rPr>
              <a:t>如果从无向图的任一顶点出发进行</a:t>
            </a:r>
            <a:r>
              <a:rPr lang="zh-CN" altLang="en-US" sz="2800" dirty="0">
                <a:solidFill>
                  <a:srgbClr val="FF0000"/>
                </a:solidFill>
                <a:latin typeface="微软雅黑 Light" panose="020B0502040204020203" pitchFamily="34" charset="-122"/>
                <a:ea typeface="微软雅黑 Light" panose="020B0502040204020203" pitchFamily="34" charset="-122"/>
              </a:rPr>
              <a:t>一次</a:t>
            </a:r>
            <a:r>
              <a:rPr lang="zh-CN" altLang="en-US" sz="2800" dirty="0">
                <a:solidFill>
                  <a:srgbClr val="000099"/>
                </a:solidFill>
                <a:latin typeface="微软雅黑 Light" panose="020B0502040204020203" pitchFamily="34" charset="-122"/>
                <a:ea typeface="微软雅黑 Light" panose="020B0502040204020203" pitchFamily="34" charset="-122"/>
              </a:rPr>
              <a:t>深度优先搜索即可访问所有顶点，则该图一定是连通图。</a:t>
            </a:r>
            <a:endParaRPr lang="en-US" altLang="zh-CN" sz="2800" dirty="0">
              <a:solidFill>
                <a:srgbClr val="000099"/>
              </a:solidFill>
              <a:latin typeface="微软雅黑 Light" panose="020B0502040204020203" pitchFamily="34" charset="-122"/>
              <a:ea typeface="微软雅黑 Light" panose="020B0502040204020203" pitchFamily="34" charset="-122"/>
            </a:endParaRPr>
          </a:p>
          <a:p>
            <a:pPr marL="514350" indent="-514350">
              <a:lnSpc>
                <a:spcPct val="120000"/>
              </a:lnSpc>
              <a:spcBef>
                <a:spcPct val="0"/>
              </a:spcBef>
              <a:buClrTx/>
              <a:buFontTx/>
              <a:buAutoNum type="arabicPeriod"/>
            </a:pPr>
            <a:r>
              <a:rPr lang="zh-CN" altLang="en-US" sz="2800" dirty="0">
                <a:solidFill>
                  <a:srgbClr val="000099"/>
                </a:solidFill>
                <a:latin typeface="微软雅黑 Light" panose="020B0502040204020203" pitchFamily="34" charset="-122"/>
                <a:ea typeface="微软雅黑 Light" panose="020B0502040204020203" pitchFamily="34" charset="-122"/>
              </a:rPr>
              <a:t>对于非连通图的遍历过程中每调用一次</a:t>
            </a:r>
            <a:r>
              <a:rPr lang="en-US" altLang="zh-CN" sz="2800" dirty="0">
                <a:solidFill>
                  <a:srgbClr val="000099"/>
                </a:solidFill>
                <a:latin typeface="微软雅黑 Light" panose="020B0502040204020203" pitchFamily="34" charset="-122"/>
                <a:ea typeface="微软雅黑 Light" panose="020B0502040204020203" pitchFamily="34" charset="-122"/>
              </a:rPr>
              <a:t>DFS</a:t>
            </a:r>
            <a:r>
              <a:rPr lang="zh-CN" altLang="en-US" sz="2800" dirty="0">
                <a:solidFill>
                  <a:srgbClr val="000099"/>
                </a:solidFill>
                <a:latin typeface="微软雅黑 Light" panose="020B0502040204020203" pitchFamily="34" charset="-122"/>
                <a:ea typeface="微软雅黑 Light" panose="020B0502040204020203" pitchFamily="34" charset="-122"/>
              </a:rPr>
              <a:t>算法都得到该图的一个</a:t>
            </a:r>
            <a:r>
              <a:rPr lang="zh-CN" altLang="en-US" sz="2800" dirty="0">
                <a:solidFill>
                  <a:srgbClr val="FF0000"/>
                </a:solidFill>
                <a:latin typeface="微软雅黑 Light" panose="020B0502040204020203" pitchFamily="34" charset="-122"/>
                <a:ea typeface="微软雅黑 Light" panose="020B0502040204020203" pitchFamily="34" charset="-122"/>
              </a:rPr>
              <a:t>连通分量</a:t>
            </a:r>
            <a:r>
              <a:rPr lang="zh-CN" altLang="en-US" sz="2800" dirty="0">
                <a:solidFill>
                  <a:srgbClr val="000099"/>
                </a:solidFill>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2711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altLang="zh-CN" dirty="0">
                <a:latin typeface="Segoe UI Light" panose="020B0502040204020203" pitchFamily="34" charset="0"/>
                <a:cs typeface="Segoe UI Light" panose="020B0502040204020203" pitchFamily="34" charset="0"/>
              </a:rPr>
              <a:t>Any Question</a:t>
            </a:r>
            <a:r>
              <a:rPr lang="zh-CN" altLang="en-US" dirty="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406208" y="2818071"/>
            <a:ext cx="7081986" cy="2983706"/>
          </a:xfrm>
        </p:spPr>
        <p:txBody>
          <a:bodyPr>
            <a:normAutofit/>
          </a:bodyPr>
          <a:lstStyle/>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a:p>
            <a:pPr>
              <a:lnSpc>
                <a:spcPts val="2700"/>
              </a:lnSpc>
              <a:spcBef>
                <a:spcPts val="1125"/>
              </a:spcBef>
              <a:spcAft>
                <a:spcPts val="0"/>
              </a:spcAft>
            </a:pPr>
            <a:r>
              <a:rPr lang="en-US" altLang="zh-CN" sz="1500" dirty="0">
                <a:latin typeface="Segoe UI Light" panose="020B0502040204020203" pitchFamily="34" charset="0"/>
                <a:cs typeface="Segoe UI Light" panose="020B0502040204020203" pitchFamily="34" charset="0"/>
                <a:hlinkClick r:id="rId3"/>
              </a:rPr>
              <a:t>www.xinggangw.info</a:t>
            </a:r>
            <a:endParaRPr lang="en-US" altLang="zh-CN" sz="1500" dirty="0">
              <a:latin typeface="Segoe UI Light" panose="020B0502040204020203" pitchFamily="34" charset="0"/>
              <a:cs typeface="Segoe UI Light" panose="020B0502040204020203" pitchFamily="34" charset="0"/>
            </a:endParaRPr>
          </a:p>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a:p>
            <a:pPr>
              <a:lnSpc>
                <a:spcPts val="2700"/>
              </a:lnSpc>
              <a:spcAft>
                <a:spcPts val="0"/>
              </a:spcAft>
            </a:pPr>
            <a:endParaRPr lang="en-US" sz="15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10363" y="3314638"/>
            <a:ext cx="496455" cy="496455"/>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图的遍历</a:t>
            </a:r>
            <a:endParaRPr lang="zh-CN" altLang="en-US" dirty="0"/>
          </a:p>
        </p:txBody>
      </p:sp>
      <p:sp>
        <p:nvSpPr>
          <p:cNvPr id="3" name="内容占位符 2"/>
          <p:cNvSpPr>
            <a:spLocks noGrp="1"/>
          </p:cNvSpPr>
          <p:nvPr>
            <p:ph sz="quarter" idx="10"/>
          </p:nvPr>
        </p:nvSpPr>
        <p:spPr/>
        <p:txBody>
          <a:bodyPr/>
          <a:lstStyle/>
          <a:p>
            <a:endParaRPr lang="zh-CN" altLang="en-US"/>
          </a:p>
        </p:txBody>
      </p:sp>
      <p:sp>
        <p:nvSpPr>
          <p:cNvPr id="4" name="Text Box 2"/>
          <p:cNvSpPr txBox="1">
            <a:spLocks noChangeArrowheads="1"/>
          </p:cNvSpPr>
          <p:nvPr/>
        </p:nvSpPr>
        <p:spPr bwMode="auto">
          <a:xfrm>
            <a:off x="3401291" y="2582487"/>
            <a:ext cx="5105400" cy="1431925"/>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400" b="0" dirty="0">
                <a:solidFill>
                  <a:schemeClr val="tx2"/>
                </a:solidFill>
                <a:latin typeface="隶书" panose="02010509060101010101" pitchFamily="49" charset="-122"/>
                <a:ea typeface="隶书" panose="02010509060101010101" pitchFamily="49" charset="-122"/>
              </a:rPr>
              <a:t>一、深度优先搜索</a:t>
            </a:r>
          </a:p>
          <a:p>
            <a:pPr eaLnBrk="1" hangingPunct="1">
              <a:spcBef>
                <a:spcPct val="0"/>
              </a:spcBef>
              <a:buFontTx/>
              <a:buNone/>
            </a:pPr>
            <a:r>
              <a:rPr lang="zh-CN" altLang="en-US" sz="4400" b="0" dirty="0">
                <a:solidFill>
                  <a:schemeClr val="tx2"/>
                </a:solidFill>
                <a:latin typeface="隶书" panose="02010509060101010101" pitchFamily="49" charset="-122"/>
                <a:ea typeface="隶书" panose="02010509060101010101" pitchFamily="49" charset="-122"/>
              </a:rPr>
              <a:t>二、广度优先搜索</a:t>
            </a:r>
            <a:r>
              <a:rPr lang="zh-CN" altLang="en-US" sz="4400" b="0" dirty="0">
                <a:latin typeface="隶书" panose="02010509060101010101" pitchFamily="49" charset="-122"/>
                <a:ea typeface="隶书" panose="02010509060101010101" pitchFamily="49" charset="-122"/>
              </a:rPr>
              <a:t>   </a:t>
            </a:r>
          </a:p>
        </p:txBody>
      </p:sp>
      <p:sp>
        <p:nvSpPr>
          <p:cNvPr id="5" name="Rectangle 7"/>
          <p:cNvSpPr>
            <a:spLocks noChangeArrowheads="1"/>
          </p:cNvSpPr>
          <p:nvPr/>
        </p:nvSpPr>
        <p:spPr bwMode="auto">
          <a:xfrm>
            <a:off x="886691" y="3039687"/>
            <a:ext cx="244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0000"/>
                </a:solidFill>
                <a:ea typeface="黑体" panose="02010609060101010101" pitchFamily="49" charset="-122"/>
              </a:rPr>
              <a:t>图常用的遍历：</a:t>
            </a:r>
          </a:p>
        </p:txBody>
      </p:sp>
    </p:spTree>
    <p:extLst>
      <p:ext uri="{BB962C8B-B14F-4D97-AF65-F5344CB8AC3E}">
        <p14:creationId xmlns:p14="http://schemas.microsoft.com/office/powerpoint/2010/main" val="202251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0907" y="448056"/>
            <a:ext cx="7921820" cy="640080"/>
          </a:xfrm>
        </p:spPr>
        <p:txBody>
          <a:bodyPr>
            <a:normAutofit/>
          </a:bodyPr>
          <a:lstStyle/>
          <a:p>
            <a:r>
              <a:rPr lang="zh-CN" altLang="en-US" dirty="0"/>
              <a:t>深度优先搜索</a:t>
            </a:r>
            <a:r>
              <a:rPr lang="en-US" altLang="zh-CN" dirty="0"/>
              <a:t>( DFS </a:t>
            </a:r>
            <a:r>
              <a:rPr lang="zh-CN" altLang="en-US" dirty="0"/>
              <a:t>，</a:t>
            </a:r>
            <a:r>
              <a:rPr lang="en-US" altLang="zh-CN" dirty="0" err="1"/>
              <a:t>Depth_First</a:t>
            </a:r>
            <a:r>
              <a:rPr lang="en-US" altLang="zh-CN" dirty="0"/>
              <a:t> Search)</a:t>
            </a:r>
            <a:endParaRPr lang="zh-CN" altLang="en-US" dirty="0"/>
          </a:p>
        </p:txBody>
      </p:sp>
      <p:sp>
        <p:nvSpPr>
          <p:cNvPr id="4" name="Slide Number Placeholder 5"/>
          <p:cNvSpPr>
            <a:spLocks noGrp="1"/>
          </p:cNvSpPr>
          <p:nvPr>
            <p:ph type="sldNum" sz="quarter" idx="4294967295"/>
          </p:nvPr>
        </p:nvSpPr>
        <p:spPr>
          <a:xfrm>
            <a:off x="6553200" y="6838601"/>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076EBF1-C73C-4DF0-80F1-F42FBB27FB19}" type="slidenum">
              <a:rPr lang="en-US" altLang="zh-CN" sz="1400" smtClean="0"/>
              <a:pPr>
                <a:spcBef>
                  <a:spcPct val="0"/>
                </a:spcBef>
                <a:buFontTx/>
                <a:buNone/>
              </a:pPr>
              <a:t>4</a:t>
            </a:fld>
            <a:endParaRPr lang="en-US" altLang="zh-CN" sz="1400"/>
          </a:p>
        </p:txBody>
      </p:sp>
      <p:sp>
        <p:nvSpPr>
          <p:cNvPr id="5" name="Rectangle 3"/>
          <p:cNvSpPr>
            <a:spLocks noChangeArrowheads="1"/>
          </p:cNvSpPr>
          <p:nvPr/>
        </p:nvSpPr>
        <p:spPr bwMode="auto">
          <a:xfrm>
            <a:off x="228600" y="1608337"/>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800" dirty="0">
                <a:solidFill>
                  <a:schemeClr val="accent1"/>
                </a:solidFill>
                <a:latin typeface="黑体" panose="02010609060101010101" pitchFamily="49" charset="-122"/>
                <a:ea typeface="黑体" panose="02010609060101010101" pitchFamily="49" charset="-122"/>
              </a:rPr>
              <a:t>基本思想：</a:t>
            </a:r>
            <a:r>
              <a:rPr lang="en-US" altLang="zh-CN" sz="2800" dirty="0">
                <a:solidFill>
                  <a:schemeClr val="tx2"/>
                </a:solidFill>
                <a:ea typeface="黑体" panose="02010609060101010101" pitchFamily="49" charset="-122"/>
              </a:rPr>
              <a:t>——</a:t>
            </a:r>
            <a:r>
              <a:rPr lang="zh-CN" altLang="en-US" sz="2400" dirty="0">
                <a:solidFill>
                  <a:schemeClr val="tx2"/>
                </a:solidFill>
                <a:ea typeface="微软雅黑 Light" panose="020B0502040204020203" pitchFamily="34" charset="-122"/>
              </a:rPr>
              <a:t>仿树的先序遍历过程。</a:t>
            </a:r>
          </a:p>
        </p:txBody>
      </p:sp>
      <p:sp>
        <p:nvSpPr>
          <p:cNvPr id="6" name="Text Box 6"/>
          <p:cNvSpPr txBox="1">
            <a:spLocks noChangeArrowheads="1"/>
          </p:cNvSpPr>
          <p:nvPr/>
        </p:nvSpPr>
        <p:spPr bwMode="auto">
          <a:xfrm>
            <a:off x="4577404" y="3473015"/>
            <a:ext cx="609600" cy="579437"/>
          </a:xfrm>
          <a:prstGeom prst="rect">
            <a:avLst/>
          </a:prstGeom>
          <a:noFill/>
          <a:ln w="38100">
            <a:noFill/>
            <a:miter lim="800000"/>
            <a:headEnd/>
            <a:tailEnd/>
          </a:ln>
          <a:effectLst/>
        </p:spPr>
        <p:txBody>
          <a:bodyPr>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v1</a:t>
            </a:r>
          </a:p>
        </p:txBody>
      </p:sp>
      <p:grpSp>
        <p:nvGrpSpPr>
          <p:cNvPr id="7" name="Group 7"/>
          <p:cNvGrpSpPr>
            <a:grpSpLocks/>
          </p:cNvGrpSpPr>
          <p:nvPr/>
        </p:nvGrpSpPr>
        <p:grpSpPr bwMode="auto">
          <a:xfrm>
            <a:off x="568707" y="2832507"/>
            <a:ext cx="3657600" cy="2413000"/>
            <a:chOff x="192" y="2182"/>
            <a:chExt cx="2304" cy="1520"/>
          </a:xfrm>
        </p:grpSpPr>
        <p:sp>
          <p:nvSpPr>
            <p:cNvPr id="8" name="Oval 8"/>
            <p:cNvSpPr>
              <a:spLocks noChangeArrowheads="1"/>
            </p:cNvSpPr>
            <p:nvPr/>
          </p:nvSpPr>
          <p:spPr bwMode="auto">
            <a:xfrm>
              <a:off x="928" y="2182"/>
              <a:ext cx="234" cy="270"/>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ea typeface="黑体" panose="02010609060101010101" pitchFamily="49" charset="-122"/>
                </a:rPr>
                <a:t>v1</a:t>
              </a:r>
            </a:p>
          </p:txBody>
        </p:sp>
        <p:sp>
          <p:nvSpPr>
            <p:cNvPr id="9" name="Oval 9"/>
            <p:cNvSpPr>
              <a:spLocks noChangeArrowheads="1"/>
            </p:cNvSpPr>
            <p:nvPr/>
          </p:nvSpPr>
          <p:spPr bwMode="auto">
            <a:xfrm>
              <a:off x="540" y="2584"/>
              <a:ext cx="234" cy="269"/>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ea typeface="黑体" panose="02010609060101010101" pitchFamily="49" charset="-122"/>
                </a:rPr>
                <a:t>v2</a:t>
              </a:r>
            </a:p>
          </p:txBody>
        </p:sp>
        <p:sp>
          <p:nvSpPr>
            <p:cNvPr id="10" name="Oval 10"/>
            <p:cNvSpPr>
              <a:spLocks noChangeArrowheads="1"/>
            </p:cNvSpPr>
            <p:nvPr/>
          </p:nvSpPr>
          <p:spPr bwMode="auto">
            <a:xfrm>
              <a:off x="1853" y="2542"/>
              <a:ext cx="232" cy="270"/>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ea typeface="黑体" panose="02010609060101010101" pitchFamily="49" charset="-122"/>
                </a:rPr>
                <a:t>v3</a:t>
              </a:r>
            </a:p>
          </p:txBody>
        </p:sp>
        <p:sp>
          <p:nvSpPr>
            <p:cNvPr id="11" name="Oval 11"/>
            <p:cNvSpPr>
              <a:spLocks noChangeArrowheads="1"/>
            </p:cNvSpPr>
            <p:nvPr/>
          </p:nvSpPr>
          <p:spPr bwMode="auto">
            <a:xfrm>
              <a:off x="618" y="3432"/>
              <a:ext cx="233" cy="270"/>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ea typeface="黑体" panose="02010609060101010101" pitchFamily="49" charset="-122"/>
                </a:rPr>
                <a:t>v8</a:t>
              </a:r>
            </a:p>
          </p:txBody>
        </p:sp>
        <p:sp>
          <p:nvSpPr>
            <p:cNvPr id="12" name="Line 12"/>
            <p:cNvSpPr>
              <a:spLocks noChangeShapeType="1"/>
            </p:cNvSpPr>
            <p:nvPr/>
          </p:nvSpPr>
          <p:spPr bwMode="auto">
            <a:xfrm>
              <a:off x="1162" y="2298"/>
              <a:ext cx="735" cy="2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13" name="Line 13"/>
            <p:cNvSpPr>
              <a:spLocks noChangeShapeType="1"/>
            </p:cNvSpPr>
            <p:nvPr/>
          </p:nvSpPr>
          <p:spPr bwMode="auto">
            <a:xfrm flipH="1">
              <a:off x="696" y="2374"/>
              <a:ext cx="272" cy="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14" name="Line 14"/>
            <p:cNvSpPr>
              <a:spLocks noChangeShapeType="1"/>
            </p:cNvSpPr>
            <p:nvPr/>
          </p:nvSpPr>
          <p:spPr bwMode="auto">
            <a:xfrm>
              <a:off x="734" y="2815"/>
              <a:ext cx="156" cy="1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15" name="Line 15"/>
            <p:cNvSpPr>
              <a:spLocks noChangeShapeType="1"/>
            </p:cNvSpPr>
            <p:nvPr/>
          </p:nvSpPr>
          <p:spPr bwMode="auto">
            <a:xfrm>
              <a:off x="2047" y="2774"/>
              <a:ext cx="311" cy="3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16" name="Line 16"/>
            <p:cNvSpPr>
              <a:spLocks noChangeShapeType="1"/>
            </p:cNvSpPr>
            <p:nvPr/>
          </p:nvSpPr>
          <p:spPr bwMode="auto">
            <a:xfrm flipH="1">
              <a:off x="1775" y="2812"/>
              <a:ext cx="156" cy="30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17" name="Oval 17"/>
            <p:cNvSpPr>
              <a:spLocks noChangeArrowheads="1"/>
            </p:cNvSpPr>
            <p:nvPr/>
          </p:nvSpPr>
          <p:spPr bwMode="auto">
            <a:xfrm>
              <a:off x="2264" y="3069"/>
              <a:ext cx="232" cy="271"/>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ea typeface="黑体" panose="02010609060101010101" pitchFamily="49" charset="-122"/>
                </a:rPr>
                <a:t>v7</a:t>
              </a:r>
            </a:p>
          </p:txBody>
        </p:sp>
        <p:sp>
          <p:nvSpPr>
            <p:cNvPr id="18" name="Oval 18"/>
            <p:cNvSpPr>
              <a:spLocks noChangeArrowheads="1"/>
            </p:cNvSpPr>
            <p:nvPr/>
          </p:nvSpPr>
          <p:spPr bwMode="auto">
            <a:xfrm>
              <a:off x="1620" y="3082"/>
              <a:ext cx="233" cy="270"/>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solidFill>
                    <a:srgbClr val="FFFF00"/>
                  </a:solidFill>
                  <a:ea typeface="黑体" panose="02010609060101010101" pitchFamily="49" charset="-122"/>
                </a:rPr>
                <a:t>v6</a:t>
              </a:r>
            </a:p>
          </p:txBody>
        </p:sp>
        <p:sp>
          <p:nvSpPr>
            <p:cNvPr id="19" name="Oval 19"/>
            <p:cNvSpPr>
              <a:spLocks noChangeArrowheads="1"/>
            </p:cNvSpPr>
            <p:nvPr/>
          </p:nvSpPr>
          <p:spPr bwMode="auto">
            <a:xfrm>
              <a:off x="192" y="3008"/>
              <a:ext cx="232" cy="270"/>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ea typeface="黑体" panose="02010609060101010101" pitchFamily="49" charset="-122"/>
                </a:rPr>
                <a:t>v4</a:t>
              </a:r>
            </a:p>
          </p:txBody>
        </p:sp>
        <p:sp>
          <p:nvSpPr>
            <p:cNvPr id="20" name="Oval 20"/>
            <p:cNvSpPr>
              <a:spLocks noChangeArrowheads="1"/>
            </p:cNvSpPr>
            <p:nvPr/>
          </p:nvSpPr>
          <p:spPr bwMode="auto">
            <a:xfrm>
              <a:off x="890" y="2969"/>
              <a:ext cx="232" cy="270"/>
            </a:xfrm>
            <a:prstGeom prst="ellipse">
              <a:avLst/>
            </a:prstGeom>
            <a:solidFill>
              <a:schemeClr val="folHlink"/>
            </a:solidFill>
            <a:ln w="3810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solidFill>
                    <a:srgbClr val="FFFF00"/>
                  </a:solidFill>
                  <a:ea typeface="黑体" panose="02010609060101010101" pitchFamily="49" charset="-122"/>
                </a:rPr>
                <a:t>v5</a:t>
              </a:r>
            </a:p>
          </p:txBody>
        </p:sp>
        <p:sp>
          <p:nvSpPr>
            <p:cNvPr id="21" name="Line 21"/>
            <p:cNvSpPr>
              <a:spLocks noChangeShapeType="1"/>
            </p:cNvSpPr>
            <p:nvPr/>
          </p:nvSpPr>
          <p:spPr bwMode="auto">
            <a:xfrm flipH="1">
              <a:off x="386" y="2776"/>
              <a:ext cx="154" cy="2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22" name="Line 22"/>
            <p:cNvSpPr>
              <a:spLocks noChangeShapeType="1"/>
            </p:cNvSpPr>
            <p:nvPr/>
          </p:nvSpPr>
          <p:spPr bwMode="auto">
            <a:xfrm>
              <a:off x="386" y="3278"/>
              <a:ext cx="272" cy="19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23" name="Line 23"/>
            <p:cNvSpPr>
              <a:spLocks noChangeShapeType="1"/>
            </p:cNvSpPr>
            <p:nvPr/>
          </p:nvSpPr>
          <p:spPr bwMode="auto">
            <a:xfrm flipH="1">
              <a:off x="851" y="3239"/>
              <a:ext cx="117" cy="2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grpSp>
      <p:sp>
        <p:nvSpPr>
          <p:cNvPr id="24" name="Rectangle 24"/>
          <p:cNvSpPr>
            <a:spLocks noChangeArrowheads="1"/>
          </p:cNvSpPr>
          <p:nvPr/>
        </p:nvSpPr>
        <p:spPr bwMode="auto">
          <a:xfrm>
            <a:off x="5340991" y="2999940"/>
            <a:ext cx="1674813" cy="523875"/>
          </a:xfrm>
          <a:prstGeom prst="rect">
            <a:avLst/>
          </a:prstGeom>
          <a:noFill/>
          <a:ln w="38100">
            <a:noFill/>
            <a:miter lim="800000"/>
            <a:headEnd/>
            <a:tailEnd/>
          </a:ln>
          <a:effectLst/>
        </p:spPr>
        <p:txBody>
          <a:bodyPr wrap="none">
            <a:spAutoFit/>
          </a:bodyPr>
          <a:lstStyle/>
          <a:p>
            <a:pPr eaLnBrk="1" hangingPunct="1">
              <a:defRPr/>
            </a:pPr>
            <a:r>
              <a:rPr lang="en-US" altLang="zh-CN" sz="2800" dirty="0">
                <a:solidFill>
                  <a:schemeClr val="accent1"/>
                </a:solidFill>
                <a:effectLst>
                  <a:outerShdw blurRad="38100" dist="38100" dir="2700000" algn="tl">
                    <a:srgbClr val="C0C0C0"/>
                  </a:outerShdw>
                </a:effectLst>
                <a:latin typeface="Times New Roman" pitchFamily="18" charset="0"/>
                <a:ea typeface="微软雅黑 Light" panose="020B0502040204020203" pitchFamily="34" charset="-122"/>
              </a:rPr>
              <a:t>DFS </a:t>
            </a:r>
            <a:r>
              <a:rPr lang="zh-CN" altLang="en-US" sz="2800" dirty="0">
                <a:solidFill>
                  <a:schemeClr val="accent1"/>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结果</a:t>
            </a:r>
          </a:p>
        </p:txBody>
      </p:sp>
      <p:sp>
        <p:nvSpPr>
          <p:cNvPr id="26" name="Rectangle 27"/>
          <p:cNvSpPr>
            <a:spLocks noChangeArrowheads="1"/>
          </p:cNvSpPr>
          <p:nvPr/>
        </p:nvSpPr>
        <p:spPr bwMode="auto">
          <a:xfrm>
            <a:off x="4958404" y="3473015"/>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27" name="Rectangle 28"/>
          <p:cNvSpPr>
            <a:spLocks noChangeArrowheads="1"/>
          </p:cNvSpPr>
          <p:nvPr/>
        </p:nvSpPr>
        <p:spPr bwMode="auto">
          <a:xfrm>
            <a:off x="5814066" y="3473015"/>
            <a:ext cx="592138"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28" name="Rectangle 29"/>
          <p:cNvSpPr>
            <a:spLocks noChangeArrowheads="1"/>
          </p:cNvSpPr>
          <p:nvPr/>
        </p:nvSpPr>
        <p:spPr bwMode="auto">
          <a:xfrm>
            <a:off x="6711004" y="3473015"/>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29" name="Rectangle 30"/>
          <p:cNvSpPr>
            <a:spLocks noChangeArrowheads="1"/>
          </p:cNvSpPr>
          <p:nvPr/>
        </p:nvSpPr>
        <p:spPr bwMode="auto">
          <a:xfrm>
            <a:off x="7625404" y="3473015"/>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0" name="Rectangle 31"/>
          <p:cNvSpPr>
            <a:spLocks noChangeArrowheads="1"/>
          </p:cNvSpPr>
          <p:nvPr/>
        </p:nvSpPr>
        <p:spPr bwMode="auto">
          <a:xfrm>
            <a:off x="5034604" y="3930215"/>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1" name="Rectangle 32"/>
          <p:cNvSpPr>
            <a:spLocks noChangeArrowheads="1"/>
          </p:cNvSpPr>
          <p:nvPr/>
        </p:nvSpPr>
        <p:spPr bwMode="auto">
          <a:xfrm>
            <a:off x="5949004" y="3930215"/>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2" name="Rectangle 33"/>
          <p:cNvSpPr>
            <a:spLocks noChangeArrowheads="1"/>
          </p:cNvSpPr>
          <p:nvPr/>
        </p:nvSpPr>
        <p:spPr bwMode="auto">
          <a:xfrm>
            <a:off x="6787204" y="3930215"/>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3" name="Rectangle 34"/>
          <p:cNvSpPr>
            <a:spLocks noChangeArrowheads="1"/>
          </p:cNvSpPr>
          <p:nvPr/>
        </p:nvSpPr>
        <p:spPr bwMode="auto">
          <a:xfrm>
            <a:off x="5415604" y="34730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v2</a:t>
            </a:r>
          </a:p>
        </p:txBody>
      </p:sp>
      <p:sp>
        <p:nvSpPr>
          <p:cNvPr id="34" name="Rectangle 36"/>
          <p:cNvSpPr>
            <a:spLocks noChangeArrowheads="1"/>
          </p:cNvSpPr>
          <p:nvPr/>
        </p:nvSpPr>
        <p:spPr bwMode="auto">
          <a:xfrm>
            <a:off x="6253804" y="34730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v4</a:t>
            </a:r>
          </a:p>
        </p:txBody>
      </p:sp>
      <p:sp>
        <p:nvSpPr>
          <p:cNvPr id="35" name="Rectangle 37"/>
          <p:cNvSpPr>
            <a:spLocks noChangeArrowheads="1"/>
          </p:cNvSpPr>
          <p:nvPr/>
        </p:nvSpPr>
        <p:spPr bwMode="auto">
          <a:xfrm>
            <a:off x="7111054" y="34730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v8</a:t>
            </a:r>
          </a:p>
        </p:txBody>
      </p:sp>
      <p:sp>
        <p:nvSpPr>
          <p:cNvPr id="36" name="Rectangle 38"/>
          <p:cNvSpPr>
            <a:spLocks noChangeArrowheads="1"/>
          </p:cNvSpPr>
          <p:nvPr/>
        </p:nvSpPr>
        <p:spPr bwMode="auto">
          <a:xfrm>
            <a:off x="4596454" y="39302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v5</a:t>
            </a:r>
          </a:p>
        </p:txBody>
      </p:sp>
      <p:sp>
        <p:nvSpPr>
          <p:cNvPr id="37" name="Rectangle 39"/>
          <p:cNvSpPr>
            <a:spLocks noChangeArrowheads="1"/>
          </p:cNvSpPr>
          <p:nvPr/>
        </p:nvSpPr>
        <p:spPr bwMode="auto">
          <a:xfrm>
            <a:off x="5510854" y="39302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rgbClr val="008000"/>
                </a:solidFill>
                <a:effectLst>
                  <a:outerShdw blurRad="38100" dist="38100" dir="2700000" algn="tl">
                    <a:srgbClr val="C0C0C0"/>
                  </a:outerShdw>
                </a:effectLst>
                <a:latin typeface="Times New Roman" pitchFamily="18" charset="0"/>
                <a:ea typeface="黑体" pitchFamily="2" charset="-122"/>
              </a:rPr>
              <a:t>v3</a:t>
            </a:r>
          </a:p>
        </p:txBody>
      </p:sp>
      <p:sp>
        <p:nvSpPr>
          <p:cNvPr id="38" name="Rectangle 40"/>
          <p:cNvSpPr>
            <a:spLocks noChangeArrowheads="1"/>
          </p:cNvSpPr>
          <p:nvPr/>
        </p:nvSpPr>
        <p:spPr bwMode="auto">
          <a:xfrm>
            <a:off x="6349054" y="39302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v6</a:t>
            </a:r>
          </a:p>
        </p:txBody>
      </p:sp>
      <p:sp>
        <p:nvSpPr>
          <p:cNvPr id="39" name="Rectangle 41"/>
          <p:cNvSpPr>
            <a:spLocks noChangeArrowheads="1"/>
          </p:cNvSpPr>
          <p:nvPr/>
        </p:nvSpPr>
        <p:spPr bwMode="auto">
          <a:xfrm>
            <a:off x="7187254" y="3930215"/>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accent1"/>
                </a:solidFill>
                <a:effectLst>
                  <a:outerShdw blurRad="38100" dist="38100" dir="2700000" algn="tl">
                    <a:srgbClr val="C0C0C0"/>
                  </a:outerShdw>
                </a:effectLst>
                <a:latin typeface="Times New Roman" pitchFamily="18" charset="0"/>
                <a:ea typeface="黑体" pitchFamily="2" charset="-122"/>
              </a:rPr>
              <a:t>v7</a:t>
            </a:r>
          </a:p>
        </p:txBody>
      </p:sp>
      <p:sp>
        <p:nvSpPr>
          <p:cNvPr id="40" name="Line 44"/>
          <p:cNvSpPr>
            <a:spLocks noChangeShapeType="1"/>
          </p:cNvSpPr>
          <p:nvPr/>
        </p:nvSpPr>
        <p:spPr bwMode="auto">
          <a:xfrm>
            <a:off x="2016507" y="3213507"/>
            <a:ext cx="914400" cy="381000"/>
          </a:xfrm>
          <a:prstGeom prst="line">
            <a:avLst/>
          </a:prstGeom>
          <a:noFill/>
          <a:ln w="222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FF00"/>
              </a:solidFill>
            </a:endParaRPr>
          </a:p>
        </p:txBody>
      </p:sp>
      <p:sp>
        <p:nvSpPr>
          <p:cNvPr id="46" name="AutoShape 51"/>
          <p:cNvSpPr>
            <a:spLocks noChangeArrowheads="1"/>
          </p:cNvSpPr>
          <p:nvPr/>
        </p:nvSpPr>
        <p:spPr bwMode="auto">
          <a:xfrm>
            <a:off x="3291270" y="2762657"/>
            <a:ext cx="990600" cy="457200"/>
          </a:xfrm>
          <a:prstGeom prst="wedgeEllipseCallout">
            <a:avLst>
              <a:gd name="adj1" fmla="val -152211"/>
              <a:gd name="adj2" fmla="val -9867"/>
            </a:avLst>
          </a:prstGeom>
          <a:solidFill>
            <a:srgbClr val="00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dirty="0">
                <a:solidFill>
                  <a:srgbClr val="FFFF00"/>
                </a:solidFill>
              </a:rPr>
              <a:t>起点</a:t>
            </a:r>
          </a:p>
        </p:txBody>
      </p:sp>
      <p:sp>
        <p:nvSpPr>
          <p:cNvPr id="48" name="Rectangle 53"/>
          <p:cNvSpPr>
            <a:spLocks noChangeArrowheads="1"/>
          </p:cNvSpPr>
          <p:nvPr/>
        </p:nvSpPr>
        <p:spPr bwMode="auto">
          <a:xfrm>
            <a:off x="6637338" y="1643411"/>
            <a:ext cx="1752600" cy="51911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tx2"/>
                </a:solidFill>
                <a:ea typeface="微软雅黑 Light" panose="020B0502040204020203" pitchFamily="34" charset="-122"/>
                <a:hlinkClick r:id="" action="ppaction://hlinkshowjump?jump=nextslide"/>
              </a:rPr>
              <a:t>遍历步骤</a:t>
            </a:r>
            <a:endParaRPr lang="zh-CN" altLang="en-US" sz="2800">
              <a:solidFill>
                <a:schemeClr val="tx2"/>
              </a:solidFill>
              <a:ea typeface="微软雅黑 Light" panose="020B0502040204020203" pitchFamily="34" charset="-122"/>
            </a:endParaRPr>
          </a:p>
        </p:txBody>
      </p:sp>
      <p:sp>
        <p:nvSpPr>
          <p:cNvPr id="50" name="Freeform 55"/>
          <p:cNvSpPr>
            <a:spLocks/>
          </p:cNvSpPr>
          <p:nvPr/>
        </p:nvSpPr>
        <p:spPr bwMode="auto">
          <a:xfrm>
            <a:off x="390907" y="3088095"/>
            <a:ext cx="1701800" cy="2259012"/>
          </a:xfrm>
          <a:custGeom>
            <a:avLst/>
            <a:gdLst>
              <a:gd name="T0" fmla="*/ 2147483646 w 1105"/>
              <a:gd name="T1" fmla="*/ 2147483646 h 1430"/>
              <a:gd name="T2" fmla="*/ 2147483646 w 1105"/>
              <a:gd name="T3" fmla="*/ 2147483646 h 1430"/>
              <a:gd name="T4" fmla="*/ 2147483646 w 1105"/>
              <a:gd name="T5" fmla="*/ 2147483646 h 1430"/>
              <a:gd name="T6" fmla="*/ 2147483646 w 1105"/>
              <a:gd name="T7" fmla="*/ 2147483646 h 1430"/>
              <a:gd name="T8" fmla="*/ 2147483646 w 1105"/>
              <a:gd name="T9" fmla="*/ 2147483646 h 1430"/>
              <a:gd name="T10" fmla="*/ 2147483646 w 1105"/>
              <a:gd name="T11" fmla="*/ 2147483646 h 1430"/>
              <a:gd name="T12" fmla="*/ 2147483646 w 1105"/>
              <a:gd name="T13" fmla="*/ 2147483646 h 1430"/>
              <a:gd name="T14" fmla="*/ 2147483646 w 1105"/>
              <a:gd name="T15" fmla="*/ 2147483646 h 1430"/>
              <a:gd name="T16" fmla="*/ 2147483646 w 1105"/>
              <a:gd name="T17" fmla="*/ 2147483646 h 1430"/>
              <a:gd name="T18" fmla="*/ 2147483646 w 1105"/>
              <a:gd name="T19" fmla="*/ 2147483646 h 1430"/>
              <a:gd name="T20" fmla="*/ 2147483646 w 1105"/>
              <a:gd name="T21" fmla="*/ 2147483646 h 1430"/>
              <a:gd name="T22" fmla="*/ 2147483646 w 1105"/>
              <a:gd name="T23" fmla="*/ 2147483646 h 1430"/>
              <a:gd name="T24" fmla="*/ 2147483646 w 1105"/>
              <a:gd name="T25" fmla="*/ 2147483646 h 1430"/>
              <a:gd name="T26" fmla="*/ 2147483646 w 1105"/>
              <a:gd name="T27" fmla="*/ 2147483646 h 1430"/>
              <a:gd name="T28" fmla="*/ 2147483646 w 1105"/>
              <a:gd name="T29" fmla="*/ 2147483646 h 1430"/>
              <a:gd name="T30" fmla="*/ 2147483646 w 1105"/>
              <a:gd name="T31" fmla="*/ 2147483646 h 1430"/>
              <a:gd name="T32" fmla="*/ 2147483646 w 1105"/>
              <a:gd name="T33" fmla="*/ 2147483646 h 1430"/>
              <a:gd name="T34" fmla="*/ 2147483646 w 1105"/>
              <a:gd name="T35" fmla="*/ 2147483646 h 1430"/>
              <a:gd name="T36" fmla="*/ 2147483646 w 1105"/>
              <a:gd name="T37" fmla="*/ 2147483646 h 1430"/>
              <a:gd name="T38" fmla="*/ 2147483646 w 1105"/>
              <a:gd name="T39" fmla="*/ 2147483646 h 1430"/>
              <a:gd name="T40" fmla="*/ 2147483646 w 1105"/>
              <a:gd name="T41" fmla="*/ 2147483646 h 1430"/>
              <a:gd name="T42" fmla="*/ 2147483646 w 1105"/>
              <a:gd name="T43" fmla="*/ 2147483646 h 1430"/>
              <a:gd name="T44" fmla="*/ 2147483646 w 1105"/>
              <a:gd name="T45" fmla="*/ 2147483646 h 1430"/>
              <a:gd name="T46" fmla="*/ 2147483646 w 1105"/>
              <a:gd name="T47" fmla="*/ 2147483646 h 1430"/>
              <a:gd name="T48" fmla="*/ 2147483646 w 1105"/>
              <a:gd name="T49" fmla="*/ 0 h 14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05"/>
              <a:gd name="T76" fmla="*/ 0 h 1430"/>
              <a:gd name="T77" fmla="*/ 1105 w 1105"/>
              <a:gd name="T78" fmla="*/ 1430 h 14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FF00"/>
              </a:solidFill>
            </a:endParaRPr>
          </a:p>
        </p:txBody>
      </p:sp>
      <p:sp>
        <p:nvSpPr>
          <p:cNvPr id="51" name="AutoShape 56"/>
          <p:cNvSpPr>
            <a:spLocks noChangeArrowheads="1"/>
          </p:cNvSpPr>
          <p:nvPr/>
        </p:nvSpPr>
        <p:spPr bwMode="auto">
          <a:xfrm>
            <a:off x="4559941" y="4662052"/>
            <a:ext cx="4267200" cy="381000"/>
          </a:xfrm>
          <a:prstGeom prst="wedgeRectCallout">
            <a:avLst>
              <a:gd name="adj1" fmla="val -33407"/>
              <a:gd name="adj2" fmla="val -129167"/>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latin typeface="微软雅黑 Light" panose="020B0502040204020203" pitchFamily="34" charset="-122"/>
                <a:ea typeface="微软雅黑 Light" panose="020B0502040204020203" pitchFamily="34" charset="-122"/>
              </a:rPr>
              <a:t>应退回到</a:t>
            </a:r>
            <a:r>
              <a:rPr lang="en-US" altLang="zh-CN" sz="2000">
                <a:latin typeface="微软雅黑 Light" panose="020B0502040204020203" pitchFamily="34" charset="-122"/>
                <a:ea typeface="微软雅黑 Light" panose="020B0502040204020203" pitchFamily="34" charset="-122"/>
              </a:rPr>
              <a:t>V8</a:t>
            </a:r>
            <a:r>
              <a:rPr lang="zh-CN" altLang="en-US" sz="2000">
                <a:latin typeface="微软雅黑 Light" panose="020B0502040204020203" pitchFamily="34" charset="-122"/>
                <a:ea typeface="微软雅黑 Light" panose="020B0502040204020203" pitchFamily="34" charset="-122"/>
              </a:rPr>
              <a:t>，因为</a:t>
            </a:r>
            <a:r>
              <a:rPr lang="en-US" altLang="zh-CN" sz="2000">
                <a:latin typeface="微软雅黑 Light" panose="020B0502040204020203" pitchFamily="34" charset="-122"/>
                <a:ea typeface="微软雅黑 Light" panose="020B0502040204020203" pitchFamily="34" charset="-122"/>
              </a:rPr>
              <a:t>V2</a:t>
            </a:r>
            <a:r>
              <a:rPr lang="zh-CN" altLang="en-US" sz="2000">
                <a:latin typeface="微软雅黑 Light" panose="020B0502040204020203" pitchFamily="34" charset="-122"/>
                <a:ea typeface="微软雅黑 Light" panose="020B0502040204020203" pitchFamily="34" charset="-122"/>
              </a:rPr>
              <a:t>已有标记</a:t>
            </a:r>
          </a:p>
        </p:txBody>
      </p:sp>
      <p:sp>
        <p:nvSpPr>
          <p:cNvPr id="52" name="Freeform 58"/>
          <p:cNvSpPr>
            <a:spLocks/>
          </p:cNvSpPr>
          <p:nvPr/>
        </p:nvSpPr>
        <p:spPr bwMode="auto">
          <a:xfrm>
            <a:off x="3276982" y="3923120"/>
            <a:ext cx="555625" cy="693737"/>
          </a:xfrm>
          <a:custGeom>
            <a:avLst/>
            <a:gdLst>
              <a:gd name="T0" fmla="*/ 2147483646 w 350"/>
              <a:gd name="T1" fmla="*/ 2147483646 h 437"/>
              <a:gd name="T2" fmla="*/ 2147483646 w 350"/>
              <a:gd name="T3" fmla="*/ 2147483646 h 437"/>
              <a:gd name="T4" fmla="*/ 2147483646 w 350"/>
              <a:gd name="T5" fmla="*/ 2147483646 h 437"/>
              <a:gd name="T6" fmla="*/ 2147483646 w 350"/>
              <a:gd name="T7" fmla="*/ 0 h 437"/>
              <a:gd name="T8" fmla="*/ 2147483646 w 350"/>
              <a:gd name="T9" fmla="*/ 2147483646 h 437"/>
              <a:gd name="T10" fmla="*/ 2147483646 w 350"/>
              <a:gd name="T11" fmla="*/ 2147483646 h 437"/>
              <a:gd name="T12" fmla="*/ 2147483646 w 350"/>
              <a:gd name="T13" fmla="*/ 2147483646 h 437"/>
              <a:gd name="T14" fmla="*/ 2147483646 w 350"/>
              <a:gd name="T15" fmla="*/ 2147483646 h 437"/>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437"/>
              <a:gd name="T26" fmla="*/ 350 w 350"/>
              <a:gd name="T27" fmla="*/ 437 h 4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437">
                <a:moveTo>
                  <a:pt x="22" y="437"/>
                </a:moveTo>
                <a:cubicBezTo>
                  <a:pt x="13" y="409"/>
                  <a:pt x="0" y="377"/>
                  <a:pt x="2" y="347"/>
                </a:cubicBezTo>
                <a:cubicBezTo>
                  <a:pt x="6" y="271"/>
                  <a:pt x="31" y="183"/>
                  <a:pt x="52" y="109"/>
                </a:cubicBezTo>
                <a:cubicBezTo>
                  <a:pt x="66" y="60"/>
                  <a:pt x="68" y="18"/>
                  <a:pt x="121" y="0"/>
                </a:cubicBezTo>
                <a:cubicBezTo>
                  <a:pt x="189" y="17"/>
                  <a:pt x="188" y="43"/>
                  <a:pt x="240" y="79"/>
                </a:cubicBezTo>
                <a:cubicBezTo>
                  <a:pt x="250" y="109"/>
                  <a:pt x="265" y="142"/>
                  <a:pt x="280" y="169"/>
                </a:cubicBezTo>
                <a:cubicBezTo>
                  <a:pt x="292" y="190"/>
                  <a:pt x="320" y="228"/>
                  <a:pt x="320" y="228"/>
                </a:cubicBezTo>
                <a:cubicBezTo>
                  <a:pt x="333" y="267"/>
                  <a:pt x="323" y="251"/>
                  <a:pt x="350" y="278"/>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FFFF00"/>
              </a:solidFill>
            </a:endParaRPr>
          </a:p>
        </p:txBody>
      </p:sp>
    </p:spTree>
    <p:extLst>
      <p:ext uri="{BB962C8B-B14F-4D97-AF65-F5344CB8AC3E}">
        <p14:creationId xmlns:p14="http://schemas.microsoft.com/office/powerpoint/2010/main" val="253852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slide(fromRigh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1+#ppt_w/2"/>
                                          </p:val>
                                        </p:tav>
                                        <p:tav tm="100000">
                                          <p:val>
                                            <p:strVal val="#ppt_x"/>
                                          </p:val>
                                        </p:tav>
                                      </p:tavLst>
                                    </p:anim>
                                    <p:anim calcmode="lin" valueType="num">
                                      <p:cBhvr additive="base">
                                        <p:cTn id="62"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down)">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4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3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3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3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left)">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24"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6" grpId="0" animBg="1" autoUpdateAnimBg="0"/>
      <p:bldP spid="5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graphicFrame>
        <p:nvGraphicFramePr>
          <p:cNvPr id="4" name="Object 46"/>
          <p:cNvGraphicFramePr>
            <a:graphicFrameLocks noChangeAspect="1"/>
          </p:cNvGraphicFramePr>
          <p:nvPr>
            <p:extLst>
              <p:ext uri="{D42A27DB-BD31-4B8C-83A1-F6EECF244321}">
                <p14:modId xmlns:p14="http://schemas.microsoft.com/office/powerpoint/2010/main" val="2460773786"/>
              </p:ext>
            </p:extLst>
          </p:nvPr>
        </p:nvGraphicFramePr>
        <p:xfrm>
          <a:off x="1187335" y="2118357"/>
          <a:ext cx="3429000" cy="2381250"/>
        </p:xfrm>
        <a:graphic>
          <a:graphicData uri="http://schemas.openxmlformats.org/presentationml/2006/ole">
            <mc:AlternateContent xmlns:mc="http://schemas.openxmlformats.org/markup-compatibility/2006">
              <mc:Choice xmlns:v="urn:schemas-microsoft-com:vml" Requires="v">
                <p:oleObj spid="_x0000_s3097" name="Image" r:id="rId3" imgW="1458656" imgH="1234442" progId="Photoshop.Image.5">
                  <p:embed/>
                </p:oleObj>
              </mc:Choice>
              <mc:Fallback>
                <p:oleObj name="Image" r:id="rId3" imgW="1458656" imgH="1234442" progId="Photoshop.Image.5">
                  <p:embed/>
                  <p:pic>
                    <p:nvPicPr>
                      <p:cNvPr id="42"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335" y="2118357"/>
                        <a:ext cx="34290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7"/>
          <p:cNvSpPr txBox="1">
            <a:spLocks noChangeArrowheads="1"/>
          </p:cNvSpPr>
          <p:nvPr/>
        </p:nvSpPr>
        <p:spPr bwMode="auto">
          <a:xfrm>
            <a:off x="4921135" y="2651757"/>
            <a:ext cx="3886200" cy="519113"/>
          </a:xfrm>
          <a:prstGeom prst="rect">
            <a:avLst/>
          </a:prstGeom>
          <a:noFill/>
          <a:ln w="38100">
            <a:noFill/>
            <a:miter lim="800000"/>
            <a:headEnd/>
            <a:tailEnd/>
          </a:ln>
          <a:effectLst/>
        </p:spPr>
        <p:txBody>
          <a:bodyPr>
            <a:spAutoFit/>
          </a:bodyPr>
          <a:lstStyle/>
          <a:p>
            <a:pPr eaLnBrk="1" hangingPunct="1">
              <a:defRPr/>
            </a:pPr>
            <a:r>
              <a:rPr lang="en-US" altLang="zh-CN" sz="2800">
                <a:solidFill>
                  <a:schemeClr val="tx2"/>
                </a:solidFill>
                <a:effectLst>
                  <a:outerShdw blurRad="38100" dist="38100" dir="2700000" algn="tl">
                    <a:srgbClr val="C0C0C0"/>
                  </a:outerShdw>
                </a:effectLst>
                <a:latin typeface="Times New Roman" pitchFamily="18" charset="0"/>
                <a:ea typeface="黑体" pitchFamily="2" charset="-122"/>
              </a:rPr>
              <a:t>v2 → v1 → v3 → v5 →</a:t>
            </a:r>
          </a:p>
        </p:txBody>
      </p:sp>
      <p:sp>
        <p:nvSpPr>
          <p:cNvPr id="6" name="Rectangle 48"/>
          <p:cNvSpPr>
            <a:spLocks noChangeArrowheads="1"/>
          </p:cNvSpPr>
          <p:nvPr/>
        </p:nvSpPr>
        <p:spPr bwMode="auto">
          <a:xfrm>
            <a:off x="5397385" y="2042157"/>
            <a:ext cx="1674813" cy="523875"/>
          </a:xfrm>
          <a:prstGeom prst="rect">
            <a:avLst/>
          </a:prstGeom>
          <a:noFill/>
          <a:ln w="38100">
            <a:noFill/>
            <a:miter lim="800000"/>
            <a:headEnd/>
            <a:tailEnd/>
          </a:ln>
          <a:effectLst/>
        </p:spPr>
        <p:txBody>
          <a:bodyPr wrap="none">
            <a:spAutoFit/>
          </a:bodyPr>
          <a:lstStyle/>
          <a:p>
            <a:pPr eaLnBrk="1" hangingPunct="1">
              <a:defRPr/>
            </a:pPr>
            <a:r>
              <a:rPr lang="en-US" altLang="zh-CN" sz="2800" dirty="0">
                <a:solidFill>
                  <a:srgbClr val="008000"/>
                </a:solidFill>
                <a:effectLst>
                  <a:outerShdw blurRad="38100" dist="38100" dir="2700000" algn="tl">
                    <a:srgbClr val="C0C0C0"/>
                  </a:outerShdw>
                </a:effectLst>
                <a:latin typeface="Times New Roman" pitchFamily="18" charset="0"/>
                <a:ea typeface="微软雅黑 Light" panose="020B0502040204020203" pitchFamily="34" charset="-122"/>
              </a:rPr>
              <a:t>DFS </a:t>
            </a:r>
            <a:r>
              <a:rPr lang="zh-CN" altLang="en-US" sz="2800" dirty="0">
                <a:solidFill>
                  <a:srgbClr val="008000"/>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结果</a:t>
            </a:r>
          </a:p>
        </p:txBody>
      </p:sp>
      <p:sp>
        <p:nvSpPr>
          <p:cNvPr id="7" name="Rectangle 49"/>
          <p:cNvSpPr>
            <a:spLocks noChangeArrowheads="1"/>
          </p:cNvSpPr>
          <p:nvPr/>
        </p:nvSpPr>
        <p:spPr bwMode="auto">
          <a:xfrm>
            <a:off x="5149735" y="3185157"/>
            <a:ext cx="1431925" cy="519113"/>
          </a:xfrm>
          <a:prstGeom prst="rect">
            <a:avLst/>
          </a:prstGeom>
          <a:noFill/>
          <a:ln w="9525">
            <a:noFill/>
            <a:miter lim="800000"/>
            <a:headEnd/>
            <a:tailEnd/>
          </a:ln>
          <a:effectLst/>
        </p:spPr>
        <p:txBody>
          <a:bodyPr wrap="none">
            <a:spAutoFit/>
          </a:bodyPr>
          <a:lstStyle/>
          <a:p>
            <a:pPr eaLnBrk="1" hangingPunct="1">
              <a:defRPr/>
            </a:pPr>
            <a:r>
              <a:rPr lang="en-US" altLang="zh-CN" sz="2800">
                <a:solidFill>
                  <a:srgbClr val="006600"/>
                </a:solidFill>
                <a:effectLst>
                  <a:outerShdw blurRad="38100" dist="38100" dir="2700000" algn="tl">
                    <a:srgbClr val="C0C0C0"/>
                  </a:outerShdw>
                </a:effectLst>
                <a:latin typeface="Times New Roman" pitchFamily="18" charset="0"/>
                <a:ea typeface="黑体" pitchFamily="2" charset="-122"/>
              </a:rPr>
              <a:t>v4 </a:t>
            </a:r>
            <a:r>
              <a:rPr lang="en-US" altLang="zh-CN" sz="2800">
                <a:solidFill>
                  <a:schemeClr val="tx2"/>
                </a:solidFill>
                <a:effectLst>
                  <a:outerShdw blurRad="38100" dist="38100" dir="2700000" algn="tl">
                    <a:srgbClr val="C0C0C0"/>
                  </a:outerShdw>
                </a:effectLst>
                <a:latin typeface="Times New Roman" pitchFamily="18" charset="0"/>
                <a:ea typeface="黑体" pitchFamily="2" charset="-122"/>
              </a:rPr>
              <a:t>→ v6</a:t>
            </a:r>
          </a:p>
        </p:txBody>
      </p:sp>
      <p:sp>
        <p:nvSpPr>
          <p:cNvPr id="8" name="AutoShape 52"/>
          <p:cNvSpPr>
            <a:spLocks noChangeArrowheads="1"/>
          </p:cNvSpPr>
          <p:nvPr/>
        </p:nvSpPr>
        <p:spPr bwMode="auto">
          <a:xfrm>
            <a:off x="120535" y="3032757"/>
            <a:ext cx="990600" cy="457200"/>
          </a:xfrm>
          <a:prstGeom prst="wedgeEllipseCallout">
            <a:avLst>
              <a:gd name="adj1" fmla="val 89102"/>
              <a:gd name="adj2" fmla="val 3819"/>
            </a:avLst>
          </a:prstGeom>
          <a:solidFill>
            <a:srgbClr val="00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chemeClr val="tx2"/>
                </a:solidFill>
              </a:rPr>
              <a:t>起点</a:t>
            </a:r>
          </a:p>
        </p:txBody>
      </p:sp>
      <p:sp>
        <p:nvSpPr>
          <p:cNvPr id="9" name="Line 54"/>
          <p:cNvSpPr>
            <a:spLocks noChangeShapeType="1"/>
          </p:cNvSpPr>
          <p:nvPr/>
        </p:nvSpPr>
        <p:spPr bwMode="auto">
          <a:xfrm flipV="1">
            <a:off x="1949335" y="2727957"/>
            <a:ext cx="609600" cy="6096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10" name="AutoShape 59"/>
          <p:cNvSpPr>
            <a:spLocks noChangeArrowheads="1"/>
          </p:cNvSpPr>
          <p:nvPr/>
        </p:nvSpPr>
        <p:spPr bwMode="auto">
          <a:xfrm>
            <a:off x="4768735" y="3794757"/>
            <a:ext cx="4267200" cy="381000"/>
          </a:xfrm>
          <a:prstGeom prst="wedgeRectCallout">
            <a:avLst>
              <a:gd name="adj1" fmla="val 26264"/>
              <a:gd name="adj2" fmla="val -234167"/>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latin typeface="微软雅黑 Light" panose="020B0502040204020203" pitchFamily="34" charset="-122"/>
                <a:ea typeface="微软雅黑 Light" panose="020B0502040204020203" pitchFamily="34" charset="-122"/>
              </a:rPr>
              <a:t>应退回到</a:t>
            </a:r>
            <a:r>
              <a:rPr lang="en-US" altLang="zh-CN" sz="2000">
                <a:latin typeface="微软雅黑 Light" panose="020B0502040204020203" pitchFamily="34" charset="-122"/>
                <a:ea typeface="微软雅黑 Light" panose="020B0502040204020203" pitchFamily="34" charset="-122"/>
              </a:rPr>
              <a:t>V3</a:t>
            </a:r>
            <a:r>
              <a:rPr lang="zh-CN" altLang="en-US" sz="2000">
                <a:latin typeface="微软雅黑 Light" panose="020B0502040204020203" pitchFamily="34" charset="-122"/>
                <a:ea typeface="微软雅黑 Light" panose="020B0502040204020203" pitchFamily="34" charset="-122"/>
              </a:rPr>
              <a:t>，因为</a:t>
            </a:r>
            <a:r>
              <a:rPr lang="en-US" altLang="zh-CN" sz="2000">
                <a:latin typeface="微软雅黑 Light" panose="020B0502040204020203" pitchFamily="34" charset="-122"/>
                <a:ea typeface="微软雅黑 Light" panose="020B0502040204020203" pitchFamily="34" charset="-122"/>
              </a:rPr>
              <a:t>V2</a:t>
            </a:r>
            <a:r>
              <a:rPr lang="zh-CN" altLang="en-US" sz="2000">
                <a:latin typeface="微软雅黑 Light" panose="020B0502040204020203" pitchFamily="34" charset="-122"/>
                <a:ea typeface="微软雅黑 Light" panose="020B0502040204020203" pitchFamily="34" charset="-122"/>
              </a:rPr>
              <a:t>已有标记</a:t>
            </a:r>
          </a:p>
        </p:txBody>
      </p:sp>
    </p:spTree>
    <p:extLst>
      <p:ext uri="{BB962C8B-B14F-4D97-AF65-F5344CB8AC3E}">
        <p14:creationId xmlns:p14="http://schemas.microsoft.com/office/powerpoint/2010/main" val="214357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wd">
                                    <p:tmAbs val="300"/>
                                  </p:iterate>
                                  <p:childTnLst>
                                    <p:set>
                                      <p:cBhvr>
                                        <p:cTn id="36" dur="1" fill="hold">
                                          <p:stCondLst>
                                            <p:cond delay="2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nimBg="1" autoUpdateAnimBg="0"/>
      <p:bldP spid="1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sp>
        <p:nvSpPr>
          <p:cNvPr id="4" name="Text Box 6"/>
          <p:cNvSpPr txBox="1">
            <a:spLocks noChangeArrowheads="1"/>
          </p:cNvSpPr>
          <p:nvPr/>
        </p:nvSpPr>
        <p:spPr bwMode="auto">
          <a:xfrm>
            <a:off x="483582" y="2155421"/>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0000"/>
                </a:solidFill>
                <a:ea typeface="黑体" panose="02010609060101010101" pitchFamily="49" charset="-122"/>
              </a:rPr>
              <a:t>简单归纳：</a:t>
            </a:r>
          </a:p>
          <a:p>
            <a:pPr eaLnBrk="1" hangingPunct="1">
              <a:spcBef>
                <a:spcPct val="0"/>
              </a:spcBef>
            </a:pPr>
            <a:r>
              <a:rPr lang="zh-CN" altLang="en-US" sz="2400" dirty="0">
                <a:ea typeface="黑体" panose="02010609060101010101" pitchFamily="49" charset="-122"/>
              </a:rPr>
              <a:t>访问起始点 </a:t>
            </a:r>
            <a:r>
              <a:rPr lang="en-US" altLang="zh-CN" sz="2400" dirty="0">
                <a:solidFill>
                  <a:schemeClr val="tx2"/>
                </a:solidFill>
                <a:ea typeface="黑体" panose="02010609060101010101" pitchFamily="49" charset="-122"/>
              </a:rPr>
              <a:t>v</a:t>
            </a:r>
            <a:r>
              <a:rPr lang="en-US" altLang="zh-CN" sz="2400" dirty="0">
                <a:ea typeface="黑体" panose="02010609060101010101" pitchFamily="49" charset="-122"/>
              </a:rPr>
              <a:t>;</a:t>
            </a:r>
          </a:p>
          <a:p>
            <a:pPr eaLnBrk="1" hangingPunct="1">
              <a:spcBef>
                <a:spcPct val="0"/>
              </a:spcBef>
            </a:pPr>
            <a:r>
              <a:rPr lang="zh-CN" altLang="en-US" sz="2400" dirty="0">
                <a:ea typeface="黑体" panose="02010609060101010101" pitchFamily="49" charset="-122"/>
              </a:rPr>
              <a:t>若</a:t>
            </a:r>
            <a:r>
              <a:rPr lang="en-US" altLang="zh-CN" sz="2400" dirty="0">
                <a:solidFill>
                  <a:schemeClr val="tx2"/>
                </a:solidFill>
                <a:ea typeface="黑体" panose="02010609060101010101" pitchFamily="49" charset="-122"/>
              </a:rPr>
              <a:t>v</a:t>
            </a:r>
            <a:r>
              <a:rPr lang="zh-CN" altLang="en-US" sz="2400" dirty="0">
                <a:ea typeface="黑体" panose="02010609060101010101" pitchFamily="49" charset="-122"/>
              </a:rPr>
              <a:t>的第</a:t>
            </a:r>
            <a:r>
              <a:rPr lang="en-US" altLang="zh-CN" sz="2400" dirty="0">
                <a:ea typeface="黑体" panose="02010609060101010101" pitchFamily="49" charset="-122"/>
              </a:rPr>
              <a:t>1</a:t>
            </a:r>
            <a:r>
              <a:rPr lang="zh-CN" altLang="en-US" sz="2400" dirty="0">
                <a:ea typeface="黑体" panose="02010609060101010101" pitchFamily="49" charset="-122"/>
              </a:rPr>
              <a:t>个邻接点没访问过，深度遍历此邻接点；</a:t>
            </a:r>
          </a:p>
          <a:p>
            <a:pPr eaLnBrk="1" hangingPunct="1">
              <a:spcBef>
                <a:spcPct val="0"/>
              </a:spcBef>
            </a:pPr>
            <a:r>
              <a:rPr lang="zh-CN" altLang="en-US" sz="2400" dirty="0">
                <a:ea typeface="黑体" panose="02010609060101010101" pitchFamily="49" charset="-122"/>
              </a:rPr>
              <a:t>若当前邻接点已访问过，再找</a:t>
            </a:r>
            <a:r>
              <a:rPr lang="en-US" altLang="zh-CN" sz="2400" dirty="0">
                <a:solidFill>
                  <a:schemeClr val="tx2"/>
                </a:solidFill>
                <a:ea typeface="黑体" panose="02010609060101010101" pitchFamily="49" charset="-122"/>
              </a:rPr>
              <a:t>v</a:t>
            </a:r>
            <a:r>
              <a:rPr lang="zh-CN" altLang="en-US" sz="2400" dirty="0">
                <a:ea typeface="黑体" panose="02010609060101010101" pitchFamily="49" charset="-122"/>
              </a:rPr>
              <a:t>的第</a:t>
            </a:r>
            <a:r>
              <a:rPr lang="en-US" altLang="zh-CN" sz="2400" dirty="0">
                <a:ea typeface="黑体" panose="02010609060101010101" pitchFamily="49" charset="-122"/>
              </a:rPr>
              <a:t>2</a:t>
            </a:r>
            <a:r>
              <a:rPr lang="zh-CN" altLang="en-US" sz="2400" dirty="0">
                <a:ea typeface="黑体" panose="02010609060101010101" pitchFamily="49" charset="-122"/>
              </a:rPr>
              <a:t>个邻接点重新遍历。</a:t>
            </a:r>
          </a:p>
        </p:txBody>
      </p:sp>
    </p:spTree>
    <p:extLst>
      <p:ext uri="{BB962C8B-B14F-4D97-AF65-F5344CB8AC3E}">
        <p14:creationId xmlns:p14="http://schemas.microsoft.com/office/powerpoint/2010/main" val="117285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sp>
        <p:nvSpPr>
          <p:cNvPr id="4" name="Rectangle 4"/>
          <p:cNvSpPr>
            <a:spLocks noChangeArrowheads="1"/>
          </p:cNvSpPr>
          <p:nvPr/>
        </p:nvSpPr>
        <p:spPr bwMode="auto">
          <a:xfrm>
            <a:off x="225884" y="1477172"/>
            <a:ext cx="8701983"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2" panose="05020102010507070707" pitchFamily="18" charset="2"/>
              <a:buNone/>
            </a:pPr>
            <a:r>
              <a:rPr lang="zh-CN" altLang="en-US" sz="2400" dirty="0">
                <a:solidFill>
                  <a:srgbClr val="FF0000"/>
                </a:solidFill>
                <a:ea typeface="黑体" panose="02010609060101010101" pitchFamily="49" charset="-122"/>
              </a:rPr>
              <a:t>详细归纳：</a:t>
            </a:r>
          </a:p>
          <a:p>
            <a:pPr eaLnBrk="1" hangingPunct="1">
              <a:spcBef>
                <a:spcPct val="0"/>
              </a:spcBef>
              <a:buFont typeface="Wingdings 2" panose="05020102010507070707" pitchFamily="18" charset="2"/>
              <a:buChar char="E"/>
            </a:pPr>
            <a:r>
              <a:rPr lang="zh-CN" altLang="en-US" sz="2200" dirty="0">
                <a:ea typeface="微软雅黑 Light" panose="020B0502040204020203" pitchFamily="34" charset="-122"/>
              </a:rPr>
              <a:t>在访问图中某一起始顶点</a:t>
            </a:r>
            <a:r>
              <a:rPr lang="zh-CN" altLang="en-US" sz="2200" dirty="0">
                <a:ea typeface="仿宋_GB2312" pitchFamily="49" charset="-122"/>
              </a:rPr>
              <a:t> </a:t>
            </a:r>
            <a:r>
              <a:rPr lang="en-US" altLang="zh-CN" sz="2200" i="1" dirty="0">
                <a:solidFill>
                  <a:schemeClr val="hlink"/>
                </a:solidFill>
                <a:ea typeface="仿宋_GB2312" pitchFamily="49" charset="-122"/>
              </a:rPr>
              <a:t>v</a:t>
            </a:r>
            <a:r>
              <a:rPr lang="en-US" altLang="zh-CN" sz="2200" i="1" dirty="0">
                <a:ea typeface="仿宋_GB2312" pitchFamily="49" charset="-122"/>
              </a:rPr>
              <a:t> </a:t>
            </a:r>
            <a:r>
              <a:rPr lang="zh-CN" altLang="en-US" sz="2200" dirty="0">
                <a:ea typeface="微软雅黑 Light" panose="020B0502040204020203" pitchFamily="34" charset="-122"/>
              </a:rPr>
              <a:t>后，由</a:t>
            </a:r>
            <a:r>
              <a:rPr lang="zh-CN" altLang="en-US" sz="2200" dirty="0">
                <a:ea typeface="仿宋_GB2312" pitchFamily="49" charset="-122"/>
              </a:rPr>
              <a:t> </a:t>
            </a:r>
            <a:r>
              <a:rPr lang="en-US" altLang="zh-CN" sz="2200" i="1" dirty="0">
                <a:ea typeface="仿宋_GB2312" pitchFamily="49" charset="-122"/>
              </a:rPr>
              <a:t>v </a:t>
            </a:r>
            <a:r>
              <a:rPr lang="zh-CN" altLang="en-US" sz="2200" dirty="0">
                <a:ea typeface="微软雅黑 Light" panose="020B0502040204020203" pitchFamily="34" charset="-122"/>
              </a:rPr>
              <a:t>出发，访问</a:t>
            </a:r>
            <a:r>
              <a:rPr lang="zh-CN" altLang="en-US" sz="2200" dirty="0">
                <a:solidFill>
                  <a:schemeClr val="hlink"/>
                </a:solidFill>
                <a:ea typeface="微软雅黑 Light" panose="020B0502040204020203" pitchFamily="34" charset="-122"/>
              </a:rPr>
              <a:t>它的任一邻接顶点</a:t>
            </a:r>
            <a:r>
              <a:rPr lang="zh-CN" altLang="en-US" sz="2200" dirty="0">
                <a:solidFill>
                  <a:schemeClr val="hlink"/>
                </a:solidFill>
                <a:ea typeface="仿宋_GB2312" pitchFamily="49" charset="-122"/>
              </a:rPr>
              <a:t> </a:t>
            </a:r>
            <a:r>
              <a:rPr lang="en-US" altLang="zh-CN" sz="2200" i="1" dirty="0">
                <a:solidFill>
                  <a:schemeClr val="hlink"/>
                </a:solidFill>
                <a:ea typeface="仿宋_GB2312" pitchFamily="49" charset="-122"/>
              </a:rPr>
              <a:t>w</a:t>
            </a:r>
            <a:r>
              <a:rPr lang="en-US" altLang="zh-CN" sz="2200" baseline="-25000" dirty="0">
                <a:solidFill>
                  <a:schemeClr val="hlink"/>
                </a:solidFill>
                <a:ea typeface="仿宋_GB2312" pitchFamily="49" charset="-122"/>
              </a:rPr>
              <a:t>1</a:t>
            </a:r>
            <a:r>
              <a:rPr lang="zh-CN" altLang="en-US" sz="2200" dirty="0">
                <a:ea typeface="仿宋_GB2312" pitchFamily="49" charset="-122"/>
              </a:rPr>
              <a:t>；</a:t>
            </a:r>
          </a:p>
          <a:p>
            <a:pPr eaLnBrk="1" hangingPunct="1">
              <a:spcBef>
                <a:spcPct val="0"/>
              </a:spcBef>
              <a:buFont typeface="Wingdings 2" panose="05020102010507070707" pitchFamily="18" charset="2"/>
              <a:buChar char="E"/>
            </a:pPr>
            <a:r>
              <a:rPr lang="zh-CN" altLang="en-US" sz="2200" dirty="0">
                <a:ea typeface="微软雅黑 Light" panose="020B0502040204020203" pitchFamily="34" charset="-122"/>
              </a:rPr>
              <a:t>再从</a:t>
            </a:r>
            <a:r>
              <a:rPr lang="zh-CN" altLang="en-US" sz="2200" dirty="0">
                <a:ea typeface="仿宋_GB2312" pitchFamily="49" charset="-122"/>
              </a:rPr>
              <a:t> </a:t>
            </a:r>
            <a:r>
              <a:rPr lang="en-US" altLang="zh-CN" sz="2200" i="1" dirty="0">
                <a:ea typeface="仿宋_GB2312" pitchFamily="49" charset="-122"/>
              </a:rPr>
              <a:t>w</a:t>
            </a:r>
            <a:r>
              <a:rPr lang="en-US" altLang="zh-CN" sz="2200" baseline="-25000" dirty="0">
                <a:ea typeface="仿宋_GB2312" pitchFamily="49" charset="-122"/>
              </a:rPr>
              <a:t>1 </a:t>
            </a:r>
            <a:r>
              <a:rPr lang="zh-CN" altLang="en-US" sz="2200" dirty="0">
                <a:ea typeface="微软雅黑 Light" panose="020B0502040204020203" pitchFamily="34" charset="-122"/>
              </a:rPr>
              <a:t>出发，访问</a:t>
            </a:r>
            <a:r>
              <a:rPr lang="zh-CN" altLang="en-US" sz="2200" dirty="0">
                <a:solidFill>
                  <a:schemeClr val="hlink"/>
                </a:solidFill>
                <a:ea typeface="微软雅黑 Light" panose="020B0502040204020203" pitchFamily="34" charset="-122"/>
              </a:rPr>
              <a:t>与</a:t>
            </a:r>
            <a:r>
              <a:rPr lang="zh-CN" altLang="en-US" sz="2200" dirty="0">
                <a:solidFill>
                  <a:schemeClr val="hlink"/>
                </a:solidFill>
                <a:ea typeface="仿宋_GB2312" pitchFamily="49" charset="-122"/>
              </a:rPr>
              <a:t> </a:t>
            </a:r>
            <a:r>
              <a:rPr lang="en-US" altLang="zh-CN" sz="2200" i="1" dirty="0">
                <a:solidFill>
                  <a:schemeClr val="hlink"/>
                </a:solidFill>
                <a:ea typeface="仿宋_GB2312" pitchFamily="49" charset="-122"/>
              </a:rPr>
              <a:t>w</a:t>
            </a:r>
            <a:r>
              <a:rPr lang="en-US" altLang="zh-CN" sz="2200" baseline="-25000" dirty="0">
                <a:solidFill>
                  <a:schemeClr val="hlink"/>
                </a:solidFill>
                <a:ea typeface="仿宋_GB2312" pitchFamily="49" charset="-122"/>
              </a:rPr>
              <a:t>1</a:t>
            </a:r>
            <a:r>
              <a:rPr lang="zh-CN" altLang="en-US" sz="2200" dirty="0">
                <a:solidFill>
                  <a:schemeClr val="hlink"/>
                </a:solidFill>
                <a:latin typeface="微软雅黑 Light" panose="020B0502040204020203" pitchFamily="34" charset="-122"/>
                <a:ea typeface="微软雅黑 Light" panose="020B0502040204020203" pitchFamily="34" charset="-122"/>
              </a:rPr>
              <a:t>邻接</a:t>
            </a:r>
            <a:r>
              <a:rPr lang="zh-CN" altLang="en-US" sz="2200" dirty="0">
                <a:latin typeface="微软雅黑 Light" panose="020B0502040204020203" pitchFamily="34" charset="-122"/>
                <a:ea typeface="微软雅黑 Light" panose="020B0502040204020203" pitchFamily="34" charset="-122"/>
              </a:rPr>
              <a:t>但还</a:t>
            </a:r>
            <a:r>
              <a:rPr lang="zh-CN" altLang="en-US" sz="2200" dirty="0">
                <a:solidFill>
                  <a:schemeClr val="hlink"/>
                </a:solidFill>
                <a:latin typeface="微软雅黑 Light" panose="020B0502040204020203" pitchFamily="34" charset="-122"/>
                <a:ea typeface="微软雅黑 Light" panose="020B0502040204020203" pitchFamily="34" charset="-122"/>
              </a:rPr>
              <a:t>未被访问</a:t>
            </a:r>
            <a:r>
              <a:rPr lang="zh-CN" altLang="en-US" sz="2200" dirty="0">
                <a:latin typeface="微软雅黑 Light" panose="020B0502040204020203" pitchFamily="34" charset="-122"/>
                <a:ea typeface="微软雅黑 Light" panose="020B0502040204020203" pitchFamily="34" charset="-122"/>
              </a:rPr>
              <a:t>过的顶点</a:t>
            </a:r>
            <a:r>
              <a:rPr lang="zh-CN" altLang="en-US" sz="2200" dirty="0">
                <a:ea typeface="仿宋_GB2312" pitchFamily="49" charset="-122"/>
              </a:rPr>
              <a:t> </a:t>
            </a:r>
            <a:r>
              <a:rPr lang="en-US" altLang="zh-CN" sz="2200" i="1" dirty="0">
                <a:ea typeface="仿宋_GB2312" pitchFamily="49" charset="-122"/>
              </a:rPr>
              <a:t>w</a:t>
            </a:r>
            <a:r>
              <a:rPr lang="en-US" altLang="zh-CN" sz="2200" baseline="-25000" dirty="0">
                <a:ea typeface="仿宋_GB2312" pitchFamily="49" charset="-122"/>
              </a:rPr>
              <a:t>2</a:t>
            </a:r>
            <a:r>
              <a:rPr lang="zh-CN" altLang="en-US" sz="2200" dirty="0">
                <a:ea typeface="仿宋_GB2312" pitchFamily="49" charset="-122"/>
              </a:rPr>
              <a:t>；</a:t>
            </a:r>
          </a:p>
          <a:p>
            <a:pPr eaLnBrk="1" hangingPunct="1">
              <a:spcBef>
                <a:spcPct val="0"/>
              </a:spcBef>
              <a:buFont typeface="Wingdings 2" panose="05020102010507070707" pitchFamily="18" charset="2"/>
              <a:buChar char="E"/>
            </a:pPr>
            <a:r>
              <a:rPr lang="zh-CN" altLang="en-US" sz="2200" dirty="0">
                <a:ea typeface="微软雅黑 Light" panose="020B0502040204020203" pitchFamily="34" charset="-122"/>
              </a:rPr>
              <a:t>然后再从</a:t>
            </a:r>
            <a:r>
              <a:rPr lang="zh-CN" altLang="en-US" sz="2200" dirty="0">
                <a:ea typeface="仿宋_GB2312" pitchFamily="49" charset="-122"/>
              </a:rPr>
              <a:t> </a:t>
            </a:r>
            <a:r>
              <a:rPr lang="en-US" altLang="zh-CN" sz="2200" i="1" dirty="0">
                <a:ea typeface="仿宋_GB2312" pitchFamily="49" charset="-122"/>
              </a:rPr>
              <a:t>w</a:t>
            </a:r>
            <a:r>
              <a:rPr lang="en-US" altLang="zh-CN" sz="2200" baseline="-25000" dirty="0">
                <a:ea typeface="仿宋_GB2312" pitchFamily="49" charset="-122"/>
              </a:rPr>
              <a:t>2 </a:t>
            </a:r>
            <a:r>
              <a:rPr lang="zh-CN" altLang="en-US" sz="2200" dirty="0">
                <a:latin typeface="微软雅黑 Light" panose="020B0502040204020203" pitchFamily="34" charset="-122"/>
                <a:ea typeface="微软雅黑 Light" panose="020B0502040204020203" pitchFamily="34" charset="-122"/>
              </a:rPr>
              <a:t>出发，进行类似的访问，</a:t>
            </a:r>
            <a:r>
              <a:rPr lang="en-US" altLang="zh-CN" sz="2200" dirty="0">
                <a:ea typeface="微软雅黑 Light" panose="020B0502040204020203" pitchFamily="34" charset="-122"/>
              </a:rPr>
              <a:t>…</a:t>
            </a:r>
            <a:r>
              <a:rPr lang="en-US" altLang="zh-CN" sz="2200" dirty="0">
                <a:latin typeface="微软雅黑 Light" panose="020B0502040204020203" pitchFamily="34" charset="-122"/>
                <a:ea typeface="微软雅黑 Light" panose="020B0502040204020203" pitchFamily="34" charset="-122"/>
              </a:rPr>
              <a:t> </a:t>
            </a:r>
          </a:p>
          <a:p>
            <a:pPr eaLnBrk="1" hangingPunct="1">
              <a:spcBef>
                <a:spcPct val="0"/>
              </a:spcBef>
              <a:buFont typeface="Wingdings 2" panose="05020102010507070707" pitchFamily="18" charset="2"/>
              <a:buChar char="E"/>
            </a:pPr>
            <a:r>
              <a:rPr lang="zh-CN" altLang="en-US" sz="2200" dirty="0">
                <a:latin typeface="微软雅黑 Light" panose="020B0502040204020203" pitchFamily="34" charset="-122"/>
                <a:ea typeface="微软雅黑 Light" panose="020B0502040204020203" pitchFamily="34" charset="-122"/>
              </a:rPr>
              <a:t>如此进行下去，直至到达所有的邻接顶点都被访问过的顶点</a:t>
            </a:r>
            <a:r>
              <a:rPr lang="zh-CN" altLang="en-US" sz="2200" dirty="0">
                <a:ea typeface="仿宋_GB2312" pitchFamily="49" charset="-122"/>
              </a:rPr>
              <a:t> </a:t>
            </a:r>
            <a:r>
              <a:rPr lang="en-US" altLang="zh-CN" sz="2200" i="1" dirty="0">
                <a:ea typeface="仿宋_GB2312" pitchFamily="49" charset="-122"/>
              </a:rPr>
              <a:t>u </a:t>
            </a:r>
            <a:r>
              <a:rPr lang="zh-CN" altLang="en-US" sz="2200" dirty="0">
                <a:ea typeface="微软雅黑 Light" panose="020B0502040204020203" pitchFamily="34" charset="-122"/>
              </a:rPr>
              <a:t>为止。</a:t>
            </a:r>
          </a:p>
          <a:p>
            <a:pPr eaLnBrk="1" hangingPunct="1">
              <a:spcBef>
                <a:spcPct val="0"/>
              </a:spcBef>
              <a:buFont typeface="Wingdings 2" panose="05020102010507070707" pitchFamily="18" charset="2"/>
              <a:buChar char="E"/>
            </a:pPr>
            <a:r>
              <a:rPr lang="zh-CN" altLang="en-US" sz="2200" dirty="0">
                <a:ea typeface="微软雅黑 Light" panose="020B0502040204020203" pitchFamily="34" charset="-122"/>
              </a:rPr>
              <a:t>接着，</a:t>
            </a:r>
            <a:r>
              <a:rPr lang="zh-CN" altLang="en-US" sz="2200" dirty="0">
                <a:solidFill>
                  <a:schemeClr val="tx2"/>
                </a:solidFill>
                <a:ea typeface="微软雅黑 Light" panose="020B0502040204020203" pitchFamily="34" charset="-122"/>
              </a:rPr>
              <a:t>退回一步，</a:t>
            </a:r>
            <a:r>
              <a:rPr lang="zh-CN" altLang="en-US" sz="2200" dirty="0">
                <a:solidFill>
                  <a:schemeClr val="tx2"/>
                </a:solidFill>
                <a:latin typeface="微软雅黑 Light" panose="020B0502040204020203" pitchFamily="34" charset="-122"/>
                <a:ea typeface="微软雅黑 Light" panose="020B0502040204020203" pitchFamily="34" charset="-122"/>
              </a:rPr>
              <a:t>退到前一次刚访问过的顶点</a:t>
            </a:r>
            <a:r>
              <a:rPr lang="zh-CN" altLang="en-US" sz="2200" dirty="0">
                <a:ea typeface="微软雅黑 Light" panose="020B0502040204020203" pitchFamily="34" charset="-122"/>
              </a:rPr>
              <a:t>，看是否还有其它未被访问的邻接顶点。</a:t>
            </a:r>
          </a:p>
          <a:p>
            <a:pPr eaLnBrk="1" hangingPunct="1">
              <a:spcBef>
                <a:spcPct val="0"/>
              </a:spcBef>
              <a:buFont typeface="Wingdings 2" panose="05020102010507070707" pitchFamily="18" charset="2"/>
              <a:buNone/>
            </a:pPr>
            <a:r>
              <a:rPr lang="zh-CN" altLang="en-US" sz="2200" dirty="0">
                <a:solidFill>
                  <a:srgbClr val="99FF33"/>
                </a:solidFill>
                <a:ea typeface="微软雅黑 Light" panose="020B0502040204020203" pitchFamily="34" charset="-122"/>
              </a:rPr>
              <a:t>    </a:t>
            </a:r>
            <a:r>
              <a:rPr lang="zh-CN" altLang="en-US" sz="2200" dirty="0">
                <a:solidFill>
                  <a:schemeClr val="accent2"/>
                </a:solidFill>
                <a:ea typeface="微软雅黑 Light" panose="020B0502040204020203" pitchFamily="34" charset="-122"/>
              </a:rPr>
              <a:t>如果有，</a:t>
            </a:r>
            <a:r>
              <a:rPr lang="zh-CN" altLang="en-US" sz="2200" dirty="0">
                <a:ea typeface="微软雅黑 Light" panose="020B0502040204020203" pitchFamily="34" charset="-122"/>
              </a:rPr>
              <a:t>则访问此顶点，之后再从此顶点出发，进行与前述类似的访问；</a:t>
            </a:r>
          </a:p>
          <a:p>
            <a:pPr eaLnBrk="1" hangingPunct="1">
              <a:spcBef>
                <a:spcPct val="0"/>
              </a:spcBef>
              <a:buFont typeface="Wingdings 2" panose="05020102010507070707" pitchFamily="18" charset="2"/>
              <a:buNone/>
            </a:pPr>
            <a:r>
              <a:rPr lang="zh-CN" altLang="en-US" sz="2200" dirty="0">
                <a:solidFill>
                  <a:srgbClr val="99FF33"/>
                </a:solidFill>
                <a:ea typeface="微软雅黑 Light" panose="020B0502040204020203" pitchFamily="34" charset="-122"/>
              </a:rPr>
              <a:t>    </a:t>
            </a:r>
            <a:r>
              <a:rPr lang="zh-CN" altLang="en-US" sz="2200" dirty="0">
                <a:solidFill>
                  <a:schemeClr val="tx2"/>
                </a:solidFill>
                <a:ea typeface="微软雅黑 Light" panose="020B0502040204020203" pitchFamily="34" charset="-122"/>
              </a:rPr>
              <a:t>如果没有，就</a:t>
            </a:r>
            <a:r>
              <a:rPr lang="zh-CN" altLang="en-US" sz="2200" dirty="0">
                <a:solidFill>
                  <a:schemeClr val="tx2"/>
                </a:solidFill>
                <a:latin typeface="微软雅黑 Light" panose="020B0502040204020203" pitchFamily="34" charset="-122"/>
                <a:ea typeface="微软雅黑 Light" panose="020B0502040204020203" pitchFamily="34" charset="-122"/>
              </a:rPr>
              <a:t>再退回一步</a:t>
            </a:r>
            <a:r>
              <a:rPr lang="zh-CN" altLang="en-US" sz="2200" dirty="0">
                <a:solidFill>
                  <a:schemeClr val="tx2"/>
                </a:solidFill>
                <a:ea typeface="微软雅黑 Light" panose="020B0502040204020203" pitchFamily="34" charset="-122"/>
              </a:rPr>
              <a:t>进行搜索</a:t>
            </a:r>
            <a:r>
              <a:rPr lang="zh-CN" altLang="en-US" sz="2200" dirty="0">
                <a:ea typeface="微软雅黑 Light" panose="020B0502040204020203" pitchFamily="34" charset="-122"/>
              </a:rPr>
              <a:t>。重复上述过程，直到连通图中所有顶点都被访问过为止。</a:t>
            </a:r>
          </a:p>
        </p:txBody>
      </p:sp>
    </p:spTree>
    <p:extLst>
      <p:ext uri="{BB962C8B-B14F-4D97-AF65-F5344CB8AC3E}">
        <p14:creationId xmlns:p14="http://schemas.microsoft.com/office/powerpoint/2010/main" val="124684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graphicFrame>
        <p:nvGraphicFramePr>
          <p:cNvPr id="4" name="Object 2"/>
          <p:cNvGraphicFramePr>
            <a:graphicFrameLocks noChangeAspect="1"/>
          </p:cNvGraphicFramePr>
          <p:nvPr>
            <p:extLst>
              <p:ext uri="{D42A27DB-BD31-4B8C-83A1-F6EECF244321}">
                <p14:modId xmlns:p14="http://schemas.microsoft.com/office/powerpoint/2010/main" val="2227891681"/>
              </p:ext>
            </p:extLst>
          </p:nvPr>
        </p:nvGraphicFramePr>
        <p:xfrm>
          <a:off x="851357" y="4667876"/>
          <a:ext cx="2725738" cy="1892874"/>
        </p:xfrm>
        <a:graphic>
          <a:graphicData uri="http://schemas.openxmlformats.org/presentationml/2006/ole">
            <mc:AlternateContent xmlns:mc="http://schemas.openxmlformats.org/markup-compatibility/2006">
              <mc:Choice xmlns:v="urn:schemas-microsoft-com:vml" Requires="v">
                <p:oleObj spid="_x0000_s4118" name="Image" r:id="rId3" imgW="1458656" imgH="1234442" progId="Photoshop.Image.5">
                  <p:embed/>
                </p:oleObj>
              </mc:Choice>
              <mc:Fallback>
                <p:oleObj name="Image" r:id="rId3" imgW="1458656" imgH="1234442" progId="Photoshop.Image.5">
                  <p:embed/>
                  <p:pic>
                    <p:nvPicPr>
                      <p:cNvPr id="727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357" y="4667876"/>
                        <a:ext cx="2725738" cy="1892874"/>
                      </a:xfrm>
                      <a:prstGeom prst="rect">
                        <a:avLst/>
                      </a:prstGeom>
                      <a:noFill/>
                      <a:ln>
                        <a:noFill/>
                      </a:ln>
                      <a:effectLst/>
                    </p:spPr>
                  </p:pic>
                </p:oleObj>
              </mc:Fallback>
            </mc:AlternateContent>
          </a:graphicData>
        </a:graphic>
      </p:graphicFrame>
      <p:graphicFrame>
        <p:nvGraphicFramePr>
          <p:cNvPr id="5" name="Group 4"/>
          <p:cNvGraphicFramePr>
            <a:graphicFrameLocks noGrp="1"/>
          </p:cNvGraphicFramePr>
          <p:nvPr>
            <p:extLst>
              <p:ext uri="{D42A27DB-BD31-4B8C-83A1-F6EECF244321}">
                <p14:modId xmlns:p14="http://schemas.microsoft.com/office/powerpoint/2010/main" val="3948094679"/>
              </p:ext>
            </p:extLst>
          </p:nvPr>
        </p:nvGraphicFramePr>
        <p:xfrm>
          <a:off x="937954" y="1310690"/>
          <a:ext cx="2819400" cy="3200400"/>
        </p:xfrm>
        <a:graphic>
          <a:graphicData uri="http://schemas.openxmlformats.org/drawingml/2006/table">
            <a:tbl>
              <a:tblPr/>
              <a:tblGrid>
                <a:gridCol w="433388">
                  <a:extLst>
                    <a:ext uri="{9D8B030D-6E8A-4147-A177-3AD203B41FA5}">
                      <a16:colId xmlns:a16="http://schemas.microsoft.com/office/drawing/2014/main" val="20000"/>
                    </a:ext>
                  </a:extLst>
                </a:gridCol>
                <a:gridCol w="373062">
                  <a:extLst>
                    <a:ext uri="{9D8B030D-6E8A-4147-A177-3AD203B41FA5}">
                      <a16:colId xmlns:a16="http://schemas.microsoft.com/office/drawing/2014/main" val="20001"/>
                    </a:ext>
                  </a:extLst>
                </a:gridCol>
                <a:gridCol w="403225">
                  <a:extLst>
                    <a:ext uri="{9D8B030D-6E8A-4147-A177-3AD203B41FA5}">
                      <a16:colId xmlns:a16="http://schemas.microsoft.com/office/drawing/2014/main" val="20002"/>
                    </a:ext>
                  </a:extLst>
                </a:gridCol>
                <a:gridCol w="401638">
                  <a:extLst>
                    <a:ext uri="{9D8B030D-6E8A-4147-A177-3AD203B41FA5}">
                      <a16:colId xmlns:a16="http://schemas.microsoft.com/office/drawing/2014/main" val="20003"/>
                    </a:ext>
                  </a:extLst>
                </a:gridCol>
                <a:gridCol w="401637">
                  <a:extLst>
                    <a:ext uri="{9D8B030D-6E8A-4147-A177-3AD203B41FA5}">
                      <a16:colId xmlns:a16="http://schemas.microsoft.com/office/drawing/2014/main" val="20004"/>
                    </a:ext>
                  </a:extLst>
                </a:gridCol>
                <a:gridCol w="403225">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0" i="0" u="none" strike="noStrike" cap="none" normalizeH="0" baseline="0">
                        <a:ln>
                          <a:noFill/>
                        </a:ln>
                        <a:solidFill>
                          <a:schemeClr val="accent2"/>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2"/>
                          </a:solidFill>
                          <a:effectLst>
                            <a:outerShdw blurRad="38100" dist="38100" dir="2700000" algn="tl">
                              <a:srgbClr val="C0C0C0"/>
                            </a:outerShdw>
                          </a:effectLst>
                          <a:latin typeface="Times New Roman" pitchFamily="18"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6" name="Group 347"/>
          <p:cNvGraphicFramePr>
            <a:graphicFrameLocks noGrp="1"/>
          </p:cNvGraphicFramePr>
          <p:nvPr>
            <p:extLst>
              <p:ext uri="{D42A27DB-BD31-4B8C-83A1-F6EECF244321}">
                <p14:modId xmlns:p14="http://schemas.microsoft.com/office/powerpoint/2010/main" val="2341739706"/>
              </p:ext>
            </p:extLst>
          </p:nvPr>
        </p:nvGraphicFramePr>
        <p:xfrm>
          <a:off x="4801929" y="1766302"/>
          <a:ext cx="392113" cy="2743200"/>
        </p:xfrm>
        <a:graphic>
          <a:graphicData uri="http://schemas.openxmlformats.org/drawingml/2006/table">
            <a:tbl>
              <a:tblPr/>
              <a:tblGrid>
                <a:gridCol w="392113">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7" name="Group 100"/>
          <p:cNvGraphicFramePr>
            <a:graphicFrameLocks noGrp="1"/>
          </p:cNvGraphicFramePr>
          <p:nvPr>
            <p:extLst>
              <p:ext uri="{D42A27DB-BD31-4B8C-83A1-F6EECF244321}">
                <p14:modId xmlns:p14="http://schemas.microsoft.com/office/powerpoint/2010/main" val="2577526588"/>
              </p:ext>
            </p:extLst>
          </p:nvPr>
        </p:nvGraphicFramePr>
        <p:xfrm>
          <a:off x="4420929" y="1766302"/>
          <a:ext cx="457200" cy="2779713"/>
        </p:xfrm>
        <a:graphic>
          <a:graphicData uri="http://schemas.openxmlformats.org/drawingml/2006/table">
            <a:tbl>
              <a:tblPr/>
              <a:tblGrid>
                <a:gridCol w="457200">
                  <a:extLst>
                    <a:ext uri="{9D8B030D-6E8A-4147-A177-3AD203B41FA5}">
                      <a16:colId xmlns:a16="http://schemas.microsoft.com/office/drawing/2014/main" val="20000"/>
                    </a:ext>
                  </a:extLst>
                </a:gridCol>
              </a:tblGrid>
              <a:tr h="4191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175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937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191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175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1910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346"/>
          <p:cNvGraphicFramePr>
            <a:graphicFrameLocks noGrp="1"/>
          </p:cNvGraphicFramePr>
          <p:nvPr>
            <p:extLst>
              <p:ext uri="{D42A27DB-BD31-4B8C-83A1-F6EECF244321}">
                <p14:modId xmlns:p14="http://schemas.microsoft.com/office/powerpoint/2010/main" val="3001963177"/>
              </p:ext>
            </p:extLst>
          </p:nvPr>
        </p:nvGraphicFramePr>
        <p:xfrm>
          <a:off x="5357554" y="1766302"/>
          <a:ext cx="381000" cy="2743200"/>
        </p:xfrm>
        <a:graphic>
          <a:graphicData uri="http://schemas.openxmlformats.org/drawingml/2006/table">
            <a:tbl>
              <a:tblPr/>
              <a:tblGrid>
                <a:gridCol w="381000">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 name="Group 137"/>
          <p:cNvGraphicFramePr>
            <a:graphicFrameLocks noGrp="1"/>
          </p:cNvGraphicFramePr>
          <p:nvPr>
            <p:extLst>
              <p:ext uri="{D42A27DB-BD31-4B8C-83A1-F6EECF244321}">
                <p14:modId xmlns:p14="http://schemas.microsoft.com/office/powerpoint/2010/main" val="342285600"/>
              </p:ext>
            </p:extLst>
          </p:nvPr>
        </p:nvGraphicFramePr>
        <p:xfrm>
          <a:off x="5879842" y="1766302"/>
          <a:ext cx="392112" cy="2743200"/>
        </p:xfrm>
        <a:graphic>
          <a:graphicData uri="http://schemas.openxmlformats.org/drawingml/2006/table">
            <a:tbl>
              <a:tblPr/>
              <a:tblGrid>
                <a:gridCol w="392112">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 name="Group 153"/>
          <p:cNvGraphicFramePr>
            <a:graphicFrameLocks noGrp="1"/>
          </p:cNvGraphicFramePr>
          <p:nvPr>
            <p:extLst>
              <p:ext uri="{D42A27DB-BD31-4B8C-83A1-F6EECF244321}">
                <p14:modId xmlns:p14="http://schemas.microsoft.com/office/powerpoint/2010/main" val="3246030879"/>
              </p:ext>
            </p:extLst>
          </p:nvPr>
        </p:nvGraphicFramePr>
        <p:xfrm>
          <a:off x="6478329" y="1766302"/>
          <a:ext cx="392113" cy="2743200"/>
        </p:xfrm>
        <a:graphic>
          <a:graphicData uri="http://schemas.openxmlformats.org/drawingml/2006/table">
            <a:tbl>
              <a:tblPr/>
              <a:tblGrid>
                <a:gridCol w="392113">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 name="Group 169"/>
          <p:cNvGraphicFramePr>
            <a:graphicFrameLocks noGrp="1"/>
          </p:cNvGraphicFramePr>
          <p:nvPr>
            <p:extLst>
              <p:ext uri="{D42A27DB-BD31-4B8C-83A1-F6EECF244321}">
                <p14:modId xmlns:p14="http://schemas.microsoft.com/office/powerpoint/2010/main" val="448888772"/>
              </p:ext>
            </p:extLst>
          </p:nvPr>
        </p:nvGraphicFramePr>
        <p:xfrm>
          <a:off x="7099042" y="1756777"/>
          <a:ext cx="392112" cy="2743200"/>
        </p:xfrm>
        <a:graphic>
          <a:graphicData uri="http://schemas.openxmlformats.org/drawingml/2006/table">
            <a:tbl>
              <a:tblPr/>
              <a:tblGrid>
                <a:gridCol w="392112">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2" name="Group 185"/>
          <p:cNvGraphicFramePr>
            <a:graphicFrameLocks noGrp="1"/>
          </p:cNvGraphicFramePr>
          <p:nvPr>
            <p:extLst>
              <p:ext uri="{D42A27DB-BD31-4B8C-83A1-F6EECF244321}">
                <p14:modId xmlns:p14="http://schemas.microsoft.com/office/powerpoint/2010/main" val="759599334"/>
              </p:ext>
            </p:extLst>
          </p:nvPr>
        </p:nvGraphicFramePr>
        <p:xfrm>
          <a:off x="7708642" y="1766302"/>
          <a:ext cx="392112" cy="2743200"/>
        </p:xfrm>
        <a:graphic>
          <a:graphicData uri="http://schemas.openxmlformats.org/drawingml/2006/table">
            <a:tbl>
              <a:tblPr/>
              <a:tblGrid>
                <a:gridCol w="392112">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3" name="Group 201"/>
          <p:cNvGraphicFramePr>
            <a:graphicFrameLocks noGrp="1"/>
          </p:cNvGraphicFramePr>
          <p:nvPr>
            <p:extLst>
              <p:ext uri="{D42A27DB-BD31-4B8C-83A1-F6EECF244321}">
                <p14:modId xmlns:p14="http://schemas.microsoft.com/office/powerpoint/2010/main" val="772248396"/>
              </p:ext>
            </p:extLst>
          </p:nvPr>
        </p:nvGraphicFramePr>
        <p:xfrm>
          <a:off x="8318242" y="1756777"/>
          <a:ext cx="392112" cy="2743200"/>
        </p:xfrm>
        <a:graphic>
          <a:graphicData uri="http://schemas.openxmlformats.org/drawingml/2006/table">
            <a:tbl>
              <a:tblPr/>
              <a:tblGrid>
                <a:gridCol w="392112">
                  <a:extLst>
                    <a:ext uri="{9D8B030D-6E8A-4147-A177-3AD203B41FA5}">
                      <a16:colId xmlns:a16="http://schemas.microsoft.com/office/drawing/2014/main" val="20000"/>
                    </a:ext>
                  </a:extLst>
                </a:gridCol>
              </a:tblGrid>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rgbClr val="FF0000"/>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 name="Rectangle 218"/>
          <p:cNvSpPr>
            <a:spLocks noChangeArrowheads="1"/>
          </p:cNvSpPr>
          <p:nvPr/>
        </p:nvSpPr>
        <p:spPr bwMode="auto">
          <a:xfrm>
            <a:off x="5334000" y="4956224"/>
            <a:ext cx="1752600" cy="519112"/>
          </a:xfrm>
          <a:prstGeom prst="rect">
            <a:avLst/>
          </a:prstGeom>
          <a:noFill/>
          <a:ln w="38100">
            <a:noFill/>
            <a:miter lim="800000"/>
            <a:headEnd/>
            <a:tailEnd/>
          </a:ln>
          <a:effectLst/>
        </p:spPr>
        <p:txBody>
          <a:bodyPr>
            <a:spAutoFit/>
          </a:bodyPr>
          <a:lstStyle/>
          <a:p>
            <a:pPr eaLnBrk="1" hangingPunct="1">
              <a:defRPr/>
            </a:pPr>
            <a:r>
              <a:rPr lang="en-US" altLang="zh-CN" sz="2800" dirty="0">
                <a:solidFill>
                  <a:schemeClr val="tx2"/>
                </a:solidFill>
                <a:effectLst>
                  <a:outerShdw blurRad="38100" dist="38100" dir="2700000" algn="tl">
                    <a:srgbClr val="C0C0C0"/>
                  </a:outerShdw>
                </a:effectLst>
                <a:latin typeface="Times New Roman" pitchFamily="18" charset="0"/>
                <a:ea typeface="微软雅黑 Light" panose="020B0502040204020203" pitchFamily="34" charset="-122"/>
              </a:rPr>
              <a:t>DFS </a:t>
            </a:r>
            <a:r>
              <a:rPr lang="zh-CN" altLang="en-US" sz="2800" dirty="0">
                <a:solidFill>
                  <a:schemeClr val="tx2"/>
                </a:solidFill>
                <a:effectLst>
                  <a:outerShdw blurRad="38100" dist="38100" dir="2700000" algn="tl">
                    <a:srgbClr val="C0C0C0"/>
                  </a:outerShdw>
                </a:effectLst>
                <a:latin typeface="微软雅黑 Light" panose="020B0502040204020203" pitchFamily="34" charset="-122"/>
                <a:ea typeface="微软雅黑 Light" panose="020B0502040204020203" pitchFamily="34" charset="-122"/>
              </a:rPr>
              <a:t>结果</a:t>
            </a:r>
          </a:p>
        </p:txBody>
      </p:sp>
      <p:sp>
        <p:nvSpPr>
          <p:cNvPr id="15" name="Text Box 219"/>
          <p:cNvSpPr txBox="1">
            <a:spLocks noChangeArrowheads="1"/>
          </p:cNvSpPr>
          <p:nvPr/>
        </p:nvSpPr>
        <p:spPr bwMode="auto">
          <a:xfrm>
            <a:off x="328354" y="2120315"/>
            <a:ext cx="533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chemeClr val="accent2"/>
                </a:solidFill>
                <a:ea typeface="仿宋_GB2312" pitchFamily="49" charset="-122"/>
              </a:rPr>
              <a:t>邻接矩阵</a:t>
            </a:r>
          </a:p>
          <a:p>
            <a:pPr algn="ctr" eaLnBrk="1" hangingPunct="1">
              <a:spcBef>
                <a:spcPct val="0"/>
              </a:spcBef>
              <a:buFontTx/>
              <a:buNone/>
            </a:pPr>
            <a:r>
              <a:rPr lang="en-US" altLang="zh-CN" sz="2400">
                <a:solidFill>
                  <a:schemeClr val="accent2"/>
                </a:solidFill>
                <a:ea typeface="仿宋_GB2312" pitchFamily="49" charset="-122"/>
              </a:rPr>
              <a:t>A</a:t>
            </a:r>
          </a:p>
        </p:txBody>
      </p:sp>
      <p:sp>
        <p:nvSpPr>
          <p:cNvPr id="16" name="Text Box 222"/>
          <p:cNvSpPr txBox="1">
            <a:spLocks noChangeArrowheads="1"/>
          </p:cNvSpPr>
          <p:nvPr/>
        </p:nvSpPr>
        <p:spPr bwMode="auto">
          <a:xfrm>
            <a:off x="5117842" y="1299577"/>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chemeClr val="accent2"/>
                </a:solidFill>
                <a:latin typeface="微软雅黑 Light" panose="020B0502040204020203" pitchFamily="34" charset="-122"/>
                <a:ea typeface="微软雅黑 Light" panose="020B0502040204020203" pitchFamily="34" charset="-122"/>
              </a:rPr>
              <a:t>辅助数组 </a:t>
            </a:r>
            <a:r>
              <a:rPr lang="en-US" altLang="zh-CN" sz="2400" i="1">
                <a:solidFill>
                  <a:schemeClr val="accent2"/>
                </a:solidFill>
                <a:ea typeface="微软雅黑 Light" panose="020B0502040204020203" pitchFamily="34" charset="-122"/>
              </a:rPr>
              <a:t>visited</a:t>
            </a:r>
            <a:r>
              <a:rPr lang="en-US" altLang="zh-CN" sz="2400">
                <a:solidFill>
                  <a:schemeClr val="accent2"/>
                </a:solidFill>
                <a:ea typeface="微软雅黑 Light" panose="020B0502040204020203" pitchFamily="34" charset="-122"/>
              </a:rPr>
              <a:t> [n ]</a:t>
            </a:r>
          </a:p>
        </p:txBody>
      </p:sp>
      <p:sp>
        <p:nvSpPr>
          <p:cNvPr id="17" name="AutoShape 225"/>
          <p:cNvSpPr>
            <a:spLocks noChangeArrowheads="1"/>
          </p:cNvSpPr>
          <p:nvPr/>
        </p:nvSpPr>
        <p:spPr bwMode="auto">
          <a:xfrm>
            <a:off x="0" y="4739313"/>
            <a:ext cx="990600" cy="457200"/>
          </a:xfrm>
          <a:prstGeom prst="wedgeEllipseCallout">
            <a:avLst>
              <a:gd name="adj1" fmla="val 75408"/>
              <a:gd name="adj2" fmla="val 127178"/>
            </a:avLst>
          </a:prstGeom>
          <a:solidFill>
            <a:srgbClr val="00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chemeClr val="tx2"/>
                </a:solidFill>
              </a:rPr>
              <a:t>起点</a:t>
            </a:r>
          </a:p>
        </p:txBody>
      </p:sp>
      <p:sp>
        <p:nvSpPr>
          <p:cNvPr id="18" name="Rectangle 230"/>
          <p:cNvSpPr>
            <a:spLocks noChangeArrowheads="1"/>
          </p:cNvSpPr>
          <p:nvPr/>
        </p:nvSpPr>
        <p:spPr bwMode="auto">
          <a:xfrm>
            <a:off x="99754" y="1375777"/>
            <a:ext cx="97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chemeClr val="hlink"/>
                </a:solidFill>
                <a:latin typeface="黑体" panose="02010609060101010101" pitchFamily="49" charset="-122"/>
                <a:ea typeface="黑体" panose="02010609060101010101" pitchFamily="49" charset="-122"/>
              </a:rPr>
              <a:t>例：</a:t>
            </a:r>
          </a:p>
        </p:txBody>
      </p:sp>
      <p:graphicFrame>
        <p:nvGraphicFramePr>
          <p:cNvPr id="19" name="Group 326"/>
          <p:cNvGraphicFramePr>
            <a:graphicFrameLocks noGrp="1"/>
          </p:cNvGraphicFramePr>
          <p:nvPr>
            <p:extLst>
              <p:ext uri="{D42A27DB-BD31-4B8C-83A1-F6EECF244321}">
                <p14:modId xmlns:p14="http://schemas.microsoft.com/office/powerpoint/2010/main" val="3809173824"/>
              </p:ext>
            </p:extLst>
          </p:nvPr>
        </p:nvGraphicFramePr>
        <p:xfrm>
          <a:off x="937954" y="1299577"/>
          <a:ext cx="2819400" cy="3200400"/>
        </p:xfrm>
        <a:graphic>
          <a:graphicData uri="http://schemas.openxmlformats.org/drawingml/2006/table">
            <a:tbl>
              <a:tblPr/>
              <a:tblGrid>
                <a:gridCol w="433388">
                  <a:extLst>
                    <a:ext uri="{9D8B030D-6E8A-4147-A177-3AD203B41FA5}">
                      <a16:colId xmlns:a16="http://schemas.microsoft.com/office/drawing/2014/main" val="20000"/>
                    </a:ext>
                  </a:extLst>
                </a:gridCol>
                <a:gridCol w="373062">
                  <a:extLst>
                    <a:ext uri="{9D8B030D-6E8A-4147-A177-3AD203B41FA5}">
                      <a16:colId xmlns:a16="http://schemas.microsoft.com/office/drawing/2014/main" val="20001"/>
                    </a:ext>
                  </a:extLst>
                </a:gridCol>
                <a:gridCol w="403225">
                  <a:extLst>
                    <a:ext uri="{9D8B030D-6E8A-4147-A177-3AD203B41FA5}">
                      <a16:colId xmlns:a16="http://schemas.microsoft.com/office/drawing/2014/main" val="20002"/>
                    </a:ext>
                  </a:extLst>
                </a:gridCol>
                <a:gridCol w="401638">
                  <a:extLst>
                    <a:ext uri="{9D8B030D-6E8A-4147-A177-3AD203B41FA5}">
                      <a16:colId xmlns:a16="http://schemas.microsoft.com/office/drawing/2014/main" val="20003"/>
                    </a:ext>
                  </a:extLst>
                </a:gridCol>
                <a:gridCol w="369887">
                  <a:extLst>
                    <a:ext uri="{9D8B030D-6E8A-4147-A177-3AD203B41FA5}">
                      <a16:colId xmlns:a16="http://schemas.microsoft.com/office/drawing/2014/main" val="20004"/>
                    </a:ext>
                  </a:extLst>
                </a:gridCol>
                <a:gridCol w="434975">
                  <a:extLst>
                    <a:ext uri="{9D8B030D-6E8A-4147-A177-3AD203B41FA5}">
                      <a16:colId xmlns:a16="http://schemas.microsoft.com/office/drawing/2014/main" val="20005"/>
                    </a:ext>
                  </a:extLst>
                </a:gridCol>
                <a:gridCol w="403225">
                  <a:extLst>
                    <a:ext uri="{9D8B030D-6E8A-4147-A177-3AD203B41FA5}">
                      <a16:colId xmlns:a16="http://schemas.microsoft.com/office/drawing/2014/main" val="20006"/>
                    </a:ext>
                  </a:extLst>
                </a:gridCol>
              </a:tblGrid>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0" i="0" u="none" strike="noStrike" cap="none" normalizeH="0" baseline="0">
                        <a:ln>
                          <a:noFill/>
                        </a:ln>
                        <a:solidFill>
                          <a:schemeClr val="accent2"/>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623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outerShdw blurRad="38100" dist="38100" dir="2700000" algn="tl">
                              <a:srgbClr val="000000"/>
                            </a:outerShdw>
                          </a:effectLst>
                          <a:latin typeface="Times New Roman" pitchFamily="18" charset="0"/>
                          <a:ea typeface="宋体" pitchFamily="2"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623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7825">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2"/>
                          </a:solidFill>
                          <a:effectLst/>
                          <a:latin typeface="Times New Roman" pitchFamily="18" charset="0"/>
                          <a:ea typeface="宋体" pitchFamily="2"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20" name="Oval 311"/>
          <p:cNvSpPr>
            <a:spLocks noChangeArrowheads="1"/>
          </p:cNvSpPr>
          <p:nvPr/>
        </p:nvSpPr>
        <p:spPr bwMode="auto">
          <a:xfrm>
            <a:off x="937954" y="2290177"/>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1" name="Oval 312"/>
          <p:cNvSpPr>
            <a:spLocks noChangeArrowheads="1"/>
          </p:cNvSpPr>
          <p:nvPr/>
        </p:nvSpPr>
        <p:spPr bwMode="auto">
          <a:xfrm>
            <a:off x="1395154" y="2290177"/>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2" name="Oval 313"/>
          <p:cNvSpPr>
            <a:spLocks noChangeArrowheads="1"/>
          </p:cNvSpPr>
          <p:nvPr/>
        </p:nvSpPr>
        <p:spPr bwMode="auto">
          <a:xfrm>
            <a:off x="937954" y="2290177"/>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3" name="Oval 314"/>
          <p:cNvSpPr>
            <a:spLocks noChangeArrowheads="1"/>
          </p:cNvSpPr>
          <p:nvPr/>
        </p:nvSpPr>
        <p:spPr bwMode="auto">
          <a:xfrm>
            <a:off x="1395154" y="2290177"/>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4" name="Oval 317"/>
          <p:cNvSpPr>
            <a:spLocks noChangeArrowheads="1"/>
          </p:cNvSpPr>
          <p:nvPr/>
        </p:nvSpPr>
        <p:spPr bwMode="auto">
          <a:xfrm>
            <a:off x="2919154" y="2747377"/>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5" name="Oval 316"/>
          <p:cNvSpPr>
            <a:spLocks noChangeArrowheads="1"/>
          </p:cNvSpPr>
          <p:nvPr/>
        </p:nvSpPr>
        <p:spPr bwMode="auto">
          <a:xfrm>
            <a:off x="2157154" y="1832977"/>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6" name="Oval 315"/>
          <p:cNvSpPr>
            <a:spLocks noChangeArrowheads="1"/>
          </p:cNvSpPr>
          <p:nvPr/>
        </p:nvSpPr>
        <p:spPr bwMode="auto">
          <a:xfrm>
            <a:off x="2157154" y="1832977"/>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7" name="Oval 319"/>
          <p:cNvSpPr>
            <a:spLocks noChangeArrowheads="1"/>
          </p:cNvSpPr>
          <p:nvPr/>
        </p:nvSpPr>
        <p:spPr bwMode="auto">
          <a:xfrm>
            <a:off x="3376354" y="3204577"/>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8" name="Oval 321"/>
          <p:cNvSpPr>
            <a:spLocks noChangeArrowheads="1"/>
          </p:cNvSpPr>
          <p:nvPr/>
        </p:nvSpPr>
        <p:spPr bwMode="auto">
          <a:xfrm>
            <a:off x="2919154" y="2747377"/>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29" name="Oval 318"/>
          <p:cNvSpPr>
            <a:spLocks noChangeArrowheads="1"/>
          </p:cNvSpPr>
          <p:nvPr/>
        </p:nvSpPr>
        <p:spPr bwMode="auto">
          <a:xfrm>
            <a:off x="2538154" y="1832977"/>
            <a:ext cx="381000" cy="304800"/>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30" name="Oval 322"/>
          <p:cNvSpPr>
            <a:spLocks noChangeArrowheads="1"/>
          </p:cNvSpPr>
          <p:nvPr/>
        </p:nvSpPr>
        <p:spPr bwMode="auto">
          <a:xfrm>
            <a:off x="2538154" y="1832977"/>
            <a:ext cx="381000" cy="304800"/>
          </a:xfrm>
          <a:prstGeom prst="ellipse">
            <a:avLst/>
          </a:prstGeom>
          <a:noFill/>
          <a:ln w="3810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3399"/>
              </a:solidFill>
              <a:latin typeface="微软雅黑 Light" panose="020B0502040204020203" pitchFamily="34" charset="-122"/>
              <a:ea typeface="微软雅黑 Light" panose="020B0502040204020203" pitchFamily="34" charset="-122"/>
            </a:endParaRPr>
          </a:p>
        </p:txBody>
      </p:sp>
      <p:sp>
        <p:nvSpPr>
          <p:cNvPr id="31" name="Text Box 329"/>
          <p:cNvSpPr txBox="1">
            <a:spLocks noChangeArrowheads="1"/>
          </p:cNvSpPr>
          <p:nvPr/>
        </p:nvSpPr>
        <p:spPr bwMode="auto">
          <a:xfrm>
            <a:off x="4038600" y="5429299"/>
            <a:ext cx="609600" cy="579437"/>
          </a:xfrm>
          <a:prstGeom prst="rect">
            <a:avLst/>
          </a:prstGeom>
          <a:noFill/>
          <a:ln w="38100">
            <a:noFill/>
            <a:miter lim="800000"/>
            <a:headEnd/>
            <a:tailEnd/>
          </a:ln>
          <a:effectLst/>
        </p:spPr>
        <p:txBody>
          <a:bodyPr>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v2</a:t>
            </a:r>
          </a:p>
        </p:txBody>
      </p:sp>
      <p:sp>
        <p:nvSpPr>
          <p:cNvPr id="32" name="Rectangle 330"/>
          <p:cNvSpPr>
            <a:spLocks noChangeArrowheads="1"/>
          </p:cNvSpPr>
          <p:nvPr/>
        </p:nvSpPr>
        <p:spPr bwMode="auto">
          <a:xfrm>
            <a:off x="4419600" y="5429299"/>
            <a:ext cx="592138"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3" name="Rectangle 331"/>
          <p:cNvSpPr>
            <a:spLocks noChangeArrowheads="1"/>
          </p:cNvSpPr>
          <p:nvPr/>
        </p:nvSpPr>
        <p:spPr bwMode="auto">
          <a:xfrm>
            <a:off x="5275263" y="5429299"/>
            <a:ext cx="592137"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4" name="Rectangle 332"/>
          <p:cNvSpPr>
            <a:spLocks noChangeArrowheads="1"/>
          </p:cNvSpPr>
          <p:nvPr/>
        </p:nvSpPr>
        <p:spPr bwMode="auto">
          <a:xfrm>
            <a:off x="6172200" y="5429299"/>
            <a:ext cx="592138"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5" name="Rectangle 333"/>
          <p:cNvSpPr>
            <a:spLocks noChangeArrowheads="1"/>
          </p:cNvSpPr>
          <p:nvPr/>
        </p:nvSpPr>
        <p:spPr bwMode="auto">
          <a:xfrm>
            <a:off x="7086600" y="5429299"/>
            <a:ext cx="592138"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6" name="Rectangle 335"/>
          <p:cNvSpPr>
            <a:spLocks noChangeArrowheads="1"/>
          </p:cNvSpPr>
          <p:nvPr/>
        </p:nvSpPr>
        <p:spPr bwMode="auto">
          <a:xfrm>
            <a:off x="7905750" y="5399136"/>
            <a:ext cx="592138"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a:t>
            </a:r>
          </a:p>
        </p:txBody>
      </p:sp>
      <p:sp>
        <p:nvSpPr>
          <p:cNvPr id="37" name="Rectangle 337"/>
          <p:cNvSpPr>
            <a:spLocks noChangeArrowheads="1"/>
          </p:cNvSpPr>
          <p:nvPr/>
        </p:nvSpPr>
        <p:spPr bwMode="auto">
          <a:xfrm>
            <a:off x="4859338" y="5399136"/>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v1</a:t>
            </a:r>
          </a:p>
        </p:txBody>
      </p:sp>
      <p:sp>
        <p:nvSpPr>
          <p:cNvPr id="38" name="Rectangle 338"/>
          <p:cNvSpPr>
            <a:spLocks noChangeArrowheads="1"/>
          </p:cNvSpPr>
          <p:nvPr/>
        </p:nvSpPr>
        <p:spPr bwMode="auto">
          <a:xfrm>
            <a:off x="5715000" y="5429299"/>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v3</a:t>
            </a:r>
          </a:p>
        </p:txBody>
      </p:sp>
      <p:sp>
        <p:nvSpPr>
          <p:cNvPr id="39" name="Rectangle 339"/>
          <p:cNvSpPr>
            <a:spLocks noChangeArrowheads="1"/>
          </p:cNvSpPr>
          <p:nvPr/>
        </p:nvSpPr>
        <p:spPr bwMode="auto">
          <a:xfrm>
            <a:off x="6572250" y="5429299"/>
            <a:ext cx="590550" cy="579437"/>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v5</a:t>
            </a:r>
          </a:p>
        </p:txBody>
      </p:sp>
      <p:sp>
        <p:nvSpPr>
          <p:cNvPr id="40" name="Rectangle 341"/>
          <p:cNvSpPr>
            <a:spLocks noChangeArrowheads="1"/>
          </p:cNvSpPr>
          <p:nvPr/>
        </p:nvSpPr>
        <p:spPr bwMode="auto">
          <a:xfrm>
            <a:off x="7467600" y="5399136"/>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rgbClr val="008000"/>
                </a:solidFill>
                <a:effectLst>
                  <a:outerShdw blurRad="38100" dist="38100" dir="2700000" algn="tl">
                    <a:srgbClr val="C0C0C0"/>
                  </a:outerShdw>
                </a:effectLst>
                <a:latin typeface="Times New Roman" pitchFamily="18" charset="0"/>
                <a:ea typeface="黑体" pitchFamily="2" charset="-122"/>
              </a:rPr>
              <a:t>v4</a:t>
            </a:r>
          </a:p>
        </p:txBody>
      </p:sp>
      <p:sp>
        <p:nvSpPr>
          <p:cNvPr id="41" name="Rectangle 342"/>
          <p:cNvSpPr>
            <a:spLocks noChangeArrowheads="1"/>
          </p:cNvSpPr>
          <p:nvPr/>
        </p:nvSpPr>
        <p:spPr bwMode="auto">
          <a:xfrm>
            <a:off x="8305800" y="5399136"/>
            <a:ext cx="590550" cy="579438"/>
          </a:xfrm>
          <a:prstGeom prst="rect">
            <a:avLst/>
          </a:prstGeom>
          <a:noFill/>
          <a:ln w="9525">
            <a:noFill/>
            <a:miter lim="800000"/>
            <a:headEnd/>
            <a:tailEnd/>
          </a:ln>
          <a:effectLst/>
        </p:spPr>
        <p:txBody>
          <a:bodyPr wrap="none">
            <a:spAutoFit/>
          </a:bodyPr>
          <a:lstStyle/>
          <a:p>
            <a:pPr eaLnBrk="1" hangingPunct="1">
              <a:defRPr/>
            </a:pPr>
            <a:r>
              <a:rPr lang="en-US" altLang="zh-CN" sz="3200">
                <a:solidFill>
                  <a:schemeClr val="tx2"/>
                </a:solidFill>
                <a:effectLst>
                  <a:outerShdw blurRad="38100" dist="38100" dir="2700000" algn="tl">
                    <a:srgbClr val="C0C0C0"/>
                  </a:outerShdw>
                </a:effectLst>
                <a:latin typeface="Times New Roman" pitchFamily="18" charset="0"/>
                <a:ea typeface="黑体" pitchFamily="2" charset="-122"/>
              </a:rPr>
              <a:t>v6</a:t>
            </a:r>
          </a:p>
        </p:txBody>
      </p:sp>
      <p:sp>
        <p:nvSpPr>
          <p:cNvPr id="42" name="Freeform 345"/>
          <p:cNvSpPr>
            <a:spLocks/>
          </p:cNvSpPr>
          <p:nvPr/>
        </p:nvSpPr>
        <p:spPr bwMode="auto">
          <a:xfrm>
            <a:off x="1695192" y="1985377"/>
            <a:ext cx="579437" cy="422275"/>
          </a:xfrm>
          <a:custGeom>
            <a:avLst/>
            <a:gdLst>
              <a:gd name="T0" fmla="*/ 2147483646 w 365"/>
              <a:gd name="T1" fmla="*/ 2147483646 h 266"/>
              <a:gd name="T2" fmla="*/ 2147483646 w 365"/>
              <a:gd name="T3" fmla="*/ 2147483646 h 266"/>
              <a:gd name="T4" fmla="*/ 2147483646 w 365"/>
              <a:gd name="T5" fmla="*/ 2147483646 h 266"/>
              <a:gd name="T6" fmla="*/ 0 60000 65536"/>
              <a:gd name="T7" fmla="*/ 0 60000 65536"/>
              <a:gd name="T8" fmla="*/ 0 60000 65536"/>
              <a:gd name="T9" fmla="*/ 0 w 365"/>
              <a:gd name="T10" fmla="*/ 0 h 266"/>
              <a:gd name="T11" fmla="*/ 365 w 365"/>
              <a:gd name="T12" fmla="*/ 266 h 266"/>
            </a:gdLst>
            <a:ahLst/>
            <a:cxnLst>
              <a:cxn ang="T6">
                <a:pos x="T0" y="T1"/>
              </a:cxn>
              <a:cxn ang="T7">
                <a:pos x="T2" y="T3"/>
              </a:cxn>
              <a:cxn ang="T8">
                <a:pos x="T4" y="T5"/>
              </a:cxn>
            </a:cxnLst>
            <a:rect l="T9" t="T10" r="T11" b="T12"/>
            <a:pathLst>
              <a:path w="365" h="266">
                <a:moveTo>
                  <a:pt x="8" y="266"/>
                </a:moveTo>
                <a:cubicBezTo>
                  <a:pt x="24" y="0"/>
                  <a:pt x="0" y="76"/>
                  <a:pt x="316" y="88"/>
                </a:cubicBezTo>
                <a:cubicBezTo>
                  <a:pt x="359" y="99"/>
                  <a:pt x="342" y="98"/>
                  <a:pt x="365" y="98"/>
                </a:cubicBezTo>
              </a:path>
            </a:pathLst>
          </a:custGeom>
          <a:noFill/>
          <a:ln w="3492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348"/>
          <p:cNvSpPr>
            <a:spLocks/>
          </p:cNvSpPr>
          <p:nvPr/>
        </p:nvSpPr>
        <p:spPr bwMode="auto">
          <a:xfrm>
            <a:off x="1503104" y="2125077"/>
            <a:ext cx="1627188" cy="850900"/>
          </a:xfrm>
          <a:custGeom>
            <a:avLst/>
            <a:gdLst>
              <a:gd name="T0" fmla="*/ 2147483646 w 1025"/>
              <a:gd name="T1" fmla="*/ 0 h 669"/>
              <a:gd name="T2" fmla="*/ 2147483646 w 1025"/>
              <a:gd name="T3" fmla="*/ 2147483646 h 669"/>
              <a:gd name="T4" fmla="*/ 2147483646 w 1025"/>
              <a:gd name="T5" fmla="*/ 2147483646 h 669"/>
              <a:gd name="T6" fmla="*/ 2147483646 w 1025"/>
              <a:gd name="T7" fmla="*/ 2147483646 h 669"/>
              <a:gd name="T8" fmla="*/ 0 w 1025"/>
              <a:gd name="T9" fmla="*/ 2147483646 h 669"/>
              <a:gd name="T10" fmla="*/ 2147483646 w 1025"/>
              <a:gd name="T11" fmla="*/ 2147483646 h 669"/>
              <a:gd name="T12" fmla="*/ 2147483646 w 1025"/>
              <a:gd name="T13" fmla="*/ 2147483646 h 669"/>
              <a:gd name="T14" fmla="*/ 2147483646 w 1025"/>
              <a:gd name="T15" fmla="*/ 2147483646 h 669"/>
              <a:gd name="T16" fmla="*/ 0 60000 65536"/>
              <a:gd name="T17" fmla="*/ 0 60000 65536"/>
              <a:gd name="T18" fmla="*/ 0 60000 65536"/>
              <a:gd name="T19" fmla="*/ 0 60000 65536"/>
              <a:gd name="T20" fmla="*/ 0 60000 65536"/>
              <a:gd name="T21" fmla="*/ 0 60000 65536"/>
              <a:gd name="T22" fmla="*/ 0 60000 65536"/>
              <a:gd name="T23" fmla="*/ 0 60000 65536"/>
              <a:gd name="T24" fmla="*/ 0 w 1025"/>
              <a:gd name="T25" fmla="*/ 0 h 669"/>
              <a:gd name="T26" fmla="*/ 1025 w 1025"/>
              <a:gd name="T27" fmla="*/ 669 h 6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5" h="669">
                <a:moveTo>
                  <a:pt x="606" y="0"/>
                </a:moveTo>
                <a:cubicBezTo>
                  <a:pt x="589" y="99"/>
                  <a:pt x="639" y="336"/>
                  <a:pt x="486" y="357"/>
                </a:cubicBezTo>
                <a:cubicBezTo>
                  <a:pt x="447" y="362"/>
                  <a:pt x="407" y="365"/>
                  <a:pt x="367" y="367"/>
                </a:cubicBezTo>
                <a:cubicBezTo>
                  <a:pt x="294" y="371"/>
                  <a:pt x="222" y="374"/>
                  <a:pt x="149" y="377"/>
                </a:cubicBezTo>
                <a:cubicBezTo>
                  <a:pt x="71" y="388"/>
                  <a:pt x="44" y="391"/>
                  <a:pt x="0" y="457"/>
                </a:cubicBezTo>
                <a:cubicBezTo>
                  <a:pt x="54" y="669"/>
                  <a:pt x="596" y="506"/>
                  <a:pt x="606" y="506"/>
                </a:cubicBezTo>
                <a:cubicBezTo>
                  <a:pt x="750" y="493"/>
                  <a:pt x="726" y="490"/>
                  <a:pt x="904" y="506"/>
                </a:cubicBezTo>
                <a:cubicBezTo>
                  <a:pt x="1025" y="517"/>
                  <a:pt x="894" y="516"/>
                  <a:pt x="943" y="516"/>
                </a:cubicBezTo>
              </a:path>
            </a:pathLst>
          </a:custGeom>
          <a:noFill/>
          <a:ln w="34925">
            <a:solidFill>
              <a:schemeClr val="tx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AutoShape 349"/>
          <p:cNvSpPr>
            <a:spLocks noChangeArrowheads="1"/>
          </p:cNvSpPr>
          <p:nvPr/>
        </p:nvSpPr>
        <p:spPr bwMode="auto">
          <a:xfrm>
            <a:off x="3886200" y="6161136"/>
            <a:ext cx="4267200" cy="457200"/>
          </a:xfrm>
          <a:prstGeom prst="wedgeRectCallout">
            <a:avLst>
              <a:gd name="adj1" fmla="val 34972"/>
              <a:gd name="adj2" fmla="val -114583"/>
            </a:avLst>
          </a:prstGeom>
          <a:solidFill>
            <a:srgbClr val="CCFFFF"/>
          </a:soli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ea typeface="微软雅黑 Light" panose="020B0502040204020203" pitchFamily="34" charset="-122"/>
              </a:rPr>
              <a:t>请注意逐级回退是递归概念</a:t>
            </a:r>
          </a:p>
        </p:txBody>
      </p:sp>
    </p:spTree>
    <p:extLst>
      <p:ext uri="{BB962C8B-B14F-4D97-AF65-F5344CB8AC3E}">
        <p14:creationId xmlns:p14="http://schemas.microsoft.com/office/powerpoint/2010/main" val="284026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up)">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22"/>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3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wipe(left)">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23"/>
                                        </p:tgtEl>
                                        <p:attrNameLst>
                                          <p:attrName>style.visibility</p:attrName>
                                        </p:attrNameLst>
                                      </p:cBhvr>
                                      <p:to>
                                        <p:strVal val="visible"/>
                                      </p:to>
                                    </p:se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499"/>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3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wipe(up)">
                                      <p:cBhvr>
                                        <p:cTn id="105" dur="500"/>
                                        <p:tgtEl>
                                          <p:spTgt spid="10"/>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3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up)">
                                      <p:cBhvr>
                                        <p:cTn id="114" dur="500"/>
                                        <p:tgtEl>
                                          <p:spTgt spid="43"/>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26"/>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499"/>
                                          </p:stCondLst>
                                        </p:cTn>
                                        <p:tgtEl>
                                          <p:spTgt spid="2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39"/>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11"/>
                                        </p:tgtEl>
                                        <p:attrNameLst>
                                          <p:attrName>style.visibility</p:attrName>
                                        </p:attrNameLst>
                                      </p:cBhvr>
                                      <p:to>
                                        <p:strVal val="visible"/>
                                      </p:to>
                                    </p:set>
                                    <p:animEffect transition="in" filter="wipe(up)">
                                      <p:cBhvr>
                                        <p:cTn id="130" dur="500"/>
                                        <p:tgtEl>
                                          <p:spTgt spid="11"/>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anim calcmode="lin" valueType="num">
                                      <p:cBhvr additive="base">
                                        <p:cTn id="139" dur="500" fill="hold"/>
                                        <p:tgtEl>
                                          <p:spTgt spid="44"/>
                                        </p:tgtEl>
                                        <p:attrNameLst>
                                          <p:attrName>ppt_x</p:attrName>
                                        </p:attrNameLst>
                                      </p:cBhvr>
                                      <p:tavLst>
                                        <p:tav tm="0">
                                          <p:val>
                                            <p:strVal val="#ppt_x"/>
                                          </p:val>
                                        </p:tav>
                                        <p:tav tm="100000">
                                          <p:val>
                                            <p:strVal val="#ppt_x"/>
                                          </p:val>
                                        </p:tav>
                                      </p:tavLst>
                                    </p:anim>
                                    <p:anim calcmode="lin" valueType="num">
                                      <p:cBhvr additive="base">
                                        <p:cTn id="14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28"/>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29"/>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40"/>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12"/>
                                        </p:tgtEl>
                                        <p:attrNameLst>
                                          <p:attrName>style.visibility</p:attrName>
                                        </p:attrNameLst>
                                      </p:cBhvr>
                                      <p:to>
                                        <p:strVal val="visible"/>
                                      </p:to>
                                    </p:set>
                                    <p:animEffect transition="in" filter="wipe(up)">
                                      <p:cBhvr>
                                        <p:cTn id="156" dur="500"/>
                                        <p:tgtEl>
                                          <p:spTgt spid="12"/>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3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499"/>
                                          </p:stCondLst>
                                        </p:cTn>
                                        <p:tgtEl>
                                          <p:spTgt spid="30"/>
                                        </p:tgtEl>
                                        <p:attrNameLst>
                                          <p:attrName>style.visibility</p:attrName>
                                        </p:attrNameLst>
                                      </p:cBhvr>
                                      <p:to>
                                        <p:strVal val="visible"/>
                                      </p:to>
                                    </p:set>
                                  </p:childTnLst>
                                </p:cTn>
                              </p:par>
                            </p:childTnLst>
                          </p:cTn>
                        </p:par>
                        <p:par>
                          <p:cTn id="165" fill="hold">
                            <p:stCondLst>
                              <p:cond delay="500"/>
                            </p:stCondLst>
                            <p:childTnLst>
                              <p:par>
                                <p:cTn id="166" presetID="1" presetClass="entr" presetSubtype="0" fill="hold" grpId="0" nodeType="afterEffect">
                                  <p:stCondLst>
                                    <p:cond delay="0"/>
                                  </p:stCondLst>
                                  <p:childTnLst>
                                    <p:set>
                                      <p:cBhvr>
                                        <p:cTn id="167" dur="1" fill="hold">
                                          <p:stCondLst>
                                            <p:cond delay="499"/>
                                          </p:stCondLst>
                                        </p:cTn>
                                        <p:tgtEl>
                                          <p:spTgt spid="27"/>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41"/>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nodeType="clickEffect">
                                  <p:stCondLst>
                                    <p:cond delay="0"/>
                                  </p:stCondLst>
                                  <p:childTnLst>
                                    <p:set>
                                      <p:cBhvr>
                                        <p:cTn id="175" dur="1" fill="hold">
                                          <p:stCondLst>
                                            <p:cond delay="0"/>
                                          </p:stCondLst>
                                        </p:cTn>
                                        <p:tgtEl>
                                          <p:spTgt spid="13"/>
                                        </p:tgtEl>
                                        <p:attrNameLst>
                                          <p:attrName>style.visibility</p:attrName>
                                        </p:attrNameLst>
                                      </p:cBhvr>
                                      <p:to>
                                        <p:strVal val="visible"/>
                                      </p:to>
                                    </p:set>
                                    <p:animEffect transition="in" filter="wipe(up)">
                                      <p:cBhvr>
                                        <p:cTn id="1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6" grpId="0" autoUpdateAnimBg="0"/>
      <p:bldP spid="17" grpId="0" animBg="1" autoUpdateAnimBg="0"/>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深度优先搜索</a:t>
            </a:r>
          </a:p>
        </p:txBody>
      </p:sp>
      <p:sp>
        <p:nvSpPr>
          <p:cNvPr id="4" name="Text Box 2"/>
          <p:cNvSpPr txBox="1">
            <a:spLocks noChangeArrowheads="1"/>
          </p:cNvSpPr>
          <p:nvPr/>
        </p:nvSpPr>
        <p:spPr bwMode="auto">
          <a:xfrm>
            <a:off x="511897" y="1538028"/>
            <a:ext cx="7900583" cy="4413516"/>
          </a:xfrm>
          <a:prstGeom prst="rect">
            <a:avLst/>
          </a:prstGeom>
          <a:noFill/>
          <a:ln w="50800" cap="sq">
            <a:noFill/>
            <a:miter lim="800000"/>
            <a:headEnd type="none" w="sm" len="sm"/>
            <a:tailEnd type="none" w="sm" len="sm"/>
          </a:ln>
        </p:spPr>
        <p:txBody>
          <a:bodyPr wrap="square">
            <a:spAutoFit/>
          </a:bodyPr>
          <a:lstStyle/>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Boolean visited[MAX];</a:t>
            </a:r>
          </a:p>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Status (*</a:t>
            </a:r>
            <a:r>
              <a:rPr lang="en-US" altLang="zh-CN" dirty="0" err="1">
                <a:solidFill>
                  <a:srgbClr val="000099"/>
                </a:solidFill>
                <a:latin typeface="微软雅黑 Light" panose="020B0502040204020203" pitchFamily="34" charset="-122"/>
                <a:ea typeface="微软雅黑 Light" panose="020B0502040204020203" pitchFamily="34" charset="-122"/>
              </a:rPr>
              <a:t>VisitFunc</a:t>
            </a:r>
            <a:r>
              <a:rPr lang="en-US" altLang="zh-CN" dirty="0">
                <a:solidFill>
                  <a:srgbClr val="000099"/>
                </a:solidFill>
                <a:latin typeface="微软雅黑 Light" panose="020B0502040204020203" pitchFamily="34" charset="-122"/>
                <a:ea typeface="微软雅黑 Light" panose="020B0502040204020203" pitchFamily="34" charset="-122"/>
              </a:rPr>
              <a:t>)(</a:t>
            </a:r>
            <a:r>
              <a:rPr lang="en-US" altLang="zh-CN" dirty="0" err="1">
                <a:solidFill>
                  <a:srgbClr val="000099"/>
                </a:solidFill>
                <a:latin typeface="微软雅黑 Light" panose="020B0502040204020203" pitchFamily="34" charset="-122"/>
                <a:ea typeface="微软雅黑 Light" panose="020B0502040204020203" pitchFamily="34" charset="-122"/>
              </a:rPr>
              <a:t>int</a:t>
            </a:r>
            <a:r>
              <a:rPr lang="en-US" altLang="zh-CN" dirty="0">
                <a:solidFill>
                  <a:srgbClr val="000099"/>
                </a:solidFill>
                <a:latin typeface="微软雅黑 Light" panose="020B0502040204020203" pitchFamily="34" charset="-122"/>
                <a:ea typeface="微软雅黑 Light" panose="020B0502040204020203" pitchFamily="34" charset="-122"/>
              </a:rPr>
              <a:t> v); </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全局函数变量</a:t>
            </a:r>
            <a:endPar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eaLnBrk="1" hangingPunct="1">
              <a:lnSpc>
                <a:spcPct val="120000"/>
              </a:lnSpc>
              <a:defRPr/>
            </a:pPr>
            <a:endParaRPr lang="en-US" altLang="zh-CN" dirty="0">
              <a:solidFill>
                <a:srgbClr val="000099"/>
              </a:solidFill>
              <a:latin typeface="微软雅黑 Light" panose="020B0502040204020203" pitchFamily="34" charset="-122"/>
              <a:ea typeface="微软雅黑 Light" panose="020B0502040204020203" pitchFamily="34" charset="-122"/>
            </a:endParaRPr>
          </a:p>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void </a:t>
            </a:r>
            <a:r>
              <a:rPr lang="en-US" altLang="zh-CN" dirty="0" err="1">
                <a:solidFill>
                  <a:srgbClr val="000099"/>
                </a:solidFill>
                <a:latin typeface="微软雅黑 Light" panose="020B0502040204020203" pitchFamily="34" charset="-122"/>
                <a:ea typeface="微软雅黑 Light" panose="020B0502040204020203" pitchFamily="34" charset="-122"/>
              </a:rPr>
              <a:t>DFSTraverse</a:t>
            </a:r>
            <a:r>
              <a:rPr lang="en-US" altLang="zh-CN" dirty="0">
                <a:solidFill>
                  <a:srgbClr val="000099"/>
                </a:solidFill>
                <a:latin typeface="微软雅黑 Light" panose="020B0502040204020203" pitchFamily="34" charset="-122"/>
                <a:ea typeface="微软雅黑 Light" panose="020B0502040204020203" pitchFamily="34" charset="-122"/>
              </a:rPr>
              <a:t>(Graph G,  Status (*Visit)(</a:t>
            </a:r>
            <a:r>
              <a:rPr lang="en-US" altLang="zh-CN" dirty="0" err="1">
                <a:solidFill>
                  <a:srgbClr val="000099"/>
                </a:solidFill>
                <a:latin typeface="微软雅黑 Light" panose="020B0502040204020203" pitchFamily="34" charset="-122"/>
                <a:ea typeface="微软雅黑 Light" panose="020B0502040204020203" pitchFamily="34" charset="-122"/>
              </a:rPr>
              <a:t>int</a:t>
            </a:r>
            <a:r>
              <a:rPr lang="en-US" altLang="zh-CN" dirty="0">
                <a:solidFill>
                  <a:srgbClr val="000099"/>
                </a:solidFill>
                <a:latin typeface="微软雅黑 Light" panose="020B0502040204020203" pitchFamily="34" charset="-122"/>
                <a:ea typeface="微软雅黑 Light" panose="020B0502040204020203" pitchFamily="34" charset="-122"/>
              </a:rPr>
              <a:t> v)) </a:t>
            </a:r>
          </a:p>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  </a:t>
            </a:r>
            <a:r>
              <a:rPr lang="en-US" altLang="zh-CN" dirty="0">
                <a:solidFill>
                  <a:srgbClr val="000099"/>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对图 </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G </a:t>
            </a:r>
            <a:r>
              <a:rPr lang="zh-CN" altLang="en-US"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作深度优先遍历 </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a:t>
            </a:r>
            <a:endParaRPr lang="zh-CN" altLang="en-US" dirty="0">
              <a:solidFill>
                <a:srgbClr val="000099"/>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eaLnBrk="1" hangingPunct="1">
              <a:lnSpc>
                <a:spcPct val="120000"/>
              </a:lnSpc>
              <a:defRPr/>
            </a:pPr>
            <a:r>
              <a:rPr lang="zh-CN" altLang="en-US" dirty="0">
                <a:solidFill>
                  <a:srgbClr val="000099"/>
                </a:solidFill>
                <a:latin typeface="微软雅黑 Light" panose="020B0502040204020203" pitchFamily="34" charset="-122"/>
                <a:ea typeface="微软雅黑 Light" panose="020B0502040204020203" pitchFamily="34" charset="-122"/>
              </a:rPr>
              <a:t>  </a:t>
            </a:r>
            <a:r>
              <a:rPr lang="en-US" altLang="zh-CN" dirty="0" err="1">
                <a:solidFill>
                  <a:srgbClr val="000099"/>
                </a:solidFill>
                <a:latin typeface="微软雅黑 Light" panose="020B0502040204020203" pitchFamily="34" charset="-122"/>
                <a:ea typeface="微软雅黑 Light" panose="020B0502040204020203" pitchFamily="34" charset="-122"/>
              </a:rPr>
              <a:t>VisitFunc</a:t>
            </a:r>
            <a:r>
              <a:rPr lang="en-US" altLang="zh-CN" dirty="0">
                <a:solidFill>
                  <a:srgbClr val="000099"/>
                </a:solidFill>
                <a:latin typeface="微软雅黑 Light" panose="020B0502040204020203" pitchFamily="34" charset="-122"/>
                <a:ea typeface="微软雅黑 Light" panose="020B0502040204020203" pitchFamily="34" charset="-122"/>
              </a:rPr>
              <a:t> = Visit;   </a:t>
            </a:r>
          </a:p>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  for (v=0; v&lt;</a:t>
            </a:r>
            <a:r>
              <a:rPr lang="en-US" altLang="zh-CN" dirty="0" err="1">
                <a:solidFill>
                  <a:srgbClr val="000099"/>
                </a:solidFill>
                <a:latin typeface="微软雅黑 Light" panose="020B0502040204020203" pitchFamily="34" charset="-122"/>
                <a:ea typeface="微软雅黑 Light" panose="020B0502040204020203" pitchFamily="34" charset="-122"/>
              </a:rPr>
              <a:t>G.vexnum</a:t>
            </a:r>
            <a:r>
              <a:rPr lang="en-US" altLang="zh-CN" dirty="0">
                <a:solidFill>
                  <a:srgbClr val="000099"/>
                </a:solidFill>
                <a:latin typeface="微软雅黑 Light" panose="020B0502040204020203" pitchFamily="34" charset="-122"/>
                <a:ea typeface="微软雅黑 Light" panose="020B0502040204020203" pitchFamily="34" charset="-122"/>
              </a:rPr>
              <a:t>; ++v) </a:t>
            </a:r>
          </a:p>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     visited[v] = FALSE; </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访问标志数组初始化</a:t>
            </a:r>
          </a:p>
          <a:p>
            <a:pPr eaLnBrk="1" hangingPunct="1">
              <a:lnSpc>
                <a:spcPct val="120000"/>
              </a:lnSpc>
              <a:defRPr/>
            </a:pPr>
            <a:r>
              <a:rPr lang="zh-CN" altLang="en-US" dirty="0">
                <a:solidFill>
                  <a:srgbClr val="000099"/>
                </a:solidFill>
                <a:latin typeface="微软雅黑 Light" panose="020B0502040204020203" pitchFamily="34" charset="-122"/>
                <a:ea typeface="微软雅黑 Light" panose="020B0502040204020203" pitchFamily="34" charset="-122"/>
              </a:rPr>
              <a:t>  </a:t>
            </a:r>
            <a:r>
              <a:rPr lang="en-US" altLang="zh-CN" dirty="0">
                <a:solidFill>
                  <a:srgbClr val="000099"/>
                </a:solidFill>
                <a:latin typeface="微软雅黑 Light" panose="020B0502040204020203" pitchFamily="34" charset="-122"/>
                <a:ea typeface="微软雅黑 Light" panose="020B0502040204020203" pitchFamily="34" charset="-122"/>
              </a:rPr>
              <a:t>for (v=0; v&lt;</a:t>
            </a:r>
            <a:r>
              <a:rPr lang="en-US" altLang="zh-CN" dirty="0" err="1">
                <a:solidFill>
                  <a:srgbClr val="000099"/>
                </a:solidFill>
                <a:latin typeface="微软雅黑 Light" panose="020B0502040204020203" pitchFamily="34" charset="-122"/>
                <a:ea typeface="微软雅黑 Light" panose="020B0502040204020203" pitchFamily="34" charset="-122"/>
              </a:rPr>
              <a:t>G.vexnum</a:t>
            </a:r>
            <a:r>
              <a:rPr lang="en-US" altLang="zh-CN" dirty="0">
                <a:solidFill>
                  <a:srgbClr val="000099"/>
                </a:solidFill>
                <a:latin typeface="微软雅黑 Light" panose="020B0502040204020203" pitchFamily="34" charset="-122"/>
                <a:ea typeface="微软雅黑 Light" panose="020B0502040204020203" pitchFamily="34" charset="-122"/>
              </a:rPr>
              <a:t>; ++v) </a:t>
            </a:r>
          </a:p>
          <a:p>
            <a:pPr eaLnBrk="1" hangingPunct="1">
              <a:lnSpc>
                <a:spcPct val="120000"/>
              </a:lnSpc>
              <a:defRPr/>
            </a:pPr>
            <a:r>
              <a:rPr lang="zh-CN" altLang="en-US" dirty="0">
                <a:solidFill>
                  <a:srgbClr val="000099"/>
                </a:solidFill>
                <a:latin typeface="微软雅黑 Light" panose="020B0502040204020203" pitchFamily="34" charset="-122"/>
                <a:ea typeface="微软雅黑 Light" panose="020B0502040204020203" pitchFamily="34" charset="-122"/>
              </a:rPr>
              <a:t>    </a:t>
            </a:r>
            <a:r>
              <a:rPr lang="en-US" altLang="zh-CN" dirty="0">
                <a:solidFill>
                  <a:srgbClr val="800000"/>
                </a:solidFill>
                <a:latin typeface="微软雅黑 Light" panose="020B0502040204020203" pitchFamily="34" charset="-122"/>
                <a:ea typeface="微软雅黑 Light" panose="020B0502040204020203" pitchFamily="34" charset="-122"/>
              </a:rPr>
              <a:t>if (!visited[v]) </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 </a:t>
            </a:r>
            <a:r>
              <a:rPr lang="zh-CN" altLang="en-US"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对尚未访问的顶点调用</a:t>
            </a:r>
            <a:r>
              <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DFS</a:t>
            </a:r>
            <a:endParaRPr lang="en-US" altLang="zh-CN" dirty="0">
              <a:solidFill>
                <a:srgbClr val="800000"/>
              </a:solidFill>
              <a:latin typeface="微软雅黑 Light" panose="020B0502040204020203" pitchFamily="34" charset="-122"/>
              <a:ea typeface="微软雅黑 Light" panose="020B0502040204020203" pitchFamily="34" charset="-122"/>
            </a:endParaRPr>
          </a:p>
          <a:p>
            <a:pPr eaLnBrk="1" hangingPunct="1">
              <a:lnSpc>
                <a:spcPct val="120000"/>
              </a:lnSpc>
              <a:defRPr/>
            </a:pPr>
            <a:r>
              <a:rPr lang="en-US" altLang="zh-CN" dirty="0">
                <a:solidFill>
                  <a:srgbClr val="800000"/>
                </a:solidFill>
                <a:latin typeface="微软雅黑 Light" panose="020B0502040204020203" pitchFamily="34" charset="-122"/>
                <a:ea typeface="微软雅黑 Light" panose="020B0502040204020203" pitchFamily="34" charset="-122"/>
              </a:rPr>
              <a:t>          DFS(G, v);</a:t>
            </a:r>
            <a:r>
              <a:rPr lang="en-US" altLang="zh-CN" dirty="0">
                <a:solidFill>
                  <a:srgbClr val="000099"/>
                </a:solidFill>
                <a:latin typeface="微软雅黑 Light" panose="020B0502040204020203" pitchFamily="34" charset="-122"/>
                <a:ea typeface="微软雅黑 Light" panose="020B0502040204020203" pitchFamily="34" charset="-122"/>
              </a:rPr>
              <a:t>             </a:t>
            </a:r>
            <a:endParaRPr lang="en-US" altLang="zh-CN" dirty="0">
              <a:solidFill>
                <a:schemeClr val="tx2"/>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a:p>
            <a:pPr eaLnBrk="1" hangingPunct="1">
              <a:lnSpc>
                <a:spcPct val="120000"/>
              </a:lnSpc>
              <a:defRPr/>
            </a:pPr>
            <a:r>
              <a:rPr lang="en-US" altLang="zh-CN" dirty="0">
                <a:solidFill>
                  <a:srgbClr val="000099"/>
                </a:solidFill>
                <a:latin typeface="微软雅黑 Light" panose="020B0502040204020203" pitchFamily="34" charset="-122"/>
                <a:ea typeface="微软雅黑 Light" panose="020B0502040204020203" pitchFamily="34" charset="-122"/>
              </a:rPr>
              <a:t>}</a:t>
            </a:r>
          </a:p>
          <a:p>
            <a:pPr eaLnBrk="1" hangingPunct="1">
              <a:lnSpc>
                <a:spcPct val="120000"/>
              </a:lnSpc>
              <a:defRPr/>
            </a:pPr>
            <a:r>
              <a:rPr lang="zh-CN" altLang="en-US" dirty="0">
                <a:solidFill>
                  <a:srgbClr val="FF0000"/>
                </a:solidFill>
                <a:latin typeface="微软雅黑 Light" panose="020B0502040204020203" pitchFamily="34" charset="-122"/>
                <a:ea typeface="微软雅黑 Light" panose="020B0502040204020203" pitchFamily="34" charset="-122"/>
              </a:rPr>
              <a:t>算法</a:t>
            </a:r>
            <a:r>
              <a:rPr lang="en-US" altLang="zh-CN" dirty="0">
                <a:solidFill>
                  <a:srgbClr val="FF0000"/>
                </a:solidFill>
                <a:latin typeface="微软雅黑 Light" panose="020B0502040204020203" pitchFamily="34" charset="-122"/>
                <a:ea typeface="微软雅黑 Light" panose="020B0502040204020203" pitchFamily="34" charset="-122"/>
              </a:rPr>
              <a:t>7.4</a:t>
            </a:r>
          </a:p>
        </p:txBody>
      </p:sp>
      <p:sp>
        <p:nvSpPr>
          <p:cNvPr id="5" name="矩形 4"/>
          <p:cNvSpPr/>
          <p:nvPr/>
        </p:nvSpPr>
        <p:spPr>
          <a:xfrm>
            <a:off x="6961670" y="718804"/>
            <a:ext cx="1338828" cy="369332"/>
          </a:xfrm>
          <a:prstGeom prst="rect">
            <a:avLst/>
          </a:prstGeom>
        </p:spPr>
        <p:txBody>
          <a:bodyPr wrap="none">
            <a:spAutoFit/>
          </a:bodyPr>
          <a:lstStyle/>
          <a:p>
            <a:pPr>
              <a:defRPr/>
            </a:pPr>
            <a:r>
              <a:rPr lang="zh-CN" altLang="en-US" kern="0" dirty="0">
                <a:solidFill>
                  <a:srgbClr val="FF0000"/>
                </a:solidFill>
                <a:latin typeface="微软雅黑 Light" panose="020B0502040204020203" pitchFamily="34" charset="-122"/>
                <a:ea typeface="微软雅黑 Light" panose="020B0502040204020203" pitchFamily="34" charset="-122"/>
              </a:rPr>
              <a:t>递归算法！</a:t>
            </a:r>
            <a:endParaRPr lang="zh-CN" altLang="en-US" kern="0" dirty="0">
              <a:solidFill>
                <a:srgbClr val="FF0000"/>
              </a:solidFill>
              <a:latin typeface="Times New Roman" pitchFamily="18" charset="0"/>
              <a:ea typeface="微软雅黑 Light" panose="020B0502040204020203" pitchFamily="34" charset="-122"/>
            </a:endParaRPr>
          </a:p>
        </p:txBody>
      </p:sp>
    </p:spTree>
    <p:extLst>
      <p:ext uri="{BB962C8B-B14F-4D97-AF65-F5344CB8AC3E}">
        <p14:creationId xmlns:p14="http://schemas.microsoft.com/office/powerpoint/2010/main" val="90777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默认设计模板">
  <a:themeElements>
    <a:clrScheme name="">
      <a:dk1>
        <a:srgbClr val="0000FF"/>
      </a:dk1>
      <a:lt1>
        <a:srgbClr val="FFFFCC"/>
      </a:lt1>
      <a:dk2>
        <a:srgbClr val="FF0000"/>
      </a:dk2>
      <a:lt2>
        <a:srgbClr val="666633"/>
      </a:lt2>
      <a:accent1>
        <a:srgbClr val="339933"/>
      </a:accent1>
      <a:accent2>
        <a:srgbClr val="800000"/>
      </a:accent2>
      <a:accent3>
        <a:srgbClr val="FFFFE2"/>
      </a:accent3>
      <a:accent4>
        <a:srgbClr val="0000DA"/>
      </a:accent4>
      <a:accent5>
        <a:srgbClr val="ADCAAD"/>
      </a:accent5>
      <a:accent6>
        <a:srgbClr val="730000"/>
      </a:accent6>
      <a:hlink>
        <a:srgbClr val="990000"/>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rgbClr val="FF3399"/>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rgbClr val="CCFF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rgbClr val="FF3399"/>
            </a:solidFill>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tf10001108.potx</Template>
  <TotalTime>337</TotalTime>
  <Words>2640</Words>
  <Application>Microsoft Macintosh PowerPoint</Application>
  <PresentationFormat>全屏显示(4:3)</PresentationFormat>
  <Paragraphs>619</Paragraphs>
  <Slides>22</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6" baseType="lpstr">
      <vt:lpstr>黑体</vt:lpstr>
      <vt:lpstr>隶书</vt:lpstr>
      <vt:lpstr>宋体</vt:lpstr>
      <vt:lpstr>微软雅黑 Light</vt:lpstr>
      <vt:lpstr>Arial</vt:lpstr>
      <vt:lpstr>Calibri</vt:lpstr>
      <vt:lpstr>Segoe UI</vt:lpstr>
      <vt:lpstr>Segoe UI Light</vt:lpstr>
      <vt:lpstr>Times New Roman</vt:lpstr>
      <vt:lpstr>Wingdings</vt:lpstr>
      <vt:lpstr>Wingdings 2</vt:lpstr>
      <vt:lpstr>WelcomeDoc</vt:lpstr>
      <vt:lpstr>默认设计模板</vt:lpstr>
      <vt:lpstr>Image</vt:lpstr>
      <vt:lpstr>7.3 图的遍历</vt:lpstr>
      <vt:lpstr>图的遍历</vt:lpstr>
      <vt:lpstr>图的遍历</vt:lpstr>
      <vt:lpstr>深度优先搜索( DFS ，Depth_First Search)</vt:lpstr>
      <vt:lpstr>深度优先搜索</vt:lpstr>
      <vt:lpstr>深度优先搜索</vt:lpstr>
      <vt:lpstr>深度优先搜索</vt:lpstr>
      <vt:lpstr>深度优先搜索</vt:lpstr>
      <vt:lpstr>深度优先搜索</vt:lpstr>
      <vt:lpstr>深度优先搜索</vt:lpstr>
      <vt:lpstr>深度优先搜索</vt:lpstr>
      <vt:lpstr>深度优先搜索</vt:lpstr>
      <vt:lpstr>PowerPoint 演示文稿</vt:lpstr>
      <vt:lpstr>深度优先搜索</vt:lpstr>
      <vt:lpstr>广度优先搜索( BFS ，Breadth_First Search)</vt:lpstr>
      <vt:lpstr>广度优先搜索</vt:lpstr>
      <vt:lpstr>广度优先搜索</vt:lpstr>
      <vt:lpstr>广度优先搜索</vt:lpstr>
      <vt:lpstr>广度优先搜索</vt:lpstr>
      <vt:lpstr>广度优先搜索</vt:lpstr>
      <vt:lpstr>遍历方法总结</vt:lpstr>
      <vt:lpstr>Any Question？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7.2  图的存储结构</dc:title>
  <dc:creator>Xinggang WANG</dc:creator>
  <cp:keywords/>
  <cp:lastModifiedBy>Xinggang WANG</cp:lastModifiedBy>
  <cp:revision>39</cp:revision>
  <dcterms:created xsi:type="dcterms:W3CDTF">2018-04-26T02:52:38Z</dcterms:created>
  <dcterms:modified xsi:type="dcterms:W3CDTF">2021-04-15T09:00:27Z</dcterms:modified>
  <cp:version/>
</cp:coreProperties>
</file>