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322" r:id="rId3"/>
    <p:sldId id="323" r:id="rId4"/>
    <p:sldId id="324" r:id="rId5"/>
    <p:sldId id="325" r:id="rId6"/>
    <p:sldId id="326" r:id="rId7"/>
    <p:sldId id="327" r:id="rId8"/>
    <p:sldId id="359" r:id="rId9"/>
    <p:sldId id="329" r:id="rId10"/>
    <p:sldId id="328"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60" r:id="rId28"/>
    <p:sldId id="346" r:id="rId29"/>
    <p:sldId id="348" r:id="rId30"/>
    <p:sldId id="349" r:id="rId31"/>
    <p:sldId id="350" r:id="rId32"/>
    <p:sldId id="351" r:id="rId33"/>
    <p:sldId id="358" r:id="rId34"/>
    <p:sldId id="353" r:id="rId35"/>
    <p:sldId id="354" r:id="rId36"/>
    <p:sldId id="357" r:id="rId37"/>
    <p:sldId id="355" r:id="rId38"/>
    <p:sldId id="28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322"/>
            <p14:sldId id="323"/>
            <p14:sldId id="324"/>
            <p14:sldId id="325"/>
            <p14:sldId id="326"/>
            <p14:sldId id="327"/>
            <p14:sldId id="359"/>
            <p14:sldId id="329"/>
            <p14:sldId id="328"/>
            <p14:sldId id="330"/>
            <p14:sldId id="331"/>
            <p14:sldId id="332"/>
            <p14:sldId id="333"/>
            <p14:sldId id="334"/>
            <p14:sldId id="335"/>
            <p14:sldId id="336"/>
            <p14:sldId id="337"/>
            <p14:sldId id="338"/>
            <p14:sldId id="339"/>
            <p14:sldId id="340"/>
            <p14:sldId id="341"/>
            <p14:sldId id="342"/>
            <p14:sldId id="343"/>
            <p14:sldId id="344"/>
            <p14:sldId id="345"/>
            <p14:sldId id="360"/>
            <p14:sldId id="346"/>
            <p14:sldId id="348"/>
            <p14:sldId id="349"/>
            <p14:sldId id="350"/>
            <p14:sldId id="351"/>
            <p14:sldId id="358"/>
            <p14:sldId id="353"/>
            <p14:sldId id="354"/>
            <p14:sldId id="357"/>
            <p14:sldId id="355"/>
          </p14:sldIdLst>
        </p14:section>
        <p14:section name="无标题节" id="{0B14DB88-AA84-4EBD-9DAF-21C8A0987EB4}">
          <p14:sldIdLst>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34" autoAdjust="0"/>
    <p:restoredTop sz="94214" autoAdjust="0"/>
  </p:normalViewPr>
  <p:slideViewPr>
    <p:cSldViewPr snapToGrid="0">
      <p:cViewPr varScale="1">
        <p:scale>
          <a:sx n="122" d="100"/>
          <a:sy n="122" d="100"/>
        </p:scale>
        <p:origin x="1624"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38</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p:nvPr userDrawn="1"/>
        </p:nvSpPr>
        <p:spPr bwMode="blackWhite">
          <a:xfrm>
            <a:off x="191214" y="262787"/>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Rectangle 8"/>
          <p:cNvSpPr/>
          <p:nvPr userDrawn="1"/>
        </p:nvSpPr>
        <p:spPr>
          <a:xfrm>
            <a:off x="192025"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7" y="448056"/>
            <a:ext cx="5157839" cy="640080"/>
          </a:xfrm>
        </p:spPr>
        <p:txBody>
          <a:bodyPr anchor="b" anchorCtr="0">
            <a:normAutofit/>
          </a:bodyPr>
          <a:lstStyle>
            <a:lvl1pPr>
              <a:defRPr sz="3200">
                <a:solidFill>
                  <a:schemeClr val="bg2">
                    <a:lumMod val="25000"/>
                  </a:schemeClr>
                </a:solidFill>
              </a:defRPr>
            </a:lvl1pPr>
          </a:lstStyle>
          <a:p>
            <a:r>
              <a:rPr lang="zh-CN" altLang="en-US" dirty="0"/>
              <a:t>单击此处编辑母版标题样式</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zh-CN" altLang="en-US"/>
              <a:t>编辑母版文本样式</a:t>
            </a:r>
          </a:p>
          <a:p>
            <a:pPr marL="0" lvl="1" indent="0">
              <a:lnSpc>
                <a:spcPct val="150000"/>
              </a:lnSpc>
              <a:spcBef>
                <a:spcPts val="750"/>
              </a:spcBef>
              <a:spcAft>
                <a:spcPts val="900"/>
              </a:spcAft>
              <a:buNone/>
            </a:pPr>
            <a:r>
              <a:rPr lang="zh-CN" altLang="en-US"/>
              <a:t>第二级</a:t>
            </a:r>
          </a:p>
          <a:p>
            <a:pPr marL="0" lvl="2" indent="0">
              <a:lnSpc>
                <a:spcPct val="150000"/>
              </a:lnSpc>
              <a:spcBef>
                <a:spcPts val="750"/>
              </a:spcBef>
              <a:spcAft>
                <a:spcPts val="900"/>
              </a:spcAft>
              <a:buNone/>
            </a:pPr>
            <a:r>
              <a:rPr lang="zh-CN" altLang="en-US"/>
              <a:t>第三级</a:t>
            </a:r>
          </a:p>
          <a:p>
            <a:pPr marL="0" lvl="3" indent="0">
              <a:lnSpc>
                <a:spcPct val="150000"/>
              </a:lnSpc>
              <a:spcBef>
                <a:spcPts val="750"/>
              </a:spcBef>
              <a:spcAft>
                <a:spcPts val="900"/>
              </a:spcAft>
              <a:buNone/>
            </a:pPr>
            <a:r>
              <a:rPr lang="zh-CN" altLang="en-US"/>
              <a:t>第四级</a:t>
            </a:r>
          </a:p>
          <a:p>
            <a:pPr marL="0" lvl="4" indent="0">
              <a:lnSpc>
                <a:spcPct val="150000"/>
              </a:lnSpc>
              <a:spcBef>
                <a:spcPts val="750"/>
              </a:spcBef>
              <a:spcAft>
                <a:spcPts val="900"/>
              </a:spcAft>
              <a:buNone/>
            </a:pPr>
            <a:r>
              <a:rPr lang="zh-CN" altLang="en-US"/>
              <a:t>第五级</a:t>
            </a:r>
            <a:endParaRPr lang="en-US" dirty="0"/>
          </a:p>
        </p:txBody>
      </p:sp>
      <p:sp>
        <p:nvSpPr>
          <p:cNvPr id="6" name="Date Placeholder 3"/>
          <p:cNvSpPr>
            <a:spLocks noGrp="1"/>
          </p:cNvSpPr>
          <p:nvPr>
            <p:ph type="dt" sz="half" idx="2"/>
          </p:nvPr>
        </p:nvSpPr>
        <p:spPr>
          <a:xfrm>
            <a:off x="404622" y="6203955"/>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4/22/19</a:t>
            </a:fld>
            <a:endParaRPr lang="en-US" dirty="0"/>
          </a:p>
        </p:txBody>
      </p:sp>
      <p:sp>
        <p:nvSpPr>
          <p:cNvPr id="7" name="Footer Placeholder 4"/>
          <p:cNvSpPr>
            <a:spLocks noGrp="1"/>
          </p:cNvSpPr>
          <p:nvPr>
            <p:ph type="ftr" sz="quarter" idx="3"/>
          </p:nvPr>
        </p:nvSpPr>
        <p:spPr>
          <a:xfrm>
            <a:off x="3486150" y="6203955"/>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6278945" y="6203955"/>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Rectangle 8"/>
          <p:cNvSpPr/>
          <p:nvPr userDrawn="1"/>
        </p:nvSpPr>
        <p:spPr>
          <a:xfrm>
            <a:off x="191215" y="26278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bwMode="blackWhite">
          <a:xfrm>
            <a:off x="191214" y="262787"/>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zh-CN" altLang="en-US"/>
              <a:t>单击此处编辑母版标题样式</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zh-CN" altLang="en-US"/>
              <a:t>编辑母版文本样式</a:t>
            </a:r>
          </a:p>
          <a:p>
            <a:pPr marL="0" lvl="1" indent="0">
              <a:lnSpc>
                <a:spcPct val="150000"/>
              </a:lnSpc>
              <a:spcBef>
                <a:spcPts val="750"/>
              </a:spcBef>
              <a:spcAft>
                <a:spcPts val="900"/>
              </a:spcAft>
              <a:buNone/>
            </a:pPr>
            <a:r>
              <a:rPr lang="zh-CN" altLang="en-US"/>
              <a:t>第二级</a:t>
            </a:r>
          </a:p>
          <a:p>
            <a:pPr marL="0" lvl="2" indent="0">
              <a:lnSpc>
                <a:spcPct val="150000"/>
              </a:lnSpc>
              <a:spcBef>
                <a:spcPts val="750"/>
              </a:spcBef>
              <a:spcAft>
                <a:spcPts val="900"/>
              </a:spcAft>
              <a:buNone/>
            </a:pPr>
            <a:r>
              <a:rPr lang="zh-CN" altLang="en-US"/>
              <a:t>第三级</a:t>
            </a:r>
          </a:p>
          <a:p>
            <a:pPr marL="0" lvl="3" indent="0">
              <a:lnSpc>
                <a:spcPct val="150000"/>
              </a:lnSpc>
              <a:spcBef>
                <a:spcPts val="750"/>
              </a:spcBef>
              <a:spcAft>
                <a:spcPts val="900"/>
              </a:spcAft>
              <a:buNone/>
            </a:pPr>
            <a:r>
              <a:rPr lang="zh-CN" altLang="en-US"/>
              <a:t>第四级</a:t>
            </a:r>
          </a:p>
          <a:p>
            <a:pPr marL="0" lvl="4" indent="0">
              <a:lnSpc>
                <a:spcPct val="150000"/>
              </a:lnSpc>
              <a:spcBef>
                <a:spcPts val="750"/>
              </a:spcBef>
              <a:spcAft>
                <a:spcPts val="900"/>
              </a:spcAft>
              <a:buNone/>
            </a:pPr>
            <a:r>
              <a:rPr lang="zh-CN" altLang="en-US"/>
              <a:t>第五级</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92025"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390906" y="448056"/>
            <a:ext cx="5157216" cy="640080"/>
          </a:xfrm>
          <a:prstGeom prst="rect">
            <a:avLst/>
          </a:prstGeom>
        </p:spPr>
        <p:txBody>
          <a:bodyPr vert="horz" lIns="91440" tIns="45720" rIns="91440" bIns="45720" rtlCol="0" anchor="b" anchorCtr="0">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dirty="0"/>
              <a:t>Edit Master text styles</a:t>
            </a:r>
          </a:p>
          <a:p>
            <a:pPr marL="171450" lvl="0" indent="-171450" algn="l" defTabSz="685800" rtl="0" eaLnBrk="1" latinLnBrk="0" hangingPunct="1">
              <a:lnSpc>
                <a:spcPct val="90000"/>
              </a:lnSpc>
              <a:spcBef>
                <a:spcPct val="30000"/>
              </a:spcBef>
              <a:buFont typeface="Arial" panose="020B0604020202020204" pitchFamily="34" charset="0"/>
              <a:buChar char="•"/>
            </a:pPr>
            <a:r>
              <a:rPr lang="en-US" dirty="0"/>
              <a:t>Second level</a:t>
            </a:r>
          </a:p>
          <a:p>
            <a:pPr marL="514350" lvl="1" indent="-171450" algn="l" defTabSz="685800" rtl="0" eaLnBrk="1" latinLnBrk="0" hangingPunct="1">
              <a:lnSpc>
                <a:spcPct val="90000"/>
              </a:lnSpc>
              <a:spcBef>
                <a:spcPct val="30000"/>
              </a:spcBef>
              <a:buFont typeface="Arial" panose="020B0604020202020204" pitchFamily="34" charset="0"/>
              <a:buChar char="•"/>
            </a:pPr>
            <a:r>
              <a:rPr lang="en-US" dirty="0"/>
              <a:t>Third level</a:t>
            </a:r>
          </a:p>
          <a:p>
            <a:pPr marL="857250" lvl="2" indent="-171450" algn="l" defTabSz="685800" rtl="0" eaLnBrk="1" latinLnBrk="0" hangingPunct="1">
              <a:lnSpc>
                <a:spcPct val="90000"/>
              </a:lnSpc>
              <a:spcBef>
                <a:spcPct val="30000"/>
              </a:spcBef>
              <a:buFont typeface="Arial" panose="020B0604020202020204" pitchFamily="34" charset="0"/>
              <a:buChar char="•"/>
            </a:pPr>
            <a:r>
              <a:rPr lang="en-US" dirty="0"/>
              <a:t>Fourth level</a:t>
            </a:r>
          </a:p>
          <a:p>
            <a:pPr marL="1200150" lvl="3" indent="-171450" algn="l" defTabSz="6858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404622" y="6203955"/>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4/22/19</a:t>
            </a:fld>
            <a:endParaRPr lang="en-US" dirty="0"/>
          </a:p>
        </p:txBody>
      </p:sp>
      <p:sp>
        <p:nvSpPr>
          <p:cNvPr id="5" name="Footer Placeholder 4"/>
          <p:cNvSpPr>
            <a:spLocks noGrp="1"/>
          </p:cNvSpPr>
          <p:nvPr>
            <p:ph type="ftr" sz="quarter" idx="3"/>
          </p:nvPr>
        </p:nvSpPr>
        <p:spPr>
          <a:xfrm>
            <a:off x="3486150" y="6203955"/>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281928" y="6203955"/>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100"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zh.wikipedia.org/wiki/%E9%B9%BF%E7%89%B9%E4%B8%B9" TargetMode="External"/><Relationship Id="rId2" Type="http://schemas.openxmlformats.org/officeDocument/2006/relationships/hyperlink" Target="https://zh.wikipedia.org/wiki/%E8%8D%B7%E8%98%AD"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zh.wikipedia.org/wiki/%E5%9B%BE%E7%81%B5%E5%A5%96" TargetMode="External"/><Relationship Id="rId4" Type="http://schemas.openxmlformats.org/officeDocument/2006/relationships/hyperlink" Target="https://zh.wikipedia.org/wiki/%E8%AE%A1%E7%AE%97%E6%9C%BA%E7%A7%91%E5%AD%A6"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cpp.sh/4qq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xinggangw.inf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go.microsoft.com/fwlink/?LinkId=61717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zh.wikipedia.org/wiki/%E6%8D%B7%E5%85%8B" TargetMode="External"/><Relationship Id="rId13" Type="http://schemas.openxmlformats.org/officeDocument/2006/relationships/hyperlink" Target="https://zh.wikipedia.org/w/index.php?title=%E7%BD%97%E4%BC%AF%E7%89%B9%C2%B7%E6%99%AE%E9%87%8C%E5%A7%86&amp;action=edit&amp;redlink=1" TargetMode="External"/><Relationship Id="rId3" Type="http://schemas.openxmlformats.org/officeDocument/2006/relationships/hyperlink" Target="https://zh.wikipedia.org/wiki/%E7%AE%97%E6%B3%95" TargetMode="External"/><Relationship Id="rId7" Type="http://schemas.openxmlformats.org/officeDocument/2006/relationships/hyperlink" Target="https://zh.wikipedia.org/w/index.php?title=%E9%A1%B6%E7%82%B9_(%E5%9B%BE%E8%AE%BA)&amp;action=edit&amp;redlink=1" TargetMode="External"/><Relationship Id="rId12" Type="http://schemas.openxmlformats.org/officeDocument/2006/relationships/hyperlink" Target="https://zh.wikipedia.org/wiki/%E8%AE%A1%E7%AE%97%E6%9C%BA%E7%A7%91%E5%AD%A6%E5%AE%B6" TargetMode="External"/><Relationship Id="rId2" Type="http://schemas.openxmlformats.org/officeDocument/2006/relationships/hyperlink" Target="https://zh.wikipedia.org/wiki/%E5%9B%BE%E8%AE%BA" TargetMode="External"/><Relationship Id="rId1" Type="http://schemas.openxmlformats.org/officeDocument/2006/relationships/slideLayout" Target="../slideLayouts/slideLayout2.xml"/><Relationship Id="rId6" Type="http://schemas.openxmlformats.org/officeDocument/2006/relationships/hyperlink" Target="https://zh.wikipedia.org/wiki/%E6%A0%91_(%E5%9B%BE%E8%AE%BA)" TargetMode="External"/><Relationship Id="rId11" Type="http://schemas.openxmlformats.org/officeDocument/2006/relationships/hyperlink" Target="https://zh.wikipedia.org/wiki/%E7%BE%8E%E5%9B%BD" TargetMode="External"/><Relationship Id="rId5" Type="http://schemas.openxmlformats.org/officeDocument/2006/relationships/hyperlink" Target="https://zh.wikipedia.org/wiki/%E5%9B%BE" TargetMode="External"/><Relationship Id="rId10" Type="http://schemas.openxmlformats.org/officeDocument/2006/relationships/hyperlink" Target="https://zh.wikipedia.org/w/index.php?title=%E6%B2%83%E4%BC%8A%E6%8D%B7%E8%B5%AB%C2%B7%E4%BA%9A%E5%B0%94%E5%B0%BC%E5%85%8B&amp;action=edit&amp;redlink=1" TargetMode="External"/><Relationship Id="rId4" Type="http://schemas.openxmlformats.org/officeDocument/2006/relationships/hyperlink" Target="https://zh.wikipedia.org/wiki/%E6%9C%80%E5%B0%8F%E7%94%9F%E6%88%90%E6%A0%91" TargetMode="External"/><Relationship Id="rId9" Type="http://schemas.openxmlformats.org/officeDocument/2006/relationships/hyperlink" Target="https://zh.wikipedia.org/wiki/%E6%95%B0%E5%AD%A6%E5%AE%B6" TargetMode="External"/><Relationship Id="rId14" Type="http://schemas.openxmlformats.org/officeDocument/2006/relationships/hyperlink" Target="https://zh.wikipedia.org/wiki/%E8%89%BE%E5%85%B9%E6%A0%BC%C2%B7%E8%BF%AA%E7%A7%91%E6%96%AF%E5%BD%B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730493"/>
            <a:ext cx="7886700" cy="1790700"/>
          </a:xfrm>
        </p:spPr>
        <p:txBody>
          <a:bodyPr anchor="ctr" anchorCtr="0">
            <a:normAutofit/>
          </a:bodyPr>
          <a:lstStyle/>
          <a:p>
            <a:r>
              <a:rPr lang="en-US" altLang="zh-CN" sz="3600" dirty="0">
                <a:solidFill>
                  <a:schemeClr val="bg1"/>
                </a:solidFill>
              </a:rPr>
              <a:t>7.4  </a:t>
            </a:r>
            <a:r>
              <a:rPr lang="zh-CN" altLang="en-US" sz="3600" dirty="0">
                <a:solidFill>
                  <a:schemeClr val="bg1"/>
                </a:solidFill>
              </a:rPr>
              <a:t>图的连通性</a:t>
            </a:r>
          </a:p>
        </p:txBody>
      </p:sp>
      <p:sp>
        <p:nvSpPr>
          <p:cNvPr id="3" name="Subtitle 2"/>
          <p:cNvSpPr>
            <a:spLocks noGrp="1"/>
          </p:cNvSpPr>
          <p:nvPr>
            <p:ph type="subTitle" idx="4294967295"/>
          </p:nvPr>
        </p:nvSpPr>
        <p:spPr>
          <a:xfrm>
            <a:off x="628650" y="3589094"/>
            <a:ext cx="7187052" cy="1801168"/>
          </a:xfrm>
        </p:spPr>
        <p:txBody>
          <a:bodyPr>
            <a:normAutofit/>
          </a:bodyPr>
          <a:lstStyle/>
          <a:p>
            <a:r>
              <a:rPr lang="zh-CN" altLang="en-US" sz="1800" dirty="0">
                <a:solidFill>
                  <a:schemeClr val="bg1"/>
                </a:solidFill>
                <a:latin typeface="+mj-lt"/>
              </a:rPr>
              <a:t>授课教师：王兴刚</a:t>
            </a:r>
            <a:endParaRPr lang="en-US" altLang="zh-CN" sz="1800" dirty="0">
              <a:solidFill>
                <a:schemeClr val="bg1"/>
              </a:solidFill>
              <a:latin typeface="+mj-lt"/>
            </a:endParaRPr>
          </a:p>
          <a:p>
            <a:r>
              <a:rPr lang="en-US" altLang="zh-CN" sz="1800" dirty="0">
                <a:solidFill>
                  <a:schemeClr val="bg1"/>
                </a:solidFill>
                <a:latin typeface="+mj-lt"/>
              </a:rPr>
              <a:t>https://</a:t>
            </a:r>
            <a:r>
              <a:rPr lang="en-US" altLang="zh-CN" sz="1800" dirty="0" err="1">
                <a:solidFill>
                  <a:schemeClr val="bg1"/>
                </a:solidFill>
                <a:latin typeface="+mj-lt"/>
              </a:rPr>
              <a:t>xinggangw.info</a:t>
            </a:r>
            <a:r>
              <a:rPr lang="en-US" altLang="zh-CN" sz="1800" dirty="0">
                <a:solidFill>
                  <a:schemeClr val="bg1"/>
                </a:solidFill>
                <a:latin typeface="+mj-lt"/>
              </a:rPr>
              <a:t> </a:t>
            </a:r>
            <a:endParaRPr lang="en-US" sz="18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4" name="Text Box 4"/>
          <p:cNvSpPr txBox="1">
            <a:spLocks noChangeArrowheads="1"/>
          </p:cNvSpPr>
          <p:nvPr/>
        </p:nvSpPr>
        <p:spPr bwMode="auto">
          <a:xfrm>
            <a:off x="232470" y="1653952"/>
            <a:ext cx="8702675" cy="366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0"/>
              </a:spcBef>
              <a:buClrTx/>
              <a:buFontTx/>
              <a:buNone/>
            </a:pPr>
            <a:r>
              <a:rPr lang="en-US" altLang="zh-CN" dirty="0">
                <a:ea typeface="微软雅黑 Light" panose="020B0502040204020203" pitchFamily="34" charset="-122"/>
              </a:rPr>
              <a:t>    </a:t>
            </a:r>
            <a:r>
              <a:rPr lang="zh-CN" altLang="en-US" sz="2800" dirty="0">
                <a:solidFill>
                  <a:srgbClr val="000082"/>
                </a:solidFill>
                <a:ea typeface="微软雅黑 Light" panose="020B0502040204020203" pitchFamily="34" charset="-122"/>
              </a:rPr>
              <a:t>取图中任意一个顶点 </a:t>
            </a:r>
            <a:r>
              <a:rPr lang="en-US" altLang="zh-CN" sz="2800" dirty="0">
                <a:solidFill>
                  <a:srgbClr val="000082"/>
                </a:solidFill>
                <a:ea typeface="微软雅黑 Light" panose="020B0502040204020203" pitchFamily="34" charset="-122"/>
              </a:rPr>
              <a:t>v </a:t>
            </a:r>
            <a:r>
              <a:rPr lang="zh-CN" altLang="en-US" sz="2800" dirty="0">
                <a:solidFill>
                  <a:srgbClr val="000082"/>
                </a:solidFill>
                <a:ea typeface="微软雅黑 Light" panose="020B0502040204020203" pitchFamily="34" charset="-122"/>
              </a:rPr>
              <a:t>作为生成树的根，之后往生成树上添加新的顶点 </a:t>
            </a:r>
            <a:r>
              <a:rPr lang="en-US" altLang="zh-CN" sz="2800" dirty="0">
                <a:solidFill>
                  <a:srgbClr val="000082"/>
                </a:solidFill>
                <a:ea typeface="微软雅黑 Light" panose="020B0502040204020203" pitchFamily="34" charset="-122"/>
              </a:rPr>
              <a:t>w</a:t>
            </a:r>
            <a:r>
              <a:rPr lang="zh-CN" altLang="en-US" sz="2800" dirty="0">
                <a:solidFill>
                  <a:srgbClr val="000082"/>
                </a:solidFill>
                <a:ea typeface="微软雅黑 Light" panose="020B0502040204020203" pitchFamily="34" charset="-122"/>
              </a:rPr>
              <a:t>。</a:t>
            </a:r>
            <a:r>
              <a:rPr lang="zh-CN" altLang="en-US" sz="2800" b="1" dirty="0">
                <a:solidFill>
                  <a:srgbClr val="800000"/>
                </a:solidFill>
                <a:ea typeface="微软雅黑 Light" panose="020B0502040204020203" pitchFamily="34" charset="-122"/>
              </a:rPr>
              <a:t>在添加的顶点 </a:t>
            </a:r>
            <a:r>
              <a:rPr lang="en-US" altLang="zh-CN" sz="2800" b="1" dirty="0">
                <a:solidFill>
                  <a:srgbClr val="800000"/>
                </a:solidFill>
                <a:ea typeface="微软雅黑 Light" panose="020B0502040204020203" pitchFamily="34" charset="-122"/>
              </a:rPr>
              <a:t>w </a:t>
            </a:r>
            <a:r>
              <a:rPr lang="zh-CN" altLang="en-US" sz="2800" b="1" dirty="0">
                <a:solidFill>
                  <a:srgbClr val="800000"/>
                </a:solidFill>
                <a:ea typeface="微软雅黑 Light" panose="020B0502040204020203" pitchFamily="34" charset="-122"/>
              </a:rPr>
              <a:t>和已经在生成树上的顶点</a:t>
            </a:r>
            <a:r>
              <a:rPr lang="en-US" altLang="zh-CN" sz="2800" b="1" dirty="0">
                <a:solidFill>
                  <a:srgbClr val="800000"/>
                </a:solidFill>
                <a:ea typeface="微软雅黑 Light" panose="020B0502040204020203" pitchFamily="34" charset="-122"/>
              </a:rPr>
              <a:t>v </a:t>
            </a:r>
            <a:r>
              <a:rPr lang="zh-CN" altLang="en-US" sz="2800" b="1" dirty="0">
                <a:solidFill>
                  <a:srgbClr val="800000"/>
                </a:solidFill>
                <a:ea typeface="微软雅黑 Light" panose="020B0502040204020203" pitchFamily="34" charset="-122"/>
              </a:rPr>
              <a:t>之间必定存在一条边，并且该边的权值在所有连通顶点 </a:t>
            </a:r>
            <a:r>
              <a:rPr lang="en-US" altLang="zh-CN" sz="2800" b="1" dirty="0">
                <a:solidFill>
                  <a:srgbClr val="800000"/>
                </a:solidFill>
                <a:ea typeface="微软雅黑 Light" panose="020B0502040204020203" pitchFamily="34" charset="-122"/>
              </a:rPr>
              <a:t>v </a:t>
            </a:r>
            <a:r>
              <a:rPr lang="zh-CN" altLang="en-US" sz="2800" b="1" dirty="0">
                <a:solidFill>
                  <a:srgbClr val="800000"/>
                </a:solidFill>
                <a:ea typeface="微软雅黑 Light" panose="020B0502040204020203" pitchFamily="34" charset="-122"/>
              </a:rPr>
              <a:t>和 </a:t>
            </a:r>
            <a:r>
              <a:rPr lang="en-US" altLang="zh-CN" sz="2800" b="1" dirty="0">
                <a:solidFill>
                  <a:srgbClr val="800000"/>
                </a:solidFill>
                <a:ea typeface="微软雅黑 Light" panose="020B0502040204020203" pitchFamily="34" charset="-122"/>
              </a:rPr>
              <a:t>w </a:t>
            </a:r>
            <a:r>
              <a:rPr lang="zh-CN" altLang="en-US" sz="2800" b="1" dirty="0">
                <a:solidFill>
                  <a:srgbClr val="800000"/>
                </a:solidFill>
                <a:ea typeface="微软雅黑 Light" panose="020B0502040204020203" pitchFamily="34" charset="-122"/>
              </a:rPr>
              <a:t>之间的边中取值最小</a:t>
            </a:r>
            <a:r>
              <a:rPr lang="zh-CN" altLang="en-US" sz="2800" dirty="0">
                <a:solidFill>
                  <a:srgbClr val="000082"/>
                </a:solidFill>
                <a:ea typeface="微软雅黑 Light" panose="020B0502040204020203" pitchFamily="34" charset="-122"/>
              </a:rPr>
              <a:t>。之后继续往生成树上添加顶点，直至生成树上含有 </a:t>
            </a:r>
            <a:r>
              <a:rPr lang="en-US" altLang="zh-CN" sz="2800" dirty="0">
                <a:solidFill>
                  <a:srgbClr val="000082"/>
                </a:solidFill>
                <a:ea typeface="微软雅黑 Light" panose="020B0502040204020203" pitchFamily="34" charset="-122"/>
              </a:rPr>
              <a:t>n-1 </a:t>
            </a:r>
            <a:r>
              <a:rPr lang="zh-CN" altLang="en-US" sz="2800" dirty="0">
                <a:solidFill>
                  <a:srgbClr val="000082"/>
                </a:solidFill>
                <a:ea typeface="微软雅黑 Light" panose="020B0502040204020203" pitchFamily="34" charset="-122"/>
              </a:rPr>
              <a:t>个顶点为止。</a:t>
            </a:r>
            <a:endParaRPr lang="zh-CN" altLang="en-US" sz="1800" dirty="0">
              <a:solidFill>
                <a:srgbClr val="000082"/>
              </a:solidFill>
              <a:ea typeface="微软雅黑 Light" panose="020B0502040204020203" pitchFamily="34" charset="-122"/>
            </a:endParaRPr>
          </a:p>
        </p:txBody>
      </p:sp>
    </p:spTree>
    <p:extLst>
      <p:ext uri="{BB962C8B-B14F-4D97-AF65-F5344CB8AC3E}">
        <p14:creationId xmlns:p14="http://schemas.microsoft.com/office/powerpoint/2010/main" val="84698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5" name="Text Box 2"/>
          <p:cNvSpPr txBox="1">
            <a:spLocks noChangeArrowheads="1"/>
          </p:cNvSpPr>
          <p:nvPr/>
        </p:nvSpPr>
        <p:spPr bwMode="auto">
          <a:xfrm>
            <a:off x="466725" y="1480938"/>
            <a:ext cx="81343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ClrTx/>
              <a:buFontTx/>
              <a:buNone/>
            </a:pPr>
            <a:r>
              <a:rPr lang="en-US" altLang="zh-CN" sz="2400" dirty="0">
                <a:solidFill>
                  <a:srgbClr val="000082"/>
                </a:solidFill>
                <a:ea typeface="微软雅黑 Light" panose="020B0502040204020203" pitchFamily="34" charset="-122"/>
              </a:rPr>
              <a:t>         </a:t>
            </a:r>
            <a:r>
              <a:rPr lang="zh-CN" altLang="en-US" sz="2400" dirty="0">
                <a:solidFill>
                  <a:srgbClr val="000082"/>
                </a:solidFill>
                <a:ea typeface="微软雅黑 Light" panose="020B0502040204020203" pitchFamily="34" charset="-122"/>
              </a:rPr>
              <a:t>在生成树的构造过程中，图中 </a:t>
            </a:r>
            <a:r>
              <a:rPr lang="en-US" altLang="zh-CN" sz="2400" dirty="0">
                <a:solidFill>
                  <a:srgbClr val="000082"/>
                </a:solidFill>
                <a:ea typeface="微软雅黑 Light" panose="020B0502040204020203" pitchFamily="34" charset="-122"/>
              </a:rPr>
              <a:t>n </a:t>
            </a:r>
            <a:r>
              <a:rPr lang="zh-CN" altLang="en-US" sz="2400" dirty="0">
                <a:solidFill>
                  <a:srgbClr val="000082"/>
                </a:solidFill>
                <a:ea typeface="微软雅黑 Light" panose="020B0502040204020203" pitchFamily="34" charset="-122"/>
              </a:rPr>
              <a:t>个顶点分属两个集合：</a:t>
            </a:r>
            <a:r>
              <a:rPr lang="zh-CN" altLang="en-US" sz="2400" dirty="0">
                <a:solidFill>
                  <a:srgbClr val="800000"/>
                </a:solidFill>
                <a:ea typeface="微软雅黑 Light" panose="020B0502040204020203" pitchFamily="34" charset="-122"/>
              </a:rPr>
              <a:t>已落在生成树上的顶点集 </a:t>
            </a:r>
            <a:r>
              <a:rPr lang="en-US" altLang="zh-CN" sz="2400" b="1" dirty="0">
                <a:solidFill>
                  <a:srgbClr val="800000"/>
                </a:solidFill>
                <a:ea typeface="微软雅黑 Light" panose="020B0502040204020203" pitchFamily="34" charset="-122"/>
              </a:rPr>
              <a:t>U</a:t>
            </a:r>
            <a:r>
              <a:rPr lang="en-US" altLang="zh-CN" sz="2400" dirty="0">
                <a:solidFill>
                  <a:srgbClr val="000082"/>
                </a:solidFill>
                <a:ea typeface="微软雅黑 Light" panose="020B0502040204020203" pitchFamily="34" charset="-122"/>
              </a:rPr>
              <a:t> </a:t>
            </a:r>
            <a:r>
              <a:rPr lang="zh-CN" altLang="en-US" sz="2400" dirty="0">
                <a:solidFill>
                  <a:schemeClr val="tx2"/>
                </a:solidFill>
                <a:ea typeface="微软雅黑 Light" panose="020B0502040204020203" pitchFamily="34" charset="-122"/>
              </a:rPr>
              <a:t>和尚未落在生成树上的顶点集</a:t>
            </a:r>
            <a:r>
              <a:rPr lang="en-US" altLang="zh-CN" sz="2400" b="1" dirty="0">
                <a:solidFill>
                  <a:schemeClr val="tx2"/>
                </a:solidFill>
                <a:ea typeface="微软雅黑 Light" panose="020B0502040204020203" pitchFamily="34" charset="-122"/>
              </a:rPr>
              <a:t>V-U</a:t>
            </a:r>
            <a:r>
              <a:rPr lang="en-US" altLang="zh-CN" sz="2400" dirty="0">
                <a:solidFill>
                  <a:srgbClr val="000082"/>
                </a:solidFill>
                <a:ea typeface="微软雅黑 Light" panose="020B0502040204020203" pitchFamily="34" charset="-122"/>
              </a:rPr>
              <a:t> </a:t>
            </a:r>
            <a:r>
              <a:rPr lang="zh-CN" altLang="en-US" sz="2400" dirty="0">
                <a:solidFill>
                  <a:srgbClr val="000082"/>
                </a:solidFill>
                <a:ea typeface="微软雅黑 Light" panose="020B0502040204020203" pitchFamily="34" charset="-122"/>
              </a:rPr>
              <a:t>，则应</a:t>
            </a:r>
            <a:r>
              <a:rPr lang="zh-CN" altLang="en-US" sz="2400" b="1" dirty="0">
                <a:solidFill>
                  <a:srgbClr val="000082"/>
                </a:solidFill>
                <a:ea typeface="微软雅黑 Light" panose="020B0502040204020203" pitchFamily="34" charset="-122"/>
              </a:rPr>
              <a:t>在所有连通</a:t>
            </a:r>
            <a:r>
              <a:rPr lang="en-US" altLang="zh-CN" sz="2400" b="1" dirty="0">
                <a:solidFill>
                  <a:srgbClr val="000082"/>
                </a:solidFill>
                <a:ea typeface="微软雅黑 Light" panose="020B0502040204020203" pitchFamily="34" charset="-122"/>
              </a:rPr>
              <a:t>U</a:t>
            </a:r>
            <a:r>
              <a:rPr lang="zh-CN" altLang="en-US" sz="2400" b="1" dirty="0">
                <a:solidFill>
                  <a:srgbClr val="000082"/>
                </a:solidFill>
                <a:ea typeface="微软雅黑 Light" panose="020B0502040204020203" pitchFamily="34" charset="-122"/>
              </a:rPr>
              <a:t>中顶点和</a:t>
            </a:r>
            <a:r>
              <a:rPr lang="en-US" altLang="zh-CN" sz="2400" b="1" dirty="0">
                <a:solidFill>
                  <a:srgbClr val="000082"/>
                </a:solidFill>
                <a:ea typeface="微软雅黑 Light" panose="020B0502040204020203" pitchFamily="34" charset="-122"/>
              </a:rPr>
              <a:t>V-U</a:t>
            </a:r>
            <a:r>
              <a:rPr lang="zh-CN" altLang="en-US" sz="2400" b="1" dirty="0">
                <a:solidFill>
                  <a:srgbClr val="000082"/>
                </a:solidFill>
                <a:ea typeface="微软雅黑 Light" panose="020B0502040204020203" pitchFamily="34" charset="-122"/>
              </a:rPr>
              <a:t>中顶点的边中选取权值最小的边</a:t>
            </a:r>
            <a:r>
              <a:rPr lang="zh-CN" altLang="en-US" sz="2400" dirty="0">
                <a:solidFill>
                  <a:srgbClr val="000082"/>
                </a:solidFill>
                <a:ea typeface="微软雅黑 Light" panose="020B0502040204020203" pitchFamily="34" charset="-122"/>
              </a:rPr>
              <a:t>。</a:t>
            </a:r>
            <a:endParaRPr lang="zh-CN" altLang="en-US" sz="1400" dirty="0">
              <a:solidFill>
                <a:srgbClr val="000082"/>
              </a:solidFill>
              <a:ea typeface="微软雅黑 Light" panose="020B0502040204020203" pitchFamily="34" charset="-122"/>
            </a:endParaRPr>
          </a:p>
        </p:txBody>
      </p:sp>
      <p:sp>
        <p:nvSpPr>
          <p:cNvPr id="6" name="AutoShape 4"/>
          <p:cNvSpPr>
            <a:spLocks noChangeArrowheads="1"/>
          </p:cNvSpPr>
          <p:nvPr/>
        </p:nvSpPr>
        <p:spPr bwMode="auto">
          <a:xfrm>
            <a:off x="2514600" y="4229472"/>
            <a:ext cx="1371600" cy="1600200"/>
          </a:xfrm>
          <a:prstGeom prst="roundRect">
            <a:avLst>
              <a:gd name="adj" fmla="val 16667"/>
            </a:avLst>
          </a:prstGeom>
          <a:noFill/>
          <a:ln w="12700" cap="sq">
            <a:solidFill>
              <a:srgbClr val="3333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7" name="Oval 5"/>
          <p:cNvSpPr>
            <a:spLocks noChangeArrowheads="1"/>
          </p:cNvSpPr>
          <p:nvPr/>
        </p:nvSpPr>
        <p:spPr bwMode="auto">
          <a:xfrm>
            <a:off x="5257800" y="4077072"/>
            <a:ext cx="1524000" cy="1981200"/>
          </a:xfrm>
          <a:prstGeom prst="ellipse">
            <a:avLst/>
          </a:prstGeom>
          <a:noFill/>
          <a:ln w="12700" cap="sq">
            <a:solidFill>
              <a:srgbClr val="00008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8" name="Oval 9"/>
          <p:cNvSpPr>
            <a:spLocks noChangeArrowheads="1"/>
          </p:cNvSpPr>
          <p:nvPr/>
        </p:nvSpPr>
        <p:spPr bwMode="auto">
          <a:xfrm>
            <a:off x="3200400" y="4381872"/>
            <a:ext cx="304800" cy="304800"/>
          </a:xfrm>
          <a:prstGeom prst="ellipse">
            <a:avLst/>
          </a:prstGeom>
          <a:solidFill>
            <a:srgbClr val="FFFF99"/>
          </a:solidFill>
          <a:ln w="12700"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9" name="Oval 10"/>
          <p:cNvSpPr>
            <a:spLocks noChangeArrowheads="1"/>
          </p:cNvSpPr>
          <p:nvPr/>
        </p:nvSpPr>
        <p:spPr bwMode="auto">
          <a:xfrm>
            <a:off x="2667000" y="4839072"/>
            <a:ext cx="304800" cy="304800"/>
          </a:xfrm>
          <a:prstGeom prst="ellipse">
            <a:avLst/>
          </a:prstGeom>
          <a:solidFill>
            <a:srgbClr val="FFFF99"/>
          </a:solidFill>
          <a:ln w="12700"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0" name="Oval 11"/>
          <p:cNvSpPr>
            <a:spLocks noChangeArrowheads="1"/>
          </p:cNvSpPr>
          <p:nvPr/>
        </p:nvSpPr>
        <p:spPr bwMode="auto">
          <a:xfrm>
            <a:off x="3352800" y="5372472"/>
            <a:ext cx="304800" cy="304800"/>
          </a:xfrm>
          <a:prstGeom prst="ellipse">
            <a:avLst/>
          </a:prstGeom>
          <a:solidFill>
            <a:srgbClr val="FFFF99"/>
          </a:solidFill>
          <a:ln w="12700"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1" name="Oval 13"/>
          <p:cNvSpPr>
            <a:spLocks noChangeArrowheads="1"/>
          </p:cNvSpPr>
          <p:nvPr/>
        </p:nvSpPr>
        <p:spPr bwMode="auto">
          <a:xfrm>
            <a:off x="5791200" y="4229472"/>
            <a:ext cx="304800" cy="304800"/>
          </a:xfrm>
          <a:prstGeom prst="ellipse">
            <a:avLst/>
          </a:prstGeom>
          <a:solidFill>
            <a:srgbClr val="CCFFCC"/>
          </a:solidFill>
          <a:ln w="12700"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2" name="Oval 14"/>
          <p:cNvSpPr>
            <a:spLocks noChangeArrowheads="1"/>
          </p:cNvSpPr>
          <p:nvPr/>
        </p:nvSpPr>
        <p:spPr bwMode="auto">
          <a:xfrm>
            <a:off x="6248400" y="4610472"/>
            <a:ext cx="304800" cy="304800"/>
          </a:xfrm>
          <a:prstGeom prst="ellipse">
            <a:avLst/>
          </a:prstGeom>
          <a:solidFill>
            <a:srgbClr val="CCFFCC"/>
          </a:solidFill>
          <a:ln w="12700"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3" name="Oval 15"/>
          <p:cNvSpPr>
            <a:spLocks noChangeArrowheads="1"/>
          </p:cNvSpPr>
          <p:nvPr/>
        </p:nvSpPr>
        <p:spPr bwMode="auto">
          <a:xfrm>
            <a:off x="5867400" y="5601072"/>
            <a:ext cx="304800" cy="304800"/>
          </a:xfrm>
          <a:prstGeom prst="ellipse">
            <a:avLst/>
          </a:prstGeom>
          <a:solidFill>
            <a:srgbClr val="CCFFCC"/>
          </a:solidFill>
          <a:ln w="12700"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4" name="Oval 16"/>
          <p:cNvSpPr>
            <a:spLocks noChangeArrowheads="1"/>
          </p:cNvSpPr>
          <p:nvPr/>
        </p:nvSpPr>
        <p:spPr bwMode="auto">
          <a:xfrm>
            <a:off x="5562600" y="4839072"/>
            <a:ext cx="304800" cy="304800"/>
          </a:xfrm>
          <a:prstGeom prst="ellipse">
            <a:avLst/>
          </a:prstGeom>
          <a:solidFill>
            <a:srgbClr val="CCFFCC"/>
          </a:solidFill>
          <a:ln w="12700"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5" name="Oval 17"/>
          <p:cNvSpPr>
            <a:spLocks noChangeArrowheads="1"/>
          </p:cNvSpPr>
          <p:nvPr/>
        </p:nvSpPr>
        <p:spPr bwMode="auto">
          <a:xfrm>
            <a:off x="6248400" y="5143872"/>
            <a:ext cx="304800" cy="304800"/>
          </a:xfrm>
          <a:prstGeom prst="ellipse">
            <a:avLst/>
          </a:prstGeom>
          <a:solidFill>
            <a:srgbClr val="CCFFCC"/>
          </a:solidFill>
          <a:ln w="12700"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6" name="Line 18"/>
          <p:cNvSpPr>
            <a:spLocks noChangeShapeType="1"/>
          </p:cNvSpPr>
          <p:nvPr/>
        </p:nvSpPr>
        <p:spPr bwMode="auto">
          <a:xfrm flipV="1">
            <a:off x="3581400" y="4381872"/>
            <a:ext cx="2209800" cy="1524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7" name="Line 19"/>
          <p:cNvSpPr>
            <a:spLocks noChangeShapeType="1"/>
          </p:cNvSpPr>
          <p:nvPr/>
        </p:nvSpPr>
        <p:spPr bwMode="auto">
          <a:xfrm>
            <a:off x="2971800" y="4991472"/>
            <a:ext cx="3276600" cy="3048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8" name="Line 20"/>
          <p:cNvSpPr>
            <a:spLocks noChangeShapeType="1"/>
          </p:cNvSpPr>
          <p:nvPr/>
        </p:nvSpPr>
        <p:spPr bwMode="auto">
          <a:xfrm>
            <a:off x="3657600" y="5524872"/>
            <a:ext cx="2209800" cy="2286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9" name="Line 21"/>
          <p:cNvSpPr>
            <a:spLocks noChangeShapeType="1"/>
          </p:cNvSpPr>
          <p:nvPr/>
        </p:nvSpPr>
        <p:spPr bwMode="auto">
          <a:xfrm flipV="1">
            <a:off x="3657600" y="4991472"/>
            <a:ext cx="1905000" cy="5334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0" name="Line 22"/>
          <p:cNvSpPr>
            <a:spLocks noChangeShapeType="1"/>
          </p:cNvSpPr>
          <p:nvPr/>
        </p:nvSpPr>
        <p:spPr bwMode="auto">
          <a:xfrm>
            <a:off x="3505200" y="4534272"/>
            <a:ext cx="2743200" cy="2286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1" name="Line 23"/>
          <p:cNvSpPr>
            <a:spLocks noChangeShapeType="1"/>
          </p:cNvSpPr>
          <p:nvPr/>
        </p:nvSpPr>
        <p:spPr bwMode="auto">
          <a:xfrm flipV="1">
            <a:off x="2971800" y="4458072"/>
            <a:ext cx="2819400" cy="5334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2" name="Line 24"/>
          <p:cNvSpPr>
            <a:spLocks noChangeShapeType="1"/>
          </p:cNvSpPr>
          <p:nvPr/>
        </p:nvSpPr>
        <p:spPr bwMode="auto">
          <a:xfrm>
            <a:off x="3505200" y="4610472"/>
            <a:ext cx="2057400" cy="381000"/>
          </a:xfrm>
          <a:prstGeom prst="line">
            <a:avLst/>
          </a:prstGeom>
          <a:noFill/>
          <a:ln w="127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3" name="Line 25"/>
          <p:cNvSpPr>
            <a:spLocks noChangeShapeType="1"/>
          </p:cNvSpPr>
          <p:nvPr/>
        </p:nvSpPr>
        <p:spPr bwMode="auto">
          <a:xfrm>
            <a:off x="3505200" y="4610472"/>
            <a:ext cx="2057400" cy="381000"/>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42040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9"/>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499"/>
                                          </p:stCondLst>
                                        </p:cTn>
                                        <p:tgtEl>
                                          <p:spTgt spid="13"/>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499"/>
                                          </p:stCondLst>
                                        </p:cTn>
                                        <p:tgtEl>
                                          <p:spTgt spid="14"/>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499"/>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6"/>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499"/>
                                          </p:stCondLst>
                                        </p:cTn>
                                        <p:tgtEl>
                                          <p:spTgt spid="17"/>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499"/>
                                          </p:stCondLst>
                                        </p:cTn>
                                        <p:tgtEl>
                                          <p:spTgt spid="18"/>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nodeType="after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499"/>
                                          </p:stCondLst>
                                        </p:cTn>
                                        <p:tgtEl>
                                          <p:spTgt spid="20"/>
                                        </p:tgtEl>
                                        <p:attrNameLst>
                                          <p:attrName>style.visibility</p:attrName>
                                        </p:attrNameLst>
                                      </p:cBhvr>
                                      <p:to>
                                        <p:strVal val="visible"/>
                                      </p:to>
                                    </p:set>
                                  </p:childTnLst>
                                </p:cTn>
                              </p:par>
                            </p:childTnLst>
                          </p:cTn>
                        </p:par>
                        <p:par>
                          <p:cTn id="56" fill="hold">
                            <p:stCondLst>
                              <p:cond delay="2500"/>
                            </p:stCondLst>
                            <p:childTnLst>
                              <p:par>
                                <p:cTn id="57" presetID="1" presetClass="entr" presetSubtype="0" fill="hold" nodeType="afterEffect">
                                  <p:stCondLst>
                                    <p:cond delay="0"/>
                                  </p:stCondLst>
                                  <p:childTnLst>
                                    <p:set>
                                      <p:cBhvr>
                                        <p:cTn id="58" dur="1" fill="hold">
                                          <p:stCondLst>
                                            <p:cond delay="499"/>
                                          </p:stCondLst>
                                        </p:cTn>
                                        <p:tgtEl>
                                          <p:spTgt spid="21"/>
                                        </p:tgtEl>
                                        <p:attrNameLst>
                                          <p:attrName>style.visibility</p:attrName>
                                        </p:attrNameLst>
                                      </p:cBhvr>
                                      <p:to>
                                        <p:strVal val="visible"/>
                                      </p:to>
                                    </p:set>
                                  </p:childTnLst>
                                </p:cTn>
                              </p:par>
                            </p:childTnLst>
                          </p:cTn>
                        </p:par>
                        <p:par>
                          <p:cTn id="59" fill="hold">
                            <p:stCondLst>
                              <p:cond delay="3000"/>
                            </p:stCondLst>
                            <p:childTnLst>
                              <p:par>
                                <p:cTn id="60" presetID="1" presetClass="entr" presetSubtype="0" fill="hold" nodeType="afterEffect">
                                  <p:stCondLst>
                                    <p:cond delay="0"/>
                                  </p:stCondLst>
                                  <p:childTnLst>
                                    <p:set>
                                      <p:cBhvr>
                                        <p:cTn id="61" dur="1" fill="hold">
                                          <p:stCondLst>
                                            <p:cond delay="499"/>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p:cTn id="66" dur="500" fill="hold"/>
                                        <p:tgtEl>
                                          <p:spTgt spid="23"/>
                                        </p:tgtEl>
                                        <p:attrNameLst>
                                          <p:attrName>ppt_x</p:attrName>
                                        </p:attrNameLst>
                                      </p:cBhvr>
                                      <p:tavLst>
                                        <p:tav tm="0">
                                          <p:val>
                                            <p:strVal val="#ppt_x-#ppt_w/2"/>
                                          </p:val>
                                        </p:tav>
                                        <p:tav tm="100000">
                                          <p:val>
                                            <p:strVal val="#ppt_x"/>
                                          </p:val>
                                        </p:tav>
                                      </p:tavLst>
                                    </p:anim>
                                    <p:anim calcmode="lin" valueType="num">
                                      <p:cBhvr>
                                        <p:cTn id="67" dur="500" fill="hold"/>
                                        <p:tgtEl>
                                          <p:spTgt spid="23"/>
                                        </p:tgtEl>
                                        <p:attrNameLst>
                                          <p:attrName>ppt_y</p:attrName>
                                        </p:attrNameLst>
                                      </p:cBhvr>
                                      <p:tavLst>
                                        <p:tav tm="0">
                                          <p:val>
                                            <p:strVal val="#ppt_y"/>
                                          </p:val>
                                        </p:tav>
                                        <p:tav tm="100000">
                                          <p:val>
                                            <p:strVal val="#ppt_y"/>
                                          </p:val>
                                        </p:tav>
                                      </p:tavLst>
                                    </p:anim>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grpSp>
        <p:nvGrpSpPr>
          <p:cNvPr id="4" name="Group 3"/>
          <p:cNvGrpSpPr>
            <a:grpSpLocks/>
          </p:cNvGrpSpPr>
          <p:nvPr/>
        </p:nvGrpSpPr>
        <p:grpSpPr bwMode="auto">
          <a:xfrm>
            <a:off x="684213" y="2492375"/>
            <a:ext cx="2162175" cy="2376488"/>
            <a:chOff x="431" y="1525"/>
            <a:chExt cx="1362" cy="1497"/>
          </a:xfrm>
        </p:grpSpPr>
        <p:sp>
          <p:nvSpPr>
            <p:cNvPr id="5" name="Oval 4"/>
            <p:cNvSpPr>
              <a:spLocks noChangeArrowheads="1"/>
            </p:cNvSpPr>
            <p:nvPr/>
          </p:nvSpPr>
          <p:spPr bwMode="auto">
            <a:xfrm>
              <a:off x="1020" y="1525"/>
              <a:ext cx="227" cy="2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A</a:t>
              </a:r>
            </a:p>
          </p:txBody>
        </p:sp>
        <p:sp>
          <p:nvSpPr>
            <p:cNvPr id="6" name="Oval 5"/>
            <p:cNvSpPr>
              <a:spLocks noChangeArrowheads="1"/>
            </p:cNvSpPr>
            <p:nvPr/>
          </p:nvSpPr>
          <p:spPr bwMode="auto">
            <a:xfrm>
              <a:off x="431" y="1933"/>
              <a:ext cx="227" cy="2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B</a:t>
              </a:r>
            </a:p>
          </p:txBody>
        </p:sp>
        <p:sp>
          <p:nvSpPr>
            <p:cNvPr id="7" name="Oval 6"/>
            <p:cNvSpPr>
              <a:spLocks noChangeArrowheads="1"/>
            </p:cNvSpPr>
            <p:nvPr/>
          </p:nvSpPr>
          <p:spPr bwMode="auto">
            <a:xfrm>
              <a:off x="1020" y="2251"/>
              <a:ext cx="227" cy="2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C</a:t>
              </a:r>
            </a:p>
          </p:txBody>
        </p:sp>
        <p:sp>
          <p:nvSpPr>
            <p:cNvPr id="8" name="Oval 7"/>
            <p:cNvSpPr>
              <a:spLocks noChangeArrowheads="1"/>
            </p:cNvSpPr>
            <p:nvPr/>
          </p:nvSpPr>
          <p:spPr bwMode="auto">
            <a:xfrm>
              <a:off x="1565" y="1933"/>
              <a:ext cx="227" cy="2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D</a:t>
              </a:r>
            </a:p>
          </p:txBody>
        </p:sp>
        <p:sp>
          <p:nvSpPr>
            <p:cNvPr id="9" name="Oval 8"/>
            <p:cNvSpPr>
              <a:spLocks noChangeArrowheads="1"/>
            </p:cNvSpPr>
            <p:nvPr/>
          </p:nvSpPr>
          <p:spPr bwMode="auto">
            <a:xfrm>
              <a:off x="567" y="2795"/>
              <a:ext cx="227" cy="2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E</a:t>
              </a:r>
            </a:p>
          </p:txBody>
        </p:sp>
        <p:sp>
          <p:nvSpPr>
            <p:cNvPr id="10" name="Oval 9"/>
            <p:cNvSpPr>
              <a:spLocks noChangeArrowheads="1"/>
            </p:cNvSpPr>
            <p:nvPr/>
          </p:nvSpPr>
          <p:spPr bwMode="auto">
            <a:xfrm>
              <a:off x="1429" y="2795"/>
              <a:ext cx="227" cy="22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F</a:t>
              </a:r>
            </a:p>
          </p:txBody>
        </p:sp>
        <p:cxnSp>
          <p:nvCxnSpPr>
            <p:cNvPr id="11" name="AutoShape 10"/>
            <p:cNvCxnSpPr>
              <a:cxnSpLocks noChangeShapeType="1"/>
              <a:stCxn id="6" idx="5"/>
              <a:endCxn id="7" idx="1"/>
            </p:cNvCxnSpPr>
            <p:nvPr/>
          </p:nvCxnSpPr>
          <p:spPr bwMode="auto">
            <a:xfrm>
              <a:off x="625" y="2127"/>
              <a:ext cx="428" cy="15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2" name="AutoShape 11"/>
            <p:cNvCxnSpPr>
              <a:cxnSpLocks noChangeShapeType="1"/>
              <a:stCxn id="7" idx="0"/>
              <a:endCxn id="5" idx="4"/>
            </p:cNvCxnSpPr>
            <p:nvPr/>
          </p:nvCxnSpPr>
          <p:spPr bwMode="auto">
            <a:xfrm flipV="1">
              <a:off x="1134" y="1752"/>
              <a:ext cx="0" cy="49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 name="AutoShape 12"/>
            <p:cNvCxnSpPr>
              <a:cxnSpLocks noChangeShapeType="1"/>
              <a:stCxn id="7" idx="7"/>
              <a:endCxn id="8" idx="2"/>
            </p:cNvCxnSpPr>
            <p:nvPr/>
          </p:nvCxnSpPr>
          <p:spPr bwMode="auto">
            <a:xfrm flipV="1">
              <a:off x="1214" y="2047"/>
              <a:ext cx="351" cy="2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4" name="AutoShape 13"/>
            <p:cNvCxnSpPr>
              <a:cxnSpLocks noChangeShapeType="1"/>
              <a:stCxn id="7" idx="5"/>
              <a:endCxn id="10" idx="1"/>
            </p:cNvCxnSpPr>
            <p:nvPr/>
          </p:nvCxnSpPr>
          <p:spPr bwMode="auto">
            <a:xfrm>
              <a:off x="1214" y="2445"/>
              <a:ext cx="248" cy="38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4"/>
            <p:cNvCxnSpPr>
              <a:cxnSpLocks noChangeShapeType="1"/>
              <a:stCxn id="7" idx="3"/>
              <a:endCxn id="9" idx="7"/>
            </p:cNvCxnSpPr>
            <p:nvPr/>
          </p:nvCxnSpPr>
          <p:spPr bwMode="auto">
            <a:xfrm flipH="1">
              <a:off x="761" y="2445"/>
              <a:ext cx="292" cy="38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15"/>
            <p:cNvCxnSpPr>
              <a:cxnSpLocks noChangeShapeType="1"/>
              <a:stCxn id="6" idx="7"/>
              <a:endCxn id="5" idx="3"/>
            </p:cNvCxnSpPr>
            <p:nvPr/>
          </p:nvCxnSpPr>
          <p:spPr bwMode="auto">
            <a:xfrm flipV="1">
              <a:off x="625" y="1719"/>
              <a:ext cx="428" cy="24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16"/>
            <p:cNvCxnSpPr>
              <a:cxnSpLocks noChangeShapeType="1"/>
              <a:stCxn id="6" idx="4"/>
              <a:endCxn id="9" idx="0"/>
            </p:cNvCxnSpPr>
            <p:nvPr/>
          </p:nvCxnSpPr>
          <p:spPr bwMode="auto">
            <a:xfrm>
              <a:off x="545" y="2160"/>
              <a:ext cx="136" cy="63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7"/>
            <p:cNvCxnSpPr>
              <a:cxnSpLocks noChangeShapeType="1"/>
              <a:stCxn id="9" idx="6"/>
              <a:endCxn id="10" idx="2"/>
            </p:cNvCxnSpPr>
            <p:nvPr/>
          </p:nvCxnSpPr>
          <p:spPr bwMode="auto">
            <a:xfrm>
              <a:off x="794" y="2909"/>
              <a:ext cx="635"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18"/>
            <p:cNvCxnSpPr>
              <a:cxnSpLocks noChangeShapeType="1"/>
              <a:stCxn id="10" idx="0"/>
              <a:endCxn id="8" idx="4"/>
            </p:cNvCxnSpPr>
            <p:nvPr/>
          </p:nvCxnSpPr>
          <p:spPr bwMode="auto">
            <a:xfrm flipV="1">
              <a:off x="1543" y="2160"/>
              <a:ext cx="136" cy="63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19"/>
            <p:cNvCxnSpPr>
              <a:cxnSpLocks noChangeShapeType="1"/>
              <a:stCxn id="8" idx="1"/>
              <a:endCxn id="5" idx="5"/>
            </p:cNvCxnSpPr>
            <p:nvPr/>
          </p:nvCxnSpPr>
          <p:spPr bwMode="auto">
            <a:xfrm flipH="1" flipV="1">
              <a:off x="1214" y="1719"/>
              <a:ext cx="384" cy="24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Text Box 20"/>
            <p:cNvSpPr txBox="1">
              <a:spLocks noChangeArrowheads="1"/>
            </p:cNvSpPr>
            <p:nvPr/>
          </p:nvSpPr>
          <p:spPr bwMode="auto">
            <a:xfrm>
              <a:off x="735" y="16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6</a:t>
              </a:r>
            </a:p>
          </p:txBody>
        </p:sp>
        <p:sp>
          <p:nvSpPr>
            <p:cNvPr id="22" name="Text Box 21"/>
            <p:cNvSpPr txBox="1">
              <a:spLocks noChangeArrowheads="1"/>
            </p:cNvSpPr>
            <p:nvPr/>
          </p:nvSpPr>
          <p:spPr bwMode="auto">
            <a:xfrm>
              <a:off x="1325" y="16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5</a:t>
              </a:r>
            </a:p>
          </p:txBody>
        </p:sp>
        <p:sp>
          <p:nvSpPr>
            <p:cNvPr id="23" name="Text Box 22"/>
            <p:cNvSpPr txBox="1">
              <a:spLocks noChangeArrowheads="1"/>
            </p:cNvSpPr>
            <p:nvPr/>
          </p:nvSpPr>
          <p:spPr bwMode="auto">
            <a:xfrm>
              <a:off x="1098" y="18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1</a:t>
              </a:r>
            </a:p>
          </p:txBody>
        </p:sp>
        <p:sp>
          <p:nvSpPr>
            <p:cNvPr id="24" name="Text Box 23"/>
            <p:cNvSpPr txBox="1">
              <a:spLocks noChangeArrowheads="1"/>
            </p:cNvSpPr>
            <p:nvPr/>
          </p:nvSpPr>
          <p:spPr bwMode="auto">
            <a:xfrm>
              <a:off x="690" y="199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5</a:t>
              </a:r>
            </a:p>
          </p:txBody>
        </p:sp>
        <p:sp>
          <p:nvSpPr>
            <p:cNvPr id="25" name="Text Box 24"/>
            <p:cNvSpPr txBox="1">
              <a:spLocks noChangeArrowheads="1"/>
            </p:cNvSpPr>
            <p:nvPr/>
          </p:nvSpPr>
          <p:spPr bwMode="auto">
            <a:xfrm>
              <a:off x="463" y="235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3</a:t>
              </a:r>
            </a:p>
          </p:txBody>
        </p:sp>
        <p:sp>
          <p:nvSpPr>
            <p:cNvPr id="26" name="Text Box 25"/>
            <p:cNvSpPr txBox="1">
              <a:spLocks noChangeArrowheads="1"/>
            </p:cNvSpPr>
            <p:nvPr/>
          </p:nvSpPr>
          <p:spPr bwMode="auto">
            <a:xfrm>
              <a:off x="781" y="239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6</a:t>
              </a:r>
            </a:p>
          </p:txBody>
        </p:sp>
        <p:sp>
          <p:nvSpPr>
            <p:cNvPr id="27" name="Text Box 26"/>
            <p:cNvSpPr txBox="1">
              <a:spLocks noChangeArrowheads="1"/>
            </p:cNvSpPr>
            <p:nvPr/>
          </p:nvSpPr>
          <p:spPr bwMode="auto">
            <a:xfrm>
              <a:off x="962" y="27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6</a:t>
              </a:r>
            </a:p>
          </p:txBody>
        </p:sp>
        <p:sp>
          <p:nvSpPr>
            <p:cNvPr id="28" name="Text Box 27"/>
            <p:cNvSpPr txBox="1">
              <a:spLocks noChangeArrowheads="1"/>
            </p:cNvSpPr>
            <p:nvPr/>
          </p:nvSpPr>
          <p:spPr bwMode="auto">
            <a:xfrm>
              <a:off x="1247" y="24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4</a:t>
              </a:r>
            </a:p>
          </p:txBody>
        </p:sp>
        <p:sp>
          <p:nvSpPr>
            <p:cNvPr id="29" name="Text Box 28"/>
            <p:cNvSpPr txBox="1">
              <a:spLocks noChangeArrowheads="1"/>
            </p:cNvSpPr>
            <p:nvPr/>
          </p:nvSpPr>
          <p:spPr bwMode="auto">
            <a:xfrm>
              <a:off x="1338" y="211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5</a:t>
              </a:r>
            </a:p>
          </p:txBody>
        </p:sp>
        <p:sp>
          <p:nvSpPr>
            <p:cNvPr id="30" name="Text Box 29"/>
            <p:cNvSpPr txBox="1">
              <a:spLocks noChangeArrowheads="1"/>
            </p:cNvSpPr>
            <p:nvPr/>
          </p:nvSpPr>
          <p:spPr bwMode="auto">
            <a:xfrm>
              <a:off x="1597" y="230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dirty="0">
                  <a:latin typeface="Arial" panose="020B0604020202020204" pitchFamily="34" charset="0"/>
                  <a:ea typeface="微软雅黑 Light" panose="020B0502040204020203" pitchFamily="34" charset="-122"/>
                </a:rPr>
                <a:t>2</a:t>
              </a:r>
            </a:p>
          </p:txBody>
        </p:sp>
      </p:grpSp>
      <p:sp>
        <p:nvSpPr>
          <p:cNvPr id="31" name="Rectangle 30"/>
          <p:cNvSpPr>
            <a:spLocks noChangeArrowheads="1"/>
          </p:cNvSpPr>
          <p:nvPr/>
        </p:nvSpPr>
        <p:spPr bwMode="auto">
          <a:xfrm>
            <a:off x="4427538" y="5570538"/>
            <a:ext cx="11160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t>
            </a:r>
          </a:p>
        </p:txBody>
      </p:sp>
      <p:sp>
        <p:nvSpPr>
          <p:cNvPr id="32" name="Rectangle 31"/>
          <p:cNvSpPr>
            <a:spLocks noChangeArrowheads="1"/>
          </p:cNvSpPr>
          <p:nvPr/>
        </p:nvSpPr>
        <p:spPr bwMode="auto">
          <a:xfrm>
            <a:off x="3203575" y="5570538"/>
            <a:ext cx="1223963"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{A,C,F,D,B,E}</a:t>
            </a:r>
          </a:p>
        </p:txBody>
      </p:sp>
      <p:sp>
        <p:nvSpPr>
          <p:cNvPr id="33" name="Rectangle 32"/>
          <p:cNvSpPr>
            <a:spLocks noChangeArrowheads="1"/>
          </p:cNvSpPr>
          <p:nvPr/>
        </p:nvSpPr>
        <p:spPr bwMode="auto">
          <a:xfrm>
            <a:off x="8101013" y="4873625"/>
            <a:ext cx="585787" cy="696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BE</a:t>
            </a:r>
          </a:p>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3</a:t>
            </a:r>
          </a:p>
        </p:txBody>
      </p:sp>
      <p:sp>
        <p:nvSpPr>
          <p:cNvPr id="34" name="Rectangle 33"/>
          <p:cNvSpPr>
            <a:spLocks noChangeArrowheads="1"/>
          </p:cNvSpPr>
          <p:nvPr/>
        </p:nvSpPr>
        <p:spPr bwMode="auto">
          <a:xfrm>
            <a:off x="7092950" y="4873625"/>
            <a:ext cx="503238"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solidFill>
                  <a:srgbClr val="800000"/>
                </a:solidFill>
                <a:ea typeface="微软雅黑 Light" panose="020B0502040204020203" pitchFamily="34" charset="-122"/>
              </a:rPr>
              <a:t>BE</a:t>
            </a:r>
          </a:p>
          <a:p>
            <a:pPr algn="ctr" eaLnBrk="1" hangingPunct="1">
              <a:buFont typeface="Monotype Sorts" pitchFamily="2" charset="2"/>
              <a:buNone/>
            </a:pPr>
            <a:r>
              <a:rPr lang="en-US" altLang="zh-CN" sz="2000" b="1" dirty="0">
                <a:solidFill>
                  <a:srgbClr val="800000"/>
                </a:solidFill>
                <a:ea typeface="微软雅黑 Light" panose="020B0502040204020203" pitchFamily="34" charset="-122"/>
              </a:rPr>
              <a:t>3</a:t>
            </a:r>
          </a:p>
        </p:txBody>
      </p:sp>
      <p:sp>
        <p:nvSpPr>
          <p:cNvPr id="35" name="Rectangle 34"/>
          <p:cNvSpPr>
            <a:spLocks noChangeArrowheads="1"/>
          </p:cNvSpPr>
          <p:nvPr/>
        </p:nvSpPr>
        <p:spPr bwMode="auto">
          <a:xfrm>
            <a:off x="4427538" y="4873625"/>
            <a:ext cx="111601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{E}</a:t>
            </a:r>
          </a:p>
        </p:txBody>
      </p:sp>
      <p:sp>
        <p:nvSpPr>
          <p:cNvPr id="36" name="Rectangle 35"/>
          <p:cNvSpPr>
            <a:spLocks noChangeArrowheads="1"/>
          </p:cNvSpPr>
          <p:nvPr/>
        </p:nvSpPr>
        <p:spPr bwMode="auto">
          <a:xfrm>
            <a:off x="3203575" y="4873625"/>
            <a:ext cx="1223963"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{A,C,F,D,B}</a:t>
            </a:r>
          </a:p>
        </p:txBody>
      </p:sp>
      <p:sp>
        <p:nvSpPr>
          <p:cNvPr id="37" name="Rectangle 36"/>
          <p:cNvSpPr>
            <a:spLocks noChangeArrowheads="1"/>
          </p:cNvSpPr>
          <p:nvPr/>
        </p:nvSpPr>
        <p:spPr bwMode="auto">
          <a:xfrm>
            <a:off x="8101013" y="4176713"/>
            <a:ext cx="585787" cy="696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CB</a:t>
            </a:r>
          </a:p>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5</a:t>
            </a:r>
          </a:p>
        </p:txBody>
      </p:sp>
      <p:sp>
        <p:nvSpPr>
          <p:cNvPr id="38" name="Rectangle 37"/>
          <p:cNvSpPr>
            <a:spLocks noChangeArrowheads="1"/>
          </p:cNvSpPr>
          <p:nvPr/>
        </p:nvSpPr>
        <p:spPr bwMode="auto">
          <a:xfrm>
            <a:off x="7092950" y="4176713"/>
            <a:ext cx="503238" cy="69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ea typeface="微软雅黑 Light" panose="020B0502040204020203" pitchFamily="34" charset="-122"/>
              </a:rPr>
              <a:t>CE</a:t>
            </a:r>
          </a:p>
          <a:p>
            <a:pPr algn="ctr" eaLnBrk="1" hangingPunct="1">
              <a:buFont typeface="Monotype Sorts" pitchFamily="2" charset="2"/>
              <a:buNone/>
            </a:pPr>
            <a:r>
              <a:rPr lang="en-US" altLang="zh-CN" sz="2000" dirty="0">
                <a:ea typeface="微软雅黑 Light" panose="020B0502040204020203" pitchFamily="34" charset="-122"/>
              </a:rPr>
              <a:t>6</a:t>
            </a:r>
          </a:p>
        </p:txBody>
      </p:sp>
      <p:sp>
        <p:nvSpPr>
          <p:cNvPr id="39" name="Rectangle 38"/>
          <p:cNvSpPr>
            <a:spLocks noChangeArrowheads="1"/>
          </p:cNvSpPr>
          <p:nvPr/>
        </p:nvSpPr>
        <p:spPr bwMode="auto">
          <a:xfrm>
            <a:off x="5543550" y="4176713"/>
            <a:ext cx="541338" cy="69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CB</a:t>
            </a:r>
          </a:p>
          <a:p>
            <a:pPr algn="ctr" eaLnBrk="1" hangingPunct="1">
              <a:buFont typeface="Monotype Sorts" pitchFamily="2" charset="2"/>
              <a:buNone/>
            </a:pPr>
            <a:r>
              <a:rPr lang="en-US" altLang="zh-CN" sz="2000" dirty="0">
                <a:ea typeface="微软雅黑 Light" panose="020B0502040204020203" pitchFamily="34" charset="-122"/>
              </a:rPr>
              <a:t>5</a:t>
            </a:r>
          </a:p>
        </p:txBody>
      </p:sp>
      <p:sp>
        <p:nvSpPr>
          <p:cNvPr id="40" name="Rectangle 39"/>
          <p:cNvSpPr>
            <a:spLocks noChangeArrowheads="1"/>
          </p:cNvSpPr>
          <p:nvPr/>
        </p:nvSpPr>
        <p:spPr bwMode="auto">
          <a:xfrm>
            <a:off x="4427538" y="4176713"/>
            <a:ext cx="11160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{B,E}</a:t>
            </a:r>
          </a:p>
        </p:txBody>
      </p:sp>
      <p:sp>
        <p:nvSpPr>
          <p:cNvPr id="41" name="Rectangle 40"/>
          <p:cNvSpPr>
            <a:spLocks noChangeArrowheads="1"/>
          </p:cNvSpPr>
          <p:nvPr/>
        </p:nvSpPr>
        <p:spPr bwMode="auto">
          <a:xfrm>
            <a:off x="3203575" y="4176713"/>
            <a:ext cx="1223963"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{A,C,F,D}</a:t>
            </a:r>
          </a:p>
        </p:txBody>
      </p:sp>
      <p:sp>
        <p:nvSpPr>
          <p:cNvPr id="42" name="Rectangle 41"/>
          <p:cNvSpPr>
            <a:spLocks noChangeArrowheads="1"/>
          </p:cNvSpPr>
          <p:nvPr/>
        </p:nvSpPr>
        <p:spPr bwMode="auto">
          <a:xfrm>
            <a:off x="8101013" y="3479800"/>
            <a:ext cx="585787" cy="696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FD</a:t>
            </a:r>
          </a:p>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2</a:t>
            </a:r>
          </a:p>
        </p:txBody>
      </p:sp>
      <p:sp>
        <p:nvSpPr>
          <p:cNvPr id="43" name="Rectangle 42"/>
          <p:cNvSpPr>
            <a:spLocks noChangeArrowheads="1"/>
          </p:cNvSpPr>
          <p:nvPr/>
        </p:nvSpPr>
        <p:spPr bwMode="auto">
          <a:xfrm>
            <a:off x="7092950" y="3479800"/>
            <a:ext cx="503238"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ea typeface="微软雅黑 Light" panose="020B0502040204020203" pitchFamily="34" charset="-122"/>
              </a:rPr>
              <a:t>CE</a:t>
            </a:r>
          </a:p>
          <a:p>
            <a:pPr algn="ctr" eaLnBrk="1" hangingPunct="1">
              <a:buFont typeface="Monotype Sorts" pitchFamily="2" charset="2"/>
              <a:buNone/>
            </a:pPr>
            <a:r>
              <a:rPr lang="en-US" altLang="zh-CN" sz="2000" dirty="0">
                <a:ea typeface="微软雅黑 Light" panose="020B0502040204020203" pitchFamily="34" charset="-122"/>
              </a:rPr>
              <a:t>6</a:t>
            </a:r>
          </a:p>
        </p:txBody>
      </p:sp>
      <p:sp>
        <p:nvSpPr>
          <p:cNvPr id="44" name="Rectangle 43"/>
          <p:cNvSpPr>
            <a:spLocks noChangeArrowheads="1"/>
          </p:cNvSpPr>
          <p:nvPr/>
        </p:nvSpPr>
        <p:spPr bwMode="auto">
          <a:xfrm>
            <a:off x="6588125" y="3479800"/>
            <a:ext cx="504825"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solidFill>
                  <a:srgbClr val="800000"/>
                </a:solidFill>
                <a:ea typeface="微软雅黑 Light" panose="020B0502040204020203" pitchFamily="34" charset="-122"/>
              </a:rPr>
              <a:t>FD</a:t>
            </a:r>
          </a:p>
          <a:p>
            <a:pPr algn="ctr" eaLnBrk="1" hangingPunct="1">
              <a:buFont typeface="Monotype Sorts" pitchFamily="2" charset="2"/>
              <a:buNone/>
            </a:pPr>
            <a:r>
              <a:rPr lang="en-US" altLang="zh-CN" sz="2000" dirty="0">
                <a:solidFill>
                  <a:srgbClr val="800000"/>
                </a:solidFill>
                <a:ea typeface="微软雅黑 Light" panose="020B0502040204020203" pitchFamily="34" charset="-122"/>
              </a:rPr>
              <a:t>2</a:t>
            </a:r>
          </a:p>
        </p:txBody>
      </p:sp>
      <p:sp>
        <p:nvSpPr>
          <p:cNvPr id="45" name="Rectangle 44"/>
          <p:cNvSpPr>
            <a:spLocks noChangeArrowheads="1"/>
          </p:cNvSpPr>
          <p:nvPr/>
        </p:nvSpPr>
        <p:spPr bwMode="auto">
          <a:xfrm>
            <a:off x="5543550" y="3479800"/>
            <a:ext cx="541338"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CB</a:t>
            </a:r>
          </a:p>
          <a:p>
            <a:pPr algn="ctr" eaLnBrk="1" hangingPunct="1">
              <a:buFont typeface="Monotype Sorts" pitchFamily="2" charset="2"/>
              <a:buNone/>
            </a:pPr>
            <a:r>
              <a:rPr lang="en-US" altLang="zh-CN" sz="2000" dirty="0">
                <a:ea typeface="微软雅黑 Light" panose="020B0502040204020203" pitchFamily="34" charset="-122"/>
              </a:rPr>
              <a:t>5</a:t>
            </a:r>
          </a:p>
        </p:txBody>
      </p:sp>
      <p:sp>
        <p:nvSpPr>
          <p:cNvPr id="46" name="Rectangle 45"/>
          <p:cNvSpPr>
            <a:spLocks noChangeArrowheads="1"/>
          </p:cNvSpPr>
          <p:nvPr/>
        </p:nvSpPr>
        <p:spPr bwMode="auto">
          <a:xfrm>
            <a:off x="4427538" y="3479800"/>
            <a:ext cx="111601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{B,D,E}</a:t>
            </a:r>
          </a:p>
        </p:txBody>
      </p:sp>
      <p:sp>
        <p:nvSpPr>
          <p:cNvPr id="47" name="Rectangle 46"/>
          <p:cNvSpPr>
            <a:spLocks noChangeArrowheads="1"/>
          </p:cNvSpPr>
          <p:nvPr/>
        </p:nvSpPr>
        <p:spPr bwMode="auto">
          <a:xfrm>
            <a:off x="3203575" y="3479800"/>
            <a:ext cx="1223963"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{A,C,F}</a:t>
            </a:r>
          </a:p>
        </p:txBody>
      </p:sp>
      <p:sp>
        <p:nvSpPr>
          <p:cNvPr id="48" name="Rectangle 47"/>
          <p:cNvSpPr>
            <a:spLocks noChangeArrowheads="1"/>
          </p:cNvSpPr>
          <p:nvPr/>
        </p:nvSpPr>
        <p:spPr bwMode="auto">
          <a:xfrm>
            <a:off x="8101013" y="2782888"/>
            <a:ext cx="585787" cy="696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CF</a:t>
            </a:r>
          </a:p>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4</a:t>
            </a:r>
          </a:p>
        </p:txBody>
      </p:sp>
      <p:sp>
        <p:nvSpPr>
          <p:cNvPr id="49" name="Rectangle 48"/>
          <p:cNvSpPr>
            <a:spLocks noChangeArrowheads="1"/>
          </p:cNvSpPr>
          <p:nvPr/>
        </p:nvSpPr>
        <p:spPr bwMode="auto">
          <a:xfrm>
            <a:off x="7596188" y="2782888"/>
            <a:ext cx="504825" cy="69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800000"/>
                </a:solidFill>
                <a:ea typeface="微软雅黑 Light" panose="020B0502040204020203" pitchFamily="34" charset="-122"/>
              </a:rPr>
              <a:t>CF</a:t>
            </a:r>
          </a:p>
          <a:p>
            <a:pPr algn="ctr" eaLnBrk="1" hangingPunct="1">
              <a:buFont typeface="Monotype Sorts" pitchFamily="2" charset="2"/>
              <a:buNone/>
            </a:pPr>
            <a:r>
              <a:rPr lang="en-US" altLang="zh-CN" sz="2000" dirty="0">
                <a:solidFill>
                  <a:srgbClr val="800000"/>
                </a:solidFill>
                <a:ea typeface="微软雅黑 Light" panose="020B0502040204020203" pitchFamily="34" charset="-122"/>
              </a:rPr>
              <a:t>4</a:t>
            </a:r>
          </a:p>
        </p:txBody>
      </p:sp>
      <p:sp>
        <p:nvSpPr>
          <p:cNvPr id="50" name="Rectangle 49"/>
          <p:cNvSpPr>
            <a:spLocks noChangeArrowheads="1"/>
          </p:cNvSpPr>
          <p:nvPr/>
        </p:nvSpPr>
        <p:spPr bwMode="auto">
          <a:xfrm>
            <a:off x="7092950" y="2782888"/>
            <a:ext cx="503238" cy="69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solidFill>
                  <a:srgbClr val="800000"/>
                </a:solidFill>
                <a:ea typeface="微软雅黑 Light" panose="020B0502040204020203" pitchFamily="34" charset="-122"/>
              </a:rPr>
              <a:t>CE</a:t>
            </a:r>
          </a:p>
          <a:p>
            <a:pPr algn="ctr" eaLnBrk="1" hangingPunct="1">
              <a:buFont typeface="Monotype Sorts" pitchFamily="2" charset="2"/>
              <a:buNone/>
            </a:pPr>
            <a:r>
              <a:rPr lang="en-US" altLang="zh-CN" sz="2000" dirty="0">
                <a:solidFill>
                  <a:srgbClr val="800000"/>
                </a:solidFill>
                <a:ea typeface="微软雅黑 Light" panose="020B0502040204020203" pitchFamily="34" charset="-122"/>
              </a:rPr>
              <a:t>6</a:t>
            </a:r>
          </a:p>
        </p:txBody>
      </p:sp>
      <p:sp>
        <p:nvSpPr>
          <p:cNvPr id="51" name="Rectangle 50"/>
          <p:cNvSpPr>
            <a:spLocks noChangeArrowheads="1"/>
          </p:cNvSpPr>
          <p:nvPr/>
        </p:nvSpPr>
        <p:spPr bwMode="auto">
          <a:xfrm>
            <a:off x="6588125" y="2782888"/>
            <a:ext cx="504825" cy="69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ea typeface="微软雅黑 Light" panose="020B0502040204020203" pitchFamily="34" charset="-122"/>
              </a:rPr>
              <a:t>AD</a:t>
            </a:r>
          </a:p>
          <a:p>
            <a:pPr algn="ctr" eaLnBrk="1" hangingPunct="1">
              <a:buFont typeface="Monotype Sorts" pitchFamily="2" charset="2"/>
              <a:buNone/>
            </a:pPr>
            <a:r>
              <a:rPr lang="en-US" altLang="zh-CN" sz="2000" dirty="0">
                <a:ea typeface="微软雅黑 Light" panose="020B0502040204020203" pitchFamily="34" charset="-122"/>
              </a:rPr>
              <a:t>5</a:t>
            </a:r>
          </a:p>
        </p:txBody>
      </p:sp>
      <p:sp>
        <p:nvSpPr>
          <p:cNvPr id="52" name="Rectangle 51"/>
          <p:cNvSpPr>
            <a:spLocks noChangeArrowheads="1"/>
          </p:cNvSpPr>
          <p:nvPr/>
        </p:nvSpPr>
        <p:spPr bwMode="auto">
          <a:xfrm>
            <a:off x="5543550" y="2782888"/>
            <a:ext cx="541338" cy="69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800000"/>
                </a:solidFill>
                <a:ea typeface="微软雅黑 Light" panose="020B0502040204020203" pitchFamily="34" charset="-122"/>
              </a:rPr>
              <a:t>CB</a:t>
            </a:r>
          </a:p>
          <a:p>
            <a:pPr algn="ctr" eaLnBrk="1" hangingPunct="1">
              <a:buFont typeface="Monotype Sorts" pitchFamily="2" charset="2"/>
              <a:buNone/>
            </a:pPr>
            <a:r>
              <a:rPr lang="en-US" altLang="zh-CN" sz="2000" dirty="0">
                <a:solidFill>
                  <a:srgbClr val="800000"/>
                </a:solidFill>
                <a:ea typeface="微软雅黑 Light" panose="020B0502040204020203" pitchFamily="34" charset="-122"/>
              </a:rPr>
              <a:t>5</a:t>
            </a:r>
          </a:p>
        </p:txBody>
      </p:sp>
      <p:sp>
        <p:nvSpPr>
          <p:cNvPr id="53" name="Rectangle 52"/>
          <p:cNvSpPr>
            <a:spLocks noChangeArrowheads="1"/>
          </p:cNvSpPr>
          <p:nvPr/>
        </p:nvSpPr>
        <p:spPr bwMode="auto">
          <a:xfrm>
            <a:off x="4427538" y="2782888"/>
            <a:ext cx="111601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{B,D,E,F}</a:t>
            </a:r>
          </a:p>
        </p:txBody>
      </p:sp>
      <p:sp>
        <p:nvSpPr>
          <p:cNvPr id="54" name="Rectangle 53"/>
          <p:cNvSpPr>
            <a:spLocks noChangeArrowheads="1"/>
          </p:cNvSpPr>
          <p:nvPr/>
        </p:nvSpPr>
        <p:spPr bwMode="auto">
          <a:xfrm>
            <a:off x="3203575" y="2782888"/>
            <a:ext cx="1223963"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{A,C}</a:t>
            </a:r>
          </a:p>
        </p:txBody>
      </p:sp>
      <p:sp>
        <p:nvSpPr>
          <p:cNvPr id="55" name="Rectangle 54"/>
          <p:cNvSpPr>
            <a:spLocks noChangeArrowheads="1"/>
          </p:cNvSpPr>
          <p:nvPr/>
        </p:nvSpPr>
        <p:spPr bwMode="auto">
          <a:xfrm>
            <a:off x="8101013" y="2085975"/>
            <a:ext cx="585787" cy="696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AC</a:t>
            </a:r>
          </a:p>
          <a:p>
            <a:pPr algn="ctr" eaLnBrk="1" hangingPunct="1">
              <a:buFont typeface="Monotype Sorts" pitchFamily="2" charset="2"/>
              <a:buNone/>
            </a:pPr>
            <a:r>
              <a:rPr lang="en-US" altLang="zh-CN" sz="2000" dirty="0">
                <a:solidFill>
                  <a:srgbClr val="FF0000"/>
                </a:solidFill>
                <a:ea typeface="微软雅黑 Light" panose="020B0502040204020203" pitchFamily="34" charset="-122"/>
              </a:rPr>
              <a:t>1</a:t>
            </a:r>
          </a:p>
        </p:txBody>
      </p:sp>
      <p:sp>
        <p:nvSpPr>
          <p:cNvPr id="56" name="Rectangle 55"/>
          <p:cNvSpPr>
            <a:spLocks noChangeArrowheads="1"/>
          </p:cNvSpPr>
          <p:nvPr/>
        </p:nvSpPr>
        <p:spPr bwMode="auto">
          <a:xfrm>
            <a:off x="7596188" y="2085975"/>
            <a:ext cx="504825"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t>
            </a:r>
          </a:p>
          <a:p>
            <a:pPr algn="ctr" eaLnBrk="1" hangingPunct="1">
              <a:buFont typeface="Monotype Sorts" pitchFamily="2" charset="2"/>
              <a:buNone/>
            </a:pPr>
            <a:r>
              <a:rPr lang="en-US" altLang="zh-CN" sz="2000" dirty="0">
                <a:ea typeface="微软雅黑 Light" panose="020B0502040204020203" pitchFamily="34" charset="-122"/>
                <a:cs typeface="Arial" panose="020B0604020202020204" pitchFamily="34" charset="0"/>
              </a:rPr>
              <a:t>∞</a:t>
            </a:r>
          </a:p>
        </p:txBody>
      </p:sp>
      <p:sp>
        <p:nvSpPr>
          <p:cNvPr id="57" name="Rectangle 56"/>
          <p:cNvSpPr>
            <a:spLocks noChangeArrowheads="1"/>
          </p:cNvSpPr>
          <p:nvPr/>
        </p:nvSpPr>
        <p:spPr bwMode="auto">
          <a:xfrm>
            <a:off x="7092950" y="2085975"/>
            <a:ext cx="503238"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t>
            </a:r>
          </a:p>
          <a:p>
            <a:pPr algn="ctr" eaLnBrk="1" hangingPunct="1">
              <a:buFont typeface="Monotype Sorts" pitchFamily="2" charset="2"/>
              <a:buNone/>
            </a:pPr>
            <a:r>
              <a:rPr lang="en-US" altLang="zh-CN" sz="2000" dirty="0">
                <a:ea typeface="微软雅黑 Light" panose="020B0502040204020203" pitchFamily="34" charset="-122"/>
                <a:cs typeface="Arial" panose="020B0604020202020204" pitchFamily="34" charset="0"/>
              </a:rPr>
              <a:t>∞</a:t>
            </a:r>
          </a:p>
        </p:txBody>
      </p:sp>
      <p:sp>
        <p:nvSpPr>
          <p:cNvPr id="58" name="Rectangle 57"/>
          <p:cNvSpPr>
            <a:spLocks noChangeArrowheads="1"/>
          </p:cNvSpPr>
          <p:nvPr/>
        </p:nvSpPr>
        <p:spPr bwMode="auto">
          <a:xfrm>
            <a:off x="6588125" y="2085975"/>
            <a:ext cx="504825"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ea typeface="微软雅黑 Light" panose="020B0502040204020203" pitchFamily="34" charset="-122"/>
              </a:rPr>
              <a:t>AD</a:t>
            </a:r>
          </a:p>
          <a:p>
            <a:pPr algn="ctr" eaLnBrk="1" hangingPunct="1">
              <a:buFont typeface="Monotype Sorts" pitchFamily="2" charset="2"/>
              <a:buNone/>
            </a:pPr>
            <a:r>
              <a:rPr lang="en-US" altLang="zh-CN" sz="2000" dirty="0">
                <a:ea typeface="微软雅黑 Light" panose="020B0502040204020203" pitchFamily="34" charset="-122"/>
              </a:rPr>
              <a:t>5</a:t>
            </a:r>
          </a:p>
        </p:txBody>
      </p:sp>
      <p:sp>
        <p:nvSpPr>
          <p:cNvPr id="59" name="Rectangle 58"/>
          <p:cNvSpPr>
            <a:spLocks noChangeArrowheads="1"/>
          </p:cNvSpPr>
          <p:nvPr/>
        </p:nvSpPr>
        <p:spPr bwMode="auto">
          <a:xfrm>
            <a:off x="6084888" y="2085975"/>
            <a:ext cx="503237"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1600" b="1" dirty="0">
                <a:ea typeface="微软雅黑 Light" panose="020B0502040204020203" pitchFamily="34" charset="-122"/>
              </a:rPr>
              <a:t>AC</a:t>
            </a:r>
          </a:p>
          <a:p>
            <a:pPr algn="ctr" eaLnBrk="1" hangingPunct="1">
              <a:buFont typeface="Monotype Sorts" pitchFamily="2" charset="2"/>
              <a:buNone/>
            </a:pPr>
            <a:r>
              <a:rPr lang="en-US" altLang="zh-CN" sz="2000" dirty="0">
                <a:ea typeface="微软雅黑 Light" panose="020B0502040204020203" pitchFamily="34" charset="-122"/>
              </a:rPr>
              <a:t>1</a:t>
            </a:r>
          </a:p>
        </p:txBody>
      </p:sp>
      <p:sp>
        <p:nvSpPr>
          <p:cNvPr id="60" name="Rectangle 59"/>
          <p:cNvSpPr>
            <a:spLocks noChangeArrowheads="1"/>
          </p:cNvSpPr>
          <p:nvPr/>
        </p:nvSpPr>
        <p:spPr bwMode="auto">
          <a:xfrm>
            <a:off x="5543550" y="2085975"/>
            <a:ext cx="541338" cy="696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AB</a:t>
            </a:r>
          </a:p>
          <a:p>
            <a:pPr algn="ctr" eaLnBrk="1" hangingPunct="1">
              <a:buFont typeface="Monotype Sorts" pitchFamily="2" charset="2"/>
              <a:buNone/>
            </a:pPr>
            <a:r>
              <a:rPr lang="en-US" altLang="zh-CN" sz="2000" dirty="0">
                <a:ea typeface="微软雅黑 Light" panose="020B0502040204020203" pitchFamily="34" charset="-122"/>
              </a:rPr>
              <a:t>6</a:t>
            </a:r>
          </a:p>
        </p:txBody>
      </p:sp>
      <p:sp>
        <p:nvSpPr>
          <p:cNvPr id="61" name="Rectangle 60"/>
          <p:cNvSpPr>
            <a:spLocks noChangeArrowheads="1"/>
          </p:cNvSpPr>
          <p:nvPr/>
        </p:nvSpPr>
        <p:spPr bwMode="auto">
          <a:xfrm>
            <a:off x="4427538" y="2085975"/>
            <a:ext cx="111601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{B,C,D,E,F}</a:t>
            </a:r>
          </a:p>
        </p:txBody>
      </p:sp>
      <p:sp>
        <p:nvSpPr>
          <p:cNvPr id="62" name="Rectangle 61"/>
          <p:cNvSpPr>
            <a:spLocks noChangeArrowheads="1"/>
          </p:cNvSpPr>
          <p:nvPr/>
        </p:nvSpPr>
        <p:spPr bwMode="auto">
          <a:xfrm>
            <a:off x="3203575" y="2085975"/>
            <a:ext cx="1223963"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 typeface="Monotype Sorts" pitchFamily="2" charset="2"/>
              <a:buNone/>
            </a:pPr>
            <a:r>
              <a:rPr lang="en-US" altLang="zh-CN" sz="2000" dirty="0">
                <a:ea typeface="微软雅黑 Light" panose="020B0502040204020203" pitchFamily="34" charset="-122"/>
              </a:rPr>
              <a:t>{A}</a:t>
            </a:r>
          </a:p>
        </p:txBody>
      </p:sp>
      <p:sp>
        <p:nvSpPr>
          <p:cNvPr id="63" name="Rectangle 62"/>
          <p:cNvSpPr>
            <a:spLocks noChangeArrowheads="1"/>
          </p:cNvSpPr>
          <p:nvPr/>
        </p:nvSpPr>
        <p:spPr bwMode="auto">
          <a:xfrm>
            <a:off x="8101013" y="1628775"/>
            <a:ext cx="585787"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p>
            <a:pPr eaLnBrk="1" hangingPunct="1">
              <a:spcBef>
                <a:spcPct val="20000"/>
              </a:spcBef>
              <a:buClr>
                <a:schemeClr val="bg2"/>
              </a:buClr>
              <a:buFont typeface="Monotype Sorts" pitchFamily="2" charset="2"/>
              <a:buNone/>
              <a:defRPr/>
            </a:pPr>
            <a:r>
              <a:rPr lang="en-US" altLang="zh-CN" sz="2000" b="1" dirty="0">
                <a:ea typeface="微软雅黑 Light" panose="020B0502040204020203" pitchFamily="34" charset="-122"/>
              </a:rPr>
              <a:t>TE</a:t>
            </a:r>
          </a:p>
        </p:txBody>
      </p:sp>
      <p:sp>
        <p:nvSpPr>
          <p:cNvPr id="64" name="Rectangle 63"/>
          <p:cNvSpPr>
            <a:spLocks noChangeArrowheads="1"/>
          </p:cNvSpPr>
          <p:nvPr/>
        </p:nvSpPr>
        <p:spPr bwMode="auto">
          <a:xfrm>
            <a:off x="7596188" y="1628775"/>
            <a:ext cx="504825"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bg2"/>
              </a:buClr>
              <a:buFont typeface="Monotype Sorts" pitchFamily="2" charset="2"/>
              <a:buNone/>
              <a:defRPr/>
            </a:pPr>
            <a:r>
              <a:rPr lang="en-US" altLang="zh-CN" sz="2400" b="1" i="1" dirty="0">
                <a:ea typeface="微软雅黑 Light" panose="020B0502040204020203" pitchFamily="34" charset="-122"/>
              </a:rPr>
              <a:t>F</a:t>
            </a:r>
          </a:p>
        </p:txBody>
      </p:sp>
      <p:sp>
        <p:nvSpPr>
          <p:cNvPr id="65" name="Rectangle 64"/>
          <p:cNvSpPr>
            <a:spLocks noChangeArrowheads="1"/>
          </p:cNvSpPr>
          <p:nvPr/>
        </p:nvSpPr>
        <p:spPr bwMode="auto">
          <a:xfrm>
            <a:off x="7092950" y="1628775"/>
            <a:ext cx="503238"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bg2"/>
              </a:buClr>
              <a:buFont typeface="Monotype Sorts" pitchFamily="2" charset="2"/>
              <a:buNone/>
              <a:defRPr/>
            </a:pPr>
            <a:r>
              <a:rPr lang="en-US" altLang="zh-CN" sz="2400" b="1" i="1" dirty="0">
                <a:ea typeface="微软雅黑 Light" panose="020B0502040204020203" pitchFamily="34" charset="-122"/>
              </a:rPr>
              <a:t>E</a:t>
            </a:r>
          </a:p>
        </p:txBody>
      </p:sp>
      <p:sp>
        <p:nvSpPr>
          <p:cNvPr id="66" name="Rectangle 65"/>
          <p:cNvSpPr>
            <a:spLocks noChangeArrowheads="1"/>
          </p:cNvSpPr>
          <p:nvPr/>
        </p:nvSpPr>
        <p:spPr bwMode="auto">
          <a:xfrm>
            <a:off x="6588125" y="1628775"/>
            <a:ext cx="504825"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bg2"/>
              </a:buClr>
              <a:buFont typeface="Monotype Sorts" pitchFamily="2" charset="2"/>
              <a:buNone/>
              <a:defRPr/>
            </a:pPr>
            <a:r>
              <a:rPr lang="en-US" altLang="zh-CN" sz="2400" b="1" i="1" dirty="0">
                <a:ea typeface="微软雅黑 Light" panose="020B0502040204020203" pitchFamily="34" charset="-122"/>
              </a:rPr>
              <a:t>D</a:t>
            </a:r>
          </a:p>
        </p:txBody>
      </p:sp>
      <p:sp>
        <p:nvSpPr>
          <p:cNvPr id="67" name="Rectangle 66"/>
          <p:cNvSpPr>
            <a:spLocks noChangeArrowheads="1"/>
          </p:cNvSpPr>
          <p:nvPr/>
        </p:nvSpPr>
        <p:spPr bwMode="auto">
          <a:xfrm>
            <a:off x="6084888" y="1628775"/>
            <a:ext cx="503237"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bg2"/>
              </a:buClr>
              <a:buFont typeface="Monotype Sorts" pitchFamily="2" charset="2"/>
              <a:buNone/>
              <a:defRPr/>
            </a:pPr>
            <a:r>
              <a:rPr lang="en-US" altLang="zh-CN" sz="2400" b="1" i="1" dirty="0">
                <a:ea typeface="微软雅黑 Light" panose="020B0502040204020203" pitchFamily="34" charset="-122"/>
              </a:rPr>
              <a:t>C</a:t>
            </a:r>
          </a:p>
        </p:txBody>
      </p:sp>
      <p:sp>
        <p:nvSpPr>
          <p:cNvPr id="68" name="Rectangle 67"/>
          <p:cNvSpPr>
            <a:spLocks noChangeArrowheads="1"/>
          </p:cNvSpPr>
          <p:nvPr/>
        </p:nvSpPr>
        <p:spPr bwMode="auto">
          <a:xfrm>
            <a:off x="5543550" y="1628775"/>
            <a:ext cx="541338"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bg2"/>
              </a:buClr>
              <a:buFont typeface="Monotype Sorts" pitchFamily="2" charset="2"/>
              <a:buNone/>
              <a:defRPr/>
            </a:pPr>
            <a:r>
              <a:rPr lang="en-US" altLang="zh-CN" sz="2400" b="1" i="1" dirty="0">
                <a:ea typeface="微软雅黑 Light" panose="020B0502040204020203" pitchFamily="34" charset="-122"/>
              </a:rPr>
              <a:t>B</a:t>
            </a:r>
          </a:p>
        </p:txBody>
      </p:sp>
      <p:sp>
        <p:nvSpPr>
          <p:cNvPr id="69" name="Rectangle 68"/>
          <p:cNvSpPr>
            <a:spLocks noChangeArrowheads="1"/>
          </p:cNvSpPr>
          <p:nvPr/>
        </p:nvSpPr>
        <p:spPr bwMode="auto">
          <a:xfrm>
            <a:off x="4427538" y="1628775"/>
            <a:ext cx="1116012"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p>
            <a:pPr eaLnBrk="1" hangingPunct="1">
              <a:spcBef>
                <a:spcPct val="20000"/>
              </a:spcBef>
              <a:buClr>
                <a:schemeClr val="bg2"/>
              </a:buClr>
              <a:buFont typeface="Monotype Sorts" pitchFamily="2" charset="2"/>
              <a:buNone/>
              <a:defRPr/>
            </a:pPr>
            <a:r>
              <a:rPr lang="en-US" altLang="zh-CN" sz="2800" b="1" dirty="0">
                <a:ea typeface="微软雅黑 Light" panose="020B0502040204020203" pitchFamily="34" charset="-122"/>
              </a:rPr>
              <a:t>V</a:t>
            </a:r>
            <a:r>
              <a:rPr lang="en-US" altLang="zh-CN" sz="2800" dirty="0">
                <a:ea typeface="微软雅黑 Light" panose="020B0502040204020203" pitchFamily="34" charset="-122"/>
              </a:rPr>
              <a:t>-</a:t>
            </a:r>
            <a:r>
              <a:rPr lang="en-US" altLang="zh-CN" sz="2800" b="1" dirty="0">
                <a:ea typeface="微软雅黑 Light" panose="020B0502040204020203" pitchFamily="34" charset="-122"/>
              </a:rPr>
              <a:t>U</a:t>
            </a:r>
          </a:p>
        </p:txBody>
      </p:sp>
      <p:sp>
        <p:nvSpPr>
          <p:cNvPr id="70" name="Rectangle 69"/>
          <p:cNvSpPr>
            <a:spLocks noChangeArrowheads="1"/>
          </p:cNvSpPr>
          <p:nvPr/>
        </p:nvSpPr>
        <p:spPr bwMode="auto">
          <a:xfrm>
            <a:off x="3203575" y="1628775"/>
            <a:ext cx="1223963" cy="457200"/>
          </a:xfrm>
          <a:prstGeom prst="rect">
            <a:avLst/>
          </a:prstGeom>
          <a:gradFill rotWithShape="0">
            <a:gsLst>
              <a:gs pos="0">
                <a:schemeClr val="hlink"/>
              </a:gs>
              <a:gs pos="50000">
                <a:schemeClr val="hlink">
                  <a:gamma/>
                  <a:tint val="12549"/>
                  <a:invGamma/>
                </a:schemeClr>
              </a:gs>
              <a:gs pos="100000">
                <a:schemeClr val="hlink"/>
              </a:gs>
            </a:gsLst>
            <a:lin ang="5400000" scaled="1"/>
          </a:gradFill>
          <a:ln w="9525">
            <a:noFill/>
            <a:miter lim="800000"/>
            <a:headEnd/>
            <a:tailEnd/>
          </a:ln>
          <a:effectLst/>
        </p:spPr>
        <p:txBody>
          <a:bodyPr lIns="90000" tIns="46800" rIns="90000" bIns="46800" anchor="ctr" anchorCtr="1"/>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spcBef>
                <a:spcPct val="20000"/>
              </a:spcBef>
              <a:buClr>
                <a:schemeClr val="bg2"/>
              </a:buClr>
              <a:buFont typeface="Monotype Sorts" pitchFamily="2" charset="2"/>
              <a:buNone/>
              <a:defRPr/>
            </a:pPr>
            <a:r>
              <a:rPr lang="en-US" altLang="zh-CN" sz="2800" b="1" dirty="0">
                <a:ea typeface="微软雅黑 Light" panose="020B0502040204020203" pitchFamily="34" charset="-122"/>
              </a:rPr>
              <a:t>U</a:t>
            </a:r>
          </a:p>
        </p:txBody>
      </p:sp>
      <p:grpSp>
        <p:nvGrpSpPr>
          <p:cNvPr id="71" name="Group 70"/>
          <p:cNvGrpSpPr>
            <a:grpSpLocks/>
          </p:cNvGrpSpPr>
          <p:nvPr/>
        </p:nvGrpSpPr>
        <p:grpSpPr bwMode="auto">
          <a:xfrm>
            <a:off x="3203575" y="1628775"/>
            <a:ext cx="5483225" cy="4638675"/>
            <a:chOff x="2018" y="1026"/>
            <a:chExt cx="3454" cy="2922"/>
          </a:xfrm>
        </p:grpSpPr>
        <p:sp>
          <p:nvSpPr>
            <p:cNvPr id="72" name="Line 71"/>
            <p:cNvSpPr>
              <a:spLocks noChangeShapeType="1"/>
            </p:cNvSpPr>
            <p:nvPr/>
          </p:nvSpPr>
          <p:spPr bwMode="auto">
            <a:xfrm>
              <a:off x="2018" y="1026"/>
              <a:ext cx="345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3" name="Line 72"/>
            <p:cNvSpPr>
              <a:spLocks noChangeShapeType="1"/>
            </p:cNvSpPr>
            <p:nvPr/>
          </p:nvSpPr>
          <p:spPr bwMode="auto">
            <a:xfrm>
              <a:off x="2018" y="1314"/>
              <a:ext cx="34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4" name="Line 73"/>
            <p:cNvSpPr>
              <a:spLocks noChangeShapeType="1"/>
            </p:cNvSpPr>
            <p:nvPr/>
          </p:nvSpPr>
          <p:spPr bwMode="auto">
            <a:xfrm>
              <a:off x="2018" y="1753"/>
              <a:ext cx="34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5" name="Line 74"/>
            <p:cNvSpPr>
              <a:spLocks noChangeShapeType="1"/>
            </p:cNvSpPr>
            <p:nvPr/>
          </p:nvSpPr>
          <p:spPr bwMode="auto">
            <a:xfrm>
              <a:off x="2018" y="3948"/>
              <a:ext cx="345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6" name="Line 75"/>
            <p:cNvSpPr>
              <a:spLocks noChangeShapeType="1"/>
            </p:cNvSpPr>
            <p:nvPr/>
          </p:nvSpPr>
          <p:spPr bwMode="auto">
            <a:xfrm>
              <a:off x="2018" y="1026"/>
              <a:ext cx="0" cy="29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7" name="Line 76"/>
            <p:cNvSpPr>
              <a:spLocks noChangeShapeType="1"/>
            </p:cNvSpPr>
            <p:nvPr/>
          </p:nvSpPr>
          <p:spPr bwMode="auto">
            <a:xfrm>
              <a:off x="2789"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8" name="Line 77"/>
            <p:cNvSpPr>
              <a:spLocks noChangeShapeType="1"/>
            </p:cNvSpPr>
            <p:nvPr/>
          </p:nvSpPr>
          <p:spPr bwMode="auto">
            <a:xfrm>
              <a:off x="3492"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79" name="Line 78"/>
            <p:cNvSpPr>
              <a:spLocks noChangeShapeType="1"/>
            </p:cNvSpPr>
            <p:nvPr/>
          </p:nvSpPr>
          <p:spPr bwMode="auto">
            <a:xfrm>
              <a:off x="3833"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0" name="Line 79"/>
            <p:cNvSpPr>
              <a:spLocks noChangeShapeType="1"/>
            </p:cNvSpPr>
            <p:nvPr/>
          </p:nvSpPr>
          <p:spPr bwMode="auto">
            <a:xfrm>
              <a:off x="4150"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1" name="Line 80"/>
            <p:cNvSpPr>
              <a:spLocks noChangeShapeType="1"/>
            </p:cNvSpPr>
            <p:nvPr/>
          </p:nvSpPr>
          <p:spPr bwMode="auto">
            <a:xfrm>
              <a:off x="4468"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2" name="Line 81"/>
            <p:cNvSpPr>
              <a:spLocks noChangeShapeType="1"/>
            </p:cNvSpPr>
            <p:nvPr/>
          </p:nvSpPr>
          <p:spPr bwMode="auto">
            <a:xfrm>
              <a:off x="4785"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3" name="Line 82"/>
            <p:cNvSpPr>
              <a:spLocks noChangeShapeType="1"/>
            </p:cNvSpPr>
            <p:nvPr/>
          </p:nvSpPr>
          <p:spPr bwMode="auto">
            <a:xfrm>
              <a:off x="5103" y="1026"/>
              <a:ext cx="0" cy="29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4" name="Line 83"/>
            <p:cNvSpPr>
              <a:spLocks noChangeShapeType="1"/>
            </p:cNvSpPr>
            <p:nvPr/>
          </p:nvSpPr>
          <p:spPr bwMode="auto">
            <a:xfrm>
              <a:off x="5472" y="1026"/>
              <a:ext cx="0" cy="29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5" name="Line 84"/>
            <p:cNvSpPr>
              <a:spLocks noChangeShapeType="1"/>
            </p:cNvSpPr>
            <p:nvPr/>
          </p:nvSpPr>
          <p:spPr bwMode="auto">
            <a:xfrm>
              <a:off x="2018" y="2192"/>
              <a:ext cx="34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6" name="Line 85"/>
            <p:cNvSpPr>
              <a:spLocks noChangeShapeType="1"/>
            </p:cNvSpPr>
            <p:nvPr/>
          </p:nvSpPr>
          <p:spPr bwMode="auto">
            <a:xfrm>
              <a:off x="2018" y="2631"/>
              <a:ext cx="34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7" name="Line 86"/>
            <p:cNvSpPr>
              <a:spLocks noChangeShapeType="1"/>
            </p:cNvSpPr>
            <p:nvPr/>
          </p:nvSpPr>
          <p:spPr bwMode="auto">
            <a:xfrm>
              <a:off x="2018" y="3070"/>
              <a:ext cx="34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sp>
          <p:nvSpPr>
            <p:cNvPr id="88" name="Line 87"/>
            <p:cNvSpPr>
              <a:spLocks noChangeShapeType="1"/>
            </p:cNvSpPr>
            <p:nvPr/>
          </p:nvSpPr>
          <p:spPr bwMode="auto">
            <a:xfrm>
              <a:off x="2018" y="3509"/>
              <a:ext cx="345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ea typeface="微软雅黑 Light" panose="020B0502040204020203" pitchFamily="34" charset="-122"/>
              </a:endParaRPr>
            </a:p>
          </p:txBody>
        </p:sp>
      </p:grpSp>
      <p:sp>
        <p:nvSpPr>
          <p:cNvPr id="89" name="Oval 88"/>
          <p:cNvSpPr>
            <a:spLocks noChangeArrowheads="1"/>
          </p:cNvSpPr>
          <p:nvPr/>
        </p:nvSpPr>
        <p:spPr bwMode="auto">
          <a:xfrm>
            <a:off x="1619250" y="2492375"/>
            <a:ext cx="360363" cy="36036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solidFill>
                  <a:schemeClr val="accent2"/>
                </a:solidFill>
                <a:latin typeface="Arial" panose="020B0604020202020204" pitchFamily="34" charset="0"/>
                <a:ea typeface="微软雅黑 Light" panose="020B0502040204020203" pitchFamily="34" charset="-122"/>
              </a:rPr>
              <a:t>A</a:t>
            </a:r>
          </a:p>
        </p:txBody>
      </p:sp>
      <p:sp>
        <p:nvSpPr>
          <p:cNvPr id="90" name="Oval 89"/>
          <p:cNvSpPr>
            <a:spLocks noChangeArrowheads="1"/>
          </p:cNvSpPr>
          <p:nvPr/>
        </p:nvSpPr>
        <p:spPr bwMode="auto">
          <a:xfrm>
            <a:off x="684213" y="3140075"/>
            <a:ext cx="360362" cy="360363"/>
          </a:xfrm>
          <a:prstGeom prst="ellipse">
            <a:avLst/>
          </a:prstGeom>
          <a:solidFill>
            <a:srgbClr val="FF0000"/>
          </a:solidFill>
          <a:ln w="9525">
            <a:solidFill>
              <a:schemeClr val="accent2"/>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solidFill>
                  <a:schemeClr val="accent2"/>
                </a:solidFill>
                <a:latin typeface="Arial" panose="020B0604020202020204" pitchFamily="34" charset="0"/>
                <a:ea typeface="微软雅黑 Light" panose="020B0502040204020203" pitchFamily="34" charset="-122"/>
              </a:rPr>
              <a:t>B</a:t>
            </a:r>
          </a:p>
        </p:txBody>
      </p:sp>
      <p:sp>
        <p:nvSpPr>
          <p:cNvPr id="91" name="Oval 90"/>
          <p:cNvSpPr>
            <a:spLocks noChangeArrowheads="1"/>
          </p:cNvSpPr>
          <p:nvPr/>
        </p:nvSpPr>
        <p:spPr bwMode="auto">
          <a:xfrm>
            <a:off x="1619250" y="3644900"/>
            <a:ext cx="360363" cy="360363"/>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solidFill>
                  <a:schemeClr val="accent2"/>
                </a:solidFill>
                <a:latin typeface="Arial" panose="020B0604020202020204" pitchFamily="34" charset="0"/>
                <a:ea typeface="微软雅黑 Light" panose="020B0502040204020203" pitchFamily="34" charset="-122"/>
              </a:rPr>
              <a:t>C</a:t>
            </a:r>
          </a:p>
        </p:txBody>
      </p:sp>
      <p:sp>
        <p:nvSpPr>
          <p:cNvPr id="92" name="Oval 91"/>
          <p:cNvSpPr>
            <a:spLocks noChangeArrowheads="1"/>
          </p:cNvSpPr>
          <p:nvPr/>
        </p:nvSpPr>
        <p:spPr bwMode="auto">
          <a:xfrm>
            <a:off x="2484438" y="3140075"/>
            <a:ext cx="360362" cy="360363"/>
          </a:xfrm>
          <a:prstGeom prst="ellipse">
            <a:avLst/>
          </a:prstGeom>
          <a:solidFill>
            <a:srgbClr val="FF0000"/>
          </a:solidFill>
          <a:ln w="9525">
            <a:solidFill>
              <a:schemeClr val="accent2"/>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solidFill>
                  <a:schemeClr val="accent2"/>
                </a:solidFill>
                <a:latin typeface="Arial" panose="020B0604020202020204" pitchFamily="34" charset="0"/>
                <a:ea typeface="微软雅黑 Light" panose="020B0502040204020203" pitchFamily="34" charset="-122"/>
              </a:rPr>
              <a:t>D</a:t>
            </a:r>
          </a:p>
        </p:txBody>
      </p:sp>
      <p:sp>
        <p:nvSpPr>
          <p:cNvPr id="93" name="Oval 92"/>
          <p:cNvSpPr>
            <a:spLocks noChangeArrowheads="1"/>
          </p:cNvSpPr>
          <p:nvPr/>
        </p:nvSpPr>
        <p:spPr bwMode="auto">
          <a:xfrm>
            <a:off x="900113" y="4508500"/>
            <a:ext cx="360362" cy="360363"/>
          </a:xfrm>
          <a:prstGeom prst="ellipse">
            <a:avLst/>
          </a:prstGeom>
          <a:solidFill>
            <a:srgbClr val="FF0000"/>
          </a:solidFill>
          <a:ln w="9525">
            <a:solidFill>
              <a:schemeClr val="accent2"/>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solidFill>
                  <a:schemeClr val="accent2"/>
                </a:solidFill>
                <a:latin typeface="Arial" panose="020B0604020202020204" pitchFamily="34" charset="0"/>
                <a:ea typeface="微软雅黑 Light" panose="020B0502040204020203" pitchFamily="34" charset="-122"/>
              </a:rPr>
              <a:t>E</a:t>
            </a:r>
          </a:p>
        </p:txBody>
      </p:sp>
      <p:sp>
        <p:nvSpPr>
          <p:cNvPr id="94" name="Oval 93"/>
          <p:cNvSpPr>
            <a:spLocks noChangeArrowheads="1"/>
          </p:cNvSpPr>
          <p:nvPr/>
        </p:nvSpPr>
        <p:spPr bwMode="auto">
          <a:xfrm>
            <a:off x="2268538" y="4508500"/>
            <a:ext cx="360362" cy="360363"/>
          </a:xfrm>
          <a:prstGeom prst="ellipse">
            <a:avLst/>
          </a:prstGeom>
          <a:solidFill>
            <a:srgbClr val="FF0000"/>
          </a:solidFill>
          <a:ln w="9525">
            <a:solidFill>
              <a:schemeClr val="accent2"/>
            </a:solidFill>
            <a:round/>
            <a:headEnd/>
            <a:tailEnd/>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0" lang="en-US" altLang="zh-CN" sz="1800" dirty="0">
                <a:solidFill>
                  <a:schemeClr val="accent2"/>
                </a:solidFill>
                <a:latin typeface="Arial" panose="020B0604020202020204" pitchFamily="34" charset="0"/>
                <a:ea typeface="微软雅黑 Light" panose="020B0502040204020203" pitchFamily="34" charset="-122"/>
              </a:rPr>
              <a:t>F</a:t>
            </a:r>
          </a:p>
        </p:txBody>
      </p:sp>
      <p:cxnSp>
        <p:nvCxnSpPr>
          <p:cNvPr id="95" name="AutoShape 94"/>
          <p:cNvCxnSpPr>
            <a:cxnSpLocks noChangeShapeType="1"/>
            <a:stCxn id="90" idx="5"/>
            <a:endCxn id="91" idx="1"/>
          </p:cNvCxnSpPr>
          <p:nvPr/>
        </p:nvCxnSpPr>
        <p:spPr bwMode="auto">
          <a:xfrm>
            <a:off x="992188" y="3448050"/>
            <a:ext cx="679450" cy="249238"/>
          </a:xfrm>
          <a:prstGeom prst="straightConnector1">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96" name="AutoShape 95"/>
          <p:cNvCxnSpPr>
            <a:cxnSpLocks noChangeShapeType="1"/>
            <a:stCxn id="91" idx="0"/>
            <a:endCxn id="89" idx="4"/>
          </p:cNvCxnSpPr>
          <p:nvPr/>
        </p:nvCxnSpPr>
        <p:spPr bwMode="auto">
          <a:xfrm flipV="1">
            <a:off x="1800225" y="2852738"/>
            <a:ext cx="0" cy="792162"/>
          </a:xfrm>
          <a:prstGeom prst="straightConnector1">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97" name="AutoShape 96"/>
          <p:cNvCxnSpPr>
            <a:cxnSpLocks noChangeShapeType="1"/>
            <a:stCxn id="91" idx="5"/>
            <a:endCxn id="94" idx="1"/>
          </p:cNvCxnSpPr>
          <p:nvPr/>
        </p:nvCxnSpPr>
        <p:spPr bwMode="auto">
          <a:xfrm>
            <a:off x="1927225" y="3952875"/>
            <a:ext cx="393700" cy="608013"/>
          </a:xfrm>
          <a:prstGeom prst="straightConnector1">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98" name="AutoShape 97"/>
          <p:cNvCxnSpPr>
            <a:cxnSpLocks noChangeShapeType="1"/>
            <a:stCxn id="90" idx="4"/>
            <a:endCxn id="93" idx="0"/>
          </p:cNvCxnSpPr>
          <p:nvPr/>
        </p:nvCxnSpPr>
        <p:spPr bwMode="auto">
          <a:xfrm>
            <a:off x="865188" y="3500438"/>
            <a:ext cx="215900" cy="1008062"/>
          </a:xfrm>
          <a:prstGeom prst="straightConnector1">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99" name="AutoShape 98"/>
          <p:cNvCxnSpPr>
            <a:cxnSpLocks noChangeShapeType="1"/>
            <a:stCxn id="94" idx="0"/>
            <a:endCxn id="92" idx="4"/>
          </p:cNvCxnSpPr>
          <p:nvPr/>
        </p:nvCxnSpPr>
        <p:spPr bwMode="auto">
          <a:xfrm flipV="1">
            <a:off x="2449513" y="3500438"/>
            <a:ext cx="215900" cy="1008062"/>
          </a:xfrm>
          <a:prstGeom prst="straightConnector1">
            <a:avLst/>
          </a:prstGeom>
          <a:noFill/>
          <a:ln w="38100">
            <a:solidFill>
              <a:srgbClr val="FF0000"/>
            </a:solidFill>
            <a:round/>
            <a:headEnd/>
            <a:tailEnd/>
          </a:ln>
          <a:extLst>
            <a:ext uri="{909E8E84-426E-40DD-AFC4-6F175D3DCCD1}">
              <a14:hiddenFill xmlns:a14="http://schemas.microsoft.com/office/drawing/2010/main">
                <a:noFill/>
              </a14:hiddenFill>
            </a:ext>
          </a:extLst>
        </p:spPr>
      </p:cxnSp>
      <p:sp>
        <p:nvSpPr>
          <p:cNvPr id="100" name="Text Box 99"/>
          <p:cNvSpPr txBox="1">
            <a:spLocks noChangeArrowheads="1"/>
          </p:cNvSpPr>
          <p:nvPr/>
        </p:nvSpPr>
        <p:spPr bwMode="auto">
          <a:xfrm>
            <a:off x="1743075" y="30162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dirty="0">
                <a:solidFill>
                  <a:srgbClr val="FF0000"/>
                </a:solidFill>
                <a:latin typeface="Arial" panose="020B0604020202020204" pitchFamily="34" charset="0"/>
                <a:ea typeface="微软雅黑 Light" panose="020B0502040204020203" pitchFamily="34" charset="-122"/>
              </a:rPr>
              <a:t>1</a:t>
            </a:r>
          </a:p>
        </p:txBody>
      </p:sp>
      <p:sp>
        <p:nvSpPr>
          <p:cNvPr id="101" name="Text Box 100"/>
          <p:cNvSpPr txBox="1">
            <a:spLocks noChangeArrowheads="1"/>
          </p:cNvSpPr>
          <p:nvPr/>
        </p:nvSpPr>
        <p:spPr bwMode="auto">
          <a:xfrm>
            <a:off x="1095375" y="3232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dirty="0">
                <a:solidFill>
                  <a:srgbClr val="FF0000"/>
                </a:solidFill>
                <a:latin typeface="Arial" panose="020B0604020202020204" pitchFamily="34" charset="0"/>
                <a:ea typeface="微软雅黑 Light" panose="020B0502040204020203" pitchFamily="34" charset="-122"/>
              </a:rPr>
              <a:t>5</a:t>
            </a:r>
          </a:p>
        </p:txBody>
      </p:sp>
      <p:sp>
        <p:nvSpPr>
          <p:cNvPr id="102" name="Text Box 101"/>
          <p:cNvSpPr txBox="1">
            <a:spLocks noChangeArrowheads="1"/>
          </p:cNvSpPr>
          <p:nvPr/>
        </p:nvSpPr>
        <p:spPr bwMode="auto">
          <a:xfrm>
            <a:off x="735013" y="38084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dirty="0">
                <a:solidFill>
                  <a:srgbClr val="FF0000"/>
                </a:solidFill>
                <a:latin typeface="Arial" panose="020B0604020202020204" pitchFamily="34" charset="0"/>
                <a:ea typeface="微软雅黑 Light" panose="020B0502040204020203" pitchFamily="34" charset="-122"/>
              </a:rPr>
              <a:t>3</a:t>
            </a:r>
          </a:p>
        </p:txBody>
      </p:sp>
      <p:sp>
        <p:nvSpPr>
          <p:cNvPr id="103" name="Text Box 102"/>
          <p:cNvSpPr txBox="1">
            <a:spLocks noChangeArrowheads="1"/>
          </p:cNvSpPr>
          <p:nvPr/>
        </p:nvSpPr>
        <p:spPr bwMode="auto">
          <a:xfrm>
            <a:off x="1979613" y="3932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dirty="0">
                <a:solidFill>
                  <a:srgbClr val="FF0000"/>
                </a:solidFill>
                <a:latin typeface="Arial" panose="020B0604020202020204" pitchFamily="34" charset="0"/>
                <a:ea typeface="微软雅黑 Light" panose="020B0502040204020203" pitchFamily="34" charset="-122"/>
              </a:rPr>
              <a:t>4</a:t>
            </a:r>
          </a:p>
        </p:txBody>
      </p:sp>
      <p:sp>
        <p:nvSpPr>
          <p:cNvPr id="104" name="Text Box 103"/>
          <p:cNvSpPr txBox="1">
            <a:spLocks noChangeArrowheads="1"/>
          </p:cNvSpPr>
          <p:nvPr/>
        </p:nvSpPr>
        <p:spPr bwMode="auto">
          <a:xfrm>
            <a:off x="2535238" y="37369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1800" b="1" dirty="0">
                <a:solidFill>
                  <a:srgbClr val="FF0000"/>
                </a:solidFill>
                <a:latin typeface="Arial" panose="020B0604020202020204" pitchFamily="34" charset="0"/>
                <a:ea typeface="微软雅黑 Light" panose="020B0502040204020203" pitchFamily="34" charset="-122"/>
              </a:rPr>
              <a:t>2</a:t>
            </a:r>
          </a:p>
        </p:txBody>
      </p:sp>
    </p:spTree>
    <p:extLst>
      <p:ext uri="{BB962C8B-B14F-4D97-AF65-F5344CB8AC3E}">
        <p14:creationId xmlns:p14="http://schemas.microsoft.com/office/powerpoint/2010/main" val="17184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left)">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left)">
                                      <p:cBhvr>
                                        <p:cTn id="37" dur="500"/>
                                        <p:tgtEl>
                                          <p:spTgt spid="6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left)">
                                      <p:cBhvr>
                                        <p:cTn id="40" dur="500"/>
                                        <p:tgtEl>
                                          <p:spTgt spid="6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left)">
                                      <p:cBhvr>
                                        <p:cTn id="46" dur="500"/>
                                        <p:tgtEl>
                                          <p:spTgt spid="6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up)">
                                      <p:cBhvr>
                                        <p:cTn id="54" dur="500"/>
                                        <p:tgtEl>
                                          <p:spTgt spid="6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up)">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wipe(up)">
                                      <p:cBhvr>
                                        <p:cTn id="69" dur="500"/>
                                        <p:tgtEl>
                                          <p:spTgt spid="5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up)">
                                      <p:cBhvr>
                                        <p:cTn id="74" dur="500"/>
                                        <p:tgtEl>
                                          <p:spTgt spid="5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59"/>
                                        </p:tgtEl>
                                        <p:attrNameLst>
                                          <p:attrName>fillcolor</p:attrName>
                                        </p:attrNameLst>
                                      </p:cBhvr>
                                      <p:to>
                                        <a:schemeClr val="accent2"/>
                                      </p:to>
                                    </p:animClr>
                                    <p:set>
                                      <p:cBhvr>
                                        <p:cTn id="79" dur="2000" fill="hold"/>
                                        <p:tgtEl>
                                          <p:spTgt spid="59"/>
                                        </p:tgtEl>
                                        <p:attrNameLst>
                                          <p:attrName>fill.type</p:attrName>
                                        </p:attrNameLst>
                                      </p:cBhvr>
                                      <p:to>
                                        <p:strVal val="solid"/>
                                      </p:to>
                                    </p:set>
                                    <p:set>
                                      <p:cBhvr>
                                        <p:cTn id="80" dur="2000" fill="hold"/>
                                        <p:tgtEl>
                                          <p:spTgt spid="59"/>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wipe(left)">
                                      <p:cBhvr>
                                        <p:cTn id="85" dur="500"/>
                                        <p:tgtEl>
                                          <p:spTgt spid="6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left)">
                                      <p:cBhvr>
                                        <p:cTn id="90" dur="500"/>
                                        <p:tgtEl>
                                          <p:spTgt spid="55"/>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89"/>
                                        </p:tgtEl>
                                        <p:attrNameLst>
                                          <p:attrName>style.visibility</p:attrName>
                                        </p:attrNameLst>
                                      </p:cBhvr>
                                      <p:to>
                                        <p:strVal val="visible"/>
                                      </p:to>
                                    </p:set>
                                    <p:animEffect transition="in" filter="wipe(up)">
                                      <p:cBhvr>
                                        <p:cTn id="94" dur="500"/>
                                        <p:tgtEl>
                                          <p:spTgt spid="89"/>
                                        </p:tgtEl>
                                      </p:cBhvr>
                                    </p:animEffect>
                                  </p:childTnLst>
                                </p:cTn>
                              </p:par>
                            </p:childTnLst>
                          </p:cTn>
                        </p:par>
                        <p:par>
                          <p:cTn id="95" fill="hold">
                            <p:stCondLst>
                              <p:cond delay="1000"/>
                            </p:stCondLst>
                            <p:childTnLst>
                              <p:par>
                                <p:cTn id="96" presetID="22" presetClass="entr" presetSubtype="1" fill="hold" nodeType="after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wipe(up)">
                                      <p:cBhvr>
                                        <p:cTn id="98" dur="500"/>
                                        <p:tgtEl>
                                          <p:spTgt spid="96"/>
                                        </p:tgtEl>
                                      </p:cBhvr>
                                    </p:animEffect>
                                  </p:childTnLst>
                                </p:cTn>
                              </p:par>
                            </p:childTnLst>
                          </p:cTn>
                        </p:par>
                        <p:par>
                          <p:cTn id="99" fill="hold">
                            <p:stCondLst>
                              <p:cond delay="1500"/>
                            </p:stCondLst>
                            <p:childTnLst>
                              <p:par>
                                <p:cTn id="100" presetID="22" presetClass="entr" presetSubtype="1" fill="hold" grpId="0" nodeType="after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wipe(up)">
                                      <p:cBhvr>
                                        <p:cTn id="102" dur="500"/>
                                        <p:tgtEl>
                                          <p:spTgt spid="91"/>
                                        </p:tgtEl>
                                      </p:cBhvr>
                                    </p:animEffect>
                                  </p:childTnLst>
                                </p:cTn>
                              </p:par>
                            </p:childTnLst>
                          </p:cTn>
                        </p:par>
                        <p:par>
                          <p:cTn id="103" fill="hold">
                            <p:stCondLst>
                              <p:cond delay="2000"/>
                            </p:stCondLst>
                            <p:childTnLst>
                              <p:par>
                                <p:cTn id="104" presetID="22" presetClass="entr" presetSubtype="1" fill="hold" grpId="0" nodeType="after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wipe(up)">
                                      <p:cBhvr>
                                        <p:cTn id="106" dur="500"/>
                                        <p:tgtEl>
                                          <p:spTgt spid="10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wipe(left)">
                                      <p:cBhvr>
                                        <p:cTn id="111" dur="500"/>
                                        <p:tgtEl>
                                          <p:spTgt spid="5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wipe(left)">
                                      <p:cBhvr>
                                        <p:cTn id="116" dur="500"/>
                                        <p:tgtEl>
                                          <p:spTgt spid="5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up)">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up)">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wipe(up)">
                                      <p:cBhvr>
                                        <p:cTn id="131" dur="500"/>
                                        <p:tgtEl>
                                          <p:spTgt spid="5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up)">
                                      <p:cBhvr>
                                        <p:cTn id="136" dur="500"/>
                                        <p:tgtEl>
                                          <p:spTgt spid="49"/>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mph" presetSubtype="2" fill="hold" nodeType="clickEffect">
                                  <p:stCondLst>
                                    <p:cond delay="0"/>
                                  </p:stCondLst>
                                  <p:childTnLst>
                                    <p:animClr clrSpc="rgb" dir="cw">
                                      <p:cBhvr>
                                        <p:cTn id="140" dur="2000" fill="hold"/>
                                        <p:tgtEl>
                                          <p:spTgt spid="49"/>
                                        </p:tgtEl>
                                        <p:attrNameLst>
                                          <p:attrName>fillcolor</p:attrName>
                                        </p:attrNameLst>
                                      </p:cBhvr>
                                      <p:to>
                                        <a:schemeClr val="accent2"/>
                                      </p:to>
                                    </p:animClr>
                                    <p:set>
                                      <p:cBhvr>
                                        <p:cTn id="141" dur="2000" fill="hold"/>
                                        <p:tgtEl>
                                          <p:spTgt spid="49"/>
                                        </p:tgtEl>
                                        <p:attrNameLst>
                                          <p:attrName>fill.type</p:attrName>
                                        </p:attrNameLst>
                                      </p:cBhvr>
                                      <p:to>
                                        <p:strVal val="solid"/>
                                      </p:to>
                                    </p:set>
                                    <p:set>
                                      <p:cBhvr>
                                        <p:cTn id="142" dur="2000" fill="hold"/>
                                        <p:tgtEl>
                                          <p:spTgt spid="49"/>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48"/>
                                        </p:tgtEl>
                                        <p:attrNameLst>
                                          <p:attrName>style.visibility</p:attrName>
                                        </p:attrNameLst>
                                      </p:cBhvr>
                                      <p:to>
                                        <p:strVal val="visible"/>
                                      </p:to>
                                    </p:set>
                                    <p:animEffect transition="in" filter="wipe(left)">
                                      <p:cBhvr>
                                        <p:cTn id="147" dur="500"/>
                                        <p:tgtEl>
                                          <p:spTgt spid="48"/>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97"/>
                                        </p:tgtEl>
                                        <p:attrNameLst>
                                          <p:attrName>style.visibility</p:attrName>
                                        </p:attrNameLst>
                                      </p:cBhvr>
                                      <p:to>
                                        <p:strVal val="visible"/>
                                      </p:to>
                                    </p:set>
                                    <p:animEffect transition="in" filter="wipe(up)">
                                      <p:cBhvr>
                                        <p:cTn id="151" dur="500"/>
                                        <p:tgtEl>
                                          <p:spTgt spid="97"/>
                                        </p:tgtEl>
                                      </p:cBhvr>
                                    </p:animEffect>
                                  </p:childTnLst>
                                </p:cTn>
                              </p:par>
                            </p:childTnLst>
                          </p:cTn>
                        </p:par>
                        <p:par>
                          <p:cTn id="152" fill="hold">
                            <p:stCondLst>
                              <p:cond delay="1000"/>
                            </p:stCondLst>
                            <p:childTnLst>
                              <p:par>
                                <p:cTn id="153" presetID="22" presetClass="entr" presetSubtype="1" fill="hold" grpId="0" nodeType="afterEffect">
                                  <p:stCondLst>
                                    <p:cond delay="0"/>
                                  </p:stCondLst>
                                  <p:childTnLst>
                                    <p:set>
                                      <p:cBhvr>
                                        <p:cTn id="154" dur="1" fill="hold">
                                          <p:stCondLst>
                                            <p:cond delay="0"/>
                                          </p:stCondLst>
                                        </p:cTn>
                                        <p:tgtEl>
                                          <p:spTgt spid="94"/>
                                        </p:tgtEl>
                                        <p:attrNameLst>
                                          <p:attrName>style.visibility</p:attrName>
                                        </p:attrNameLst>
                                      </p:cBhvr>
                                      <p:to>
                                        <p:strVal val="visible"/>
                                      </p:to>
                                    </p:set>
                                    <p:animEffect transition="in" filter="wipe(up)">
                                      <p:cBhvr>
                                        <p:cTn id="155" dur="500"/>
                                        <p:tgtEl>
                                          <p:spTgt spid="94"/>
                                        </p:tgtEl>
                                      </p:cBhvr>
                                    </p:animEffect>
                                  </p:childTnLst>
                                </p:cTn>
                              </p:par>
                            </p:childTnLst>
                          </p:cTn>
                        </p:par>
                        <p:par>
                          <p:cTn id="156" fill="hold">
                            <p:stCondLst>
                              <p:cond delay="1500"/>
                            </p:stCondLst>
                            <p:childTnLst>
                              <p:par>
                                <p:cTn id="157" presetID="22" presetClass="entr" presetSubtype="1" fill="hold" grpId="0" nodeType="afterEffect">
                                  <p:stCondLst>
                                    <p:cond delay="0"/>
                                  </p:stCondLst>
                                  <p:childTnLst>
                                    <p:set>
                                      <p:cBhvr>
                                        <p:cTn id="158" dur="1" fill="hold">
                                          <p:stCondLst>
                                            <p:cond delay="0"/>
                                          </p:stCondLst>
                                        </p:cTn>
                                        <p:tgtEl>
                                          <p:spTgt spid="103"/>
                                        </p:tgtEl>
                                        <p:attrNameLst>
                                          <p:attrName>style.visibility</p:attrName>
                                        </p:attrNameLst>
                                      </p:cBhvr>
                                      <p:to>
                                        <p:strVal val="visible"/>
                                      </p:to>
                                    </p:set>
                                    <p:animEffect transition="in" filter="wipe(up)">
                                      <p:cBhvr>
                                        <p:cTn id="159" dur="500"/>
                                        <p:tgtEl>
                                          <p:spTgt spid="10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47"/>
                                        </p:tgtEl>
                                        <p:attrNameLst>
                                          <p:attrName>style.visibility</p:attrName>
                                        </p:attrNameLst>
                                      </p:cBhvr>
                                      <p:to>
                                        <p:strVal val="visible"/>
                                      </p:to>
                                    </p:set>
                                    <p:animEffect transition="in" filter="wipe(left)">
                                      <p:cBhvr>
                                        <p:cTn id="164" dur="500"/>
                                        <p:tgtEl>
                                          <p:spTgt spid="4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wipe(left)">
                                      <p:cBhvr>
                                        <p:cTn id="169" dur="500"/>
                                        <p:tgtEl>
                                          <p:spTgt spid="4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45"/>
                                        </p:tgtEl>
                                        <p:attrNameLst>
                                          <p:attrName>style.visibility</p:attrName>
                                        </p:attrNameLst>
                                      </p:cBhvr>
                                      <p:to>
                                        <p:strVal val="visible"/>
                                      </p:to>
                                    </p:set>
                                    <p:animEffect transition="in" filter="wipe(up)">
                                      <p:cBhvr>
                                        <p:cTn id="174" dur="500"/>
                                        <p:tgtEl>
                                          <p:spTgt spid="45"/>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44"/>
                                        </p:tgtEl>
                                        <p:attrNameLst>
                                          <p:attrName>style.visibility</p:attrName>
                                        </p:attrNameLst>
                                      </p:cBhvr>
                                      <p:to>
                                        <p:strVal val="visible"/>
                                      </p:to>
                                    </p:set>
                                    <p:animEffect transition="in" filter="wipe(up)">
                                      <p:cBhvr>
                                        <p:cTn id="179" dur="500"/>
                                        <p:tgtEl>
                                          <p:spTgt spid="44"/>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1" fill="hold" grpId="0" nodeType="clickEffect">
                                  <p:stCondLst>
                                    <p:cond delay="0"/>
                                  </p:stCondLst>
                                  <p:childTnLst>
                                    <p:set>
                                      <p:cBhvr>
                                        <p:cTn id="183" dur="1" fill="hold">
                                          <p:stCondLst>
                                            <p:cond delay="0"/>
                                          </p:stCondLst>
                                        </p:cTn>
                                        <p:tgtEl>
                                          <p:spTgt spid="43"/>
                                        </p:tgtEl>
                                        <p:attrNameLst>
                                          <p:attrName>style.visibility</p:attrName>
                                        </p:attrNameLst>
                                      </p:cBhvr>
                                      <p:to>
                                        <p:strVal val="visible"/>
                                      </p:to>
                                    </p:set>
                                    <p:animEffect transition="in" filter="wipe(up)">
                                      <p:cBhvr>
                                        <p:cTn id="184" dur="500"/>
                                        <p:tgtEl>
                                          <p:spTgt spid="43"/>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mph" presetSubtype="2" fill="hold" nodeType="clickEffect">
                                  <p:stCondLst>
                                    <p:cond delay="0"/>
                                  </p:stCondLst>
                                  <p:childTnLst>
                                    <p:animClr clrSpc="rgb" dir="cw">
                                      <p:cBhvr>
                                        <p:cTn id="188" dur="2000" fill="hold"/>
                                        <p:tgtEl>
                                          <p:spTgt spid="44"/>
                                        </p:tgtEl>
                                        <p:attrNameLst>
                                          <p:attrName>fillcolor</p:attrName>
                                        </p:attrNameLst>
                                      </p:cBhvr>
                                      <p:to>
                                        <a:schemeClr val="accent2"/>
                                      </p:to>
                                    </p:animClr>
                                    <p:set>
                                      <p:cBhvr>
                                        <p:cTn id="189" dur="2000" fill="hold"/>
                                        <p:tgtEl>
                                          <p:spTgt spid="44"/>
                                        </p:tgtEl>
                                        <p:attrNameLst>
                                          <p:attrName>fill.type</p:attrName>
                                        </p:attrNameLst>
                                      </p:cBhvr>
                                      <p:to>
                                        <p:strVal val="solid"/>
                                      </p:to>
                                    </p:set>
                                    <p:set>
                                      <p:cBhvr>
                                        <p:cTn id="190" dur="2000" fill="hold"/>
                                        <p:tgtEl>
                                          <p:spTgt spid="44"/>
                                        </p:tgtEl>
                                        <p:attrNameLst>
                                          <p:attrName>fill.on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2"/>
                                        </p:tgtEl>
                                        <p:attrNameLst>
                                          <p:attrName>style.visibility</p:attrName>
                                        </p:attrNameLst>
                                      </p:cBhvr>
                                      <p:to>
                                        <p:strVal val="visible"/>
                                      </p:to>
                                    </p:set>
                                    <p:animEffect transition="in" filter="wipe(down)">
                                      <p:cBhvr>
                                        <p:cTn id="195" dur="500"/>
                                        <p:tgtEl>
                                          <p:spTgt spid="42"/>
                                        </p:tgtEl>
                                      </p:cBhvr>
                                    </p:animEffect>
                                  </p:childTnLst>
                                </p:cTn>
                              </p:par>
                            </p:childTnLst>
                          </p:cTn>
                        </p:par>
                        <p:par>
                          <p:cTn id="196" fill="hold">
                            <p:stCondLst>
                              <p:cond delay="500"/>
                            </p:stCondLst>
                            <p:childTnLst>
                              <p:par>
                                <p:cTn id="197" presetID="22" presetClass="entr" presetSubtype="4" fill="hold" nodeType="after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wipe(down)">
                                      <p:cBhvr>
                                        <p:cTn id="199" dur="500"/>
                                        <p:tgtEl>
                                          <p:spTgt spid="99"/>
                                        </p:tgtEl>
                                      </p:cBhvr>
                                    </p:animEffect>
                                  </p:childTnLst>
                                </p:cTn>
                              </p:par>
                            </p:childTnLst>
                          </p:cTn>
                        </p:par>
                        <p:par>
                          <p:cTn id="200" fill="hold">
                            <p:stCondLst>
                              <p:cond delay="1000"/>
                            </p:stCondLst>
                            <p:childTnLst>
                              <p:par>
                                <p:cTn id="201" presetID="22" presetClass="entr" presetSubtype="4" fill="hold" grpId="0" nodeType="afterEffect">
                                  <p:stCondLst>
                                    <p:cond delay="0"/>
                                  </p:stCondLst>
                                  <p:childTnLst>
                                    <p:set>
                                      <p:cBhvr>
                                        <p:cTn id="202" dur="1" fill="hold">
                                          <p:stCondLst>
                                            <p:cond delay="0"/>
                                          </p:stCondLst>
                                        </p:cTn>
                                        <p:tgtEl>
                                          <p:spTgt spid="92"/>
                                        </p:tgtEl>
                                        <p:attrNameLst>
                                          <p:attrName>style.visibility</p:attrName>
                                        </p:attrNameLst>
                                      </p:cBhvr>
                                      <p:to>
                                        <p:strVal val="visible"/>
                                      </p:to>
                                    </p:set>
                                    <p:animEffect transition="in" filter="wipe(down)">
                                      <p:cBhvr>
                                        <p:cTn id="203" dur="500"/>
                                        <p:tgtEl>
                                          <p:spTgt spid="92"/>
                                        </p:tgtEl>
                                      </p:cBhvr>
                                    </p:animEffect>
                                  </p:childTnLst>
                                </p:cTn>
                              </p:par>
                            </p:childTnLst>
                          </p:cTn>
                        </p:par>
                        <p:par>
                          <p:cTn id="204" fill="hold">
                            <p:stCondLst>
                              <p:cond delay="1500"/>
                            </p:stCondLst>
                            <p:childTnLst>
                              <p:par>
                                <p:cTn id="205" presetID="22" presetClass="entr" presetSubtype="4" fill="hold" grpId="0" nodeType="afterEffect">
                                  <p:stCondLst>
                                    <p:cond delay="0"/>
                                  </p:stCondLst>
                                  <p:childTnLst>
                                    <p:set>
                                      <p:cBhvr>
                                        <p:cTn id="206" dur="1" fill="hold">
                                          <p:stCondLst>
                                            <p:cond delay="0"/>
                                          </p:stCondLst>
                                        </p:cTn>
                                        <p:tgtEl>
                                          <p:spTgt spid="104"/>
                                        </p:tgtEl>
                                        <p:attrNameLst>
                                          <p:attrName>style.visibility</p:attrName>
                                        </p:attrNameLst>
                                      </p:cBhvr>
                                      <p:to>
                                        <p:strVal val="visible"/>
                                      </p:to>
                                    </p:set>
                                    <p:animEffect transition="in" filter="wipe(down)">
                                      <p:cBhvr>
                                        <p:cTn id="207" dur="500"/>
                                        <p:tgtEl>
                                          <p:spTgt spid="104"/>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41"/>
                                        </p:tgtEl>
                                        <p:attrNameLst>
                                          <p:attrName>style.visibility</p:attrName>
                                        </p:attrNameLst>
                                      </p:cBhvr>
                                      <p:to>
                                        <p:strVal val="visible"/>
                                      </p:to>
                                    </p:set>
                                    <p:animEffect transition="in" filter="wipe(left)">
                                      <p:cBhvr>
                                        <p:cTn id="212" dur="500"/>
                                        <p:tgtEl>
                                          <p:spTgt spid="41"/>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40"/>
                                        </p:tgtEl>
                                        <p:attrNameLst>
                                          <p:attrName>style.visibility</p:attrName>
                                        </p:attrNameLst>
                                      </p:cBhvr>
                                      <p:to>
                                        <p:strVal val="visible"/>
                                      </p:to>
                                    </p:set>
                                    <p:animEffect transition="in" filter="wipe(left)">
                                      <p:cBhvr>
                                        <p:cTn id="217" dur="500"/>
                                        <p:tgtEl>
                                          <p:spTgt spid="40"/>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39"/>
                                        </p:tgtEl>
                                        <p:attrNameLst>
                                          <p:attrName>style.visibility</p:attrName>
                                        </p:attrNameLst>
                                      </p:cBhvr>
                                      <p:to>
                                        <p:strVal val="visible"/>
                                      </p:to>
                                    </p:set>
                                    <p:animEffect transition="in" filter="wipe(up)">
                                      <p:cBhvr>
                                        <p:cTn id="222" dur="500"/>
                                        <p:tgtEl>
                                          <p:spTgt spid="39"/>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wipe(up)">
                                      <p:cBhvr>
                                        <p:cTn id="227" dur="500"/>
                                        <p:tgtEl>
                                          <p:spTgt spid="38"/>
                                        </p:tgtEl>
                                      </p:cBhvr>
                                    </p:animEffect>
                                  </p:childTnLst>
                                </p:cTn>
                              </p:par>
                            </p:childTnLst>
                          </p:cTn>
                        </p:par>
                      </p:childTnLst>
                    </p:cTn>
                  </p:par>
                  <p:par>
                    <p:cTn id="228" fill="hold">
                      <p:stCondLst>
                        <p:cond delay="indefinite"/>
                      </p:stCondLst>
                      <p:childTnLst>
                        <p:par>
                          <p:cTn id="229" fill="hold">
                            <p:stCondLst>
                              <p:cond delay="0"/>
                            </p:stCondLst>
                            <p:childTnLst>
                              <p:par>
                                <p:cTn id="230" presetID="1" presetClass="emph" presetSubtype="2" fill="hold" nodeType="clickEffect">
                                  <p:stCondLst>
                                    <p:cond delay="0"/>
                                  </p:stCondLst>
                                  <p:childTnLst>
                                    <p:animClr clrSpc="rgb" dir="cw">
                                      <p:cBhvr>
                                        <p:cTn id="231" dur="2000" fill="hold"/>
                                        <p:tgtEl>
                                          <p:spTgt spid="39"/>
                                        </p:tgtEl>
                                        <p:attrNameLst>
                                          <p:attrName>fillcolor</p:attrName>
                                        </p:attrNameLst>
                                      </p:cBhvr>
                                      <p:to>
                                        <a:schemeClr val="accent2"/>
                                      </p:to>
                                    </p:animClr>
                                    <p:set>
                                      <p:cBhvr>
                                        <p:cTn id="232" dur="2000" fill="hold"/>
                                        <p:tgtEl>
                                          <p:spTgt spid="39"/>
                                        </p:tgtEl>
                                        <p:attrNameLst>
                                          <p:attrName>fill.type</p:attrName>
                                        </p:attrNameLst>
                                      </p:cBhvr>
                                      <p:to>
                                        <p:strVal val="solid"/>
                                      </p:to>
                                    </p:set>
                                    <p:set>
                                      <p:cBhvr>
                                        <p:cTn id="233" dur="2000" fill="hold"/>
                                        <p:tgtEl>
                                          <p:spTgt spid="39"/>
                                        </p:tgtEl>
                                        <p:attrNameLst>
                                          <p:attrName>fill.on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37"/>
                                        </p:tgtEl>
                                        <p:attrNameLst>
                                          <p:attrName>style.visibility</p:attrName>
                                        </p:attrNameLst>
                                      </p:cBhvr>
                                      <p:to>
                                        <p:strVal val="visible"/>
                                      </p:to>
                                    </p:set>
                                    <p:animEffect transition="in" filter="wipe(down)">
                                      <p:cBhvr>
                                        <p:cTn id="238" dur="500"/>
                                        <p:tgtEl>
                                          <p:spTgt spid="37"/>
                                        </p:tgtEl>
                                      </p:cBhvr>
                                    </p:animEffect>
                                  </p:childTnLst>
                                </p:cTn>
                              </p:par>
                            </p:childTnLst>
                          </p:cTn>
                        </p:par>
                        <p:par>
                          <p:cTn id="239" fill="hold">
                            <p:stCondLst>
                              <p:cond delay="500"/>
                            </p:stCondLst>
                            <p:childTnLst>
                              <p:par>
                                <p:cTn id="240" presetID="22" presetClass="entr" presetSubtype="2" fill="hold" nodeType="afterEffect">
                                  <p:stCondLst>
                                    <p:cond delay="0"/>
                                  </p:stCondLst>
                                  <p:childTnLst>
                                    <p:set>
                                      <p:cBhvr>
                                        <p:cTn id="241" dur="1" fill="hold">
                                          <p:stCondLst>
                                            <p:cond delay="0"/>
                                          </p:stCondLst>
                                        </p:cTn>
                                        <p:tgtEl>
                                          <p:spTgt spid="95"/>
                                        </p:tgtEl>
                                        <p:attrNameLst>
                                          <p:attrName>style.visibility</p:attrName>
                                        </p:attrNameLst>
                                      </p:cBhvr>
                                      <p:to>
                                        <p:strVal val="visible"/>
                                      </p:to>
                                    </p:set>
                                    <p:animEffect transition="in" filter="wipe(right)">
                                      <p:cBhvr>
                                        <p:cTn id="242" dur="500"/>
                                        <p:tgtEl>
                                          <p:spTgt spid="95"/>
                                        </p:tgtEl>
                                      </p:cBhvr>
                                    </p:animEffect>
                                  </p:childTnLst>
                                </p:cTn>
                              </p:par>
                            </p:childTnLst>
                          </p:cTn>
                        </p:par>
                        <p:par>
                          <p:cTn id="243" fill="hold">
                            <p:stCondLst>
                              <p:cond delay="1000"/>
                            </p:stCondLst>
                            <p:childTnLst>
                              <p:par>
                                <p:cTn id="244" presetID="22" presetClass="entr" presetSubtype="2" fill="hold" grpId="0" nodeType="afterEffect">
                                  <p:stCondLst>
                                    <p:cond delay="0"/>
                                  </p:stCondLst>
                                  <p:childTnLst>
                                    <p:set>
                                      <p:cBhvr>
                                        <p:cTn id="245" dur="1" fill="hold">
                                          <p:stCondLst>
                                            <p:cond delay="0"/>
                                          </p:stCondLst>
                                        </p:cTn>
                                        <p:tgtEl>
                                          <p:spTgt spid="90"/>
                                        </p:tgtEl>
                                        <p:attrNameLst>
                                          <p:attrName>style.visibility</p:attrName>
                                        </p:attrNameLst>
                                      </p:cBhvr>
                                      <p:to>
                                        <p:strVal val="visible"/>
                                      </p:to>
                                    </p:set>
                                    <p:animEffect transition="in" filter="wipe(right)">
                                      <p:cBhvr>
                                        <p:cTn id="246" dur="500"/>
                                        <p:tgtEl>
                                          <p:spTgt spid="90"/>
                                        </p:tgtEl>
                                      </p:cBhvr>
                                    </p:animEffect>
                                  </p:childTnLst>
                                </p:cTn>
                              </p:par>
                            </p:childTnLst>
                          </p:cTn>
                        </p:par>
                        <p:par>
                          <p:cTn id="247" fill="hold">
                            <p:stCondLst>
                              <p:cond delay="1500"/>
                            </p:stCondLst>
                            <p:childTnLst>
                              <p:par>
                                <p:cTn id="248" presetID="22" presetClass="entr" presetSubtype="2" fill="hold" grpId="0" nodeType="afterEffect">
                                  <p:stCondLst>
                                    <p:cond delay="0"/>
                                  </p:stCondLst>
                                  <p:childTnLst>
                                    <p:set>
                                      <p:cBhvr>
                                        <p:cTn id="249" dur="1" fill="hold">
                                          <p:stCondLst>
                                            <p:cond delay="0"/>
                                          </p:stCondLst>
                                        </p:cTn>
                                        <p:tgtEl>
                                          <p:spTgt spid="101"/>
                                        </p:tgtEl>
                                        <p:attrNameLst>
                                          <p:attrName>style.visibility</p:attrName>
                                        </p:attrNameLst>
                                      </p:cBhvr>
                                      <p:to>
                                        <p:strVal val="visible"/>
                                      </p:to>
                                    </p:set>
                                    <p:animEffect transition="in" filter="wipe(right)">
                                      <p:cBhvr>
                                        <p:cTn id="250" dur="500"/>
                                        <p:tgtEl>
                                          <p:spTgt spid="101"/>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wipe(left)">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35"/>
                                        </p:tgtEl>
                                        <p:attrNameLst>
                                          <p:attrName>style.visibility</p:attrName>
                                        </p:attrNameLst>
                                      </p:cBhvr>
                                      <p:to>
                                        <p:strVal val="visible"/>
                                      </p:to>
                                    </p:set>
                                    <p:animEffect transition="in" filter="wipe(left)">
                                      <p:cBhvr>
                                        <p:cTn id="260" dur="500"/>
                                        <p:tgtEl>
                                          <p:spTgt spid="35"/>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1" fill="hold" grpId="0" nodeType="clickEffect">
                                  <p:stCondLst>
                                    <p:cond delay="0"/>
                                  </p:stCondLst>
                                  <p:childTnLst>
                                    <p:set>
                                      <p:cBhvr>
                                        <p:cTn id="264" dur="1" fill="hold">
                                          <p:stCondLst>
                                            <p:cond delay="0"/>
                                          </p:stCondLst>
                                        </p:cTn>
                                        <p:tgtEl>
                                          <p:spTgt spid="34"/>
                                        </p:tgtEl>
                                        <p:attrNameLst>
                                          <p:attrName>style.visibility</p:attrName>
                                        </p:attrNameLst>
                                      </p:cBhvr>
                                      <p:to>
                                        <p:strVal val="visible"/>
                                      </p:to>
                                    </p:set>
                                    <p:animEffect transition="in" filter="wipe(up)">
                                      <p:cBhvr>
                                        <p:cTn id="265" dur="500"/>
                                        <p:tgtEl>
                                          <p:spTgt spid="34"/>
                                        </p:tgtEl>
                                      </p:cBhvr>
                                    </p:animEffect>
                                  </p:childTnLst>
                                </p:cTn>
                              </p:par>
                            </p:childTnLst>
                          </p:cTn>
                        </p:par>
                      </p:childTnLst>
                    </p:cTn>
                  </p:par>
                  <p:par>
                    <p:cTn id="266" fill="hold">
                      <p:stCondLst>
                        <p:cond delay="indefinite"/>
                      </p:stCondLst>
                      <p:childTnLst>
                        <p:par>
                          <p:cTn id="267" fill="hold">
                            <p:stCondLst>
                              <p:cond delay="0"/>
                            </p:stCondLst>
                            <p:childTnLst>
                              <p:par>
                                <p:cTn id="268" presetID="1" presetClass="emph" presetSubtype="2" fill="hold" nodeType="clickEffect">
                                  <p:stCondLst>
                                    <p:cond delay="0"/>
                                  </p:stCondLst>
                                  <p:childTnLst>
                                    <p:animClr clrSpc="rgb" dir="cw">
                                      <p:cBhvr>
                                        <p:cTn id="269" dur="2000" fill="hold"/>
                                        <p:tgtEl>
                                          <p:spTgt spid="34"/>
                                        </p:tgtEl>
                                        <p:attrNameLst>
                                          <p:attrName>fillcolor</p:attrName>
                                        </p:attrNameLst>
                                      </p:cBhvr>
                                      <p:to>
                                        <a:schemeClr val="accent2"/>
                                      </p:to>
                                    </p:animClr>
                                    <p:set>
                                      <p:cBhvr>
                                        <p:cTn id="270" dur="2000" fill="hold"/>
                                        <p:tgtEl>
                                          <p:spTgt spid="34"/>
                                        </p:tgtEl>
                                        <p:attrNameLst>
                                          <p:attrName>fill.type</p:attrName>
                                        </p:attrNameLst>
                                      </p:cBhvr>
                                      <p:to>
                                        <p:strVal val="solid"/>
                                      </p:to>
                                    </p:set>
                                    <p:set>
                                      <p:cBhvr>
                                        <p:cTn id="271" dur="2000" fill="hold"/>
                                        <p:tgtEl>
                                          <p:spTgt spid="34"/>
                                        </p:tgtEl>
                                        <p:attrNameLst>
                                          <p:attrName>fill.on</p:attrName>
                                        </p:attrNameLst>
                                      </p:cBhvr>
                                      <p:to>
                                        <p:strVal val="true"/>
                                      </p:to>
                                    </p:se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grpId="0" nodeType="clickEffect">
                                  <p:stCondLst>
                                    <p:cond delay="0"/>
                                  </p:stCondLst>
                                  <p:childTnLst>
                                    <p:set>
                                      <p:cBhvr>
                                        <p:cTn id="275" dur="1" fill="hold">
                                          <p:stCondLst>
                                            <p:cond delay="0"/>
                                          </p:stCondLst>
                                        </p:cTn>
                                        <p:tgtEl>
                                          <p:spTgt spid="33"/>
                                        </p:tgtEl>
                                        <p:attrNameLst>
                                          <p:attrName>style.visibility</p:attrName>
                                        </p:attrNameLst>
                                      </p:cBhvr>
                                      <p:to>
                                        <p:strVal val="visible"/>
                                      </p:to>
                                    </p:set>
                                    <p:animEffect transition="in" filter="wipe(down)">
                                      <p:cBhvr>
                                        <p:cTn id="276" dur="500"/>
                                        <p:tgtEl>
                                          <p:spTgt spid="33"/>
                                        </p:tgtEl>
                                      </p:cBhvr>
                                    </p:animEffect>
                                  </p:childTnLst>
                                </p:cTn>
                              </p:par>
                            </p:childTnLst>
                          </p:cTn>
                        </p:par>
                        <p:par>
                          <p:cTn id="277" fill="hold">
                            <p:stCondLst>
                              <p:cond delay="500"/>
                            </p:stCondLst>
                            <p:childTnLst>
                              <p:par>
                                <p:cTn id="278" presetID="22" presetClass="entr" presetSubtype="1" fill="hold" nodeType="afterEffect">
                                  <p:stCondLst>
                                    <p:cond delay="0"/>
                                  </p:stCondLst>
                                  <p:childTnLst>
                                    <p:set>
                                      <p:cBhvr>
                                        <p:cTn id="279" dur="1" fill="hold">
                                          <p:stCondLst>
                                            <p:cond delay="0"/>
                                          </p:stCondLst>
                                        </p:cTn>
                                        <p:tgtEl>
                                          <p:spTgt spid="98"/>
                                        </p:tgtEl>
                                        <p:attrNameLst>
                                          <p:attrName>style.visibility</p:attrName>
                                        </p:attrNameLst>
                                      </p:cBhvr>
                                      <p:to>
                                        <p:strVal val="visible"/>
                                      </p:to>
                                    </p:set>
                                    <p:animEffect transition="in" filter="wipe(up)">
                                      <p:cBhvr>
                                        <p:cTn id="280" dur="500"/>
                                        <p:tgtEl>
                                          <p:spTgt spid="98"/>
                                        </p:tgtEl>
                                      </p:cBhvr>
                                    </p:animEffect>
                                  </p:childTnLst>
                                </p:cTn>
                              </p:par>
                            </p:childTnLst>
                          </p:cTn>
                        </p:par>
                        <p:par>
                          <p:cTn id="281" fill="hold">
                            <p:stCondLst>
                              <p:cond delay="1000"/>
                            </p:stCondLst>
                            <p:childTnLst>
                              <p:par>
                                <p:cTn id="282" presetID="22" presetClass="entr" presetSubtype="1" fill="hold" grpId="0" nodeType="afterEffect">
                                  <p:stCondLst>
                                    <p:cond delay="0"/>
                                  </p:stCondLst>
                                  <p:childTnLst>
                                    <p:set>
                                      <p:cBhvr>
                                        <p:cTn id="283" dur="1" fill="hold">
                                          <p:stCondLst>
                                            <p:cond delay="0"/>
                                          </p:stCondLst>
                                        </p:cTn>
                                        <p:tgtEl>
                                          <p:spTgt spid="93"/>
                                        </p:tgtEl>
                                        <p:attrNameLst>
                                          <p:attrName>style.visibility</p:attrName>
                                        </p:attrNameLst>
                                      </p:cBhvr>
                                      <p:to>
                                        <p:strVal val="visible"/>
                                      </p:to>
                                    </p:set>
                                    <p:animEffect transition="in" filter="wipe(up)">
                                      <p:cBhvr>
                                        <p:cTn id="284" dur="500"/>
                                        <p:tgtEl>
                                          <p:spTgt spid="93"/>
                                        </p:tgtEl>
                                      </p:cBhvr>
                                    </p:animEffect>
                                  </p:childTnLst>
                                </p:cTn>
                              </p:par>
                            </p:childTnLst>
                          </p:cTn>
                        </p:par>
                        <p:par>
                          <p:cTn id="285" fill="hold">
                            <p:stCondLst>
                              <p:cond delay="1500"/>
                            </p:stCondLst>
                            <p:childTnLst>
                              <p:par>
                                <p:cTn id="286" presetID="22" presetClass="entr" presetSubtype="1" fill="hold" grpId="0" nodeType="afterEffect">
                                  <p:stCondLst>
                                    <p:cond delay="0"/>
                                  </p:stCondLst>
                                  <p:childTnLst>
                                    <p:set>
                                      <p:cBhvr>
                                        <p:cTn id="287" dur="1" fill="hold">
                                          <p:stCondLst>
                                            <p:cond delay="0"/>
                                          </p:stCondLst>
                                        </p:cTn>
                                        <p:tgtEl>
                                          <p:spTgt spid="102"/>
                                        </p:tgtEl>
                                        <p:attrNameLst>
                                          <p:attrName>style.visibility</p:attrName>
                                        </p:attrNameLst>
                                      </p:cBhvr>
                                      <p:to>
                                        <p:strVal val="visible"/>
                                      </p:to>
                                    </p:set>
                                    <p:animEffect transition="in" filter="wipe(up)">
                                      <p:cBhvr>
                                        <p:cTn id="288" dur="500"/>
                                        <p:tgtEl>
                                          <p:spTgt spid="102"/>
                                        </p:tgtEl>
                                      </p:cBhvr>
                                    </p:animEffec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32"/>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5" grpId="0"/>
      <p:bldP spid="36" grpId="0"/>
      <p:bldP spid="37" grpId="0" animBg="1"/>
      <p:bldP spid="38" grpId="0" animBg="1"/>
      <p:bldP spid="39" grpId="0" animBg="1"/>
      <p:bldP spid="40" grpId="0"/>
      <p:bldP spid="41" grpId="0"/>
      <p:bldP spid="42" grpId="0" animBg="1"/>
      <p:bldP spid="43" grpId="0" animBg="1"/>
      <p:bldP spid="44" grpId="0" animBg="1"/>
      <p:bldP spid="45" grpId="0" animBg="1"/>
      <p:bldP spid="46" grpId="0"/>
      <p:bldP spid="47" grpId="0"/>
      <p:bldP spid="48" grpId="0" animBg="1"/>
      <p:bldP spid="49" grpId="0" animBg="1"/>
      <p:bldP spid="50" grpId="0" animBg="1"/>
      <p:bldP spid="51" grpId="0" animBg="1"/>
      <p:bldP spid="52" grpId="0" animBg="1"/>
      <p:bldP spid="53" grpId="0"/>
      <p:bldP spid="54" grpId="0"/>
      <p:bldP spid="55" grpId="0" animBg="1"/>
      <p:bldP spid="56" grpId="0" animBg="1"/>
      <p:bldP spid="57" grpId="0" animBg="1"/>
      <p:bldP spid="58" grpId="0" animBg="1"/>
      <p:bldP spid="59" grpId="0" animBg="1"/>
      <p:bldP spid="60" grpId="0" animBg="1"/>
      <p:bldP spid="61" grpId="0"/>
      <p:bldP spid="62" grpId="0"/>
      <p:bldP spid="63" grpId="0" animBg="1"/>
      <p:bldP spid="64" grpId="0" animBg="1"/>
      <p:bldP spid="65" grpId="0" animBg="1"/>
      <p:bldP spid="66" grpId="0" animBg="1"/>
      <p:bldP spid="67" grpId="0" animBg="1"/>
      <p:bldP spid="68" grpId="0" animBg="1"/>
      <p:bldP spid="69" grpId="0" animBg="1"/>
      <p:bldP spid="70" grpId="0" animBg="1"/>
      <p:bldP spid="89" grpId="0" animBg="1"/>
      <p:bldP spid="90" grpId="0" animBg="1"/>
      <p:bldP spid="91" grpId="0" animBg="1"/>
      <p:bldP spid="92" grpId="0" animBg="1"/>
      <p:bldP spid="93" grpId="0" animBg="1"/>
      <p:bldP spid="94" grpId="0" animBg="1"/>
      <p:bldP spid="100" grpId="0"/>
      <p:bldP spid="101" grpId="0"/>
      <p:bldP spid="102" grpId="0"/>
      <p:bldP spid="103" grpId="0"/>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4" name="Text Box 2"/>
          <p:cNvSpPr txBox="1">
            <a:spLocks noChangeArrowheads="1"/>
          </p:cNvSpPr>
          <p:nvPr/>
        </p:nvSpPr>
        <p:spPr bwMode="auto">
          <a:xfrm>
            <a:off x="296862" y="1813347"/>
            <a:ext cx="884713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en-US" altLang="zh-CN" sz="2800" b="1" dirty="0">
                <a:ea typeface="微软雅黑 Light" panose="020B0502040204020203" pitchFamily="34" charset="-122"/>
              </a:rPr>
              <a:t>    </a:t>
            </a:r>
            <a:r>
              <a:rPr lang="zh-CN" altLang="en-US" sz="2800" b="1" dirty="0">
                <a:ea typeface="微软雅黑 Light" panose="020B0502040204020203" pitchFamily="34" charset="-122"/>
              </a:rPr>
              <a:t>设置一个辅助数组，对当前</a:t>
            </a:r>
            <a:r>
              <a:rPr lang="en-US" altLang="zh-CN" sz="2800" b="1" dirty="0">
                <a:solidFill>
                  <a:schemeClr val="accent5"/>
                </a:solidFill>
                <a:ea typeface="微软雅黑 Light" panose="020B0502040204020203" pitchFamily="34" charset="-122"/>
              </a:rPr>
              <a:t>V</a:t>
            </a:r>
            <a:r>
              <a:rPr lang="zh-CN" altLang="en-US" sz="2800" b="1" dirty="0">
                <a:solidFill>
                  <a:schemeClr val="accent5"/>
                </a:solidFill>
                <a:ea typeface="微软雅黑 Light" panose="020B0502040204020203" pitchFamily="34" charset="-122"/>
              </a:rPr>
              <a:t>－</a:t>
            </a:r>
            <a:r>
              <a:rPr lang="en-US" altLang="zh-CN" sz="2800" b="1" dirty="0">
                <a:solidFill>
                  <a:schemeClr val="accent5"/>
                </a:solidFill>
                <a:ea typeface="微软雅黑 Light" panose="020B0502040204020203" pitchFamily="34" charset="-122"/>
              </a:rPr>
              <a:t>U</a:t>
            </a:r>
            <a:r>
              <a:rPr lang="zh-CN" altLang="en-US" sz="2800" b="1" dirty="0">
                <a:solidFill>
                  <a:schemeClr val="accent5"/>
                </a:solidFill>
                <a:ea typeface="微软雅黑 Light" panose="020B0502040204020203" pitchFamily="34" charset="-122"/>
              </a:rPr>
              <a:t>集</a:t>
            </a:r>
            <a:r>
              <a:rPr lang="zh-CN" altLang="en-US" sz="2800" b="1" dirty="0">
                <a:ea typeface="微软雅黑 Light" panose="020B0502040204020203" pitchFamily="34" charset="-122"/>
              </a:rPr>
              <a:t>中的每个顶点，记录和顶点集</a:t>
            </a:r>
            <a:r>
              <a:rPr lang="en-US" altLang="zh-CN" sz="2800" b="1" dirty="0">
                <a:ea typeface="微软雅黑 Light" panose="020B0502040204020203" pitchFamily="34" charset="-122"/>
              </a:rPr>
              <a:t>U</a:t>
            </a:r>
            <a:r>
              <a:rPr lang="zh-CN" altLang="en-US" sz="2800" b="1" dirty="0">
                <a:ea typeface="微软雅黑 Light" panose="020B0502040204020203" pitchFamily="34" charset="-122"/>
              </a:rPr>
              <a:t>中顶点相连接的代价最小的边：</a:t>
            </a:r>
          </a:p>
        </p:txBody>
      </p:sp>
      <p:sp>
        <p:nvSpPr>
          <p:cNvPr id="5" name="Text Box 3"/>
          <p:cNvSpPr txBox="1">
            <a:spLocks noChangeArrowheads="1"/>
          </p:cNvSpPr>
          <p:nvPr/>
        </p:nvSpPr>
        <p:spPr bwMode="auto">
          <a:xfrm>
            <a:off x="1700957" y="3272073"/>
            <a:ext cx="5812553"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en-US" altLang="zh-CN" sz="2400" b="1" dirty="0" err="1">
                <a:solidFill>
                  <a:srgbClr val="000082"/>
                </a:solidFill>
                <a:ea typeface="微软雅黑 Light" panose="020B0502040204020203" pitchFamily="34" charset="-122"/>
              </a:rPr>
              <a:t>struct</a:t>
            </a:r>
            <a:r>
              <a:rPr lang="en-US" altLang="zh-CN" sz="2400" b="1" dirty="0">
                <a:solidFill>
                  <a:srgbClr val="000082"/>
                </a:solidFill>
                <a:ea typeface="微软雅黑 Light" panose="020B0502040204020203" pitchFamily="34" charset="-122"/>
              </a:rPr>
              <a:t> {</a:t>
            </a:r>
            <a:endParaRPr lang="en-US" altLang="zh-CN" sz="2400" dirty="0">
              <a:solidFill>
                <a:srgbClr val="000082"/>
              </a:solidFill>
              <a:ea typeface="微软雅黑 Light" panose="020B0502040204020203" pitchFamily="34" charset="-122"/>
            </a:endParaRPr>
          </a:p>
          <a:p>
            <a:pPr eaLnBrk="1" hangingPunct="1">
              <a:lnSpc>
                <a:spcPct val="120000"/>
              </a:lnSpc>
              <a:spcBef>
                <a:spcPct val="0"/>
              </a:spcBef>
              <a:buClrTx/>
              <a:buFontTx/>
              <a:buNone/>
            </a:pPr>
            <a:r>
              <a:rPr lang="en-US" altLang="zh-CN" sz="2400" dirty="0">
                <a:solidFill>
                  <a:srgbClr val="000082"/>
                </a:solidFill>
                <a:ea typeface="微软雅黑 Light" panose="020B0502040204020203" pitchFamily="34" charset="-122"/>
              </a:rPr>
              <a:t>     </a:t>
            </a:r>
            <a:r>
              <a:rPr lang="en-US" altLang="zh-CN" sz="2400" dirty="0" err="1">
                <a:solidFill>
                  <a:srgbClr val="000082"/>
                </a:solidFill>
                <a:ea typeface="微软雅黑 Light" panose="020B0502040204020203" pitchFamily="34" charset="-122"/>
              </a:rPr>
              <a:t>VertexType</a:t>
            </a:r>
            <a:r>
              <a:rPr lang="en-US" altLang="zh-CN" sz="2400" dirty="0">
                <a:solidFill>
                  <a:srgbClr val="000082"/>
                </a:solidFill>
                <a:ea typeface="微软雅黑 Light" panose="020B0502040204020203" pitchFamily="34" charset="-122"/>
              </a:rPr>
              <a:t>  </a:t>
            </a:r>
            <a:r>
              <a:rPr lang="en-US" altLang="zh-CN" sz="2400" dirty="0" err="1">
                <a:solidFill>
                  <a:srgbClr val="000082"/>
                </a:solidFill>
                <a:ea typeface="微软雅黑 Light" panose="020B0502040204020203" pitchFamily="34" charset="-122"/>
              </a:rPr>
              <a:t>adjvex</a:t>
            </a:r>
            <a:r>
              <a:rPr lang="en-US" altLang="zh-CN" sz="2400" dirty="0">
                <a:solidFill>
                  <a:srgbClr val="000082"/>
                </a:solidFill>
                <a:ea typeface="微软雅黑 Light" panose="020B0502040204020203" pitchFamily="34" charset="-122"/>
              </a:rPr>
              <a:t>;  // U</a:t>
            </a:r>
            <a:r>
              <a:rPr lang="zh-CN" altLang="en-US" sz="2400" dirty="0">
                <a:solidFill>
                  <a:srgbClr val="000082"/>
                </a:solidFill>
                <a:ea typeface="微软雅黑 Light" panose="020B0502040204020203" pitchFamily="34" charset="-122"/>
              </a:rPr>
              <a:t>集中的顶点序号</a:t>
            </a:r>
          </a:p>
          <a:p>
            <a:pPr eaLnBrk="1" hangingPunct="1">
              <a:lnSpc>
                <a:spcPct val="120000"/>
              </a:lnSpc>
              <a:spcBef>
                <a:spcPct val="0"/>
              </a:spcBef>
              <a:buClrTx/>
              <a:buFontTx/>
              <a:buNone/>
            </a:pPr>
            <a:r>
              <a:rPr lang="zh-CN" altLang="en-US" sz="2400" dirty="0">
                <a:solidFill>
                  <a:srgbClr val="000082"/>
                </a:solidFill>
                <a:ea typeface="微软雅黑 Light" panose="020B0502040204020203" pitchFamily="34" charset="-122"/>
              </a:rPr>
              <a:t>     </a:t>
            </a:r>
            <a:r>
              <a:rPr lang="en-US" altLang="zh-CN" sz="2400" dirty="0" err="1">
                <a:solidFill>
                  <a:srgbClr val="000082"/>
                </a:solidFill>
                <a:ea typeface="微软雅黑 Light" panose="020B0502040204020203" pitchFamily="34" charset="-122"/>
              </a:rPr>
              <a:t>VRType</a:t>
            </a:r>
            <a:r>
              <a:rPr lang="en-US" altLang="zh-CN" sz="2400" dirty="0">
                <a:solidFill>
                  <a:srgbClr val="000082"/>
                </a:solidFill>
                <a:ea typeface="微软雅黑 Light" panose="020B0502040204020203" pitchFamily="34" charset="-122"/>
              </a:rPr>
              <a:t>     </a:t>
            </a:r>
            <a:r>
              <a:rPr lang="en-US" altLang="zh-CN" sz="2400" dirty="0" err="1">
                <a:solidFill>
                  <a:srgbClr val="000082"/>
                </a:solidFill>
                <a:ea typeface="微软雅黑 Light" panose="020B0502040204020203" pitchFamily="34" charset="-122"/>
              </a:rPr>
              <a:t>lowcost</a:t>
            </a:r>
            <a:r>
              <a:rPr lang="en-US" altLang="zh-CN" sz="2400" dirty="0">
                <a:solidFill>
                  <a:srgbClr val="000082"/>
                </a:solidFill>
                <a:ea typeface="微软雅黑 Light" panose="020B0502040204020203" pitchFamily="34" charset="-122"/>
              </a:rPr>
              <a:t>;  // </a:t>
            </a:r>
            <a:r>
              <a:rPr lang="zh-CN" altLang="en-US" sz="2400" dirty="0">
                <a:solidFill>
                  <a:srgbClr val="000082"/>
                </a:solidFill>
                <a:ea typeface="微软雅黑 Light" panose="020B0502040204020203" pitchFamily="34" charset="-122"/>
              </a:rPr>
              <a:t>边的权值</a:t>
            </a:r>
          </a:p>
          <a:p>
            <a:pPr eaLnBrk="1" hangingPunct="1">
              <a:lnSpc>
                <a:spcPct val="120000"/>
              </a:lnSpc>
              <a:spcBef>
                <a:spcPct val="0"/>
              </a:spcBef>
              <a:buClrTx/>
              <a:buFontTx/>
              <a:buNone/>
            </a:pPr>
            <a:r>
              <a:rPr lang="en-US" altLang="zh-CN" sz="2400" b="1" dirty="0">
                <a:solidFill>
                  <a:srgbClr val="000082"/>
                </a:solidFill>
                <a:ea typeface="微软雅黑 Light" panose="020B0502040204020203" pitchFamily="34" charset="-122"/>
              </a:rPr>
              <a:t>}</a:t>
            </a:r>
            <a:r>
              <a:rPr lang="en-US" altLang="zh-CN" sz="2400" dirty="0">
                <a:solidFill>
                  <a:srgbClr val="000082"/>
                </a:solidFill>
                <a:ea typeface="微软雅黑 Light" panose="020B0502040204020203" pitchFamily="34" charset="-122"/>
              </a:rPr>
              <a:t> </a:t>
            </a:r>
            <a:r>
              <a:rPr lang="en-US" altLang="zh-CN" sz="2400" dirty="0" err="1">
                <a:solidFill>
                  <a:srgbClr val="000082"/>
                </a:solidFill>
                <a:ea typeface="微软雅黑 Light" panose="020B0502040204020203" pitchFamily="34" charset="-122"/>
              </a:rPr>
              <a:t>closedge</a:t>
            </a:r>
            <a:r>
              <a:rPr lang="en-US" altLang="zh-CN" sz="2400" dirty="0">
                <a:solidFill>
                  <a:srgbClr val="000082"/>
                </a:solidFill>
                <a:ea typeface="微软雅黑 Light" panose="020B0502040204020203" pitchFamily="34" charset="-122"/>
              </a:rPr>
              <a:t>[MAX_VERTEX_NUM];</a:t>
            </a:r>
            <a:endParaRPr lang="en-US" altLang="zh-CN" sz="2400" b="1" dirty="0">
              <a:ea typeface="微软雅黑 Light" panose="020B0502040204020203" pitchFamily="34" charset="-122"/>
            </a:endParaRPr>
          </a:p>
        </p:txBody>
      </p:sp>
    </p:spTree>
    <p:extLst>
      <p:ext uri="{BB962C8B-B14F-4D97-AF65-F5344CB8AC3E}">
        <p14:creationId xmlns:p14="http://schemas.microsoft.com/office/powerpoint/2010/main" val="322666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4" name="Oval 2"/>
          <p:cNvSpPr>
            <a:spLocks noChangeArrowheads="1"/>
          </p:cNvSpPr>
          <p:nvPr/>
        </p:nvSpPr>
        <p:spPr bwMode="auto">
          <a:xfrm>
            <a:off x="2686050" y="14144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a</a:t>
            </a:r>
            <a:endParaRPr lang="en-US" altLang="zh-CN" sz="2400" dirty="0">
              <a:ea typeface="微软雅黑 Light" panose="020B0502040204020203" pitchFamily="34" charset="-122"/>
            </a:endParaRPr>
          </a:p>
        </p:txBody>
      </p:sp>
      <p:sp>
        <p:nvSpPr>
          <p:cNvPr id="5" name="Oval 3"/>
          <p:cNvSpPr>
            <a:spLocks noChangeArrowheads="1"/>
          </p:cNvSpPr>
          <p:nvPr/>
        </p:nvSpPr>
        <p:spPr bwMode="auto">
          <a:xfrm>
            <a:off x="4972050" y="14144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b</a:t>
            </a:r>
            <a:endParaRPr lang="en-US" altLang="zh-CN" sz="2400" dirty="0">
              <a:ea typeface="微软雅黑 Light" panose="020B0502040204020203" pitchFamily="34" charset="-122"/>
            </a:endParaRPr>
          </a:p>
        </p:txBody>
      </p:sp>
      <p:sp>
        <p:nvSpPr>
          <p:cNvPr id="6" name="Oval 4"/>
          <p:cNvSpPr>
            <a:spLocks noChangeArrowheads="1"/>
          </p:cNvSpPr>
          <p:nvPr/>
        </p:nvSpPr>
        <p:spPr bwMode="auto">
          <a:xfrm>
            <a:off x="6267450" y="18716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c</a:t>
            </a:r>
            <a:endParaRPr lang="en-US" altLang="zh-CN" sz="2400" dirty="0">
              <a:ea typeface="微软雅黑 Light" panose="020B0502040204020203" pitchFamily="34" charset="-122"/>
            </a:endParaRPr>
          </a:p>
        </p:txBody>
      </p:sp>
      <p:sp>
        <p:nvSpPr>
          <p:cNvPr id="7" name="Oval 5"/>
          <p:cNvSpPr>
            <a:spLocks noChangeArrowheads="1"/>
          </p:cNvSpPr>
          <p:nvPr/>
        </p:nvSpPr>
        <p:spPr bwMode="auto">
          <a:xfrm>
            <a:off x="5657850" y="27098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d</a:t>
            </a:r>
            <a:endParaRPr lang="en-US" altLang="zh-CN" sz="2400" dirty="0">
              <a:ea typeface="微软雅黑 Light" panose="020B0502040204020203" pitchFamily="34" charset="-122"/>
            </a:endParaRPr>
          </a:p>
        </p:txBody>
      </p:sp>
      <p:sp>
        <p:nvSpPr>
          <p:cNvPr id="8" name="Oval 6"/>
          <p:cNvSpPr>
            <a:spLocks noChangeArrowheads="1"/>
          </p:cNvSpPr>
          <p:nvPr/>
        </p:nvSpPr>
        <p:spPr bwMode="auto">
          <a:xfrm>
            <a:off x="4286250" y="24050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e</a:t>
            </a:r>
            <a:endParaRPr lang="en-US" altLang="zh-CN" sz="2400" dirty="0">
              <a:ea typeface="微软雅黑 Light" panose="020B0502040204020203" pitchFamily="34" charset="-122"/>
            </a:endParaRPr>
          </a:p>
        </p:txBody>
      </p:sp>
      <p:sp>
        <p:nvSpPr>
          <p:cNvPr id="9" name="Oval 7"/>
          <p:cNvSpPr>
            <a:spLocks noChangeArrowheads="1"/>
          </p:cNvSpPr>
          <p:nvPr/>
        </p:nvSpPr>
        <p:spPr bwMode="auto">
          <a:xfrm>
            <a:off x="2533650" y="29384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g</a:t>
            </a:r>
            <a:endParaRPr lang="en-US" altLang="zh-CN" sz="2400" dirty="0">
              <a:ea typeface="微软雅黑 Light" panose="020B0502040204020203" pitchFamily="34" charset="-122"/>
            </a:endParaRPr>
          </a:p>
        </p:txBody>
      </p:sp>
      <p:sp>
        <p:nvSpPr>
          <p:cNvPr id="10" name="Oval 8"/>
          <p:cNvSpPr>
            <a:spLocks noChangeArrowheads="1"/>
          </p:cNvSpPr>
          <p:nvPr/>
        </p:nvSpPr>
        <p:spPr bwMode="auto">
          <a:xfrm>
            <a:off x="4210050" y="3548064"/>
            <a:ext cx="457200" cy="411162"/>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f</a:t>
            </a:r>
            <a:endParaRPr lang="en-US" altLang="zh-CN" sz="2400" dirty="0">
              <a:ea typeface="微软雅黑 Light" panose="020B0502040204020203" pitchFamily="34" charset="-122"/>
            </a:endParaRPr>
          </a:p>
        </p:txBody>
      </p:sp>
      <p:sp>
        <p:nvSpPr>
          <p:cNvPr id="11" name="Line 9"/>
          <p:cNvSpPr>
            <a:spLocks noChangeShapeType="1"/>
          </p:cNvSpPr>
          <p:nvPr/>
        </p:nvSpPr>
        <p:spPr bwMode="auto">
          <a:xfrm flipV="1">
            <a:off x="3143250" y="1643064"/>
            <a:ext cx="1828800"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2" name="Line 10"/>
          <p:cNvSpPr>
            <a:spLocks noChangeShapeType="1"/>
          </p:cNvSpPr>
          <p:nvPr/>
        </p:nvSpPr>
        <p:spPr bwMode="auto">
          <a:xfrm>
            <a:off x="3067050" y="1795464"/>
            <a:ext cx="12954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3" name="Line 11"/>
          <p:cNvSpPr>
            <a:spLocks noChangeShapeType="1"/>
          </p:cNvSpPr>
          <p:nvPr/>
        </p:nvSpPr>
        <p:spPr bwMode="auto">
          <a:xfrm flipH="1">
            <a:off x="4591050" y="1795464"/>
            <a:ext cx="457200" cy="609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4" name="Line 12"/>
          <p:cNvSpPr>
            <a:spLocks noChangeShapeType="1"/>
          </p:cNvSpPr>
          <p:nvPr/>
        </p:nvSpPr>
        <p:spPr bwMode="auto">
          <a:xfrm flipH="1">
            <a:off x="2762250" y="1871664"/>
            <a:ext cx="152400" cy="1066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5" name="Line 13"/>
          <p:cNvSpPr>
            <a:spLocks noChangeShapeType="1"/>
          </p:cNvSpPr>
          <p:nvPr/>
        </p:nvSpPr>
        <p:spPr bwMode="auto">
          <a:xfrm flipV="1">
            <a:off x="2990850" y="2709864"/>
            <a:ext cx="1295400" cy="3810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6" name="Line 14"/>
          <p:cNvSpPr>
            <a:spLocks noChangeShapeType="1"/>
          </p:cNvSpPr>
          <p:nvPr/>
        </p:nvSpPr>
        <p:spPr bwMode="auto">
          <a:xfrm>
            <a:off x="4743450" y="2633664"/>
            <a:ext cx="914400" cy="228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7" name="Line 15"/>
          <p:cNvSpPr>
            <a:spLocks noChangeShapeType="1"/>
          </p:cNvSpPr>
          <p:nvPr/>
        </p:nvSpPr>
        <p:spPr bwMode="auto">
          <a:xfrm>
            <a:off x="5429250" y="1643064"/>
            <a:ext cx="838200" cy="304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8" name="Line 16"/>
          <p:cNvSpPr>
            <a:spLocks noChangeShapeType="1"/>
          </p:cNvSpPr>
          <p:nvPr/>
        </p:nvSpPr>
        <p:spPr bwMode="auto">
          <a:xfrm flipH="1">
            <a:off x="6038850" y="2252664"/>
            <a:ext cx="304800" cy="457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9" name="Line 17"/>
          <p:cNvSpPr>
            <a:spLocks noChangeShapeType="1"/>
          </p:cNvSpPr>
          <p:nvPr/>
        </p:nvSpPr>
        <p:spPr bwMode="auto">
          <a:xfrm>
            <a:off x="5353050" y="1795464"/>
            <a:ext cx="533400" cy="990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0" name="Line 18"/>
          <p:cNvSpPr>
            <a:spLocks noChangeShapeType="1"/>
          </p:cNvSpPr>
          <p:nvPr/>
        </p:nvSpPr>
        <p:spPr bwMode="auto">
          <a:xfrm>
            <a:off x="2990850" y="3243264"/>
            <a:ext cx="1219200" cy="457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1" name="Line 19"/>
          <p:cNvSpPr>
            <a:spLocks noChangeShapeType="1"/>
          </p:cNvSpPr>
          <p:nvPr/>
        </p:nvSpPr>
        <p:spPr bwMode="auto">
          <a:xfrm flipH="1">
            <a:off x="4667250" y="3014664"/>
            <a:ext cx="9906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2" name="Text Box 20"/>
          <p:cNvSpPr txBox="1">
            <a:spLocks noChangeArrowheads="1"/>
          </p:cNvSpPr>
          <p:nvPr/>
        </p:nvSpPr>
        <p:spPr bwMode="auto">
          <a:xfrm>
            <a:off x="3676650" y="1200151"/>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19</a:t>
            </a:r>
            <a:endParaRPr lang="en-US" altLang="zh-CN" sz="2800" dirty="0">
              <a:ea typeface="微软雅黑 Light" panose="020B0502040204020203" pitchFamily="34" charset="-122"/>
            </a:endParaRPr>
          </a:p>
        </p:txBody>
      </p:sp>
      <p:sp>
        <p:nvSpPr>
          <p:cNvPr id="23" name="Text Box 21"/>
          <p:cNvSpPr txBox="1">
            <a:spLocks noChangeArrowheads="1"/>
          </p:cNvSpPr>
          <p:nvPr/>
        </p:nvSpPr>
        <p:spPr bwMode="auto">
          <a:xfrm>
            <a:off x="5810250" y="1338264"/>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5</a:t>
            </a:r>
            <a:endParaRPr lang="en-US" altLang="zh-CN" sz="2400" dirty="0">
              <a:solidFill>
                <a:schemeClr val="tx2"/>
              </a:solidFill>
              <a:ea typeface="微软雅黑 Light" panose="020B0502040204020203" pitchFamily="34" charset="-122"/>
            </a:endParaRPr>
          </a:p>
        </p:txBody>
      </p:sp>
      <p:sp>
        <p:nvSpPr>
          <p:cNvPr id="24" name="Text Box 22"/>
          <p:cNvSpPr txBox="1">
            <a:spLocks noChangeArrowheads="1"/>
          </p:cNvSpPr>
          <p:nvPr/>
        </p:nvSpPr>
        <p:spPr bwMode="auto">
          <a:xfrm>
            <a:off x="3295650" y="1643064"/>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14</a:t>
            </a:r>
            <a:endParaRPr lang="en-US" altLang="zh-CN" sz="2400" dirty="0">
              <a:ea typeface="微软雅黑 Light" panose="020B0502040204020203" pitchFamily="34" charset="-122"/>
            </a:endParaRPr>
          </a:p>
        </p:txBody>
      </p:sp>
      <p:sp>
        <p:nvSpPr>
          <p:cNvPr id="25" name="Text Box 23"/>
          <p:cNvSpPr txBox="1">
            <a:spLocks noChangeArrowheads="1"/>
          </p:cNvSpPr>
          <p:nvPr/>
        </p:nvSpPr>
        <p:spPr bwMode="auto">
          <a:xfrm>
            <a:off x="2374900" y="2100264"/>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18</a:t>
            </a:r>
            <a:endParaRPr lang="en-US" altLang="zh-CN" dirty="0">
              <a:ea typeface="微软雅黑 Light" panose="020B0502040204020203" pitchFamily="34" charset="-122"/>
            </a:endParaRPr>
          </a:p>
        </p:txBody>
      </p:sp>
      <p:sp>
        <p:nvSpPr>
          <p:cNvPr id="26" name="Text Box 24"/>
          <p:cNvSpPr txBox="1">
            <a:spLocks noChangeArrowheads="1"/>
          </p:cNvSpPr>
          <p:nvPr/>
        </p:nvSpPr>
        <p:spPr bwMode="auto">
          <a:xfrm>
            <a:off x="3448050" y="3090864"/>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ea typeface="微软雅黑 Light" panose="020B0502040204020203" pitchFamily="34" charset="-122"/>
              </a:rPr>
              <a:t>27</a:t>
            </a:r>
            <a:endParaRPr lang="en-US" altLang="zh-CN" dirty="0">
              <a:ea typeface="微软雅黑 Light" panose="020B0502040204020203" pitchFamily="34" charset="-122"/>
            </a:endParaRPr>
          </a:p>
        </p:txBody>
      </p:sp>
      <p:sp>
        <p:nvSpPr>
          <p:cNvPr id="27" name="Text Box 25"/>
          <p:cNvSpPr txBox="1">
            <a:spLocks noChangeArrowheads="1"/>
          </p:cNvSpPr>
          <p:nvPr/>
        </p:nvSpPr>
        <p:spPr bwMode="auto">
          <a:xfrm>
            <a:off x="3143250" y="2525714"/>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16</a:t>
            </a:r>
            <a:endParaRPr lang="en-US" altLang="zh-CN" sz="2800" dirty="0">
              <a:ea typeface="微软雅黑 Light" panose="020B0502040204020203" pitchFamily="34" charset="-122"/>
            </a:endParaRPr>
          </a:p>
        </p:txBody>
      </p:sp>
      <p:sp>
        <p:nvSpPr>
          <p:cNvPr id="28" name="Text Box 26"/>
          <p:cNvSpPr txBox="1">
            <a:spLocks noChangeArrowheads="1"/>
          </p:cNvSpPr>
          <p:nvPr/>
        </p:nvSpPr>
        <p:spPr bwMode="auto">
          <a:xfrm>
            <a:off x="4972050" y="2343151"/>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8</a:t>
            </a:r>
            <a:endParaRPr lang="en-US" altLang="zh-CN" dirty="0">
              <a:ea typeface="微软雅黑 Light" panose="020B0502040204020203" pitchFamily="34" charset="-122"/>
            </a:endParaRPr>
          </a:p>
        </p:txBody>
      </p:sp>
      <p:sp>
        <p:nvSpPr>
          <p:cNvPr id="29" name="Text Box 27"/>
          <p:cNvSpPr txBox="1">
            <a:spLocks noChangeArrowheads="1"/>
          </p:cNvSpPr>
          <p:nvPr/>
        </p:nvSpPr>
        <p:spPr bwMode="auto">
          <a:xfrm>
            <a:off x="4743450" y="2952751"/>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21</a:t>
            </a:r>
            <a:endParaRPr lang="en-US" altLang="zh-CN" sz="2800" dirty="0">
              <a:ea typeface="微软雅黑 Light" panose="020B0502040204020203" pitchFamily="34" charset="-122"/>
            </a:endParaRPr>
          </a:p>
        </p:txBody>
      </p:sp>
      <p:sp>
        <p:nvSpPr>
          <p:cNvPr id="30" name="Text Box 28"/>
          <p:cNvSpPr txBox="1">
            <a:spLocks noChangeArrowheads="1"/>
          </p:cNvSpPr>
          <p:nvPr/>
        </p:nvSpPr>
        <p:spPr bwMode="auto">
          <a:xfrm>
            <a:off x="6191250" y="2328864"/>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3</a:t>
            </a:r>
            <a:endParaRPr lang="en-US" altLang="zh-CN" dirty="0">
              <a:ea typeface="微软雅黑 Light" panose="020B0502040204020203" pitchFamily="34" charset="-122"/>
            </a:endParaRPr>
          </a:p>
        </p:txBody>
      </p:sp>
      <p:sp>
        <p:nvSpPr>
          <p:cNvPr id="31" name="Oval 29"/>
          <p:cNvSpPr>
            <a:spLocks noChangeArrowheads="1"/>
          </p:cNvSpPr>
          <p:nvPr/>
        </p:nvSpPr>
        <p:spPr bwMode="auto">
          <a:xfrm>
            <a:off x="2686050" y="1414464"/>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a</a:t>
            </a:r>
            <a:endParaRPr lang="en-US" altLang="zh-CN" sz="2400" dirty="0">
              <a:ea typeface="微软雅黑 Light" panose="020B0502040204020203" pitchFamily="34" charset="-122"/>
            </a:endParaRPr>
          </a:p>
        </p:txBody>
      </p:sp>
      <p:sp>
        <p:nvSpPr>
          <p:cNvPr id="32" name="Line 30"/>
          <p:cNvSpPr>
            <a:spLocks noChangeShapeType="1"/>
          </p:cNvSpPr>
          <p:nvPr/>
        </p:nvSpPr>
        <p:spPr bwMode="auto">
          <a:xfrm>
            <a:off x="4743450" y="2633664"/>
            <a:ext cx="914400" cy="2286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3" name="Oval 31"/>
          <p:cNvSpPr>
            <a:spLocks noChangeArrowheads="1"/>
          </p:cNvSpPr>
          <p:nvPr/>
        </p:nvSpPr>
        <p:spPr bwMode="auto">
          <a:xfrm>
            <a:off x="4286250" y="2405064"/>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e</a:t>
            </a:r>
            <a:endParaRPr lang="en-US" altLang="zh-CN" sz="2400" dirty="0">
              <a:ea typeface="微软雅黑 Light" panose="020B0502040204020203" pitchFamily="34" charset="-122"/>
            </a:endParaRPr>
          </a:p>
        </p:txBody>
      </p:sp>
      <p:sp>
        <p:nvSpPr>
          <p:cNvPr id="34" name="Line 32"/>
          <p:cNvSpPr>
            <a:spLocks noChangeShapeType="1"/>
          </p:cNvSpPr>
          <p:nvPr/>
        </p:nvSpPr>
        <p:spPr bwMode="auto">
          <a:xfrm>
            <a:off x="3067050" y="1795464"/>
            <a:ext cx="12954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5" name="Text Box 33"/>
          <p:cNvSpPr txBox="1">
            <a:spLocks noChangeArrowheads="1"/>
          </p:cNvSpPr>
          <p:nvPr/>
        </p:nvSpPr>
        <p:spPr bwMode="auto">
          <a:xfrm>
            <a:off x="4438650" y="1643064"/>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12</a:t>
            </a:r>
            <a:endParaRPr lang="en-US" altLang="zh-CN" dirty="0">
              <a:ea typeface="微软雅黑 Light" panose="020B0502040204020203" pitchFamily="34" charset="-122"/>
            </a:endParaRPr>
          </a:p>
        </p:txBody>
      </p:sp>
      <p:sp>
        <p:nvSpPr>
          <p:cNvPr id="36" name="Oval 34"/>
          <p:cNvSpPr>
            <a:spLocks noChangeArrowheads="1"/>
          </p:cNvSpPr>
          <p:nvPr/>
        </p:nvSpPr>
        <p:spPr bwMode="auto">
          <a:xfrm>
            <a:off x="5657850" y="2709864"/>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d</a:t>
            </a:r>
            <a:endParaRPr lang="en-US" altLang="zh-CN" sz="2400" dirty="0">
              <a:ea typeface="微软雅黑 Light" panose="020B0502040204020203" pitchFamily="34" charset="-122"/>
            </a:endParaRPr>
          </a:p>
        </p:txBody>
      </p:sp>
      <p:sp>
        <p:nvSpPr>
          <p:cNvPr id="37" name="Line 35"/>
          <p:cNvSpPr>
            <a:spLocks noChangeShapeType="1"/>
          </p:cNvSpPr>
          <p:nvPr/>
        </p:nvSpPr>
        <p:spPr bwMode="auto">
          <a:xfrm flipH="1">
            <a:off x="6038850" y="2252664"/>
            <a:ext cx="304800" cy="457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8" name="Oval 36"/>
          <p:cNvSpPr>
            <a:spLocks noChangeArrowheads="1"/>
          </p:cNvSpPr>
          <p:nvPr/>
        </p:nvSpPr>
        <p:spPr bwMode="auto">
          <a:xfrm>
            <a:off x="6267450" y="1871664"/>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c</a:t>
            </a:r>
            <a:endParaRPr lang="en-US" altLang="zh-CN" sz="2400" dirty="0">
              <a:ea typeface="微软雅黑 Light" panose="020B0502040204020203" pitchFamily="34" charset="-122"/>
            </a:endParaRPr>
          </a:p>
        </p:txBody>
      </p:sp>
      <p:sp>
        <p:nvSpPr>
          <p:cNvPr id="39" name="Line 37"/>
          <p:cNvSpPr>
            <a:spLocks noChangeShapeType="1"/>
          </p:cNvSpPr>
          <p:nvPr/>
        </p:nvSpPr>
        <p:spPr bwMode="auto">
          <a:xfrm>
            <a:off x="5429250" y="1643064"/>
            <a:ext cx="838200" cy="304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40" name="Oval 38"/>
          <p:cNvSpPr>
            <a:spLocks noChangeArrowheads="1"/>
          </p:cNvSpPr>
          <p:nvPr/>
        </p:nvSpPr>
        <p:spPr bwMode="auto">
          <a:xfrm>
            <a:off x="4972050" y="1414464"/>
            <a:ext cx="457200" cy="411162"/>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b</a:t>
            </a:r>
            <a:endParaRPr lang="en-US" altLang="zh-CN" sz="2400" dirty="0">
              <a:ea typeface="微软雅黑 Light" panose="020B0502040204020203" pitchFamily="34" charset="-122"/>
            </a:endParaRPr>
          </a:p>
        </p:txBody>
      </p:sp>
      <p:sp>
        <p:nvSpPr>
          <p:cNvPr id="41" name="Text Box 43"/>
          <p:cNvSpPr txBox="1">
            <a:spLocks noChangeArrowheads="1"/>
          </p:cNvSpPr>
          <p:nvPr/>
        </p:nvSpPr>
        <p:spPr bwMode="auto">
          <a:xfrm>
            <a:off x="5505450" y="1947864"/>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dirty="0">
                <a:solidFill>
                  <a:schemeClr val="tx2"/>
                </a:solidFill>
                <a:ea typeface="微软雅黑 Light" panose="020B0502040204020203" pitchFamily="34" charset="-122"/>
              </a:rPr>
              <a:t>7</a:t>
            </a:r>
            <a:endParaRPr lang="en-US" altLang="zh-CN" dirty="0">
              <a:ea typeface="微软雅黑 Light" panose="020B0502040204020203" pitchFamily="34" charset="-122"/>
            </a:endParaRPr>
          </a:p>
        </p:txBody>
      </p:sp>
      <p:graphicFrame>
        <p:nvGraphicFramePr>
          <p:cNvPr id="42" name="Object 50"/>
          <p:cNvGraphicFramePr>
            <a:graphicFrameLocks noChangeAspect="1"/>
          </p:cNvGraphicFramePr>
          <p:nvPr>
            <p:extLst>
              <p:ext uri="{D42A27DB-BD31-4B8C-83A1-F6EECF244321}">
                <p14:modId xmlns:p14="http://schemas.microsoft.com/office/powerpoint/2010/main" val="2922426028"/>
              </p:ext>
            </p:extLst>
          </p:nvPr>
        </p:nvGraphicFramePr>
        <p:xfrm>
          <a:off x="429007" y="4259265"/>
          <a:ext cx="8178800" cy="2476500"/>
        </p:xfrm>
        <a:graphic>
          <a:graphicData uri="http://schemas.openxmlformats.org/presentationml/2006/ole">
            <mc:AlternateContent xmlns:mc="http://schemas.openxmlformats.org/markup-compatibility/2006">
              <mc:Choice xmlns:v="urn:schemas-microsoft-com:vml" Requires="v">
                <p:oleObj spid="_x0000_s1060" name="Document" r:id="rId3" imgW="8205593" imgH="2478351" progId="Word.Document.8">
                  <p:embed/>
                </p:oleObj>
              </mc:Choice>
              <mc:Fallback>
                <p:oleObj name="Document" r:id="rId3" imgW="8205593" imgH="2478351" progId="Word.Document.8">
                  <p:embed/>
                  <p:pic>
                    <p:nvPicPr>
                      <p:cNvPr id="110642"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007" y="4259265"/>
                        <a:ext cx="8178800"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Text Box 51"/>
          <p:cNvSpPr txBox="1">
            <a:spLocks noChangeArrowheads="1"/>
          </p:cNvSpPr>
          <p:nvPr/>
        </p:nvSpPr>
        <p:spPr bwMode="auto">
          <a:xfrm>
            <a:off x="3167444" y="5130802"/>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a</a:t>
            </a:r>
            <a:endParaRPr lang="en-US" altLang="zh-CN" sz="3600" b="1" dirty="0">
              <a:ea typeface="微软雅黑 Light" panose="020B0502040204020203" pitchFamily="34" charset="-122"/>
            </a:endParaRPr>
          </a:p>
        </p:txBody>
      </p:sp>
      <p:sp>
        <p:nvSpPr>
          <p:cNvPr id="44" name="Text Box 52"/>
          <p:cNvSpPr txBox="1">
            <a:spLocks noChangeArrowheads="1"/>
          </p:cNvSpPr>
          <p:nvPr/>
        </p:nvSpPr>
        <p:spPr bwMode="auto">
          <a:xfrm>
            <a:off x="5910644" y="5130802"/>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a</a:t>
            </a:r>
            <a:endParaRPr lang="en-US" altLang="zh-CN" sz="3600" b="1" dirty="0">
              <a:ea typeface="微软雅黑 Light" panose="020B0502040204020203" pitchFamily="34" charset="-122"/>
            </a:endParaRPr>
          </a:p>
        </p:txBody>
      </p:sp>
      <p:sp>
        <p:nvSpPr>
          <p:cNvPr id="45" name="Text Box 53"/>
          <p:cNvSpPr txBox="1">
            <a:spLocks noChangeArrowheads="1"/>
          </p:cNvSpPr>
          <p:nvPr/>
        </p:nvSpPr>
        <p:spPr bwMode="auto">
          <a:xfrm>
            <a:off x="7739444" y="5099052"/>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a</a:t>
            </a:r>
            <a:endParaRPr lang="en-US" altLang="zh-CN" sz="3600" b="1" dirty="0">
              <a:ea typeface="微软雅黑 Light" panose="020B0502040204020203" pitchFamily="34" charset="-122"/>
            </a:endParaRPr>
          </a:p>
        </p:txBody>
      </p:sp>
      <p:sp>
        <p:nvSpPr>
          <p:cNvPr id="46" name="Text Box 54"/>
          <p:cNvSpPr txBox="1">
            <a:spLocks noChangeArrowheads="1"/>
          </p:cNvSpPr>
          <p:nvPr/>
        </p:nvSpPr>
        <p:spPr bwMode="auto">
          <a:xfrm>
            <a:off x="3167444" y="5784852"/>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19</a:t>
            </a:r>
            <a:endParaRPr lang="en-US" altLang="zh-CN" sz="3600" b="1" dirty="0">
              <a:ea typeface="微软雅黑 Light" panose="020B0502040204020203" pitchFamily="34" charset="-122"/>
            </a:endParaRPr>
          </a:p>
        </p:txBody>
      </p:sp>
      <p:sp>
        <p:nvSpPr>
          <p:cNvPr id="47" name="Text Box 55"/>
          <p:cNvSpPr txBox="1">
            <a:spLocks noChangeArrowheads="1"/>
          </p:cNvSpPr>
          <p:nvPr/>
        </p:nvSpPr>
        <p:spPr bwMode="auto">
          <a:xfrm>
            <a:off x="5894769" y="5816602"/>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14</a:t>
            </a:r>
            <a:endParaRPr lang="en-US" altLang="zh-CN" sz="3600" b="1" dirty="0">
              <a:ea typeface="微软雅黑 Light" panose="020B0502040204020203" pitchFamily="34" charset="-122"/>
            </a:endParaRPr>
          </a:p>
        </p:txBody>
      </p:sp>
      <p:sp>
        <p:nvSpPr>
          <p:cNvPr id="48" name="Text Box 56"/>
          <p:cNvSpPr txBox="1">
            <a:spLocks noChangeArrowheads="1"/>
          </p:cNvSpPr>
          <p:nvPr/>
        </p:nvSpPr>
        <p:spPr bwMode="auto">
          <a:xfrm>
            <a:off x="7723569" y="5784852"/>
            <a:ext cx="854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18</a:t>
            </a:r>
            <a:endParaRPr lang="en-US" altLang="zh-CN" sz="3600" b="1" dirty="0">
              <a:ea typeface="微软雅黑 Light" panose="020B0502040204020203" pitchFamily="34" charset="-122"/>
            </a:endParaRPr>
          </a:p>
        </p:txBody>
      </p:sp>
      <p:sp>
        <p:nvSpPr>
          <p:cNvPr id="49" name="Text Box 57"/>
          <p:cNvSpPr txBox="1">
            <a:spLocks noChangeArrowheads="1"/>
          </p:cNvSpPr>
          <p:nvPr/>
        </p:nvSpPr>
        <p:spPr bwMode="auto">
          <a:xfrm>
            <a:off x="5910644" y="5861052"/>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FF0000"/>
                </a:solidFill>
                <a:ea typeface="微软雅黑 Light" panose="020B0502040204020203" pitchFamily="34" charset="-122"/>
              </a:rPr>
              <a:t>14</a:t>
            </a:r>
            <a:endParaRPr lang="en-US" altLang="zh-CN" sz="3600" b="1" dirty="0">
              <a:ea typeface="微软雅黑 Light" panose="020B0502040204020203" pitchFamily="34" charset="-122"/>
            </a:endParaRPr>
          </a:p>
        </p:txBody>
      </p:sp>
      <p:sp>
        <p:nvSpPr>
          <p:cNvPr id="50" name="Text Box 59"/>
          <p:cNvSpPr txBox="1">
            <a:spLocks noChangeArrowheads="1"/>
          </p:cNvSpPr>
          <p:nvPr/>
        </p:nvSpPr>
        <p:spPr bwMode="auto">
          <a:xfrm>
            <a:off x="3167444" y="5130802"/>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e</a:t>
            </a:r>
            <a:endParaRPr lang="en-US" altLang="zh-CN" sz="3600" b="1" dirty="0">
              <a:ea typeface="微软雅黑 Light" panose="020B0502040204020203" pitchFamily="34" charset="-122"/>
            </a:endParaRPr>
          </a:p>
        </p:txBody>
      </p:sp>
      <p:sp>
        <p:nvSpPr>
          <p:cNvPr id="51" name="Text Box 60"/>
          <p:cNvSpPr txBox="1">
            <a:spLocks noChangeArrowheads="1"/>
          </p:cNvSpPr>
          <p:nvPr/>
        </p:nvSpPr>
        <p:spPr bwMode="auto">
          <a:xfrm>
            <a:off x="3167444" y="5848352"/>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12</a:t>
            </a:r>
            <a:endParaRPr lang="en-US" altLang="zh-CN" sz="3600" b="1" dirty="0">
              <a:ea typeface="微软雅黑 Light" panose="020B0502040204020203" pitchFamily="34" charset="-122"/>
            </a:endParaRPr>
          </a:p>
        </p:txBody>
      </p:sp>
      <p:sp>
        <p:nvSpPr>
          <p:cNvPr id="52" name="Text Box 61"/>
          <p:cNvSpPr txBox="1">
            <a:spLocks noChangeArrowheads="1"/>
          </p:cNvSpPr>
          <p:nvPr/>
        </p:nvSpPr>
        <p:spPr bwMode="auto">
          <a:xfrm>
            <a:off x="4980369" y="5130802"/>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e</a:t>
            </a:r>
            <a:endParaRPr lang="en-US" altLang="zh-CN" sz="3600" b="1" dirty="0">
              <a:ea typeface="微软雅黑 Light" panose="020B0502040204020203" pitchFamily="34" charset="-122"/>
            </a:endParaRPr>
          </a:p>
        </p:txBody>
      </p:sp>
      <p:sp>
        <p:nvSpPr>
          <p:cNvPr id="53" name="Text Box 62"/>
          <p:cNvSpPr txBox="1">
            <a:spLocks noChangeArrowheads="1"/>
          </p:cNvSpPr>
          <p:nvPr/>
        </p:nvSpPr>
        <p:spPr bwMode="auto">
          <a:xfrm>
            <a:off x="7723569" y="5130802"/>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e</a:t>
            </a:r>
            <a:endParaRPr lang="en-US" altLang="zh-CN" sz="3600" b="1" dirty="0">
              <a:ea typeface="微软雅黑 Light" panose="020B0502040204020203" pitchFamily="34" charset="-122"/>
            </a:endParaRPr>
          </a:p>
        </p:txBody>
      </p:sp>
      <p:sp>
        <p:nvSpPr>
          <p:cNvPr id="54" name="Text Box 63"/>
          <p:cNvSpPr txBox="1">
            <a:spLocks noChangeArrowheads="1"/>
          </p:cNvSpPr>
          <p:nvPr/>
        </p:nvSpPr>
        <p:spPr bwMode="auto">
          <a:xfrm>
            <a:off x="4980369" y="5848352"/>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ea typeface="微软雅黑 Light" panose="020B0502040204020203" pitchFamily="34" charset="-122"/>
              </a:rPr>
              <a:t>8</a:t>
            </a:r>
            <a:endParaRPr lang="en-US" altLang="zh-CN" sz="3600" b="1" dirty="0">
              <a:ea typeface="微软雅黑 Light" panose="020B0502040204020203" pitchFamily="34" charset="-122"/>
            </a:endParaRPr>
          </a:p>
        </p:txBody>
      </p:sp>
      <p:sp>
        <p:nvSpPr>
          <p:cNvPr id="55" name="Text Box 64"/>
          <p:cNvSpPr txBox="1">
            <a:spLocks noChangeArrowheads="1"/>
          </p:cNvSpPr>
          <p:nvPr/>
        </p:nvSpPr>
        <p:spPr bwMode="auto">
          <a:xfrm>
            <a:off x="7739444" y="5848352"/>
            <a:ext cx="854075" cy="654050"/>
          </a:xfrm>
          <a:prstGeom prst="rect">
            <a:avLst/>
          </a:prstGeom>
          <a:solidFill>
            <a:srgbClr val="FFFFFF"/>
          </a:solidFill>
          <a:ln w="12700" cap="sq">
            <a:solidFill>
              <a:srgbClr val="000080"/>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000082"/>
                </a:solidFill>
                <a:ea typeface="微软雅黑 Light" panose="020B0502040204020203" pitchFamily="34" charset="-122"/>
              </a:rPr>
              <a:t>16</a:t>
            </a:r>
            <a:endParaRPr lang="en-US" altLang="zh-CN" sz="3600" b="1" dirty="0">
              <a:ea typeface="微软雅黑 Light" panose="020B0502040204020203" pitchFamily="34" charset="-122"/>
            </a:endParaRPr>
          </a:p>
        </p:txBody>
      </p:sp>
      <p:sp>
        <p:nvSpPr>
          <p:cNvPr id="56" name="Text Box 65"/>
          <p:cNvSpPr txBox="1">
            <a:spLocks noChangeArrowheads="1"/>
          </p:cNvSpPr>
          <p:nvPr/>
        </p:nvSpPr>
        <p:spPr bwMode="auto">
          <a:xfrm>
            <a:off x="4996244" y="5848352"/>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FF0000"/>
                </a:solidFill>
                <a:ea typeface="微软雅黑 Light" panose="020B0502040204020203" pitchFamily="34" charset="-122"/>
              </a:rPr>
              <a:t>8</a:t>
            </a:r>
            <a:endParaRPr lang="en-US" altLang="zh-CN" sz="3600" b="1" dirty="0">
              <a:ea typeface="微软雅黑 Light" panose="020B0502040204020203" pitchFamily="34" charset="-122"/>
            </a:endParaRPr>
          </a:p>
        </p:txBody>
      </p:sp>
      <p:sp>
        <p:nvSpPr>
          <p:cNvPr id="57" name="Text Box 66"/>
          <p:cNvSpPr txBox="1">
            <a:spLocks noChangeArrowheads="1"/>
          </p:cNvSpPr>
          <p:nvPr/>
        </p:nvSpPr>
        <p:spPr bwMode="auto">
          <a:xfrm>
            <a:off x="4081844" y="5130802"/>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chemeClr val="tx2"/>
                </a:solidFill>
                <a:ea typeface="微软雅黑 Light" panose="020B0502040204020203" pitchFamily="34" charset="-122"/>
              </a:rPr>
              <a:t>d</a:t>
            </a:r>
            <a:endParaRPr lang="en-US" altLang="zh-CN" sz="3600" b="1" dirty="0">
              <a:ea typeface="微软雅黑 Light" panose="020B0502040204020203" pitchFamily="34" charset="-122"/>
            </a:endParaRPr>
          </a:p>
        </p:txBody>
      </p:sp>
      <p:sp>
        <p:nvSpPr>
          <p:cNvPr id="58" name="Text Box 67"/>
          <p:cNvSpPr txBox="1">
            <a:spLocks noChangeArrowheads="1"/>
          </p:cNvSpPr>
          <p:nvPr/>
        </p:nvSpPr>
        <p:spPr bwMode="auto">
          <a:xfrm>
            <a:off x="4081844" y="5848352"/>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chemeClr val="tx2"/>
                </a:solidFill>
                <a:ea typeface="微软雅黑 Light" panose="020B0502040204020203" pitchFamily="34" charset="-122"/>
              </a:rPr>
              <a:t>3</a:t>
            </a:r>
            <a:endParaRPr lang="en-US" altLang="zh-CN" sz="3600" b="1" dirty="0">
              <a:ea typeface="微软雅黑 Light" panose="020B0502040204020203" pitchFamily="34" charset="-122"/>
            </a:endParaRPr>
          </a:p>
        </p:txBody>
      </p:sp>
      <p:sp>
        <p:nvSpPr>
          <p:cNvPr id="59" name="Text Box 68"/>
          <p:cNvSpPr txBox="1">
            <a:spLocks noChangeArrowheads="1"/>
          </p:cNvSpPr>
          <p:nvPr/>
        </p:nvSpPr>
        <p:spPr bwMode="auto">
          <a:xfrm>
            <a:off x="3167444" y="5130802"/>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chemeClr val="tx2"/>
                </a:solidFill>
                <a:ea typeface="微软雅黑 Light" panose="020B0502040204020203" pitchFamily="34" charset="-122"/>
              </a:rPr>
              <a:t>d</a:t>
            </a:r>
            <a:endParaRPr lang="en-US" altLang="zh-CN" sz="3600" b="1" dirty="0">
              <a:ea typeface="微软雅黑 Light" panose="020B0502040204020203" pitchFamily="34" charset="-122"/>
            </a:endParaRPr>
          </a:p>
        </p:txBody>
      </p:sp>
      <p:sp>
        <p:nvSpPr>
          <p:cNvPr id="60" name="Text Box 69"/>
          <p:cNvSpPr txBox="1">
            <a:spLocks noChangeArrowheads="1"/>
          </p:cNvSpPr>
          <p:nvPr/>
        </p:nvSpPr>
        <p:spPr bwMode="auto">
          <a:xfrm>
            <a:off x="6825044" y="5130802"/>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chemeClr val="tx2"/>
                </a:solidFill>
                <a:ea typeface="微软雅黑 Light" panose="020B0502040204020203" pitchFamily="34" charset="-122"/>
              </a:rPr>
              <a:t>d</a:t>
            </a:r>
            <a:endParaRPr lang="en-US" altLang="zh-CN" sz="3600" b="1" dirty="0">
              <a:ea typeface="微软雅黑 Light" panose="020B0502040204020203" pitchFamily="34" charset="-122"/>
            </a:endParaRPr>
          </a:p>
        </p:txBody>
      </p:sp>
      <p:sp>
        <p:nvSpPr>
          <p:cNvPr id="61" name="Text Box 70"/>
          <p:cNvSpPr txBox="1">
            <a:spLocks noChangeArrowheads="1"/>
          </p:cNvSpPr>
          <p:nvPr/>
        </p:nvSpPr>
        <p:spPr bwMode="auto">
          <a:xfrm>
            <a:off x="3167444" y="5848352"/>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ea typeface="微软雅黑 Light" panose="020B0502040204020203" pitchFamily="34" charset="-122"/>
              </a:rPr>
              <a:t>7</a:t>
            </a:r>
          </a:p>
        </p:txBody>
      </p:sp>
      <p:sp>
        <p:nvSpPr>
          <p:cNvPr id="62" name="Text Box 71"/>
          <p:cNvSpPr txBox="1">
            <a:spLocks noChangeArrowheads="1"/>
          </p:cNvSpPr>
          <p:nvPr/>
        </p:nvSpPr>
        <p:spPr bwMode="auto">
          <a:xfrm>
            <a:off x="6825044" y="5848352"/>
            <a:ext cx="854075" cy="654050"/>
          </a:xfrm>
          <a:prstGeom prst="rect">
            <a:avLst/>
          </a:prstGeom>
          <a:solidFill>
            <a:srgbClr val="CCFFCC"/>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chemeClr val="tx2"/>
                </a:solidFill>
                <a:ea typeface="微软雅黑 Light" panose="020B0502040204020203" pitchFamily="34" charset="-122"/>
              </a:rPr>
              <a:t>21</a:t>
            </a:r>
            <a:endParaRPr lang="en-US" altLang="zh-CN" sz="3600" b="1" dirty="0">
              <a:ea typeface="微软雅黑 Light" panose="020B0502040204020203" pitchFamily="34" charset="-122"/>
            </a:endParaRPr>
          </a:p>
        </p:txBody>
      </p:sp>
      <p:sp>
        <p:nvSpPr>
          <p:cNvPr id="63" name="Text Box 72"/>
          <p:cNvSpPr txBox="1">
            <a:spLocks noChangeArrowheads="1"/>
          </p:cNvSpPr>
          <p:nvPr/>
        </p:nvSpPr>
        <p:spPr bwMode="auto">
          <a:xfrm>
            <a:off x="4081844" y="5848352"/>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FF0000"/>
                </a:solidFill>
                <a:ea typeface="微软雅黑 Light" panose="020B0502040204020203" pitchFamily="34" charset="-122"/>
              </a:rPr>
              <a:t>3</a:t>
            </a:r>
            <a:endParaRPr lang="en-US" altLang="zh-CN" sz="3600" b="1" dirty="0">
              <a:ea typeface="微软雅黑 Light" panose="020B0502040204020203" pitchFamily="34" charset="-122"/>
            </a:endParaRPr>
          </a:p>
        </p:txBody>
      </p:sp>
      <p:sp>
        <p:nvSpPr>
          <p:cNvPr id="64" name="Text Box 73"/>
          <p:cNvSpPr txBox="1">
            <a:spLocks noChangeArrowheads="1"/>
          </p:cNvSpPr>
          <p:nvPr/>
        </p:nvSpPr>
        <p:spPr bwMode="auto">
          <a:xfrm>
            <a:off x="3167444" y="5130802"/>
            <a:ext cx="854075" cy="654050"/>
          </a:xfrm>
          <a:prstGeom prst="rect">
            <a:avLst/>
          </a:prstGeom>
          <a:solidFill>
            <a:srgbClr val="FFFF99"/>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800000"/>
                </a:solidFill>
                <a:ea typeface="微软雅黑 Light" panose="020B0502040204020203" pitchFamily="34" charset="-122"/>
              </a:rPr>
              <a:t>c</a:t>
            </a:r>
            <a:endParaRPr lang="en-US" altLang="zh-CN" sz="3600" b="1" dirty="0">
              <a:ea typeface="微软雅黑 Light" panose="020B0502040204020203" pitchFamily="34" charset="-122"/>
            </a:endParaRPr>
          </a:p>
        </p:txBody>
      </p:sp>
      <p:sp>
        <p:nvSpPr>
          <p:cNvPr id="65" name="Text Box 74"/>
          <p:cNvSpPr txBox="1">
            <a:spLocks noChangeArrowheads="1"/>
          </p:cNvSpPr>
          <p:nvPr/>
        </p:nvSpPr>
        <p:spPr bwMode="auto">
          <a:xfrm>
            <a:off x="3167444" y="5848352"/>
            <a:ext cx="854075" cy="654050"/>
          </a:xfrm>
          <a:prstGeom prst="rect">
            <a:avLst/>
          </a:prstGeom>
          <a:solidFill>
            <a:srgbClr val="FFFF99"/>
          </a:solidFill>
          <a:ln w="12700" cap="sq">
            <a:solidFill>
              <a:schemeClr val="tx2"/>
            </a:solidFill>
            <a:miter lim="800000"/>
            <a:headEnd type="none" w="sm" len="sm"/>
            <a:tailEnd type="none" w="sm" len="sm"/>
          </a:ln>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dirty="0">
                <a:solidFill>
                  <a:srgbClr val="800000"/>
                </a:solidFill>
                <a:ea typeface="微软雅黑 Light" panose="020B0502040204020203" pitchFamily="34" charset="-122"/>
              </a:rPr>
              <a:t>5</a:t>
            </a:r>
            <a:endParaRPr lang="en-US" altLang="zh-CN" sz="3600" b="1" dirty="0">
              <a:ea typeface="微软雅黑 Light" panose="020B0502040204020203" pitchFamily="34" charset="-122"/>
            </a:endParaRPr>
          </a:p>
        </p:txBody>
      </p:sp>
      <p:sp>
        <p:nvSpPr>
          <p:cNvPr id="66" name="Text Box 75"/>
          <p:cNvSpPr txBox="1">
            <a:spLocks noChangeArrowheads="1"/>
          </p:cNvSpPr>
          <p:nvPr/>
        </p:nvSpPr>
        <p:spPr bwMode="auto">
          <a:xfrm>
            <a:off x="3167444" y="5848352"/>
            <a:ext cx="854075" cy="641350"/>
          </a:xfrm>
          <a:prstGeom prst="rect">
            <a:avLst/>
          </a:prstGeom>
          <a:solidFill>
            <a:srgbClr val="FADCDC"/>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FF0000"/>
                </a:solidFill>
                <a:ea typeface="微软雅黑 Light" panose="020B0502040204020203" pitchFamily="34" charset="-122"/>
              </a:rPr>
              <a:t>5</a:t>
            </a:r>
            <a:endParaRPr lang="en-US" altLang="zh-CN" sz="3600" b="1" dirty="0">
              <a:ea typeface="微软雅黑 Light" panose="020B0502040204020203" pitchFamily="34" charset="-122"/>
            </a:endParaRPr>
          </a:p>
        </p:txBody>
      </p:sp>
    </p:spTree>
    <p:extLst>
      <p:ext uri="{BB962C8B-B14F-4D97-AF65-F5344CB8AC3E}">
        <p14:creationId xmlns:p14="http://schemas.microsoft.com/office/powerpoint/2010/main" val="42888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3"/>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4"/>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5"/>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6"/>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7"/>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8"/>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19"/>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0"/>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22"/>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23"/>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24"/>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5"/>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26"/>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7"/>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28"/>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29"/>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30"/>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35"/>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slide(fromLeft)">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slide(fromLeft)">
                                      <p:cBhvr>
                                        <p:cTn id="105" dur="500"/>
                                        <p:tgtEl>
                                          <p:spTgt spid="43"/>
                                        </p:tgtEl>
                                      </p:cBhvr>
                                    </p:animEffect>
                                  </p:childTnLst>
                                </p:cTn>
                              </p:par>
                            </p:childTnLst>
                          </p:cTn>
                        </p:par>
                        <p:par>
                          <p:cTn id="106" fill="hold">
                            <p:stCondLst>
                              <p:cond delay="500"/>
                            </p:stCondLst>
                            <p:childTnLst>
                              <p:par>
                                <p:cTn id="107" presetID="1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slide(fromLeft)">
                                      <p:cBhvr>
                                        <p:cTn id="109" dur="500"/>
                                        <p:tgtEl>
                                          <p:spTgt spid="46"/>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slide(fromLeft)">
                                      <p:cBhvr>
                                        <p:cTn id="114" dur="500"/>
                                        <p:tgtEl>
                                          <p:spTgt spid="44"/>
                                        </p:tgtEl>
                                      </p:cBhvr>
                                    </p:animEffect>
                                  </p:childTnLst>
                                </p:cTn>
                              </p:par>
                            </p:childTnLst>
                          </p:cTn>
                        </p:par>
                        <p:par>
                          <p:cTn id="115" fill="hold">
                            <p:stCondLst>
                              <p:cond delay="500"/>
                            </p:stCondLst>
                            <p:childTnLst>
                              <p:par>
                                <p:cTn id="116" presetID="12" presetClass="entr" presetSubtype="8" fill="hold" grpId="0"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Left)">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8"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slide(fromLeft)">
                                      <p:cBhvr>
                                        <p:cTn id="123" dur="500"/>
                                        <p:tgtEl>
                                          <p:spTgt spid="45"/>
                                        </p:tgtEl>
                                      </p:cBhvr>
                                    </p:animEffect>
                                  </p:childTnLst>
                                </p:cTn>
                              </p:par>
                            </p:childTnLst>
                          </p:cTn>
                        </p:par>
                        <p:par>
                          <p:cTn id="124" fill="hold">
                            <p:stCondLst>
                              <p:cond delay="500"/>
                            </p:stCondLst>
                            <p:childTnLst>
                              <p:par>
                                <p:cTn id="125" presetID="12" presetClass="entr" presetSubtype="8"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slide(fromLeft)">
                                      <p:cBhvr>
                                        <p:cTn id="127" dur="500"/>
                                        <p:tgtEl>
                                          <p:spTgt spid="4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wipe(left)">
                                      <p:cBhvr>
                                        <p:cTn id="132" dur="500"/>
                                        <p:tgtEl>
                                          <p:spTgt spid="49"/>
                                        </p:tgtEl>
                                      </p:cBhvr>
                                    </p:animEffect>
                                  </p:childTnLst>
                                </p:cTn>
                              </p:par>
                            </p:childTnLst>
                          </p:cTn>
                        </p:par>
                        <p:par>
                          <p:cTn id="133" fill="hold">
                            <p:stCondLst>
                              <p:cond delay="500"/>
                            </p:stCondLst>
                            <p:childTnLst>
                              <p:par>
                                <p:cTn id="134" presetID="17" presetClass="entr" presetSubtype="8" fill="hold" nodeType="afterEffect">
                                  <p:stCondLst>
                                    <p:cond delay="0"/>
                                  </p:stCondLst>
                                  <p:childTnLst>
                                    <p:set>
                                      <p:cBhvr>
                                        <p:cTn id="135" dur="1" fill="hold">
                                          <p:stCondLst>
                                            <p:cond delay="0"/>
                                          </p:stCondLst>
                                        </p:cTn>
                                        <p:tgtEl>
                                          <p:spTgt spid="34"/>
                                        </p:tgtEl>
                                        <p:attrNameLst>
                                          <p:attrName>style.visibility</p:attrName>
                                        </p:attrNameLst>
                                      </p:cBhvr>
                                      <p:to>
                                        <p:strVal val="visible"/>
                                      </p:to>
                                    </p:set>
                                    <p:anim calcmode="lin" valueType="num">
                                      <p:cBhvr>
                                        <p:cTn id="136" dur="500" fill="hold"/>
                                        <p:tgtEl>
                                          <p:spTgt spid="34"/>
                                        </p:tgtEl>
                                        <p:attrNameLst>
                                          <p:attrName>ppt_x</p:attrName>
                                        </p:attrNameLst>
                                      </p:cBhvr>
                                      <p:tavLst>
                                        <p:tav tm="0">
                                          <p:val>
                                            <p:strVal val="#ppt_x-#ppt_w/2"/>
                                          </p:val>
                                        </p:tav>
                                        <p:tav tm="100000">
                                          <p:val>
                                            <p:strVal val="#ppt_x"/>
                                          </p:val>
                                        </p:tav>
                                      </p:tavLst>
                                    </p:anim>
                                    <p:anim calcmode="lin" valueType="num">
                                      <p:cBhvr>
                                        <p:cTn id="137" dur="500" fill="hold"/>
                                        <p:tgtEl>
                                          <p:spTgt spid="34"/>
                                        </p:tgtEl>
                                        <p:attrNameLst>
                                          <p:attrName>ppt_y</p:attrName>
                                        </p:attrNameLst>
                                      </p:cBhvr>
                                      <p:tavLst>
                                        <p:tav tm="0">
                                          <p:val>
                                            <p:strVal val="#ppt_y"/>
                                          </p:val>
                                        </p:tav>
                                        <p:tav tm="100000">
                                          <p:val>
                                            <p:strVal val="#ppt_y"/>
                                          </p:val>
                                        </p:tav>
                                      </p:tavLst>
                                    </p:anim>
                                    <p:anim calcmode="lin" valueType="num">
                                      <p:cBhvr>
                                        <p:cTn id="138" dur="500" fill="hold"/>
                                        <p:tgtEl>
                                          <p:spTgt spid="34"/>
                                        </p:tgtEl>
                                        <p:attrNameLst>
                                          <p:attrName>ppt_w</p:attrName>
                                        </p:attrNameLst>
                                      </p:cBhvr>
                                      <p:tavLst>
                                        <p:tav tm="0">
                                          <p:val>
                                            <p:fltVal val="0"/>
                                          </p:val>
                                        </p:tav>
                                        <p:tav tm="100000">
                                          <p:val>
                                            <p:strVal val="#ppt_w"/>
                                          </p:val>
                                        </p:tav>
                                      </p:tavLst>
                                    </p:anim>
                                    <p:anim calcmode="lin" valueType="num">
                                      <p:cBhvr>
                                        <p:cTn id="139"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2" presetClass="entr" presetSubtype="8" fill="hold" grpId="0" nodeType="clickEffect">
                                  <p:stCondLst>
                                    <p:cond delay="0"/>
                                  </p:stCondLst>
                                  <p:childTnLst>
                                    <p:set>
                                      <p:cBhvr>
                                        <p:cTn id="143" dur="1" fill="hold">
                                          <p:stCondLst>
                                            <p:cond delay="0"/>
                                          </p:stCondLst>
                                        </p:cTn>
                                        <p:tgtEl>
                                          <p:spTgt spid="33"/>
                                        </p:tgtEl>
                                        <p:attrNameLst>
                                          <p:attrName>style.visibility</p:attrName>
                                        </p:attrNameLst>
                                      </p:cBhvr>
                                      <p:to>
                                        <p:strVal val="visible"/>
                                      </p:to>
                                    </p:set>
                                    <p:animEffect transition="in" filter="slide(fromLeft)">
                                      <p:cBhvr>
                                        <p:cTn id="144" dur="500"/>
                                        <p:tgtEl>
                                          <p:spTgt spid="33"/>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8" fill="hold" grpId="0" nodeType="clickEffect">
                                  <p:stCondLst>
                                    <p:cond delay="0"/>
                                  </p:stCondLst>
                                  <p:childTnLst>
                                    <p:set>
                                      <p:cBhvr>
                                        <p:cTn id="148" dur="1" fill="hold">
                                          <p:stCondLst>
                                            <p:cond delay="0"/>
                                          </p:stCondLst>
                                        </p:cTn>
                                        <p:tgtEl>
                                          <p:spTgt spid="50"/>
                                        </p:tgtEl>
                                        <p:attrNameLst>
                                          <p:attrName>style.visibility</p:attrName>
                                        </p:attrNameLst>
                                      </p:cBhvr>
                                      <p:to>
                                        <p:strVal val="visible"/>
                                      </p:to>
                                    </p:set>
                                    <p:animEffect transition="in" filter="slide(fromLeft)">
                                      <p:cBhvr>
                                        <p:cTn id="149" dur="500"/>
                                        <p:tgtEl>
                                          <p:spTgt spid="50"/>
                                        </p:tgtEl>
                                      </p:cBhvr>
                                    </p:animEffect>
                                  </p:childTnLst>
                                </p:cTn>
                              </p:par>
                            </p:childTnLst>
                          </p:cTn>
                        </p:par>
                        <p:par>
                          <p:cTn id="150" fill="hold">
                            <p:stCondLst>
                              <p:cond delay="500"/>
                            </p:stCondLst>
                            <p:childTnLst>
                              <p:par>
                                <p:cTn id="151" presetID="12" presetClass="entr" presetSubtype="8" fill="hold" grpId="0" nodeType="afterEffect">
                                  <p:stCondLst>
                                    <p:cond delay="0"/>
                                  </p:stCondLst>
                                  <p:childTnLst>
                                    <p:set>
                                      <p:cBhvr>
                                        <p:cTn id="152" dur="1" fill="hold">
                                          <p:stCondLst>
                                            <p:cond delay="0"/>
                                          </p:stCondLst>
                                        </p:cTn>
                                        <p:tgtEl>
                                          <p:spTgt spid="51"/>
                                        </p:tgtEl>
                                        <p:attrNameLst>
                                          <p:attrName>style.visibility</p:attrName>
                                        </p:attrNameLst>
                                      </p:cBhvr>
                                      <p:to>
                                        <p:strVal val="visible"/>
                                      </p:to>
                                    </p:set>
                                    <p:animEffect transition="in" filter="slide(fromLeft)">
                                      <p:cBhvr>
                                        <p:cTn id="153" dur="500"/>
                                        <p:tgtEl>
                                          <p:spTgt spid="51"/>
                                        </p:tgtEl>
                                      </p:cBhvr>
                                    </p:animEffect>
                                  </p:childTnLst>
                                </p:cTn>
                              </p:par>
                            </p:childTnLst>
                          </p:cTn>
                        </p:par>
                      </p:childTnLst>
                    </p:cTn>
                  </p:par>
                  <p:par>
                    <p:cTn id="154" fill="hold">
                      <p:stCondLst>
                        <p:cond delay="indefinite"/>
                      </p:stCondLst>
                      <p:childTnLst>
                        <p:par>
                          <p:cTn id="155" fill="hold">
                            <p:stCondLst>
                              <p:cond delay="0"/>
                            </p:stCondLst>
                            <p:childTnLst>
                              <p:par>
                                <p:cTn id="156" presetID="12" presetClass="entr" presetSubtype="8" fill="hold" grpId="0" nodeType="click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slide(fromLeft)">
                                      <p:cBhvr>
                                        <p:cTn id="158" dur="500"/>
                                        <p:tgtEl>
                                          <p:spTgt spid="52"/>
                                        </p:tgtEl>
                                      </p:cBhvr>
                                    </p:animEffect>
                                  </p:childTnLst>
                                </p:cTn>
                              </p:par>
                            </p:childTnLst>
                          </p:cTn>
                        </p:par>
                        <p:par>
                          <p:cTn id="159" fill="hold">
                            <p:stCondLst>
                              <p:cond delay="500"/>
                            </p:stCondLst>
                            <p:childTnLst>
                              <p:par>
                                <p:cTn id="160" presetID="12" presetClass="entr" presetSubtype="8" fill="hold" grpId="0" nodeType="afterEffect">
                                  <p:stCondLst>
                                    <p:cond delay="0"/>
                                  </p:stCondLst>
                                  <p:childTnLst>
                                    <p:set>
                                      <p:cBhvr>
                                        <p:cTn id="161" dur="1" fill="hold">
                                          <p:stCondLst>
                                            <p:cond delay="0"/>
                                          </p:stCondLst>
                                        </p:cTn>
                                        <p:tgtEl>
                                          <p:spTgt spid="54"/>
                                        </p:tgtEl>
                                        <p:attrNameLst>
                                          <p:attrName>style.visibility</p:attrName>
                                        </p:attrNameLst>
                                      </p:cBhvr>
                                      <p:to>
                                        <p:strVal val="visible"/>
                                      </p:to>
                                    </p:set>
                                    <p:animEffect transition="in" filter="slide(fromLeft)">
                                      <p:cBhvr>
                                        <p:cTn id="162" dur="500"/>
                                        <p:tgtEl>
                                          <p:spTgt spid="54"/>
                                        </p:tgtEl>
                                      </p:cBhvr>
                                    </p:animEffect>
                                  </p:childTnLst>
                                </p:cTn>
                              </p:par>
                            </p:childTnLst>
                          </p:cTn>
                        </p:par>
                      </p:childTnLst>
                    </p:cTn>
                  </p:par>
                  <p:par>
                    <p:cTn id="163" fill="hold">
                      <p:stCondLst>
                        <p:cond delay="indefinite"/>
                      </p:stCondLst>
                      <p:childTnLst>
                        <p:par>
                          <p:cTn id="164" fill="hold">
                            <p:stCondLst>
                              <p:cond delay="0"/>
                            </p:stCondLst>
                            <p:childTnLst>
                              <p:par>
                                <p:cTn id="165" presetID="12" presetClass="entr" presetSubtype="8" fill="hold" grpId="0" nodeType="clickEffect">
                                  <p:stCondLst>
                                    <p:cond delay="0"/>
                                  </p:stCondLst>
                                  <p:childTnLst>
                                    <p:set>
                                      <p:cBhvr>
                                        <p:cTn id="166" dur="1" fill="hold">
                                          <p:stCondLst>
                                            <p:cond delay="0"/>
                                          </p:stCondLst>
                                        </p:cTn>
                                        <p:tgtEl>
                                          <p:spTgt spid="53"/>
                                        </p:tgtEl>
                                        <p:attrNameLst>
                                          <p:attrName>style.visibility</p:attrName>
                                        </p:attrNameLst>
                                      </p:cBhvr>
                                      <p:to>
                                        <p:strVal val="visible"/>
                                      </p:to>
                                    </p:set>
                                    <p:animEffect transition="in" filter="slide(fromLeft)">
                                      <p:cBhvr>
                                        <p:cTn id="167" dur="500"/>
                                        <p:tgtEl>
                                          <p:spTgt spid="53"/>
                                        </p:tgtEl>
                                      </p:cBhvr>
                                    </p:animEffect>
                                  </p:childTnLst>
                                </p:cTn>
                              </p:par>
                            </p:childTnLst>
                          </p:cTn>
                        </p:par>
                        <p:par>
                          <p:cTn id="168" fill="hold">
                            <p:stCondLst>
                              <p:cond delay="500"/>
                            </p:stCondLst>
                            <p:childTnLst>
                              <p:par>
                                <p:cTn id="169" presetID="12" presetClass="entr" presetSubtype="8" fill="hold" grpId="0" nodeType="after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slide(fromLeft)">
                                      <p:cBhvr>
                                        <p:cTn id="171" dur="500"/>
                                        <p:tgtEl>
                                          <p:spTgt spid="55"/>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56"/>
                                        </p:tgtEl>
                                        <p:attrNameLst>
                                          <p:attrName>style.visibility</p:attrName>
                                        </p:attrNameLst>
                                      </p:cBhvr>
                                      <p:to>
                                        <p:strVal val="visible"/>
                                      </p:to>
                                    </p:set>
                                    <p:animEffect transition="in" filter="wipe(left)">
                                      <p:cBhvr>
                                        <p:cTn id="176" dur="500"/>
                                        <p:tgtEl>
                                          <p:spTgt spid="56"/>
                                        </p:tgtEl>
                                      </p:cBhvr>
                                    </p:animEffect>
                                  </p:childTnLst>
                                </p:cTn>
                              </p:par>
                            </p:childTnLst>
                          </p:cTn>
                        </p:par>
                        <p:par>
                          <p:cTn id="177" fill="hold">
                            <p:stCondLst>
                              <p:cond delay="500"/>
                            </p:stCondLst>
                            <p:childTnLst>
                              <p:par>
                                <p:cTn id="178" presetID="17" presetClass="entr" presetSubtype="8" fill="hold" nodeType="afterEffect">
                                  <p:stCondLst>
                                    <p:cond delay="0"/>
                                  </p:stCondLst>
                                  <p:childTnLst>
                                    <p:set>
                                      <p:cBhvr>
                                        <p:cTn id="179" dur="1" fill="hold">
                                          <p:stCondLst>
                                            <p:cond delay="0"/>
                                          </p:stCondLst>
                                        </p:cTn>
                                        <p:tgtEl>
                                          <p:spTgt spid="32"/>
                                        </p:tgtEl>
                                        <p:attrNameLst>
                                          <p:attrName>style.visibility</p:attrName>
                                        </p:attrNameLst>
                                      </p:cBhvr>
                                      <p:to>
                                        <p:strVal val="visible"/>
                                      </p:to>
                                    </p:set>
                                    <p:anim calcmode="lin" valueType="num">
                                      <p:cBhvr>
                                        <p:cTn id="180" dur="500" fill="hold"/>
                                        <p:tgtEl>
                                          <p:spTgt spid="32"/>
                                        </p:tgtEl>
                                        <p:attrNameLst>
                                          <p:attrName>ppt_x</p:attrName>
                                        </p:attrNameLst>
                                      </p:cBhvr>
                                      <p:tavLst>
                                        <p:tav tm="0">
                                          <p:val>
                                            <p:strVal val="#ppt_x-#ppt_w/2"/>
                                          </p:val>
                                        </p:tav>
                                        <p:tav tm="100000">
                                          <p:val>
                                            <p:strVal val="#ppt_x"/>
                                          </p:val>
                                        </p:tav>
                                      </p:tavLst>
                                    </p:anim>
                                    <p:anim calcmode="lin" valueType="num">
                                      <p:cBhvr>
                                        <p:cTn id="181" dur="500" fill="hold"/>
                                        <p:tgtEl>
                                          <p:spTgt spid="32"/>
                                        </p:tgtEl>
                                        <p:attrNameLst>
                                          <p:attrName>ppt_y</p:attrName>
                                        </p:attrNameLst>
                                      </p:cBhvr>
                                      <p:tavLst>
                                        <p:tav tm="0">
                                          <p:val>
                                            <p:strVal val="#ppt_y"/>
                                          </p:val>
                                        </p:tav>
                                        <p:tav tm="100000">
                                          <p:val>
                                            <p:strVal val="#ppt_y"/>
                                          </p:val>
                                        </p:tav>
                                      </p:tavLst>
                                    </p:anim>
                                    <p:anim calcmode="lin" valueType="num">
                                      <p:cBhvr>
                                        <p:cTn id="182" dur="500" fill="hold"/>
                                        <p:tgtEl>
                                          <p:spTgt spid="32"/>
                                        </p:tgtEl>
                                        <p:attrNameLst>
                                          <p:attrName>ppt_w</p:attrName>
                                        </p:attrNameLst>
                                      </p:cBhvr>
                                      <p:tavLst>
                                        <p:tav tm="0">
                                          <p:val>
                                            <p:fltVal val="0"/>
                                          </p:val>
                                        </p:tav>
                                        <p:tav tm="100000">
                                          <p:val>
                                            <p:strVal val="#ppt_w"/>
                                          </p:val>
                                        </p:tav>
                                      </p:tavLst>
                                    </p:anim>
                                    <p:anim calcmode="lin" valueType="num">
                                      <p:cBhvr>
                                        <p:cTn id="183"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184" fill="hold">
                      <p:stCondLst>
                        <p:cond delay="indefinite"/>
                      </p:stCondLst>
                      <p:childTnLst>
                        <p:par>
                          <p:cTn id="185" fill="hold">
                            <p:stCondLst>
                              <p:cond delay="0"/>
                            </p:stCondLst>
                            <p:childTnLst>
                              <p:par>
                                <p:cTn id="186" presetID="12" presetClass="entr" presetSubtype="8" fill="hold" grpId="0" nodeType="clickEffect">
                                  <p:stCondLst>
                                    <p:cond delay="0"/>
                                  </p:stCondLst>
                                  <p:childTnLst>
                                    <p:set>
                                      <p:cBhvr>
                                        <p:cTn id="187" dur="1" fill="hold">
                                          <p:stCondLst>
                                            <p:cond delay="0"/>
                                          </p:stCondLst>
                                        </p:cTn>
                                        <p:tgtEl>
                                          <p:spTgt spid="36"/>
                                        </p:tgtEl>
                                        <p:attrNameLst>
                                          <p:attrName>style.visibility</p:attrName>
                                        </p:attrNameLst>
                                      </p:cBhvr>
                                      <p:to>
                                        <p:strVal val="visible"/>
                                      </p:to>
                                    </p:set>
                                    <p:animEffect transition="in" filter="slide(fromLeft)">
                                      <p:cBhvr>
                                        <p:cTn id="188" dur="500"/>
                                        <p:tgtEl>
                                          <p:spTgt spid="36"/>
                                        </p:tgtEl>
                                      </p:cBhvr>
                                    </p:animEffect>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59"/>
                                        </p:tgtEl>
                                        <p:attrNameLst>
                                          <p:attrName>style.visibility</p:attrName>
                                        </p:attrNameLst>
                                      </p:cBhvr>
                                      <p:to>
                                        <p:strVal val="visible"/>
                                      </p:to>
                                    </p:set>
                                    <p:animEffect transition="in" filter="slide(fromLeft)">
                                      <p:cBhvr>
                                        <p:cTn id="193" dur="500"/>
                                        <p:tgtEl>
                                          <p:spTgt spid="59"/>
                                        </p:tgtEl>
                                      </p:cBhvr>
                                    </p:animEffect>
                                  </p:childTnLst>
                                </p:cTn>
                              </p:par>
                            </p:childTnLst>
                          </p:cTn>
                        </p:par>
                        <p:par>
                          <p:cTn id="194" fill="hold">
                            <p:stCondLst>
                              <p:cond delay="500"/>
                            </p:stCondLst>
                            <p:childTnLst>
                              <p:par>
                                <p:cTn id="195" presetID="12" presetClass="entr" presetSubtype="8" fill="hold" grpId="0" nodeType="after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slide(fromLeft)">
                                      <p:cBhvr>
                                        <p:cTn id="197" dur="500"/>
                                        <p:tgtEl>
                                          <p:spTgt spid="61"/>
                                        </p:tgtEl>
                                      </p:cBhvr>
                                    </p:animEffect>
                                  </p:childTnLst>
                                </p:cTn>
                              </p:par>
                            </p:childTnLst>
                          </p:cTn>
                        </p:par>
                      </p:childTnLst>
                    </p:cTn>
                  </p:par>
                  <p:par>
                    <p:cTn id="198" fill="hold">
                      <p:stCondLst>
                        <p:cond delay="indefinite"/>
                      </p:stCondLst>
                      <p:childTnLst>
                        <p:par>
                          <p:cTn id="199" fill="hold">
                            <p:stCondLst>
                              <p:cond delay="0"/>
                            </p:stCondLst>
                            <p:childTnLst>
                              <p:par>
                                <p:cTn id="200" presetID="12" presetClass="entr" presetSubtype="8" fill="hold" grpId="0" nodeType="clickEffect">
                                  <p:stCondLst>
                                    <p:cond delay="0"/>
                                  </p:stCondLst>
                                  <p:childTnLst>
                                    <p:set>
                                      <p:cBhvr>
                                        <p:cTn id="201" dur="1" fill="hold">
                                          <p:stCondLst>
                                            <p:cond delay="0"/>
                                          </p:stCondLst>
                                        </p:cTn>
                                        <p:tgtEl>
                                          <p:spTgt spid="57"/>
                                        </p:tgtEl>
                                        <p:attrNameLst>
                                          <p:attrName>style.visibility</p:attrName>
                                        </p:attrNameLst>
                                      </p:cBhvr>
                                      <p:to>
                                        <p:strVal val="visible"/>
                                      </p:to>
                                    </p:set>
                                    <p:animEffect transition="in" filter="slide(fromLeft)">
                                      <p:cBhvr>
                                        <p:cTn id="202" dur="500"/>
                                        <p:tgtEl>
                                          <p:spTgt spid="57"/>
                                        </p:tgtEl>
                                      </p:cBhvr>
                                    </p:animEffect>
                                  </p:childTnLst>
                                </p:cTn>
                              </p:par>
                            </p:childTnLst>
                          </p:cTn>
                        </p:par>
                        <p:par>
                          <p:cTn id="203" fill="hold">
                            <p:stCondLst>
                              <p:cond delay="500"/>
                            </p:stCondLst>
                            <p:childTnLst>
                              <p:par>
                                <p:cTn id="204" presetID="12" presetClass="entr" presetSubtype="8" fill="hold" grpId="0" nodeType="afterEffect">
                                  <p:stCondLst>
                                    <p:cond delay="0"/>
                                  </p:stCondLst>
                                  <p:childTnLst>
                                    <p:set>
                                      <p:cBhvr>
                                        <p:cTn id="205" dur="1" fill="hold">
                                          <p:stCondLst>
                                            <p:cond delay="0"/>
                                          </p:stCondLst>
                                        </p:cTn>
                                        <p:tgtEl>
                                          <p:spTgt spid="58"/>
                                        </p:tgtEl>
                                        <p:attrNameLst>
                                          <p:attrName>style.visibility</p:attrName>
                                        </p:attrNameLst>
                                      </p:cBhvr>
                                      <p:to>
                                        <p:strVal val="visible"/>
                                      </p:to>
                                    </p:set>
                                    <p:animEffect transition="in" filter="slide(fromLeft)">
                                      <p:cBhvr>
                                        <p:cTn id="206" dur="500"/>
                                        <p:tgtEl>
                                          <p:spTgt spid="58"/>
                                        </p:tgtEl>
                                      </p:cBhvr>
                                    </p:animEffect>
                                  </p:childTnLst>
                                </p:cTn>
                              </p:par>
                            </p:childTnLst>
                          </p:cTn>
                        </p:par>
                      </p:childTnLst>
                    </p:cTn>
                  </p:par>
                  <p:par>
                    <p:cTn id="207" fill="hold">
                      <p:stCondLst>
                        <p:cond delay="indefinite"/>
                      </p:stCondLst>
                      <p:childTnLst>
                        <p:par>
                          <p:cTn id="208" fill="hold">
                            <p:stCondLst>
                              <p:cond delay="0"/>
                            </p:stCondLst>
                            <p:childTnLst>
                              <p:par>
                                <p:cTn id="209" presetID="12" presetClass="entr" presetSubtype="8" fill="hold" grpId="0" nodeType="clickEffect">
                                  <p:stCondLst>
                                    <p:cond delay="0"/>
                                  </p:stCondLst>
                                  <p:childTnLst>
                                    <p:set>
                                      <p:cBhvr>
                                        <p:cTn id="210" dur="1" fill="hold">
                                          <p:stCondLst>
                                            <p:cond delay="0"/>
                                          </p:stCondLst>
                                        </p:cTn>
                                        <p:tgtEl>
                                          <p:spTgt spid="60"/>
                                        </p:tgtEl>
                                        <p:attrNameLst>
                                          <p:attrName>style.visibility</p:attrName>
                                        </p:attrNameLst>
                                      </p:cBhvr>
                                      <p:to>
                                        <p:strVal val="visible"/>
                                      </p:to>
                                    </p:set>
                                    <p:animEffect transition="in" filter="slide(fromLeft)">
                                      <p:cBhvr>
                                        <p:cTn id="211" dur="500"/>
                                        <p:tgtEl>
                                          <p:spTgt spid="60"/>
                                        </p:tgtEl>
                                      </p:cBhvr>
                                    </p:animEffect>
                                  </p:childTnLst>
                                </p:cTn>
                              </p:par>
                            </p:childTnLst>
                          </p:cTn>
                        </p:par>
                        <p:par>
                          <p:cTn id="212" fill="hold">
                            <p:stCondLst>
                              <p:cond delay="500"/>
                            </p:stCondLst>
                            <p:childTnLst>
                              <p:par>
                                <p:cTn id="213" presetID="12" presetClass="entr" presetSubtype="8" fill="hold" grpId="0" nodeType="afterEffect">
                                  <p:stCondLst>
                                    <p:cond delay="0"/>
                                  </p:stCondLst>
                                  <p:childTnLst>
                                    <p:set>
                                      <p:cBhvr>
                                        <p:cTn id="214" dur="1" fill="hold">
                                          <p:stCondLst>
                                            <p:cond delay="0"/>
                                          </p:stCondLst>
                                        </p:cTn>
                                        <p:tgtEl>
                                          <p:spTgt spid="62"/>
                                        </p:tgtEl>
                                        <p:attrNameLst>
                                          <p:attrName>style.visibility</p:attrName>
                                        </p:attrNameLst>
                                      </p:cBhvr>
                                      <p:to>
                                        <p:strVal val="visible"/>
                                      </p:to>
                                    </p:set>
                                    <p:animEffect transition="in" filter="slide(fromLeft)">
                                      <p:cBhvr>
                                        <p:cTn id="215" dur="500"/>
                                        <p:tgtEl>
                                          <p:spTgt spid="62"/>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63"/>
                                        </p:tgtEl>
                                        <p:attrNameLst>
                                          <p:attrName>style.visibility</p:attrName>
                                        </p:attrNameLst>
                                      </p:cBhvr>
                                      <p:to>
                                        <p:strVal val="visible"/>
                                      </p:to>
                                    </p:set>
                                    <p:animEffect transition="in" filter="wipe(left)">
                                      <p:cBhvr>
                                        <p:cTn id="220" dur="500"/>
                                        <p:tgtEl>
                                          <p:spTgt spid="63"/>
                                        </p:tgtEl>
                                      </p:cBhvr>
                                    </p:animEffect>
                                  </p:childTnLst>
                                </p:cTn>
                              </p:par>
                            </p:childTnLst>
                          </p:cTn>
                        </p:par>
                        <p:par>
                          <p:cTn id="221" fill="hold">
                            <p:stCondLst>
                              <p:cond delay="500"/>
                            </p:stCondLst>
                            <p:childTnLst>
                              <p:par>
                                <p:cTn id="222" presetID="17" presetClass="entr" presetSubtype="4" fill="hold" nodeType="afterEffect">
                                  <p:stCondLst>
                                    <p:cond delay="0"/>
                                  </p:stCondLst>
                                  <p:childTnLst>
                                    <p:set>
                                      <p:cBhvr>
                                        <p:cTn id="223" dur="1" fill="hold">
                                          <p:stCondLst>
                                            <p:cond delay="0"/>
                                          </p:stCondLst>
                                        </p:cTn>
                                        <p:tgtEl>
                                          <p:spTgt spid="37"/>
                                        </p:tgtEl>
                                        <p:attrNameLst>
                                          <p:attrName>style.visibility</p:attrName>
                                        </p:attrNameLst>
                                      </p:cBhvr>
                                      <p:to>
                                        <p:strVal val="visible"/>
                                      </p:to>
                                    </p:set>
                                    <p:anim calcmode="lin" valueType="num">
                                      <p:cBhvr>
                                        <p:cTn id="224" dur="500" fill="hold"/>
                                        <p:tgtEl>
                                          <p:spTgt spid="37"/>
                                        </p:tgtEl>
                                        <p:attrNameLst>
                                          <p:attrName>ppt_x</p:attrName>
                                        </p:attrNameLst>
                                      </p:cBhvr>
                                      <p:tavLst>
                                        <p:tav tm="0">
                                          <p:val>
                                            <p:strVal val="#ppt_x"/>
                                          </p:val>
                                        </p:tav>
                                        <p:tav tm="100000">
                                          <p:val>
                                            <p:strVal val="#ppt_x"/>
                                          </p:val>
                                        </p:tav>
                                      </p:tavLst>
                                    </p:anim>
                                    <p:anim calcmode="lin" valueType="num">
                                      <p:cBhvr>
                                        <p:cTn id="225" dur="500" fill="hold"/>
                                        <p:tgtEl>
                                          <p:spTgt spid="37"/>
                                        </p:tgtEl>
                                        <p:attrNameLst>
                                          <p:attrName>ppt_y</p:attrName>
                                        </p:attrNameLst>
                                      </p:cBhvr>
                                      <p:tavLst>
                                        <p:tav tm="0">
                                          <p:val>
                                            <p:strVal val="#ppt_y+#ppt_h/2"/>
                                          </p:val>
                                        </p:tav>
                                        <p:tav tm="100000">
                                          <p:val>
                                            <p:strVal val="#ppt_y"/>
                                          </p:val>
                                        </p:tav>
                                      </p:tavLst>
                                    </p:anim>
                                    <p:anim calcmode="lin" valueType="num">
                                      <p:cBhvr>
                                        <p:cTn id="226" dur="500" fill="hold"/>
                                        <p:tgtEl>
                                          <p:spTgt spid="37"/>
                                        </p:tgtEl>
                                        <p:attrNameLst>
                                          <p:attrName>ppt_w</p:attrName>
                                        </p:attrNameLst>
                                      </p:cBhvr>
                                      <p:tavLst>
                                        <p:tav tm="0">
                                          <p:val>
                                            <p:strVal val="#ppt_w"/>
                                          </p:val>
                                        </p:tav>
                                        <p:tav tm="100000">
                                          <p:val>
                                            <p:strVal val="#ppt_w"/>
                                          </p:val>
                                        </p:tav>
                                      </p:tavLst>
                                    </p:anim>
                                    <p:anim calcmode="lin" valueType="num">
                                      <p:cBhvr>
                                        <p:cTn id="227"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28" fill="hold">
                      <p:stCondLst>
                        <p:cond delay="indefinite"/>
                      </p:stCondLst>
                      <p:childTnLst>
                        <p:par>
                          <p:cTn id="229" fill="hold">
                            <p:stCondLst>
                              <p:cond delay="0"/>
                            </p:stCondLst>
                            <p:childTnLst>
                              <p:par>
                                <p:cTn id="230" presetID="12" presetClass="entr" presetSubtype="8" fill="hold" grpId="0" nodeType="clickEffect">
                                  <p:stCondLst>
                                    <p:cond delay="0"/>
                                  </p:stCondLst>
                                  <p:childTnLst>
                                    <p:set>
                                      <p:cBhvr>
                                        <p:cTn id="231" dur="1" fill="hold">
                                          <p:stCondLst>
                                            <p:cond delay="0"/>
                                          </p:stCondLst>
                                        </p:cTn>
                                        <p:tgtEl>
                                          <p:spTgt spid="38"/>
                                        </p:tgtEl>
                                        <p:attrNameLst>
                                          <p:attrName>style.visibility</p:attrName>
                                        </p:attrNameLst>
                                      </p:cBhvr>
                                      <p:to>
                                        <p:strVal val="visible"/>
                                      </p:to>
                                    </p:set>
                                    <p:animEffect transition="in" filter="slide(fromLeft)">
                                      <p:cBhvr>
                                        <p:cTn id="232" dur="500"/>
                                        <p:tgtEl>
                                          <p:spTgt spid="38"/>
                                        </p:tgtEl>
                                      </p:cBhvr>
                                    </p:animEffect>
                                  </p:childTnLst>
                                </p:cTn>
                              </p:par>
                            </p:childTnLst>
                          </p:cTn>
                        </p:par>
                      </p:childTnLst>
                    </p:cTn>
                  </p:par>
                  <p:par>
                    <p:cTn id="233" fill="hold">
                      <p:stCondLst>
                        <p:cond delay="indefinite"/>
                      </p:stCondLst>
                      <p:childTnLst>
                        <p:par>
                          <p:cTn id="234" fill="hold">
                            <p:stCondLst>
                              <p:cond delay="0"/>
                            </p:stCondLst>
                            <p:childTnLst>
                              <p:par>
                                <p:cTn id="235" presetID="12" presetClass="entr" presetSubtype="8" fill="hold" grpId="0" nodeType="clickEffect">
                                  <p:stCondLst>
                                    <p:cond delay="0"/>
                                  </p:stCondLst>
                                  <p:childTnLst>
                                    <p:set>
                                      <p:cBhvr>
                                        <p:cTn id="236" dur="1" fill="hold">
                                          <p:stCondLst>
                                            <p:cond delay="0"/>
                                          </p:stCondLst>
                                        </p:cTn>
                                        <p:tgtEl>
                                          <p:spTgt spid="64"/>
                                        </p:tgtEl>
                                        <p:attrNameLst>
                                          <p:attrName>style.visibility</p:attrName>
                                        </p:attrNameLst>
                                      </p:cBhvr>
                                      <p:to>
                                        <p:strVal val="visible"/>
                                      </p:to>
                                    </p:set>
                                    <p:animEffect transition="in" filter="slide(fromLeft)">
                                      <p:cBhvr>
                                        <p:cTn id="237" dur="500"/>
                                        <p:tgtEl>
                                          <p:spTgt spid="64"/>
                                        </p:tgtEl>
                                      </p:cBhvr>
                                    </p:animEffect>
                                  </p:childTnLst>
                                </p:cTn>
                              </p:par>
                            </p:childTnLst>
                          </p:cTn>
                        </p:par>
                        <p:par>
                          <p:cTn id="238" fill="hold">
                            <p:stCondLst>
                              <p:cond delay="500"/>
                            </p:stCondLst>
                            <p:childTnLst>
                              <p:par>
                                <p:cTn id="239" presetID="12" presetClass="entr" presetSubtype="8" fill="hold" grpId="0" nodeType="afterEffect">
                                  <p:stCondLst>
                                    <p:cond delay="0"/>
                                  </p:stCondLst>
                                  <p:childTnLst>
                                    <p:set>
                                      <p:cBhvr>
                                        <p:cTn id="240" dur="1" fill="hold">
                                          <p:stCondLst>
                                            <p:cond delay="0"/>
                                          </p:stCondLst>
                                        </p:cTn>
                                        <p:tgtEl>
                                          <p:spTgt spid="65"/>
                                        </p:tgtEl>
                                        <p:attrNameLst>
                                          <p:attrName>style.visibility</p:attrName>
                                        </p:attrNameLst>
                                      </p:cBhvr>
                                      <p:to>
                                        <p:strVal val="visible"/>
                                      </p:to>
                                    </p:set>
                                    <p:animEffect transition="in" filter="slide(fromLeft)">
                                      <p:cBhvr>
                                        <p:cTn id="241" dur="500"/>
                                        <p:tgtEl>
                                          <p:spTgt spid="65"/>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66"/>
                                        </p:tgtEl>
                                        <p:attrNameLst>
                                          <p:attrName>style.visibility</p:attrName>
                                        </p:attrNameLst>
                                      </p:cBhvr>
                                      <p:to>
                                        <p:strVal val="visible"/>
                                      </p:to>
                                    </p:set>
                                    <p:animEffect transition="in" filter="wipe(left)">
                                      <p:cBhvr>
                                        <p:cTn id="246" dur="500"/>
                                        <p:tgtEl>
                                          <p:spTgt spid="66"/>
                                        </p:tgtEl>
                                      </p:cBhvr>
                                    </p:animEffect>
                                  </p:childTnLst>
                                </p:cTn>
                              </p:par>
                            </p:childTnLst>
                          </p:cTn>
                        </p:par>
                        <p:par>
                          <p:cTn id="247" fill="hold">
                            <p:stCondLst>
                              <p:cond delay="500"/>
                            </p:stCondLst>
                            <p:childTnLst>
                              <p:par>
                                <p:cTn id="248" presetID="17" presetClass="entr" presetSubtype="2" fill="hold" nodeType="afterEffect">
                                  <p:stCondLst>
                                    <p:cond delay="0"/>
                                  </p:stCondLst>
                                  <p:childTnLst>
                                    <p:set>
                                      <p:cBhvr>
                                        <p:cTn id="249" dur="1" fill="hold">
                                          <p:stCondLst>
                                            <p:cond delay="0"/>
                                          </p:stCondLst>
                                        </p:cTn>
                                        <p:tgtEl>
                                          <p:spTgt spid="39"/>
                                        </p:tgtEl>
                                        <p:attrNameLst>
                                          <p:attrName>style.visibility</p:attrName>
                                        </p:attrNameLst>
                                      </p:cBhvr>
                                      <p:to>
                                        <p:strVal val="visible"/>
                                      </p:to>
                                    </p:set>
                                    <p:anim calcmode="lin" valueType="num">
                                      <p:cBhvr>
                                        <p:cTn id="250" dur="500" fill="hold"/>
                                        <p:tgtEl>
                                          <p:spTgt spid="39"/>
                                        </p:tgtEl>
                                        <p:attrNameLst>
                                          <p:attrName>ppt_x</p:attrName>
                                        </p:attrNameLst>
                                      </p:cBhvr>
                                      <p:tavLst>
                                        <p:tav tm="0">
                                          <p:val>
                                            <p:strVal val="#ppt_x+#ppt_w/2"/>
                                          </p:val>
                                        </p:tav>
                                        <p:tav tm="100000">
                                          <p:val>
                                            <p:strVal val="#ppt_x"/>
                                          </p:val>
                                        </p:tav>
                                      </p:tavLst>
                                    </p:anim>
                                    <p:anim calcmode="lin" valueType="num">
                                      <p:cBhvr>
                                        <p:cTn id="251" dur="500" fill="hold"/>
                                        <p:tgtEl>
                                          <p:spTgt spid="39"/>
                                        </p:tgtEl>
                                        <p:attrNameLst>
                                          <p:attrName>ppt_y</p:attrName>
                                        </p:attrNameLst>
                                      </p:cBhvr>
                                      <p:tavLst>
                                        <p:tav tm="0">
                                          <p:val>
                                            <p:strVal val="#ppt_y"/>
                                          </p:val>
                                        </p:tav>
                                        <p:tav tm="100000">
                                          <p:val>
                                            <p:strVal val="#ppt_y"/>
                                          </p:val>
                                        </p:tav>
                                      </p:tavLst>
                                    </p:anim>
                                    <p:anim calcmode="lin" valueType="num">
                                      <p:cBhvr>
                                        <p:cTn id="252" dur="500" fill="hold"/>
                                        <p:tgtEl>
                                          <p:spTgt spid="39"/>
                                        </p:tgtEl>
                                        <p:attrNameLst>
                                          <p:attrName>ppt_w</p:attrName>
                                        </p:attrNameLst>
                                      </p:cBhvr>
                                      <p:tavLst>
                                        <p:tav tm="0">
                                          <p:val>
                                            <p:fltVal val="0"/>
                                          </p:val>
                                        </p:tav>
                                        <p:tav tm="100000">
                                          <p:val>
                                            <p:strVal val="#ppt_w"/>
                                          </p:val>
                                        </p:tav>
                                      </p:tavLst>
                                    </p:anim>
                                    <p:anim calcmode="lin" valueType="num">
                                      <p:cBhvr>
                                        <p:cTn id="253"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254" fill="hold">
                      <p:stCondLst>
                        <p:cond delay="indefinite"/>
                      </p:stCondLst>
                      <p:childTnLst>
                        <p:par>
                          <p:cTn id="255" fill="hold">
                            <p:stCondLst>
                              <p:cond delay="0"/>
                            </p:stCondLst>
                            <p:childTnLst>
                              <p:par>
                                <p:cTn id="256" presetID="12" presetClass="entr" presetSubtype="8" fill="hold" grpId="0" nodeType="clickEffect">
                                  <p:stCondLst>
                                    <p:cond delay="0"/>
                                  </p:stCondLst>
                                  <p:childTnLst>
                                    <p:set>
                                      <p:cBhvr>
                                        <p:cTn id="257" dur="1" fill="hold">
                                          <p:stCondLst>
                                            <p:cond delay="0"/>
                                          </p:stCondLst>
                                        </p:cTn>
                                        <p:tgtEl>
                                          <p:spTgt spid="40"/>
                                        </p:tgtEl>
                                        <p:attrNameLst>
                                          <p:attrName>style.visibility</p:attrName>
                                        </p:attrNameLst>
                                      </p:cBhvr>
                                      <p:to>
                                        <p:strVal val="visible"/>
                                      </p:to>
                                    </p:set>
                                    <p:animEffect transition="in" filter="slide(fromLeft)">
                                      <p:cBhvr>
                                        <p:cTn id="25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nimBg="1" autoUpdateAnimBg="0"/>
      <p:bldP spid="33" grpId="0" animBg="1" autoUpdateAnimBg="0"/>
      <p:bldP spid="35" grpId="0" autoUpdateAnimBg="0"/>
      <p:bldP spid="36" grpId="0" animBg="1" autoUpdateAnimBg="0"/>
      <p:bldP spid="38" grpId="0" animBg="1" autoUpdateAnimBg="0"/>
      <p:bldP spid="40" grpId="0" animBg="1" autoUpdateAnimBg="0"/>
      <p:bldP spid="41" grpId="0" autoUpdateAnimBg="0"/>
      <p:bldP spid="43" grpId="0" autoUpdateAnimBg="0"/>
      <p:bldP spid="44" grpId="0" autoUpdateAnimBg="0"/>
      <p:bldP spid="45" grpId="0" autoUpdateAnimBg="0"/>
      <p:bldP spid="46" grpId="0" autoUpdateAnimBg="0"/>
      <p:bldP spid="47" grpId="0" autoUpdateAnimBg="0"/>
      <p:bldP spid="48" grpId="0" autoUpdateAnimBg="0"/>
      <p:bldP spid="49" grpId="0" animBg="1" autoUpdateAnimBg="0"/>
      <p:bldP spid="50" grpId="0" animBg="1" autoUpdateAnimBg="0"/>
      <p:bldP spid="51" grpId="0" animBg="1" autoUpdateAnimBg="0"/>
      <p:bldP spid="52" grpId="0" animBg="1" autoUpdateAnimBg="0"/>
      <p:bldP spid="53" grpId="0" animBg="1" autoUpdateAnimBg="0"/>
      <p:bldP spid="54" grpId="0" animBg="1" autoUpdateAnimBg="0"/>
      <p:bldP spid="55" grpId="0" animBg="1" autoUpdateAnimBg="0"/>
      <p:bldP spid="56" grpId="0" animBg="1" autoUpdateAnimBg="0"/>
      <p:bldP spid="57" grpId="0" animBg="1" autoUpdateAnimBg="0"/>
      <p:bldP spid="58" grpId="0" animBg="1" autoUpdateAnimBg="0"/>
      <p:bldP spid="59" grpId="0" animBg="1" autoUpdateAnimBg="0"/>
      <p:bldP spid="60" grpId="0" animBg="1" autoUpdateAnimBg="0"/>
      <p:bldP spid="61" grpId="0" animBg="1" autoUpdateAnimBg="0"/>
      <p:bldP spid="62" grpId="0" animBg="1" autoUpdateAnimBg="0"/>
      <p:bldP spid="63" grpId="0" animBg="1" autoUpdateAnimBg="0"/>
      <p:bldP spid="64" grpId="0" animBg="1" autoUpdateAnimBg="0"/>
      <p:bldP spid="65" grpId="0" animBg="1" autoUpdateAnimBg="0"/>
      <p:bldP spid="6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4" name="TextBox 1"/>
          <p:cNvSpPr txBox="1"/>
          <p:nvPr/>
        </p:nvSpPr>
        <p:spPr>
          <a:xfrm>
            <a:off x="323850" y="1764744"/>
            <a:ext cx="8820150" cy="4062651"/>
          </a:xfrm>
          <a:prstGeom prst="rect">
            <a:avLst/>
          </a:prstGeom>
          <a:noFill/>
        </p:spPr>
        <p:txBody>
          <a:bodyPr>
            <a:spAutoFit/>
          </a:bodyPr>
          <a:lstStyle/>
          <a:p>
            <a:pPr eaLnBrk="1" hangingPunct="1">
              <a:defRPr/>
            </a:pPr>
            <a:r>
              <a:rPr lang="en-US" altLang="zh-CN" sz="2000" b="1" dirty="0">
                <a:ea typeface="微软雅黑 Light" panose="020B0502040204020203" pitchFamily="34" charset="-122"/>
              </a:rPr>
              <a:t>void </a:t>
            </a:r>
            <a:r>
              <a:rPr lang="en-US" altLang="zh-CN" sz="2000" b="1" dirty="0" err="1">
                <a:ea typeface="微软雅黑 Light" panose="020B0502040204020203" pitchFamily="34" charset="-122"/>
              </a:rPr>
              <a:t>MiniSpanTree_PRIM</a:t>
            </a:r>
            <a:r>
              <a:rPr lang="en-US" altLang="zh-CN" sz="2000" b="1" dirty="0">
                <a:ea typeface="微软雅黑 Light" panose="020B0502040204020203" pitchFamily="34" charset="-122"/>
              </a:rPr>
              <a:t>(</a:t>
            </a:r>
            <a:r>
              <a:rPr lang="en-US" altLang="zh-CN" sz="2000" b="1" dirty="0" err="1">
                <a:ea typeface="微软雅黑 Light" panose="020B0502040204020203" pitchFamily="34" charset="-122"/>
              </a:rPr>
              <a:t>MGraph</a:t>
            </a:r>
            <a:r>
              <a:rPr lang="en-US" altLang="zh-CN" sz="2000" b="1" dirty="0">
                <a:ea typeface="微软雅黑 Light" panose="020B0502040204020203" pitchFamily="34" charset="-122"/>
              </a:rPr>
              <a:t> G, </a:t>
            </a:r>
            <a:r>
              <a:rPr lang="en-US" altLang="zh-CN" sz="2000" b="1" dirty="0" err="1">
                <a:ea typeface="微软雅黑 Light" panose="020B0502040204020203" pitchFamily="34" charset="-122"/>
              </a:rPr>
              <a:t>VertexType</a:t>
            </a:r>
            <a:r>
              <a:rPr lang="en-US" altLang="zh-CN" sz="2000" b="1" dirty="0">
                <a:ea typeface="微软雅黑 Light" panose="020B0502040204020203" pitchFamily="34" charset="-122"/>
              </a:rPr>
              <a:t> u)</a:t>
            </a:r>
          </a:p>
          <a:p>
            <a:pPr eaLnBrk="1" hangingPunct="1">
              <a:defRPr/>
            </a:pPr>
            <a:r>
              <a:rPr lang="en-US" altLang="zh-CN" sz="2000" b="1" dirty="0">
                <a:ea typeface="微软雅黑 Light" panose="020B0502040204020203" pitchFamily="34" charset="-122"/>
              </a:rPr>
              <a:t>{</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zh-CN" altLang="en-US" sz="2000" b="1" dirty="0">
                <a:solidFill>
                  <a:srgbClr val="008000"/>
                </a:solidFill>
                <a:effectLst>
                  <a:outerShdw blurRad="38100" dist="38100" dir="2700000" algn="tl">
                    <a:srgbClr val="000000">
                      <a:alpha val="43137"/>
                    </a:srgbClr>
                  </a:outerShdw>
                </a:effectLst>
                <a:ea typeface="微软雅黑 Light" panose="020B0502040204020203" pitchFamily="34" charset="-122"/>
              </a:rPr>
              <a:t>用</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PRIM</a:t>
            </a:r>
            <a:r>
              <a:rPr lang="zh-CN" altLang="en-US" sz="2000" b="1" dirty="0">
                <a:solidFill>
                  <a:srgbClr val="008000"/>
                </a:solidFill>
                <a:effectLst>
                  <a:outerShdw blurRad="38100" dist="38100" dir="2700000" algn="tl">
                    <a:srgbClr val="000000">
                      <a:alpha val="43137"/>
                    </a:srgbClr>
                  </a:outerShdw>
                </a:effectLst>
                <a:ea typeface="微软雅黑 Light" panose="020B0502040204020203" pitchFamily="34" charset="-122"/>
              </a:rPr>
              <a:t>算法从第</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u</a:t>
            </a:r>
            <a:r>
              <a:rPr lang="zh-CN" altLang="en-US" sz="2000" b="1" dirty="0">
                <a:solidFill>
                  <a:srgbClr val="008000"/>
                </a:solidFill>
                <a:effectLst>
                  <a:outerShdw blurRad="38100" dist="38100" dir="2700000" algn="tl">
                    <a:srgbClr val="000000">
                      <a:alpha val="43137"/>
                    </a:srgbClr>
                  </a:outerShdw>
                </a:effectLst>
                <a:ea typeface="微软雅黑 Light" panose="020B0502040204020203" pitchFamily="34" charset="-122"/>
              </a:rPr>
              <a:t>个顶点出发构造网</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G</a:t>
            </a:r>
            <a:r>
              <a:rPr lang="zh-CN" altLang="en-US" sz="2000" b="1" dirty="0">
                <a:solidFill>
                  <a:srgbClr val="008000"/>
                </a:solidFill>
                <a:effectLst>
                  <a:outerShdw blurRad="38100" dist="38100" dir="2700000" algn="tl">
                    <a:srgbClr val="000000">
                      <a:alpha val="43137"/>
                    </a:srgbClr>
                  </a:outerShdw>
                </a:effectLst>
                <a:ea typeface="微软雅黑 Light" panose="020B0502040204020203" pitchFamily="34" charset="-122"/>
              </a:rPr>
              <a:t>的最小生成树</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T</a:t>
            </a:r>
            <a:r>
              <a:rPr lang="zh-CN" altLang="en-US" sz="2000" b="1" dirty="0">
                <a:solidFill>
                  <a:srgbClr val="008000"/>
                </a:solidFill>
                <a:effectLst>
                  <a:outerShdw blurRad="38100" dist="38100" dir="2700000" algn="tl">
                    <a:srgbClr val="000000">
                      <a:alpha val="43137"/>
                    </a:srgbClr>
                  </a:outerShdw>
                </a:effectLst>
                <a:ea typeface="微软雅黑 Light" panose="020B0502040204020203" pitchFamily="34" charset="-122"/>
              </a:rPr>
              <a:t>。</a:t>
            </a:r>
            <a:endPar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sz="2000" dirty="0">
                <a:ea typeface="微软雅黑 Light" panose="020B0502040204020203" pitchFamily="34" charset="-122"/>
              </a:rPr>
              <a:t>     </a:t>
            </a:r>
            <a:r>
              <a:rPr lang="en-US" altLang="zh-CN" sz="2000" b="1" dirty="0" err="1">
                <a:ea typeface="微软雅黑 Light" panose="020B0502040204020203" pitchFamily="34" charset="-122"/>
              </a:rPr>
              <a:t>struct</a:t>
            </a:r>
            <a:r>
              <a:rPr lang="en-US" altLang="zh-CN" sz="2000" b="1" dirty="0">
                <a:ea typeface="微软雅黑 Light" panose="020B0502040204020203" pitchFamily="34" charset="-122"/>
              </a:rPr>
              <a:t> { </a:t>
            </a:r>
          </a:p>
          <a:p>
            <a:pPr eaLnBrk="1" hangingPunct="1">
              <a:defRPr/>
            </a:pP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VertexType</a:t>
            </a: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adjvex</a:t>
            </a:r>
            <a:r>
              <a:rPr lang="en-US" altLang="zh-CN" sz="2000" b="1" dirty="0">
                <a:ea typeface="微软雅黑 Light" panose="020B0502040204020203" pitchFamily="34" charset="-122"/>
              </a:rPr>
              <a:t>;</a:t>
            </a:r>
          </a:p>
          <a:p>
            <a:pPr eaLnBrk="1" hangingPunct="1">
              <a:defRPr/>
            </a:pP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VRType</a:t>
            </a: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lowcost</a:t>
            </a:r>
            <a:r>
              <a:rPr lang="en-US" altLang="zh-CN" sz="2000" b="1" dirty="0">
                <a:ea typeface="微软雅黑 Light" panose="020B0502040204020203" pitchFamily="34" charset="-122"/>
              </a:rPr>
              <a:t>;</a:t>
            </a:r>
          </a:p>
          <a:p>
            <a:pPr eaLnBrk="1" hangingPunct="1">
              <a:defRPr/>
            </a:pP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closedge</a:t>
            </a:r>
            <a:r>
              <a:rPr lang="en-US" altLang="zh-CN" sz="2000" b="1" dirty="0">
                <a:ea typeface="微软雅黑 Light" panose="020B0502040204020203" pitchFamily="34" charset="-122"/>
              </a:rPr>
              <a:t>[MAX_VERTEX_NUM];</a:t>
            </a:r>
          </a:p>
          <a:p>
            <a:pPr eaLnBrk="1" hangingPunct="1">
              <a:defRPr/>
            </a:pPr>
            <a:endParaRPr lang="en-US" altLang="zh-CN" sz="2000" b="1" dirty="0">
              <a:ea typeface="微软雅黑 Light" panose="020B0502040204020203" pitchFamily="34" charset="-122"/>
            </a:endParaRPr>
          </a:p>
          <a:p>
            <a:pPr eaLnBrk="1" hangingPunct="1">
              <a:defRPr/>
            </a:pPr>
            <a:r>
              <a:rPr lang="en-US" altLang="zh-CN" sz="2000" b="1" dirty="0">
                <a:ea typeface="微软雅黑 Light" panose="020B0502040204020203" pitchFamily="34" charset="-122"/>
              </a:rPr>
              <a:t>     k=</a:t>
            </a:r>
            <a:r>
              <a:rPr lang="en-US" altLang="zh-CN" sz="2000" b="1" dirty="0" err="1">
                <a:ea typeface="微软雅黑 Light" panose="020B0502040204020203" pitchFamily="34" charset="-122"/>
              </a:rPr>
              <a:t>LocateVex</a:t>
            </a:r>
            <a:r>
              <a:rPr lang="en-US" altLang="zh-CN" sz="2000" b="1" dirty="0">
                <a:ea typeface="微软雅黑 Light" panose="020B0502040204020203" pitchFamily="34" charset="-122"/>
              </a:rPr>
              <a:t>(</a:t>
            </a:r>
            <a:r>
              <a:rPr lang="en-US" altLang="zh-CN" sz="2000" b="1" dirty="0" err="1">
                <a:ea typeface="微软雅黑 Light" panose="020B0502040204020203" pitchFamily="34" charset="-122"/>
              </a:rPr>
              <a:t>G,u</a:t>
            </a:r>
            <a:r>
              <a:rPr lang="en-US" altLang="zh-CN" sz="2000" b="1" dirty="0">
                <a:ea typeface="微软雅黑 Light" panose="020B0502040204020203" pitchFamily="34" charset="-122"/>
              </a:rPr>
              <a:t>);</a:t>
            </a:r>
          </a:p>
          <a:p>
            <a:pPr eaLnBrk="1" hangingPunct="1">
              <a:defRPr/>
            </a:pPr>
            <a:r>
              <a:rPr lang="en-US" altLang="zh-CN" sz="2000" b="1" dirty="0">
                <a:ea typeface="微软雅黑 Light" panose="020B0502040204020203" pitchFamily="34" charset="-122"/>
              </a:rPr>
              <a:t>     for (j=0; j&lt;</a:t>
            </a:r>
            <a:r>
              <a:rPr lang="en-US" altLang="zh-CN" sz="2000" b="1" dirty="0" err="1">
                <a:ea typeface="微软雅黑 Light" panose="020B0502040204020203" pitchFamily="34" charset="-122"/>
              </a:rPr>
              <a:t>G.vexnum</a:t>
            </a:r>
            <a:r>
              <a:rPr lang="en-US" altLang="zh-CN" sz="2000" b="1" dirty="0">
                <a:ea typeface="微软雅黑 Light" panose="020B0502040204020203" pitchFamily="34" charset="-122"/>
              </a:rPr>
              <a:t>; ++j) </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zh-CN" altLang="en-US" sz="2000" b="1" dirty="0">
                <a:solidFill>
                  <a:srgbClr val="008000"/>
                </a:solidFill>
                <a:effectLst>
                  <a:outerShdw blurRad="38100" dist="38100" dir="2700000" algn="tl">
                    <a:srgbClr val="000000">
                      <a:alpha val="43137"/>
                    </a:srgbClr>
                  </a:outerShdw>
                </a:effectLst>
                <a:ea typeface="微软雅黑 Light" panose="020B0502040204020203" pitchFamily="34" charset="-122"/>
              </a:rPr>
              <a:t>辅助数组初始化</a:t>
            </a:r>
            <a:endPar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sz="2000" b="1" dirty="0">
                <a:ea typeface="微软雅黑 Light" panose="020B0502040204020203" pitchFamily="34" charset="-122"/>
              </a:rPr>
              <a:t>         if</a:t>
            </a:r>
            <a:r>
              <a:rPr lang="zh-CN" altLang="en-US" sz="2000" b="1" dirty="0">
                <a:ea typeface="微软雅黑 Light" panose="020B0502040204020203" pitchFamily="34" charset="-122"/>
              </a:rPr>
              <a:t> </a:t>
            </a:r>
            <a:r>
              <a:rPr lang="en-US" altLang="zh-CN" sz="2000" b="1" dirty="0">
                <a:ea typeface="微软雅黑 Light" panose="020B0502040204020203" pitchFamily="34" charset="-122"/>
              </a:rPr>
              <a:t>( j!=k)  </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en-US" altLang="zh-CN" sz="2000" b="1" dirty="0" err="1">
                <a:solidFill>
                  <a:srgbClr val="008000"/>
                </a:solidFill>
                <a:effectLst>
                  <a:outerShdw blurRad="38100" dist="38100" dir="2700000" algn="tl">
                    <a:srgbClr val="000000">
                      <a:alpha val="43137"/>
                    </a:srgbClr>
                  </a:outerShdw>
                </a:effectLst>
                <a:ea typeface="微软雅黑 Light" panose="020B0502040204020203" pitchFamily="34" charset="-122"/>
              </a:rPr>
              <a:t>adjvex</a:t>
            </a:r>
            <a:r>
              <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en-US" altLang="zh-CN" sz="2000" b="1" dirty="0" err="1">
                <a:solidFill>
                  <a:srgbClr val="008000"/>
                </a:solidFill>
                <a:effectLst>
                  <a:outerShdw blurRad="38100" dist="38100" dir="2700000" algn="tl">
                    <a:srgbClr val="000000">
                      <a:alpha val="43137"/>
                    </a:srgbClr>
                  </a:outerShdw>
                </a:effectLst>
                <a:ea typeface="微软雅黑 Light" panose="020B0502040204020203" pitchFamily="34" charset="-122"/>
              </a:rPr>
              <a:t>lowcost</a:t>
            </a:r>
            <a:endParaRPr lang="en-US" altLang="zh-CN" sz="2000"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closedge</a:t>
            </a:r>
            <a:r>
              <a:rPr lang="en-US" altLang="zh-CN" sz="2000" b="1" dirty="0">
                <a:ea typeface="微软雅黑 Light" panose="020B0502040204020203" pitchFamily="34" charset="-122"/>
              </a:rPr>
              <a:t>[j]={u, </a:t>
            </a:r>
            <a:r>
              <a:rPr lang="en-US" altLang="zh-CN" sz="2000" b="1" dirty="0" err="1">
                <a:ea typeface="微软雅黑 Light" panose="020B0502040204020203" pitchFamily="34" charset="-122"/>
              </a:rPr>
              <a:t>G.arcs</a:t>
            </a:r>
            <a:r>
              <a:rPr lang="en-US" altLang="zh-CN" sz="2000" b="1" dirty="0">
                <a:ea typeface="微软雅黑 Light" panose="020B0502040204020203" pitchFamily="34" charset="-122"/>
              </a:rPr>
              <a:t>[k][j].</a:t>
            </a:r>
            <a:r>
              <a:rPr lang="en-US" altLang="zh-CN" sz="2000" b="1" dirty="0" err="1">
                <a:ea typeface="微软雅黑 Light" panose="020B0502040204020203" pitchFamily="34" charset="-122"/>
              </a:rPr>
              <a:t>adj</a:t>
            </a:r>
            <a:r>
              <a:rPr lang="en-US" altLang="zh-CN" sz="2000" b="1" dirty="0">
                <a:ea typeface="微软雅黑 Light" panose="020B0502040204020203" pitchFamily="34" charset="-122"/>
              </a:rPr>
              <a:t>;} </a:t>
            </a:r>
          </a:p>
          <a:p>
            <a:pPr eaLnBrk="1" hangingPunct="1">
              <a:defRPr/>
            </a:pPr>
            <a:r>
              <a:rPr lang="en-US" altLang="zh-CN" sz="2000" b="1" dirty="0">
                <a:ea typeface="微软雅黑 Light" panose="020B0502040204020203" pitchFamily="34" charset="-122"/>
              </a:rPr>
              <a:t>     </a:t>
            </a:r>
            <a:r>
              <a:rPr lang="en-US" altLang="zh-CN" sz="2000" b="1" dirty="0" err="1">
                <a:ea typeface="微软雅黑 Light" panose="020B0502040204020203" pitchFamily="34" charset="-122"/>
              </a:rPr>
              <a:t>closedge</a:t>
            </a:r>
            <a:r>
              <a:rPr lang="en-US" altLang="zh-CN" sz="2000" b="1" dirty="0">
                <a:ea typeface="微软雅黑 Light" panose="020B0502040204020203" pitchFamily="34" charset="-122"/>
              </a:rPr>
              <a:t>[k].</a:t>
            </a:r>
            <a:r>
              <a:rPr lang="en-US" altLang="zh-CN" sz="2000" b="1" dirty="0" err="1">
                <a:ea typeface="微软雅黑 Light" panose="020B0502040204020203" pitchFamily="34" charset="-122"/>
              </a:rPr>
              <a:t>lowcost</a:t>
            </a:r>
            <a:r>
              <a:rPr lang="en-US" altLang="zh-CN" sz="2000" b="1" dirty="0">
                <a:ea typeface="微软雅黑 Light" panose="020B0502040204020203" pitchFamily="34" charset="-122"/>
              </a:rPr>
              <a:t> = 0;</a:t>
            </a:r>
          </a:p>
          <a:p>
            <a:pPr eaLnBrk="1" hangingPunct="1">
              <a:defRPr/>
            </a:pPr>
            <a:endParaRPr lang="zh-CN" altLang="en-US" dirty="0">
              <a:ea typeface="微软雅黑 Light" panose="020B0502040204020203" pitchFamily="34" charset="-122"/>
            </a:endParaRPr>
          </a:p>
        </p:txBody>
      </p:sp>
      <p:sp>
        <p:nvSpPr>
          <p:cNvPr id="5" name="矩形 4"/>
          <p:cNvSpPr/>
          <p:nvPr/>
        </p:nvSpPr>
        <p:spPr>
          <a:xfrm>
            <a:off x="7151576" y="768096"/>
            <a:ext cx="974947" cy="369332"/>
          </a:xfrm>
          <a:prstGeom prst="rect">
            <a:avLst/>
          </a:prstGeom>
        </p:spPr>
        <p:txBody>
          <a:bodyPr wrap="none">
            <a:spAutoFit/>
          </a:bodyPr>
          <a:lstStyle/>
          <a:p>
            <a:r>
              <a:rPr lang="zh-CN" altLang="en-US" b="1" dirty="0">
                <a:solidFill>
                  <a:srgbClr val="C00000"/>
                </a:solidFill>
                <a:effectLst>
                  <a:outerShdw blurRad="38100" dist="38100" dir="2700000" algn="tl">
                    <a:srgbClr val="000000">
                      <a:alpha val="43137"/>
                    </a:srgbClr>
                  </a:outerShdw>
                </a:effectLst>
                <a:ea typeface="微软雅黑 Light" panose="020B0502040204020203" pitchFamily="34" charset="-122"/>
              </a:rPr>
              <a:t>算法</a:t>
            </a:r>
            <a:r>
              <a:rPr lang="en-US" altLang="zh-CN" b="1" dirty="0">
                <a:solidFill>
                  <a:srgbClr val="C00000"/>
                </a:solidFill>
                <a:effectLst>
                  <a:outerShdw blurRad="38100" dist="38100" dir="2700000" algn="tl">
                    <a:srgbClr val="000000">
                      <a:alpha val="43137"/>
                    </a:srgbClr>
                  </a:outerShdw>
                </a:effectLst>
                <a:ea typeface="微软雅黑 Light" panose="020B0502040204020203" pitchFamily="34" charset="-122"/>
              </a:rPr>
              <a:t>7.9</a:t>
            </a:r>
            <a:endParaRPr lang="zh-CN" altLang="en-US" dirty="0"/>
          </a:p>
        </p:txBody>
      </p:sp>
    </p:spTree>
    <p:extLst>
      <p:ext uri="{BB962C8B-B14F-4D97-AF65-F5344CB8AC3E}">
        <p14:creationId xmlns:p14="http://schemas.microsoft.com/office/powerpoint/2010/main" val="276073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4" name="TextBox 1"/>
          <p:cNvSpPr txBox="1"/>
          <p:nvPr/>
        </p:nvSpPr>
        <p:spPr>
          <a:xfrm>
            <a:off x="609601" y="1791176"/>
            <a:ext cx="7924800" cy="4247317"/>
          </a:xfrm>
          <a:prstGeom prst="rect">
            <a:avLst/>
          </a:prstGeom>
          <a:noFill/>
        </p:spPr>
        <p:txBody>
          <a:bodyPr wrap="square">
            <a:spAutoFit/>
          </a:bodyPr>
          <a:lstStyle/>
          <a:p>
            <a:pPr eaLnBrk="1" hangingPunct="1">
              <a:defRPr/>
            </a:pPr>
            <a:r>
              <a:rPr lang="en-US" altLang="zh-CN" dirty="0">
                <a:ea typeface="微软雅黑 Light" panose="020B0502040204020203" pitchFamily="34" charset="-122"/>
              </a:rPr>
              <a:t> </a:t>
            </a:r>
            <a:r>
              <a:rPr lang="en-US" altLang="zh-CN" b="1" dirty="0">
                <a:ea typeface="微软雅黑 Light" panose="020B0502040204020203" pitchFamily="34" charset="-122"/>
              </a:rPr>
              <a:t>for (</a:t>
            </a:r>
            <a:r>
              <a:rPr lang="en-US" altLang="zh-CN" b="1" dirty="0" err="1">
                <a:ea typeface="微软雅黑 Light" panose="020B0502040204020203" pitchFamily="34" charset="-122"/>
              </a:rPr>
              <a:t>i</a:t>
            </a:r>
            <a:r>
              <a:rPr lang="en-US" altLang="zh-CN" b="1" dirty="0">
                <a:ea typeface="微软雅黑 Light" panose="020B0502040204020203" pitchFamily="34" charset="-122"/>
              </a:rPr>
              <a:t>=1; </a:t>
            </a:r>
            <a:r>
              <a:rPr lang="en-US" altLang="zh-CN" b="1" dirty="0" err="1">
                <a:ea typeface="微软雅黑 Light" panose="020B0502040204020203" pitchFamily="34" charset="-122"/>
              </a:rPr>
              <a:t>i</a:t>
            </a:r>
            <a:r>
              <a:rPr lang="en-US" altLang="zh-CN" b="1" dirty="0">
                <a:ea typeface="微软雅黑 Light" panose="020B0502040204020203" pitchFamily="34" charset="-122"/>
              </a:rPr>
              <a:t>&lt;</a:t>
            </a:r>
            <a:r>
              <a:rPr lang="en-US" altLang="zh-CN" b="1" dirty="0" err="1">
                <a:ea typeface="微软雅黑 Light" panose="020B0502040204020203" pitchFamily="34" charset="-122"/>
              </a:rPr>
              <a:t>G.vexnum</a:t>
            </a:r>
            <a:r>
              <a:rPr lang="en-US" altLang="zh-CN" b="1" dirty="0">
                <a:ea typeface="微软雅黑 Light" panose="020B0502040204020203" pitchFamily="34" charset="-122"/>
              </a:rPr>
              <a:t>; ++</a:t>
            </a:r>
            <a:r>
              <a:rPr lang="en-US" altLang="zh-CN" b="1" dirty="0" err="1">
                <a:ea typeface="微软雅黑 Light" panose="020B0502040204020203" pitchFamily="34" charset="-122"/>
              </a:rPr>
              <a:t>i</a:t>
            </a:r>
            <a:r>
              <a:rPr lang="en-US" altLang="zh-CN" b="1" dirty="0">
                <a:ea typeface="微软雅黑 Light" panose="020B0502040204020203" pitchFamily="34" charset="-122"/>
              </a:rPr>
              <a:t>) </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选择其余</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G.vexnum-1</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个顶点；</a:t>
            </a:r>
            <a:endPar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b="1" dirty="0">
                <a:ea typeface="微软雅黑 Light" panose="020B0502040204020203" pitchFamily="34" charset="-122"/>
              </a:rPr>
              <a:t>    k=minimum(</a:t>
            </a:r>
            <a:r>
              <a:rPr lang="en-US" altLang="zh-CN" b="1" dirty="0" err="1">
                <a:ea typeface="微软雅黑 Light" panose="020B0502040204020203" pitchFamily="34" charset="-122"/>
              </a:rPr>
              <a:t>closedge</a:t>
            </a:r>
            <a:r>
              <a:rPr lang="en-US" altLang="zh-CN" b="1" dirty="0">
                <a:ea typeface="微软雅黑 Light" panose="020B0502040204020203" pitchFamily="34" charset="-122"/>
              </a:rPr>
              <a:t>); </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求出</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T</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的下一个节点</a:t>
            </a:r>
            <a:endPar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 </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此时</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closedge</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[k].</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lowcost</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 </a:t>
            </a: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  MIN{</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closedge</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[v</a:t>
            </a:r>
            <a:r>
              <a:rPr lang="en-US" altLang="zh-CN" b="1" baseline="-25000" dirty="0">
                <a:solidFill>
                  <a:srgbClr val="008000"/>
                </a:solidFill>
                <a:effectLst>
                  <a:outerShdw blurRad="38100" dist="38100" dir="2700000" algn="tl">
                    <a:srgbClr val="000000">
                      <a:alpha val="43137"/>
                    </a:srgbClr>
                  </a:outerShdw>
                </a:effectLst>
                <a:ea typeface="微软雅黑 Light" panose="020B0502040204020203" pitchFamily="34" charset="-122"/>
              </a:rPr>
              <a:t>i</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lowcost</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 </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closedge</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[v</a:t>
            </a:r>
            <a:r>
              <a:rPr lang="en-US" altLang="zh-CN" b="1" baseline="-25000" dirty="0">
                <a:solidFill>
                  <a:srgbClr val="008000"/>
                </a:solidFill>
                <a:effectLst>
                  <a:outerShdw blurRad="38100" dist="38100" dir="2700000" algn="tl">
                    <a:srgbClr val="000000">
                      <a:alpha val="43137"/>
                    </a:srgbClr>
                  </a:outerShdw>
                </a:effectLst>
                <a:ea typeface="微软雅黑 Light" panose="020B0502040204020203" pitchFamily="34" charset="-122"/>
              </a:rPr>
              <a:t>i</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lowcost</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&gt;0, v</a:t>
            </a:r>
            <a:r>
              <a:rPr lang="en-US" altLang="zh-CN" b="1" baseline="-25000" dirty="0">
                <a:solidFill>
                  <a:srgbClr val="008000"/>
                </a:solidFill>
                <a:effectLst>
                  <a:outerShdw blurRad="38100" dist="38100" dir="2700000" algn="tl">
                    <a:srgbClr val="000000">
                      <a:alpha val="43137"/>
                    </a:srgbClr>
                  </a:outerShdw>
                </a:effectLst>
                <a:ea typeface="微软雅黑 Light" panose="020B0502040204020203" pitchFamily="34" charset="-122"/>
              </a:rPr>
              <a:t>i</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∈V-U.</a:t>
            </a: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en-US" altLang="zh-CN" b="1" dirty="0" err="1">
                <a:ea typeface="微软雅黑 Light" panose="020B0502040204020203" pitchFamily="34" charset="-122"/>
              </a:rPr>
              <a:t>printf</a:t>
            </a:r>
            <a:r>
              <a:rPr lang="en-US" altLang="zh-CN" b="1" dirty="0">
                <a:ea typeface="微软雅黑 Light" panose="020B0502040204020203" pitchFamily="34" charset="-122"/>
              </a:rPr>
              <a:t>(</a:t>
            </a:r>
            <a:r>
              <a:rPr lang="en-US" altLang="zh-CN" b="1" dirty="0" err="1">
                <a:ea typeface="微软雅黑 Light" panose="020B0502040204020203" pitchFamily="34" charset="-122"/>
              </a:rPr>
              <a:t>closedge</a:t>
            </a:r>
            <a:r>
              <a:rPr lang="en-US" altLang="zh-CN" b="1" dirty="0">
                <a:ea typeface="微软雅黑 Light" panose="020B0502040204020203" pitchFamily="34" charset="-122"/>
              </a:rPr>
              <a:t>[k].</a:t>
            </a:r>
            <a:r>
              <a:rPr lang="en-US" altLang="zh-CN" b="1" dirty="0" err="1">
                <a:ea typeface="微软雅黑 Light" panose="020B0502040204020203" pitchFamily="34" charset="-122"/>
              </a:rPr>
              <a:t>adjvex</a:t>
            </a:r>
            <a:r>
              <a:rPr lang="en-US" altLang="zh-CN" b="1" dirty="0">
                <a:ea typeface="微软雅黑 Light" panose="020B0502040204020203" pitchFamily="34" charset="-122"/>
              </a:rPr>
              <a:t>, </a:t>
            </a:r>
            <a:r>
              <a:rPr lang="en-US" altLang="zh-CN" b="1" dirty="0" err="1">
                <a:ea typeface="微软雅黑 Light" panose="020B0502040204020203" pitchFamily="34" charset="-122"/>
              </a:rPr>
              <a:t>G.vexs</a:t>
            </a:r>
            <a:r>
              <a:rPr lang="en-US" altLang="zh-CN" b="1" dirty="0">
                <a:ea typeface="微软雅黑 Light" panose="020B0502040204020203" pitchFamily="34" charset="-122"/>
              </a:rPr>
              <a:t>[k]); </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输出生成树的边</a:t>
            </a:r>
            <a:endPar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en-US" altLang="zh-CN" b="1" dirty="0" err="1">
                <a:ea typeface="微软雅黑 Light" panose="020B0502040204020203" pitchFamily="34" charset="-122"/>
              </a:rPr>
              <a:t>closedge</a:t>
            </a:r>
            <a:r>
              <a:rPr lang="en-US" altLang="zh-CN" b="1" dirty="0">
                <a:ea typeface="微软雅黑 Light" panose="020B0502040204020203" pitchFamily="34" charset="-122"/>
              </a:rPr>
              <a:t>[k].</a:t>
            </a:r>
            <a:r>
              <a:rPr lang="en-US" altLang="zh-CN" b="1" dirty="0" err="1">
                <a:ea typeface="微软雅黑 Light" panose="020B0502040204020203" pitchFamily="34" charset="-122"/>
              </a:rPr>
              <a:t>lowcost</a:t>
            </a:r>
            <a:r>
              <a:rPr lang="en-US" altLang="zh-CN" b="1" dirty="0">
                <a:ea typeface="微软雅黑 Light" panose="020B0502040204020203" pitchFamily="34" charset="-122"/>
              </a:rPr>
              <a:t> = 0; </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第</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k</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顶点并入</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U</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集</a:t>
            </a:r>
            <a:endPar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en-US" altLang="zh-CN" b="1" dirty="0">
                <a:ea typeface="微软雅黑 Light" panose="020B0502040204020203" pitchFamily="34" charset="-122"/>
              </a:rPr>
              <a:t>for (j=0; j&lt;</a:t>
            </a:r>
            <a:r>
              <a:rPr lang="en-US" altLang="zh-CN" b="1" dirty="0" err="1">
                <a:ea typeface="微软雅黑 Light" panose="020B0502040204020203" pitchFamily="34" charset="-122"/>
              </a:rPr>
              <a:t>G.vexnum</a:t>
            </a:r>
            <a:r>
              <a:rPr lang="en-US" altLang="zh-CN" b="1" dirty="0">
                <a:ea typeface="微软雅黑 Light" panose="020B0502040204020203" pitchFamily="34" charset="-122"/>
              </a:rPr>
              <a:t>; ++j)</a:t>
            </a: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新顶点并入</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U</a:t>
            </a:r>
            <a:r>
              <a:rPr lang="zh-CN" altLang="en-US" b="1" dirty="0">
                <a:solidFill>
                  <a:srgbClr val="008000"/>
                </a:solidFill>
                <a:effectLst>
                  <a:outerShdw blurRad="38100" dist="38100" dir="2700000" algn="tl">
                    <a:srgbClr val="000000">
                      <a:alpha val="43137"/>
                    </a:srgbClr>
                  </a:outerShdw>
                </a:effectLst>
                <a:ea typeface="微软雅黑 Light" panose="020B0502040204020203" pitchFamily="34" charset="-122"/>
              </a:rPr>
              <a:t>后重新选择最小边</a:t>
            </a:r>
            <a:endParaRPr lang="en-US" altLang="zh-CN" b="1" dirty="0">
              <a:ea typeface="微软雅黑 Light" panose="020B0502040204020203" pitchFamily="34" charset="-122"/>
            </a:endParaRPr>
          </a:p>
          <a:p>
            <a:pPr marL="990600" lvl="1" indent="-447675" eaLnBrk="1" hangingPunct="1">
              <a:defRPr/>
            </a:pPr>
            <a:r>
              <a:rPr lang="en-US" altLang="zh-CN" b="1" dirty="0">
                <a:ea typeface="微软雅黑 Light" panose="020B0502040204020203" pitchFamily="34" charset="-122"/>
              </a:rPr>
              <a:t>  if (G.arc[k][j].</a:t>
            </a:r>
            <a:r>
              <a:rPr lang="en-US" altLang="zh-CN" b="1" dirty="0" err="1">
                <a:ea typeface="微软雅黑 Light" panose="020B0502040204020203" pitchFamily="34" charset="-122"/>
              </a:rPr>
              <a:t>adj</a:t>
            </a:r>
            <a:r>
              <a:rPr lang="en-US" altLang="zh-CN" b="1" dirty="0">
                <a:ea typeface="微软雅黑 Light" panose="020B0502040204020203" pitchFamily="34" charset="-122"/>
              </a:rPr>
              <a:t>&lt;</a:t>
            </a:r>
            <a:r>
              <a:rPr lang="en-US" altLang="zh-CN" b="1" dirty="0" err="1">
                <a:ea typeface="微软雅黑 Light" panose="020B0502040204020203" pitchFamily="34" charset="-122"/>
              </a:rPr>
              <a:t>closedge</a:t>
            </a:r>
            <a:r>
              <a:rPr lang="en-US" altLang="zh-CN" b="1" dirty="0">
                <a:ea typeface="微软雅黑 Light" panose="020B0502040204020203" pitchFamily="34" charset="-122"/>
              </a:rPr>
              <a:t>[j].</a:t>
            </a:r>
            <a:r>
              <a:rPr lang="en-US" altLang="zh-CN" b="1" dirty="0" err="1">
                <a:ea typeface="微软雅黑 Light" panose="020B0502040204020203" pitchFamily="34" charset="-122"/>
              </a:rPr>
              <a:t>lowcost</a:t>
            </a:r>
            <a:r>
              <a:rPr lang="en-US" altLang="zh-CN" b="1" dirty="0">
                <a:ea typeface="微软雅黑 Light" panose="020B0502040204020203" pitchFamily="34" charset="-122"/>
              </a:rPr>
              <a:t>)       </a:t>
            </a:r>
          </a:p>
          <a:p>
            <a:pPr marL="990600" lvl="1" indent="-447675" eaLnBrk="1" hangingPunct="1">
              <a:defRPr/>
            </a:pPr>
            <a:endParaRPr lang="en-US" altLang="zh-CN" b="1" dirty="0">
              <a:ea typeface="微软雅黑 Light" panose="020B0502040204020203" pitchFamily="34" charset="-122"/>
            </a:endParaRPr>
          </a:p>
          <a:p>
            <a:pPr marL="990600" lvl="1" indent="-447675" eaLnBrk="1" hangingPunct="1">
              <a:defRPr/>
            </a:pPr>
            <a:r>
              <a:rPr lang="en-US" altLang="zh-CN" b="1" dirty="0">
                <a:ea typeface="微软雅黑 Light" panose="020B0502040204020203" pitchFamily="34" charset="-122"/>
              </a:rPr>
              <a:t>     </a:t>
            </a:r>
            <a:r>
              <a:rPr lang="en-US" altLang="zh-CN" b="1" dirty="0" err="1">
                <a:ea typeface="微软雅黑 Light" panose="020B0502040204020203" pitchFamily="34" charset="-122"/>
              </a:rPr>
              <a:t>closedge</a:t>
            </a:r>
            <a:r>
              <a:rPr lang="en-US" altLang="zh-CN" b="1" dirty="0">
                <a:ea typeface="微软雅黑 Light" panose="020B0502040204020203" pitchFamily="34" charset="-122"/>
              </a:rPr>
              <a:t>[j]={</a:t>
            </a:r>
            <a:r>
              <a:rPr lang="en-US" altLang="zh-CN" b="1" dirty="0" err="1">
                <a:ea typeface="微软雅黑 Light" panose="020B0502040204020203" pitchFamily="34" charset="-122"/>
              </a:rPr>
              <a:t>G.vexs</a:t>
            </a:r>
            <a:r>
              <a:rPr lang="en-US" altLang="zh-CN" b="1" dirty="0">
                <a:ea typeface="微软雅黑 Light" panose="020B0502040204020203" pitchFamily="34" charset="-122"/>
              </a:rPr>
              <a:t>[k], </a:t>
            </a:r>
          </a:p>
          <a:p>
            <a:pPr marL="990600" lvl="1" indent="-447675" eaLnBrk="1" hangingPunct="1">
              <a:defRPr/>
            </a:pPr>
            <a:r>
              <a:rPr lang="en-US" altLang="zh-CN" b="1" dirty="0">
                <a:ea typeface="微软雅黑 Light" panose="020B0502040204020203" pitchFamily="34" charset="-122"/>
              </a:rPr>
              <a:t>     </a:t>
            </a:r>
            <a:r>
              <a:rPr lang="en-US" altLang="zh-CN" b="1" dirty="0" err="1">
                <a:ea typeface="微软雅黑 Light" panose="020B0502040204020203" pitchFamily="34" charset="-122"/>
              </a:rPr>
              <a:t>G.arcs</a:t>
            </a:r>
            <a:r>
              <a:rPr lang="en-US" altLang="zh-CN" b="1" dirty="0">
                <a:ea typeface="微软雅黑 Light" panose="020B0502040204020203" pitchFamily="34" charset="-122"/>
              </a:rPr>
              <a:t>[k][j].</a:t>
            </a:r>
            <a:r>
              <a:rPr lang="en-US" altLang="zh-CN" b="1" dirty="0" err="1">
                <a:ea typeface="微软雅黑 Light" panose="020B0502040204020203" pitchFamily="34" charset="-122"/>
              </a:rPr>
              <a:t>adj</a:t>
            </a:r>
            <a:r>
              <a:rPr lang="en-US" altLang="zh-CN" b="1" dirty="0">
                <a:ea typeface="微软雅黑 Light" panose="020B0502040204020203" pitchFamily="34" charset="-122"/>
              </a:rPr>
              <a:t>}; </a:t>
            </a:r>
          </a:p>
          <a:p>
            <a:pPr marL="990600" lvl="1" indent="-447675" eaLnBrk="1" hangingPunct="1">
              <a:defRPr/>
            </a:pPr>
            <a:endPar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   </a:t>
            </a:r>
            <a:r>
              <a:rPr lang="en-US" altLang="zh-CN" b="1" dirty="0">
                <a:effectLst>
                  <a:outerShdw blurRad="38100" dist="38100" dir="2700000" algn="tl">
                    <a:srgbClr val="000000">
                      <a:alpha val="43137"/>
                    </a:srgbClr>
                  </a:outerShdw>
                </a:effectLst>
                <a:ea typeface="微软雅黑 Light" panose="020B0502040204020203" pitchFamily="34" charset="-122"/>
              </a:rPr>
              <a:t>}</a:t>
            </a: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//for </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i</a:t>
            </a:r>
            <a:endPar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endParaRPr>
          </a:p>
          <a:p>
            <a:pPr eaLnBrk="1" hangingPunct="1">
              <a:defRPr/>
            </a:pPr>
            <a:r>
              <a:rPr lang="en-US" altLang="zh-CN" b="1" dirty="0">
                <a:solidFill>
                  <a:srgbClr val="008000"/>
                </a:solidFill>
                <a:effectLst>
                  <a:outerShdw blurRad="38100" dist="38100" dir="2700000" algn="tl">
                    <a:srgbClr val="000000">
                      <a:alpha val="43137"/>
                    </a:srgbClr>
                  </a:outerShdw>
                </a:effectLst>
                <a:ea typeface="微软雅黑 Light" panose="020B0502040204020203" pitchFamily="34" charset="-122"/>
              </a:rPr>
              <a:t>}//</a:t>
            </a:r>
            <a:r>
              <a:rPr lang="en-US" altLang="zh-CN" b="1" dirty="0" err="1">
                <a:solidFill>
                  <a:srgbClr val="008000"/>
                </a:solidFill>
                <a:effectLst>
                  <a:outerShdw blurRad="38100" dist="38100" dir="2700000" algn="tl">
                    <a:srgbClr val="000000">
                      <a:alpha val="43137"/>
                    </a:srgbClr>
                  </a:outerShdw>
                </a:effectLst>
                <a:ea typeface="微软雅黑 Light" panose="020B0502040204020203" pitchFamily="34" charset="-122"/>
              </a:rPr>
              <a:t>MiniSpanTree</a:t>
            </a: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17011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7166031" cy="640080"/>
          </a:xfrm>
        </p:spPr>
        <p:txBody>
          <a:bodyPr/>
          <a:lstStyle/>
          <a:p>
            <a:r>
              <a:rPr lang="zh-CN" altLang="en-US" b="1" dirty="0">
                <a:solidFill>
                  <a:srgbClr val="800000"/>
                </a:solidFill>
                <a:ea typeface="微软雅黑 Light" panose="020B0502040204020203" pitchFamily="34" charset="-122"/>
              </a:rPr>
              <a:t>克鲁斯卡尔（</a:t>
            </a:r>
            <a:r>
              <a:rPr lang="en-US" altLang="zh-CN" b="1" dirty="0" err="1">
                <a:solidFill>
                  <a:srgbClr val="800000"/>
                </a:solidFill>
                <a:ea typeface="微软雅黑 Light" panose="020B0502040204020203" pitchFamily="34" charset="-122"/>
              </a:rPr>
              <a:t>Kruskal</a:t>
            </a:r>
            <a:r>
              <a:rPr lang="zh-CN" altLang="en-US" b="1" dirty="0">
                <a:solidFill>
                  <a:srgbClr val="800000"/>
                </a:solidFill>
                <a:ea typeface="微软雅黑 Light" panose="020B0502040204020203" pitchFamily="34" charset="-122"/>
              </a:rPr>
              <a:t>）算法</a:t>
            </a:r>
            <a:endParaRPr lang="zh-CN" altLang="en-US" dirty="0"/>
          </a:p>
        </p:txBody>
      </p:sp>
      <p:sp>
        <p:nvSpPr>
          <p:cNvPr id="5" name="Rectangle 4"/>
          <p:cNvSpPr>
            <a:spLocks noChangeArrowheads="1"/>
          </p:cNvSpPr>
          <p:nvPr/>
        </p:nvSpPr>
        <p:spPr bwMode="auto">
          <a:xfrm>
            <a:off x="390907" y="1676400"/>
            <a:ext cx="84582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0"/>
              </a:spcBef>
              <a:spcAft>
                <a:spcPct val="0"/>
              </a:spcAft>
              <a:buClrTx/>
              <a:buFont typeface="Monotype Sorts" pitchFamily="2" charset="2"/>
              <a:buNone/>
            </a:pPr>
            <a:r>
              <a:rPr lang="zh-CN" altLang="en-US" sz="2800" b="1" dirty="0">
                <a:ea typeface="微软雅黑 Light" panose="020B0502040204020203" pitchFamily="34" charset="-122"/>
              </a:rPr>
              <a:t>考虑问题的出发点</a:t>
            </a:r>
            <a:r>
              <a:rPr lang="en-US" altLang="zh-CN" sz="2800" b="1" dirty="0">
                <a:ea typeface="微软雅黑 Light" panose="020B0502040204020203" pitchFamily="34" charset="-122"/>
              </a:rPr>
              <a:t>: </a:t>
            </a:r>
            <a:r>
              <a:rPr lang="zh-CN" altLang="en-US" sz="2800" dirty="0">
                <a:ea typeface="微软雅黑 Light" panose="020B0502040204020203" pitchFamily="34" charset="-122"/>
              </a:rPr>
              <a:t>为使生成树上边的权值之和达到最小，则应使生成树中每一条边的权值尽可能地小。</a:t>
            </a:r>
            <a:endParaRPr lang="zh-CN" altLang="en-US" dirty="0">
              <a:ea typeface="微软雅黑 Light" panose="020B0502040204020203" pitchFamily="34" charset="-122"/>
            </a:endParaRPr>
          </a:p>
        </p:txBody>
      </p:sp>
      <p:sp>
        <p:nvSpPr>
          <p:cNvPr id="7" name="矩形 6"/>
          <p:cNvSpPr/>
          <p:nvPr/>
        </p:nvSpPr>
        <p:spPr>
          <a:xfrm>
            <a:off x="434202" y="3667036"/>
            <a:ext cx="8100197" cy="1815882"/>
          </a:xfrm>
          <a:prstGeom prst="rect">
            <a:avLst/>
          </a:prstGeom>
        </p:spPr>
        <p:txBody>
          <a:bodyPr wrap="square">
            <a:spAutoFit/>
          </a:bodyPr>
          <a:lstStyle/>
          <a:p>
            <a:r>
              <a:rPr kumimoji="1" lang="zh-CN" altLang="en-US" sz="2800" b="1" dirty="0">
                <a:latin typeface="Times New Roman" panose="02020603050405020304" pitchFamily="18" charset="0"/>
                <a:ea typeface="微软雅黑 Light" panose="020B0502040204020203" pitchFamily="34" charset="-122"/>
              </a:rPr>
              <a:t>具体做法</a:t>
            </a:r>
            <a:r>
              <a:rPr kumimoji="1" lang="en-US" altLang="zh-CN" sz="2800" b="1" dirty="0">
                <a:latin typeface="Times New Roman" panose="02020603050405020304" pitchFamily="18" charset="0"/>
                <a:ea typeface="微软雅黑 Light" panose="020B0502040204020203" pitchFamily="34" charset="-122"/>
              </a:rPr>
              <a:t>: </a:t>
            </a:r>
            <a:r>
              <a:rPr kumimoji="1" lang="zh-CN" altLang="en-US" sz="2800" dirty="0">
                <a:latin typeface="Times New Roman" panose="02020603050405020304" pitchFamily="18" charset="0"/>
                <a:ea typeface="微软雅黑 Light" panose="020B0502040204020203" pitchFamily="34" charset="-122"/>
              </a:rPr>
              <a:t>先构造一个只含 </a:t>
            </a:r>
            <a:r>
              <a:rPr kumimoji="1" lang="en-US" altLang="zh-CN" sz="2800" dirty="0">
                <a:latin typeface="Times New Roman" panose="02020603050405020304" pitchFamily="18" charset="0"/>
                <a:ea typeface="微软雅黑 Light" panose="020B0502040204020203" pitchFamily="34" charset="-122"/>
              </a:rPr>
              <a:t>n </a:t>
            </a:r>
            <a:r>
              <a:rPr kumimoji="1" lang="zh-CN" altLang="en-US" sz="2800" dirty="0">
                <a:latin typeface="Times New Roman" panose="02020603050405020304" pitchFamily="18" charset="0"/>
                <a:ea typeface="微软雅黑 Light" panose="020B0502040204020203" pitchFamily="34" charset="-122"/>
              </a:rPr>
              <a:t>个顶点的子图 </a:t>
            </a:r>
            <a:r>
              <a:rPr kumimoji="1" lang="en-US" altLang="zh-CN" sz="2800" dirty="0">
                <a:latin typeface="Times New Roman" panose="02020603050405020304" pitchFamily="18" charset="0"/>
                <a:ea typeface="微软雅黑 Light" panose="020B0502040204020203" pitchFamily="34" charset="-122"/>
              </a:rPr>
              <a:t>SG</a:t>
            </a:r>
            <a:r>
              <a:rPr kumimoji="1" lang="zh-CN" altLang="en-US" sz="2800" dirty="0">
                <a:latin typeface="Times New Roman" panose="02020603050405020304" pitchFamily="18" charset="0"/>
                <a:ea typeface="微软雅黑 Light" panose="020B0502040204020203" pitchFamily="34" charset="-122"/>
              </a:rPr>
              <a:t>，然后从权值最小的边开始，若它的添加</a:t>
            </a:r>
            <a:r>
              <a:rPr kumimoji="1" lang="zh-CN" altLang="en-US" sz="2800" dirty="0">
                <a:solidFill>
                  <a:schemeClr val="accent5"/>
                </a:solidFill>
                <a:latin typeface="Times New Roman" panose="02020603050405020304" pitchFamily="18" charset="0"/>
                <a:ea typeface="微软雅黑 Light" panose="020B0502040204020203" pitchFamily="34" charset="-122"/>
              </a:rPr>
              <a:t>不使</a:t>
            </a:r>
            <a:r>
              <a:rPr kumimoji="1" lang="en-US" altLang="zh-CN" sz="2800" dirty="0">
                <a:solidFill>
                  <a:schemeClr val="accent5"/>
                </a:solidFill>
                <a:latin typeface="Times New Roman" panose="02020603050405020304" pitchFamily="18" charset="0"/>
                <a:ea typeface="微软雅黑 Light" panose="020B0502040204020203" pitchFamily="34" charset="-122"/>
              </a:rPr>
              <a:t>SG </a:t>
            </a:r>
            <a:r>
              <a:rPr kumimoji="1" lang="zh-CN" altLang="en-US" sz="2800" dirty="0">
                <a:solidFill>
                  <a:schemeClr val="accent5"/>
                </a:solidFill>
                <a:latin typeface="Times New Roman" panose="02020603050405020304" pitchFamily="18" charset="0"/>
                <a:ea typeface="微软雅黑 Light" panose="020B0502040204020203" pitchFamily="34" charset="-122"/>
              </a:rPr>
              <a:t>中产生回路</a:t>
            </a:r>
            <a:r>
              <a:rPr kumimoji="1" lang="zh-CN" altLang="en-US" sz="2800" dirty="0">
                <a:latin typeface="Times New Roman" panose="02020603050405020304" pitchFamily="18" charset="0"/>
                <a:ea typeface="微软雅黑 Light" panose="020B0502040204020203" pitchFamily="34" charset="-122"/>
              </a:rPr>
              <a:t>，则在 </a:t>
            </a:r>
            <a:r>
              <a:rPr kumimoji="1" lang="en-US" altLang="zh-CN" sz="2800" dirty="0">
                <a:latin typeface="Times New Roman" panose="02020603050405020304" pitchFamily="18" charset="0"/>
                <a:ea typeface="微软雅黑 Light" panose="020B0502040204020203" pitchFamily="34" charset="-122"/>
              </a:rPr>
              <a:t>SG </a:t>
            </a:r>
            <a:r>
              <a:rPr kumimoji="1" lang="zh-CN" altLang="en-US" sz="2800" dirty="0">
                <a:latin typeface="Times New Roman" panose="02020603050405020304" pitchFamily="18" charset="0"/>
                <a:ea typeface="微软雅黑 Light" panose="020B0502040204020203" pitchFamily="34" charset="-122"/>
              </a:rPr>
              <a:t>上加上这条边，如此重复，直至加上 </a:t>
            </a:r>
            <a:r>
              <a:rPr kumimoji="1" lang="en-US" altLang="zh-CN" sz="2800" dirty="0">
                <a:latin typeface="Times New Roman" panose="02020603050405020304" pitchFamily="18" charset="0"/>
                <a:ea typeface="微软雅黑 Light" panose="020B0502040204020203" pitchFamily="34" charset="-122"/>
              </a:rPr>
              <a:t>n-1 </a:t>
            </a:r>
            <a:r>
              <a:rPr kumimoji="1" lang="zh-CN" altLang="en-US" sz="2800" dirty="0">
                <a:latin typeface="Times New Roman" panose="02020603050405020304" pitchFamily="18" charset="0"/>
                <a:ea typeface="微软雅黑 Light" panose="020B0502040204020203" pitchFamily="34" charset="-122"/>
              </a:rPr>
              <a:t>条边为止。</a:t>
            </a:r>
          </a:p>
        </p:txBody>
      </p:sp>
      <p:sp>
        <p:nvSpPr>
          <p:cNvPr id="6" name="矩形 5"/>
          <p:cNvSpPr/>
          <p:nvPr/>
        </p:nvSpPr>
        <p:spPr>
          <a:xfrm>
            <a:off x="6112460" y="808966"/>
            <a:ext cx="2736647" cy="369332"/>
          </a:xfrm>
          <a:prstGeom prst="rect">
            <a:avLst/>
          </a:prstGeom>
        </p:spPr>
        <p:txBody>
          <a:bodyPr wrap="none">
            <a:spAutoFit/>
          </a:bodyPr>
          <a:lstStyle/>
          <a:p>
            <a:r>
              <a:rPr lang="en-US" altLang="zh-CN" dirty="0">
                <a:solidFill>
                  <a:srgbClr val="222222"/>
                </a:solidFill>
                <a:latin typeface="Arial" panose="020B0604020202020204" pitchFamily="34" charset="0"/>
              </a:rPr>
              <a:t>Joseph </a:t>
            </a:r>
            <a:r>
              <a:rPr lang="en-US" altLang="zh-CN" dirty="0" err="1">
                <a:solidFill>
                  <a:srgbClr val="222222"/>
                </a:solidFill>
                <a:latin typeface="Arial" panose="020B0604020202020204" pitchFamily="34" charset="0"/>
              </a:rPr>
              <a:t>Kruskal</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1956</a:t>
            </a:r>
            <a:r>
              <a:rPr lang="zh-CN" altLang="en-US" dirty="0">
                <a:solidFill>
                  <a:srgbClr val="222222"/>
                </a:solidFill>
                <a:latin typeface="Arial" panose="020B0604020202020204" pitchFamily="34" charset="0"/>
              </a:rPr>
              <a:t>年</a:t>
            </a:r>
            <a:endParaRPr lang="zh-CN" altLang="en-US" dirty="0"/>
          </a:p>
        </p:txBody>
      </p:sp>
    </p:spTree>
    <p:extLst>
      <p:ext uri="{BB962C8B-B14F-4D97-AF65-F5344CB8AC3E}">
        <p14:creationId xmlns:p14="http://schemas.microsoft.com/office/powerpoint/2010/main" val="29596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克鲁斯卡尔（</a:t>
            </a:r>
            <a:r>
              <a:rPr lang="en-US" altLang="zh-CN" b="1" dirty="0" err="1">
                <a:solidFill>
                  <a:srgbClr val="800000"/>
                </a:solidFill>
                <a:ea typeface="微软雅黑 Light" panose="020B0502040204020203" pitchFamily="34" charset="-122"/>
              </a:rPr>
              <a:t>Kruskal</a:t>
            </a:r>
            <a:r>
              <a:rPr lang="zh-CN" altLang="en-US" b="1" dirty="0">
                <a:solidFill>
                  <a:srgbClr val="800000"/>
                </a:solidFill>
                <a:ea typeface="微软雅黑 Light" panose="020B0502040204020203" pitchFamily="34" charset="-122"/>
              </a:rPr>
              <a:t>）算法</a:t>
            </a:r>
            <a:endParaRPr lang="zh-CN" altLang="en-US" dirty="0"/>
          </a:p>
        </p:txBody>
      </p:sp>
      <p:sp>
        <p:nvSpPr>
          <p:cNvPr id="3" name="内容占位符 2"/>
          <p:cNvSpPr>
            <a:spLocks noGrp="1"/>
          </p:cNvSpPr>
          <p:nvPr>
            <p:ph sz="quarter" idx="10"/>
          </p:nvPr>
        </p:nvSpPr>
        <p:spPr/>
        <p:txBody>
          <a:bodyPr/>
          <a:lstStyle/>
          <a:p>
            <a:endParaRPr lang="zh-CN" altLang="en-US"/>
          </a:p>
        </p:txBody>
      </p:sp>
      <p:sp>
        <p:nvSpPr>
          <p:cNvPr id="4" name="Oval 2"/>
          <p:cNvSpPr>
            <a:spLocks noChangeArrowheads="1"/>
          </p:cNvSpPr>
          <p:nvPr/>
        </p:nvSpPr>
        <p:spPr bwMode="auto">
          <a:xfrm>
            <a:off x="2514600" y="15700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a</a:t>
            </a:r>
            <a:endParaRPr lang="en-US" altLang="zh-CN" sz="2400" dirty="0">
              <a:ea typeface="微软雅黑 Light" panose="020B0502040204020203" pitchFamily="34" charset="-122"/>
            </a:endParaRPr>
          </a:p>
        </p:txBody>
      </p:sp>
      <p:sp>
        <p:nvSpPr>
          <p:cNvPr id="5" name="Oval 3"/>
          <p:cNvSpPr>
            <a:spLocks noChangeArrowheads="1"/>
          </p:cNvSpPr>
          <p:nvPr/>
        </p:nvSpPr>
        <p:spPr bwMode="auto">
          <a:xfrm>
            <a:off x="5334000" y="15700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b</a:t>
            </a:r>
            <a:endParaRPr lang="en-US" altLang="zh-CN" sz="2400" dirty="0">
              <a:ea typeface="微软雅黑 Light" panose="020B0502040204020203" pitchFamily="34" charset="-122"/>
            </a:endParaRPr>
          </a:p>
        </p:txBody>
      </p:sp>
      <p:sp>
        <p:nvSpPr>
          <p:cNvPr id="6" name="Oval 4"/>
          <p:cNvSpPr>
            <a:spLocks noChangeArrowheads="1"/>
          </p:cNvSpPr>
          <p:nvPr/>
        </p:nvSpPr>
        <p:spPr bwMode="auto">
          <a:xfrm>
            <a:off x="7086600" y="24082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c</a:t>
            </a:r>
            <a:endParaRPr lang="en-US" altLang="zh-CN" sz="2400" dirty="0">
              <a:ea typeface="微软雅黑 Light" panose="020B0502040204020203" pitchFamily="34" charset="-122"/>
            </a:endParaRPr>
          </a:p>
        </p:txBody>
      </p:sp>
      <p:sp>
        <p:nvSpPr>
          <p:cNvPr id="7" name="Oval 5"/>
          <p:cNvSpPr>
            <a:spLocks noChangeArrowheads="1"/>
          </p:cNvSpPr>
          <p:nvPr/>
        </p:nvSpPr>
        <p:spPr bwMode="auto">
          <a:xfrm>
            <a:off x="5562600" y="40846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d</a:t>
            </a:r>
            <a:endParaRPr lang="en-US" altLang="zh-CN" sz="2400" dirty="0">
              <a:ea typeface="微软雅黑 Light" panose="020B0502040204020203" pitchFamily="34" charset="-122"/>
            </a:endParaRPr>
          </a:p>
        </p:txBody>
      </p:sp>
      <p:sp>
        <p:nvSpPr>
          <p:cNvPr id="8" name="Oval 6"/>
          <p:cNvSpPr>
            <a:spLocks noChangeArrowheads="1"/>
          </p:cNvSpPr>
          <p:nvPr/>
        </p:nvSpPr>
        <p:spPr bwMode="auto">
          <a:xfrm>
            <a:off x="3886200" y="31702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e</a:t>
            </a:r>
            <a:endParaRPr lang="en-US" altLang="zh-CN" sz="2400" dirty="0">
              <a:ea typeface="微软雅黑 Light" panose="020B0502040204020203" pitchFamily="34" charset="-122"/>
            </a:endParaRPr>
          </a:p>
        </p:txBody>
      </p:sp>
      <p:sp>
        <p:nvSpPr>
          <p:cNvPr id="9" name="Oval 7"/>
          <p:cNvSpPr>
            <a:spLocks noChangeArrowheads="1"/>
          </p:cNvSpPr>
          <p:nvPr/>
        </p:nvSpPr>
        <p:spPr bwMode="auto">
          <a:xfrm>
            <a:off x="1905000" y="40846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g</a:t>
            </a:r>
            <a:endParaRPr lang="en-US" altLang="zh-CN" sz="2400" dirty="0">
              <a:ea typeface="微软雅黑 Light" panose="020B0502040204020203" pitchFamily="34" charset="-122"/>
            </a:endParaRPr>
          </a:p>
        </p:txBody>
      </p:sp>
      <p:sp>
        <p:nvSpPr>
          <p:cNvPr id="10" name="Oval 8"/>
          <p:cNvSpPr>
            <a:spLocks noChangeArrowheads="1"/>
          </p:cNvSpPr>
          <p:nvPr/>
        </p:nvSpPr>
        <p:spPr bwMode="auto">
          <a:xfrm>
            <a:off x="4191000" y="5227638"/>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f</a:t>
            </a:r>
            <a:endParaRPr lang="en-US" altLang="zh-CN" sz="2400" dirty="0">
              <a:ea typeface="微软雅黑 Light" panose="020B0502040204020203" pitchFamily="34" charset="-122"/>
            </a:endParaRPr>
          </a:p>
        </p:txBody>
      </p:sp>
      <p:sp>
        <p:nvSpPr>
          <p:cNvPr id="11" name="Line 9"/>
          <p:cNvSpPr>
            <a:spLocks noChangeShapeType="1"/>
          </p:cNvSpPr>
          <p:nvPr/>
        </p:nvSpPr>
        <p:spPr bwMode="auto">
          <a:xfrm>
            <a:off x="3048000" y="1874838"/>
            <a:ext cx="2286000"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2" name="Line 10"/>
          <p:cNvSpPr>
            <a:spLocks noChangeShapeType="1"/>
          </p:cNvSpPr>
          <p:nvPr/>
        </p:nvSpPr>
        <p:spPr bwMode="auto">
          <a:xfrm>
            <a:off x="2971800" y="2027238"/>
            <a:ext cx="990600" cy="1219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3" name="Line 11"/>
          <p:cNvSpPr>
            <a:spLocks noChangeShapeType="1"/>
          </p:cNvSpPr>
          <p:nvPr/>
        </p:nvSpPr>
        <p:spPr bwMode="auto">
          <a:xfrm flipH="1">
            <a:off x="4343400" y="2027238"/>
            <a:ext cx="1066800" cy="1219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4" name="Line 12"/>
          <p:cNvSpPr>
            <a:spLocks noChangeShapeType="1"/>
          </p:cNvSpPr>
          <p:nvPr/>
        </p:nvSpPr>
        <p:spPr bwMode="auto">
          <a:xfrm flipH="1">
            <a:off x="2209800" y="2027238"/>
            <a:ext cx="457200" cy="20574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5" name="Line 13"/>
          <p:cNvSpPr>
            <a:spLocks noChangeShapeType="1"/>
          </p:cNvSpPr>
          <p:nvPr/>
        </p:nvSpPr>
        <p:spPr bwMode="auto">
          <a:xfrm flipV="1">
            <a:off x="2438400" y="3551238"/>
            <a:ext cx="1524000" cy="7620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6" name="Line 14"/>
          <p:cNvSpPr>
            <a:spLocks noChangeShapeType="1"/>
          </p:cNvSpPr>
          <p:nvPr/>
        </p:nvSpPr>
        <p:spPr bwMode="auto">
          <a:xfrm>
            <a:off x="4419600" y="3551238"/>
            <a:ext cx="12192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7" name="Line 15"/>
          <p:cNvSpPr>
            <a:spLocks noChangeShapeType="1"/>
          </p:cNvSpPr>
          <p:nvPr/>
        </p:nvSpPr>
        <p:spPr bwMode="auto">
          <a:xfrm>
            <a:off x="5867400" y="1874838"/>
            <a:ext cx="12954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8" name="Line 16"/>
          <p:cNvSpPr>
            <a:spLocks noChangeShapeType="1"/>
          </p:cNvSpPr>
          <p:nvPr/>
        </p:nvSpPr>
        <p:spPr bwMode="auto">
          <a:xfrm flipH="1">
            <a:off x="6019800" y="2865438"/>
            <a:ext cx="1143000" cy="1371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9" name="Line 17"/>
          <p:cNvSpPr>
            <a:spLocks noChangeShapeType="1"/>
          </p:cNvSpPr>
          <p:nvPr/>
        </p:nvSpPr>
        <p:spPr bwMode="auto">
          <a:xfrm>
            <a:off x="5638800" y="2103438"/>
            <a:ext cx="152400" cy="1981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0" name="Line 18"/>
          <p:cNvSpPr>
            <a:spLocks noChangeShapeType="1"/>
          </p:cNvSpPr>
          <p:nvPr/>
        </p:nvSpPr>
        <p:spPr bwMode="auto">
          <a:xfrm>
            <a:off x="2362200" y="4541838"/>
            <a:ext cx="1828800" cy="838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1" name="Line 19"/>
          <p:cNvSpPr>
            <a:spLocks noChangeShapeType="1"/>
          </p:cNvSpPr>
          <p:nvPr/>
        </p:nvSpPr>
        <p:spPr bwMode="auto">
          <a:xfrm flipH="1">
            <a:off x="4724400" y="4541838"/>
            <a:ext cx="914400" cy="838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2" name="Text Box 20"/>
          <p:cNvSpPr txBox="1">
            <a:spLocks noChangeArrowheads="1"/>
          </p:cNvSpPr>
          <p:nvPr/>
        </p:nvSpPr>
        <p:spPr bwMode="auto">
          <a:xfrm>
            <a:off x="3717925" y="13716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19</a:t>
            </a:r>
            <a:endParaRPr lang="en-US" altLang="zh-CN" sz="2400" dirty="0">
              <a:ea typeface="微软雅黑 Light" panose="020B0502040204020203" pitchFamily="34" charset="-122"/>
            </a:endParaRPr>
          </a:p>
        </p:txBody>
      </p:sp>
      <p:sp>
        <p:nvSpPr>
          <p:cNvPr id="23" name="Text Box 21"/>
          <p:cNvSpPr txBox="1">
            <a:spLocks noChangeArrowheads="1"/>
          </p:cNvSpPr>
          <p:nvPr/>
        </p:nvSpPr>
        <p:spPr bwMode="auto">
          <a:xfrm>
            <a:off x="6248400" y="16764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5</a:t>
            </a:r>
            <a:endParaRPr lang="en-US" altLang="zh-CN" sz="2400" dirty="0">
              <a:solidFill>
                <a:schemeClr val="tx2"/>
              </a:solidFill>
              <a:ea typeface="微软雅黑 Light" panose="020B0502040204020203" pitchFamily="34" charset="-122"/>
            </a:endParaRPr>
          </a:p>
        </p:txBody>
      </p:sp>
      <p:sp>
        <p:nvSpPr>
          <p:cNvPr id="24" name="Text Box 22"/>
          <p:cNvSpPr txBox="1">
            <a:spLocks noChangeArrowheads="1"/>
          </p:cNvSpPr>
          <p:nvPr/>
        </p:nvSpPr>
        <p:spPr bwMode="auto">
          <a:xfrm>
            <a:off x="3352800" y="22558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14</a:t>
            </a:r>
            <a:endParaRPr lang="en-US" altLang="zh-CN" sz="2400" dirty="0">
              <a:ea typeface="微软雅黑 Light" panose="020B0502040204020203" pitchFamily="34" charset="-122"/>
            </a:endParaRPr>
          </a:p>
        </p:txBody>
      </p:sp>
      <p:sp>
        <p:nvSpPr>
          <p:cNvPr id="25" name="Text Box 23"/>
          <p:cNvSpPr txBox="1">
            <a:spLocks noChangeArrowheads="1"/>
          </p:cNvSpPr>
          <p:nvPr/>
        </p:nvSpPr>
        <p:spPr bwMode="auto">
          <a:xfrm>
            <a:off x="1905000" y="273208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18</a:t>
            </a:r>
            <a:endParaRPr lang="en-US" altLang="zh-CN" dirty="0">
              <a:ea typeface="微软雅黑 Light" panose="020B0502040204020203" pitchFamily="34" charset="-122"/>
            </a:endParaRPr>
          </a:p>
        </p:txBody>
      </p:sp>
      <p:sp>
        <p:nvSpPr>
          <p:cNvPr id="26" name="Text Box 24"/>
          <p:cNvSpPr txBox="1">
            <a:spLocks noChangeArrowheads="1"/>
          </p:cNvSpPr>
          <p:nvPr/>
        </p:nvSpPr>
        <p:spPr bwMode="auto">
          <a:xfrm>
            <a:off x="2955925" y="486568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ea typeface="微软雅黑 Light" panose="020B0502040204020203" pitchFamily="34" charset="-122"/>
              </a:rPr>
              <a:t>27</a:t>
            </a:r>
          </a:p>
        </p:txBody>
      </p:sp>
      <p:sp>
        <p:nvSpPr>
          <p:cNvPr id="27" name="Text Box 25"/>
          <p:cNvSpPr txBox="1">
            <a:spLocks noChangeArrowheads="1"/>
          </p:cNvSpPr>
          <p:nvPr/>
        </p:nvSpPr>
        <p:spPr bwMode="auto">
          <a:xfrm>
            <a:off x="2879725" y="341788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16</a:t>
            </a:r>
            <a:endParaRPr lang="en-US" altLang="zh-CN" dirty="0">
              <a:ea typeface="微软雅黑 Light" panose="020B0502040204020203" pitchFamily="34" charset="-122"/>
            </a:endParaRPr>
          </a:p>
        </p:txBody>
      </p:sp>
      <p:sp>
        <p:nvSpPr>
          <p:cNvPr id="28" name="Text Box 26"/>
          <p:cNvSpPr txBox="1">
            <a:spLocks noChangeArrowheads="1"/>
          </p:cNvSpPr>
          <p:nvPr/>
        </p:nvSpPr>
        <p:spPr bwMode="auto">
          <a:xfrm>
            <a:off x="4870450" y="3429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8</a:t>
            </a:r>
            <a:endParaRPr lang="en-US" altLang="zh-CN" dirty="0">
              <a:ea typeface="微软雅黑 Light" panose="020B0502040204020203" pitchFamily="34" charset="-122"/>
            </a:endParaRPr>
          </a:p>
        </p:txBody>
      </p:sp>
      <p:sp>
        <p:nvSpPr>
          <p:cNvPr id="29" name="Text Box 27"/>
          <p:cNvSpPr txBox="1">
            <a:spLocks noChangeArrowheads="1"/>
          </p:cNvSpPr>
          <p:nvPr/>
        </p:nvSpPr>
        <p:spPr bwMode="auto">
          <a:xfrm>
            <a:off x="4953000" y="48466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21</a:t>
            </a:r>
            <a:endParaRPr lang="en-US" altLang="zh-CN" dirty="0">
              <a:ea typeface="微软雅黑 Light" panose="020B0502040204020203" pitchFamily="34" charset="-122"/>
            </a:endParaRPr>
          </a:p>
        </p:txBody>
      </p:sp>
      <p:sp>
        <p:nvSpPr>
          <p:cNvPr id="30" name="Text Box 28"/>
          <p:cNvSpPr txBox="1">
            <a:spLocks noChangeArrowheads="1"/>
          </p:cNvSpPr>
          <p:nvPr/>
        </p:nvSpPr>
        <p:spPr bwMode="auto">
          <a:xfrm>
            <a:off x="6384925" y="34940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3</a:t>
            </a:r>
            <a:endParaRPr lang="en-US" altLang="zh-CN" dirty="0">
              <a:ea typeface="微软雅黑 Light" panose="020B0502040204020203" pitchFamily="34" charset="-122"/>
            </a:endParaRPr>
          </a:p>
        </p:txBody>
      </p:sp>
      <p:sp>
        <p:nvSpPr>
          <p:cNvPr id="31" name="Oval 29"/>
          <p:cNvSpPr>
            <a:spLocks noChangeArrowheads="1"/>
          </p:cNvSpPr>
          <p:nvPr/>
        </p:nvSpPr>
        <p:spPr bwMode="auto">
          <a:xfrm>
            <a:off x="2514600" y="15700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a</a:t>
            </a:r>
            <a:endParaRPr lang="en-US" altLang="zh-CN" sz="2400" dirty="0">
              <a:ea typeface="微软雅黑 Light" panose="020B0502040204020203" pitchFamily="34" charset="-122"/>
            </a:endParaRPr>
          </a:p>
        </p:txBody>
      </p:sp>
      <p:sp>
        <p:nvSpPr>
          <p:cNvPr id="32" name="Line 30"/>
          <p:cNvSpPr>
            <a:spLocks noChangeShapeType="1"/>
          </p:cNvSpPr>
          <p:nvPr/>
        </p:nvSpPr>
        <p:spPr bwMode="auto">
          <a:xfrm>
            <a:off x="2971800" y="2027238"/>
            <a:ext cx="990600" cy="1219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3" name="Oval 31"/>
          <p:cNvSpPr>
            <a:spLocks noChangeArrowheads="1"/>
          </p:cNvSpPr>
          <p:nvPr/>
        </p:nvSpPr>
        <p:spPr bwMode="auto">
          <a:xfrm>
            <a:off x="3886200" y="31702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e</a:t>
            </a:r>
            <a:endParaRPr lang="en-US" altLang="zh-CN" sz="2400" dirty="0">
              <a:ea typeface="微软雅黑 Light" panose="020B0502040204020203" pitchFamily="34" charset="-122"/>
            </a:endParaRPr>
          </a:p>
        </p:txBody>
      </p:sp>
      <p:sp>
        <p:nvSpPr>
          <p:cNvPr id="34" name="Line 32"/>
          <p:cNvSpPr>
            <a:spLocks noChangeShapeType="1"/>
          </p:cNvSpPr>
          <p:nvPr/>
        </p:nvSpPr>
        <p:spPr bwMode="auto">
          <a:xfrm>
            <a:off x="4419600" y="3551238"/>
            <a:ext cx="12192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5" name="Text Box 33"/>
          <p:cNvSpPr txBox="1">
            <a:spLocks noChangeArrowheads="1"/>
          </p:cNvSpPr>
          <p:nvPr/>
        </p:nvSpPr>
        <p:spPr bwMode="auto">
          <a:xfrm>
            <a:off x="4495800" y="2057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12</a:t>
            </a:r>
            <a:endParaRPr lang="en-US" altLang="zh-CN" dirty="0">
              <a:ea typeface="微软雅黑 Light" panose="020B0502040204020203" pitchFamily="34" charset="-122"/>
            </a:endParaRPr>
          </a:p>
        </p:txBody>
      </p:sp>
      <p:sp>
        <p:nvSpPr>
          <p:cNvPr id="36" name="Oval 34"/>
          <p:cNvSpPr>
            <a:spLocks noChangeArrowheads="1"/>
          </p:cNvSpPr>
          <p:nvPr/>
        </p:nvSpPr>
        <p:spPr bwMode="auto">
          <a:xfrm>
            <a:off x="5562600" y="40846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d</a:t>
            </a:r>
            <a:endParaRPr lang="en-US" altLang="zh-CN" sz="2400" dirty="0">
              <a:ea typeface="微软雅黑 Light" panose="020B0502040204020203" pitchFamily="34" charset="-122"/>
            </a:endParaRPr>
          </a:p>
        </p:txBody>
      </p:sp>
      <p:sp>
        <p:nvSpPr>
          <p:cNvPr id="37" name="Line 35"/>
          <p:cNvSpPr>
            <a:spLocks noChangeShapeType="1"/>
          </p:cNvSpPr>
          <p:nvPr/>
        </p:nvSpPr>
        <p:spPr bwMode="auto">
          <a:xfrm flipH="1">
            <a:off x="6019800" y="2865438"/>
            <a:ext cx="1143000" cy="13716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8" name="Oval 36"/>
          <p:cNvSpPr>
            <a:spLocks noChangeArrowheads="1"/>
          </p:cNvSpPr>
          <p:nvPr/>
        </p:nvSpPr>
        <p:spPr bwMode="auto">
          <a:xfrm>
            <a:off x="7086600" y="24082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c</a:t>
            </a:r>
            <a:endParaRPr lang="en-US" altLang="zh-CN" sz="2400" dirty="0">
              <a:ea typeface="微软雅黑 Light" panose="020B0502040204020203" pitchFamily="34" charset="-122"/>
            </a:endParaRPr>
          </a:p>
        </p:txBody>
      </p:sp>
      <p:sp>
        <p:nvSpPr>
          <p:cNvPr id="39" name="Line 37"/>
          <p:cNvSpPr>
            <a:spLocks noChangeShapeType="1"/>
          </p:cNvSpPr>
          <p:nvPr/>
        </p:nvSpPr>
        <p:spPr bwMode="auto">
          <a:xfrm>
            <a:off x="5867400" y="1874838"/>
            <a:ext cx="12954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40" name="Oval 38"/>
          <p:cNvSpPr>
            <a:spLocks noChangeArrowheads="1"/>
          </p:cNvSpPr>
          <p:nvPr/>
        </p:nvSpPr>
        <p:spPr bwMode="auto">
          <a:xfrm>
            <a:off x="5334000" y="15700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b</a:t>
            </a:r>
            <a:endParaRPr lang="en-US" altLang="zh-CN" sz="2400" dirty="0">
              <a:ea typeface="微软雅黑 Light" panose="020B0502040204020203" pitchFamily="34" charset="-122"/>
            </a:endParaRPr>
          </a:p>
        </p:txBody>
      </p:sp>
      <p:sp>
        <p:nvSpPr>
          <p:cNvPr id="41" name="Line 39"/>
          <p:cNvSpPr>
            <a:spLocks noChangeShapeType="1"/>
          </p:cNvSpPr>
          <p:nvPr/>
        </p:nvSpPr>
        <p:spPr bwMode="auto">
          <a:xfrm flipV="1">
            <a:off x="2438400" y="3551238"/>
            <a:ext cx="1524000" cy="7620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42" name="Oval 40"/>
          <p:cNvSpPr>
            <a:spLocks noChangeArrowheads="1"/>
          </p:cNvSpPr>
          <p:nvPr/>
        </p:nvSpPr>
        <p:spPr bwMode="auto">
          <a:xfrm>
            <a:off x="1905000" y="4084638"/>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g</a:t>
            </a:r>
            <a:endParaRPr lang="en-US" altLang="zh-CN" sz="2400" dirty="0">
              <a:ea typeface="微软雅黑 Light" panose="020B0502040204020203" pitchFamily="34" charset="-122"/>
            </a:endParaRPr>
          </a:p>
        </p:txBody>
      </p:sp>
      <p:sp>
        <p:nvSpPr>
          <p:cNvPr id="43" name="Line 41"/>
          <p:cNvSpPr>
            <a:spLocks noChangeShapeType="1"/>
          </p:cNvSpPr>
          <p:nvPr/>
        </p:nvSpPr>
        <p:spPr bwMode="auto">
          <a:xfrm flipH="1">
            <a:off x="4724400" y="4541838"/>
            <a:ext cx="914400" cy="838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44" name="Oval 42"/>
          <p:cNvSpPr>
            <a:spLocks noChangeArrowheads="1"/>
          </p:cNvSpPr>
          <p:nvPr/>
        </p:nvSpPr>
        <p:spPr bwMode="auto">
          <a:xfrm>
            <a:off x="4191000" y="5227638"/>
            <a:ext cx="533400" cy="533400"/>
          </a:xfrm>
          <a:prstGeom prst="ellipse">
            <a:avLst/>
          </a:prstGeom>
          <a:solidFill>
            <a:srgbClr val="FFFF99"/>
          </a:solidFill>
          <a:ln w="28575"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f</a:t>
            </a:r>
            <a:endParaRPr lang="en-US" altLang="zh-CN" sz="2400" dirty="0">
              <a:ea typeface="微软雅黑 Light" panose="020B0502040204020203" pitchFamily="34" charset="-122"/>
            </a:endParaRPr>
          </a:p>
        </p:txBody>
      </p:sp>
      <p:sp>
        <p:nvSpPr>
          <p:cNvPr id="45" name="Text Box 43"/>
          <p:cNvSpPr txBox="1">
            <a:spLocks noChangeArrowheads="1"/>
          </p:cNvSpPr>
          <p:nvPr/>
        </p:nvSpPr>
        <p:spPr bwMode="auto">
          <a:xfrm>
            <a:off x="5699125" y="2579688"/>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7</a:t>
            </a:r>
            <a:endParaRPr lang="en-US" altLang="zh-CN" dirty="0">
              <a:ea typeface="微软雅黑 Light" panose="020B0502040204020203" pitchFamily="34" charset="-122"/>
            </a:endParaRPr>
          </a:p>
        </p:txBody>
      </p:sp>
      <p:sp>
        <p:nvSpPr>
          <p:cNvPr id="46" name="Text Box 44"/>
          <p:cNvSpPr txBox="1">
            <a:spLocks noChangeArrowheads="1"/>
          </p:cNvSpPr>
          <p:nvPr/>
        </p:nvSpPr>
        <p:spPr bwMode="auto">
          <a:xfrm>
            <a:off x="3352800" y="22558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14</a:t>
            </a:r>
            <a:endParaRPr lang="en-US" altLang="zh-CN" sz="2400" b="1" dirty="0">
              <a:solidFill>
                <a:srgbClr val="FF0000"/>
              </a:solidFill>
              <a:ea typeface="微软雅黑 Light" panose="020B0502040204020203" pitchFamily="34" charset="-122"/>
            </a:endParaRPr>
          </a:p>
        </p:txBody>
      </p:sp>
      <p:sp>
        <p:nvSpPr>
          <p:cNvPr id="47" name="Text Box 45"/>
          <p:cNvSpPr txBox="1">
            <a:spLocks noChangeArrowheads="1"/>
          </p:cNvSpPr>
          <p:nvPr/>
        </p:nvSpPr>
        <p:spPr bwMode="auto">
          <a:xfrm>
            <a:off x="4870450" y="3429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8</a:t>
            </a:r>
            <a:endParaRPr lang="en-US" altLang="zh-CN" dirty="0">
              <a:ea typeface="微软雅黑 Light" panose="020B0502040204020203" pitchFamily="34" charset="-122"/>
            </a:endParaRPr>
          </a:p>
        </p:txBody>
      </p:sp>
      <p:sp>
        <p:nvSpPr>
          <p:cNvPr id="48" name="Text Box 46"/>
          <p:cNvSpPr txBox="1">
            <a:spLocks noChangeArrowheads="1"/>
          </p:cNvSpPr>
          <p:nvPr/>
        </p:nvSpPr>
        <p:spPr bwMode="auto">
          <a:xfrm>
            <a:off x="6248400" y="16764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5</a:t>
            </a:r>
            <a:endParaRPr lang="en-US" altLang="zh-CN" sz="2400" dirty="0">
              <a:solidFill>
                <a:schemeClr val="tx2"/>
              </a:solidFill>
              <a:ea typeface="微软雅黑 Light" panose="020B0502040204020203" pitchFamily="34" charset="-122"/>
            </a:endParaRPr>
          </a:p>
        </p:txBody>
      </p:sp>
      <p:sp>
        <p:nvSpPr>
          <p:cNvPr id="49" name="Text Box 47"/>
          <p:cNvSpPr txBox="1">
            <a:spLocks noChangeArrowheads="1"/>
          </p:cNvSpPr>
          <p:nvPr/>
        </p:nvSpPr>
        <p:spPr bwMode="auto">
          <a:xfrm>
            <a:off x="6394450" y="3505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3</a:t>
            </a:r>
            <a:endParaRPr lang="en-US" altLang="zh-CN" dirty="0">
              <a:ea typeface="微软雅黑 Light" panose="020B0502040204020203" pitchFamily="34" charset="-122"/>
            </a:endParaRPr>
          </a:p>
        </p:txBody>
      </p:sp>
      <p:sp>
        <p:nvSpPr>
          <p:cNvPr id="50" name="Text Box 48"/>
          <p:cNvSpPr txBox="1">
            <a:spLocks noChangeArrowheads="1"/>
          </p:cNvSpPr>
          <p:nvPr/>
        </p:nvSpPr>
        <p:spPr bwMode="auto">
          <a:xfrm>
            <a:off x="2895600" y="33988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16</a:t>
            </a:r>
          </a:p>
        </p:txBody>
      </p:sp>
      <p:sp>
        <p:nvSpPr>
          <p:cNvPr id="51" name="Text Box 49"/>
          <p:cNvSpPr txBox="1">
            <a:spLocks noChangeArrowheads="1"/>
          </p:cNvSpPr>
          <p:nvPr/>
        </p:nvSpPr>
        <p:spPr bwMode="auto">
          <a:xfrm>
            <a:off x="4953000" y="48466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21</a:t>
            </a:r>
            <a:endParaRPr lang="en-US" altLang="zh-CN" dirty="0">
              <a:ea typeface="微软雅黑 Light" panose="020B0502040204020203" pitchFamily="34" charset="-122"/>
            </a:endParaRPr>
          </a:p>
        </p:txBody>
      </p:sp>
      <p:sp>
        <p:nvSpPr>
          <p:cNvPr id="52" name="Line 51"/>
          <p:cNvSpPr>
            <a:spLocks noChangeShapeType="1"/>
          </p:cNvSpPr>
          <p:nvPr/>
        </p:nvSpPr>
        <p:spPr bwMode="auto">
          <a:xfrm>
            <a:off x="5638800" y="2103438"/>
            <a:ext cx="152400" cy="198120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53" name="Line 52"/>
          <p:cNvSpPr>
            <a:spLocks noChangeShapeType="1"/>
          </p:cNvSpPr>
          <p:nvPr/>
        </p:nvSpPr>
        <p:spPr bwMode="auto">
          <a:xfrm flipH="1">
            <a:off x="4343400" y="2027238"/>
            <a:ext cx="1066800" cy="121920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54" name="Line 53"/>
          <p:cNvSpPr>
            <a:spLocks noChangeShapeType="1"/>
          </p:cNvSpPr>
          <p:nvPr/>
        </p:nvSpPr>
        <p:spPr bwMode="auto">
          <a:xfrm flipH="1">
            <a:off x="2209800" y="2027238"/>
            <a:ext cx="457200" cy="205740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55" name="Line 54"/>
          <p:cNvSpPr>
            <a:spLocks noChangeShapeType="1"/>
          </p:cNvSpPr>
          <p:nvPr/>
        </p:nvSpPr>
        <p:spPr bwMode="auto">
          <a:xfrm>
            <a:off x="3048000" y="1874838"/>
            <a:ext cx="2286000" cy="0"/>
          </a:xfrm>
          <a:prstGeom prst="line">
            <a:avLst/>
          </a:prstGeom>
          <a:noFill/>
          <a:ln w="28575" cap="sq">
            <a:solidFill>
              <a:srgbClr val="DFA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56" name="Text Box 55"/>
          <p:cNvSpPr txBox="1">
            <a:spLocks noChangeArrowheads="1"/>
          </p:cNvSpPr>
          <p:nvPr/>
        </p:nvSpPr>
        <p:spPr bwMode="auto">
          <a:xfrm>
            <a:off x="5715000" y="2590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rgbClr val="DFAFFF"/>
                </a:solidFill>
                <a:ea typeface="微软雅黑 Light" panose="020B0502040204020203" pitchFamily="34" charset="-122"/>
              </a:rPr>
              <a:t>7</a:t>
            </a:r>
            <a:endParaRPr lang="en-US" altLang="zh-CN" dirty="0">
              <a:ea typeface="微软雅黑 Light" panose="020B0502040204020203" pitchFamily="34" charset="-122"/>
            </a:endParaRPr>
          </a:p>
        </p:txBody>
      </p:sp>
      <p:sp>
        <p:nvSpPr>
          <p:cNvPr id="57" name="Text Box 56"/>
          <p:cNvSpPr txBox="1">
            <a:spLocks noChangeArrowheads="1"/>
          </p:cNvSpPr>
          <p:nvPr/>
        </p:nvSpPr>
        <p:spPr bwMode="auto">
          <a:xfrm>
            <a:off x="4495800" y="2057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rgbClr val="DFAFFF"/>
                </a:solidFill>
                <a:ea typeface="微软雅黑 Light" panose="020B0502040204020203" pitchFamily="34" charset="-122"/>
              </a:rPr>
              <a:t>12</a:t>
            </a:r>
            <a:endParaRPr lang="en-US" altLang="zh-CN" dirty="0">
              <a:ea typeface="微软雅黑 Light" panose="020B0502040204020203" pitchFamily="34" charset="-122"/>
            </a:endParaRPr>
          </a:p>
        </p:txBody>
      </p:sp>
      <p:sp>
        <p:nvSpPr>
          <p:cNvPr id="58" name="Text Box 57"/>
          <p:cNvSpPr txBox="1">
            <a:spLocks noChangeArrowheads="1"/>
          </p:cNvSpPr>
          <p:nvPr/>
        </p:nvSpPr>
        <p:spPr bwMode="auto">
          <a:xfrm>
            <a:off x="1905000" y="27432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rgbClr val="DFAFFF"/>
                </a:solidFill>
                <a:ea typeface="微软雅黑 Light" panose="020B0502040204020203" pitchFamily="34" charset="-122"/>
              </a:rPr>
              <a:t>18</a:t>
            </a:r>
            <a:endParaRPr lang="en-US" altLang="zh-CN" dirty="0">
              <a:ea typeface="微软雅黑 Light" panose="020B0502040204020203" pitchFamily="34" charset="-122"/>
            </a:endParaRPr>
          </a:p>
        </p:txBody>
      </p:sp>
      <p:sp>
        <p:nvSpPr>
          <p:cNvPr id="59" name="Text Box 58"/>
          <p:cNvSpPr txBox="1">
            <a:spLocks noChangeArrowheads="1"/>
          </p:cNvSpPr>
          <p:nvPr/>
        </p:nvSpPr>
        <p:spPr bwMode="auto">
          <a:xfrm>
            <a:off x="3733800" y="13716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rgbClr val="DFAFFF"/>
                </a:solidFill>
                <a:ea typeface="微软雅黑 Light" panose="020B0502040204020203" pitchFamily="34" charset="-122"/>
              </a:rPr>
              <a:t>19</a:t>
            </a:r>
            <a:endParaRPr lang="en-US" altLang="zh-CN" sz="2400" dirty="0">
              <a:ea typeface="微软雅黑 Light" panose="020B0502040204020203" pitchFamily="34" charset="-122"/>
            </a:endParaRPr>
          </a:p>
        </p:txBody>
      </p:sp>
    </p:spTree>
    <p:extLst>
      <p:ext uri="{BB962C8B-B14F-4D97-AF65-F5344CB8AC3E}">
        <p14:creationId xmlns:p14="http://schemas.microsoft.com/office/powerpoint/2010/main" val="37754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3"/>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4"/>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5"/>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6"/>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7"/>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8"/>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19"/>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0"/>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22"/>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23"/>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24"/>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5"/>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26"/>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7"/>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29"/>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30"/>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35"/>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45"/>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up)">
                                      <p:cBhvr>
                                        <p:cTn id="95" dur="500"/>
                                        <p:tgtEl>
                                          <p:spTgt spid="31"/>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up)">
                                      <p:cBhvr>
                                        <p:cTn id="99" dur="500"/>
                                        <p:tgtEl>
                                          <p:spTgt spid="40"/>
                                        </p:tgtEl>
                                      </p:cBhvr>
                                    </p:animEffec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par>
                          <p:cTn id="104" fill="hold">
                            <p:stCondLst>
                              <p:cond delay="1500"/>
                            </p:stCondLst>
                            <p:childTnLst>
                              <p:par>
                                <p:cTn id="105" presetID="22" presetClass="entr" presetSubtype="1" fill="hold" grpId="0" nodeType="after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wipe(up)">
                                      <p:cBhvr>
                                        <p:cTn id="107" dur="500"/>
                                        <p:tgtEl>
                                          <p:spTgt spid="36"/>
                                        </p:tgtEl>
                                      </p:cBhvr>
                                    </p:animEffect>
                                  </p:childTnLst>
                                </p:cTn>
                              </p:par>
                            </p:childTnLst>
                          </p:cTn>
                        </p:par>
                        <p:par>
                          <p:cTn id="108" fill="hold">
                            <p:stCondLst>
                              <p:cond delay="2000"/>
                            </p:stCondLst>
                            <p:childTnLst>
                              <p:par>
                                <p:cTn id="109" presetID="22" presetClass="entr" presetSubtype="1"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ipe(up)">
                                      <p:cBhvr>
                                        <p:cTn id="111" dur="500"/>
                                        <p:tgtEl>
                                          <p:spTgt spid="33"/>
                                        </p:tgtEl>
                                      </p:cBhvr>
                                    </p:animEffect>
                                  </p:childTnLst>
                                </p:cTn>
                              </p:par>
                            </p:childTnLst>
                          </p:cTn>
                        </p:par>
                        <p:par>
                          <p:cTn id="112" fill="hold">
                            <p:stCondLst>
                              <p:cond delay="2500"/>
                            </p:stCondLst>
                            <p:childTnLst>
                              <p:par>
                                <p:cTn id="113" presetID="22" presetClass="entr" presetSubtype="1" fill="hold" grpId="0" nodeType="after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wipe(up)">
                                      <p:cBhvr>
                                        <p:cTn id="115" dur="500"/>
                                        <p:tgtEl>
                                          <p:spTgt spid="44"/>
                                        </p:tgtEl>
                                      </p:cBhvr>
                                    </p:animEffect>
                                  </p:childTnLst>
                                </p:cTn>
                              </p:par>
                            </p:childTnLst>
                          </p:cTn>
                        </p:par>
                        <p:par>
                          <p:cTn id="116" fill="hold">
                            <p:stCondLst>
                              <p:cond delay="3000"/>
                            </p:stCondLst>
                            <p:childTnLst>
                              <p:par>
                                <p:cTn id="117" presetID="22" presetClass="entr" presetSubtype="1" fill="hold" grpId="0" nodeType="after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wipe(up)">
                                      <p:cBhvr>
                                        <p:cTn id="119" dur="500"/>
                                        <p:tgtEl>
                                          <p:spTgt spid="42"/>
                                        </p:tgtEl>
                                      </p:cBhvr>
                                    </p:animEffect>
                                  </p:childTnLst>
                                </p:cTn>
                              </p:par>
                            </p:childTnLst>
                          </p:cTn>
                        </p:par>
                      </p:childTnLst>
                    </p:cTn>
                  </p:par>
                  <p:par>
                    <p:cTn id="120" fill="hold">
                      <p:stCondLst>
                        <p:cond delay="indefinite"/>
                      </p:stCondLst>
                      <p:childTnLst>
                        <p:par>
                          <p:cTn id="121" fill="hold">
                            <p:stCondLst>
                              <p:cond delay="0"/>
                            </p:stCondLst>
                            <p:childTnLst>
                              <p:par>
                                <p:cTn id="122" presetID="17" presetClass="entr" presetSubtype="1" fill="hold" nodeType="clickEffect">
                                  <p:stCondLst>
                                    <p:cond delay="0"/>
                                  </p:stCondLst>
                                  <p:childTnLst>
                                    <p:set>
                                      <p:cBhvr>
                                        <p:cTn id="123" dur="1" fill="hold">
                                          <p:stCondLst>
                                            <p:cond delay="0"/>
                                          </p:stCondLst>
                                        </p:cTn>
                                        <p:tgtEl>
                                          <p:spTgt spid="37"/>
                                        </p:tgtEl>
                                        <p:attrNameLst>
                                          <p:attrName>style.visibility</p:attrName>
                                        </p:attrNameLst>
                                      </p:cBhvr>
                                      <p:to>
                                        <p:strVal val="visible"/>
                                      </p:to>
                                    </p:set>
                                    <p:anim calcmode="lin" valueType="num">
                                      <p:cBhvr>
                                        <p:cTn id="124" dur="500" fill="hold"/>
                                        <p:tgtEl>
                                          <p:spTgt spid="37"/>
                                        </p:tgtEl>
                                        <p:attrNameLst>
                                          <p:attrName>ppt_x</p:attrName>
                                        </p:attrNameLst>
                                      </p:cBhvr>
                                      <p:tavLst>
                                        <p:tav tm="0">
                                          <p:val>
                                            <p:strVal val="#ppt_x"/>
                                          </p:val>
                                        </p:tav>
                                        <p:tav tm="100000">
                                          <p:val>
                                            <p:strVal val="#ppt_x"/>
                                          </p:val>
                                        </p:tav>
                                      </p:tavLst>
                                    </p:anim>
                                    <p:anim calcmode="lin" valueType="num">
                                      <p:cBhvr>
                                        <p:cTn id="125" dur="500" fill="hold"/>
                                        <p:tgtEl>
                                          <p:spTgt spid="37"/>
                                        </p:tgtEl>
                                        <p:attrNameLst>
                                          <p:attrName>ppt_y</p:attrName>
                                        </p:attrNameLst>
                                      </p:cBhvr>
                                      <p:tavLst>
                                        <p:tav tm="0">
                                          <p:val>
                                            <p:strVal val="#ppt_y-#ppt_h/2"/>
                                          </p:val>
                                        </p:tav>
                                        <p:tav tm="100000">
                                          <p:val>
                                            <p:strVal val="#ppt_y"/>
                                          </p:val>
                                        </p:tav>
                                      </p:tavLst>
                                    </p:anim>
                                    <p:anim calcmode="lin" valueType="num">
                                      <p:cBhvr>
                                        <p:cTn id="126" dur="500" fill="hold"/>
                                        <p:tgtEl>
                                          <p:spTgt spid="37"/>
                                        </p:tgtEl>
                                        <p:attrNameLst>
                                          <p:attrName>ppt_w</p:attrName>
                                        </p:attrNameLst>
                                      </p:cBhvr>
                                      <p:tavLst>
                                        <p:tav tm="0">
                                          <p:val>
                                            <p:strVal val="#ppt_w"/>
                                          </p:val>
                                        </p:tav>
                                        <p:tav tm="100000">
                                          <p:val>
                                            <p:strVal val="#ppt_w"/>
                                          </p:val>
                                        </p:tav>
                                      </p:tavLst>
                                    </p:anim>
                                    <p:anim calcmode="lin" valueType="num">
                                      <p:cBhvr>
                                        <p:cTn id="127" dur="500" fill="hold"/>
                                        <p:tgtEl>
                                          <p:spTgt spid="37"/>
                                        </p:tgtEl>
                                        <p:attrNameLst>
                                          <p:attrName>ppt_h</p:attrName>
                                        </p:attrNameLst>
                                      </p:cBhvr>
                                      <p:tavLst>
                                        <p:tav tm="0">
                                          <p:val>
                                            <p:fltVal val="0"/>
                                          </p:val>
                                        </p:tav>
                                        <p:tav tm="100000">
                                          <p:val>
                                            <p:strVal val="#ppt_h"/>
                                          </p:val>
                                        </p:tav>
                                      </p:tavLst>
                                    </p:anim>
                                  </p:childTnLst>
                                </p:cTn>
                              </p:par>
                            </p:childTnLst>
                          </p:cTn>
                        </p:par>
                        <p:par>
                          <p:cTn id="128" fill="hold">
                            <p:stCondLst>
                              <p:cond delay="500"/>
                            </p:stCondLst>
                            <p:childTnLst>
                              <p:par>
                                <p:cTn id="129" presetID="12" presetClass="entr" presetSubtype="1" fill="hold" grpId="0" nodeType="after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slide(fromTop)">
                                      <p:cBhvr>
                                        <p:cTn id="131" dur="500"/>
                                        <p:tgtEl>
                                          <p:spTgt spid="49"/>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1" fill="hold" nodeType="clickEffect">
                                  <p:stCondLst>
                                    <p:cond delay="0"/>
                                  </p:stCondLst>
                                  <p:childTnLst>
                                    <p:set>
                                      <p:cBhvr>
                                        <p:cTn id="135" dur="1" fill="hold">
                                          <p:stCondLst>
                                            <p:cond delay="0"/>
                                          </p:stCondLst>
                                        </p:cTn>
                                        <p:tgtEl>
                                          <p:spTgt spid="39"/>
                                        </p:tgtEl>
                                        <p:attrNameLst>
                                          <p:attrName>style.visibility</p:attrName>
                                        </p:attrNameLst>
                                      </p:cBhvr>
                                      <p:to>
                                        <p:strVal val="visible"/>
                                      </p:to>
                                    </p:set>
                                    <p:anim calcmode="lin" valueType="num">
                                      <p:cBhvr>
                                        <p:cTn id="136" dur="500" fill="hold"/>
                                        <p:tgtEl>
                                          <p:spTgt spid="39"/>
                                        </p:tgtEl>
                                        <p:attrNameLst>
                                          <p:attrName>ppt_x</p:attrName>
                                        </p:attrNameLst>
                                      </p:cBhvr>
                                      <p:tavLst>
                                        <p:tav tm="0">
                                          <p:val>
                                            <p:strVal val="#ppt_x"/>
                                          </p:val>
                                        </p:tav>
                                        <p:tav tm="100000">
                                          <p:val>
                                            <p:strVal val="#ppt_x"/>
                                          </p:val>
                                        </p:tav>
                                      </p:tavLst>
                                    </p:anim>
                                    <p:anim calcmode="lin" valueType="num">
                                      <p:cBhvr>
                                        <p:cTn id="137" dur="500" fill="hold"/>
                                        <p:tgtEl>
                                          <p:spTgt spid="39"/>
                                        </p:tgtEl>
                                        <p:attrNameLst>
                                          <p:attrName>ppt_y</p:attrName>
                                        </p:attrNameLst>
                                      </p:cBhvr>
                                      <p:tavLst>
                                        <p:tav tm="0">
                                          <p:val>
                                            <p:strVal val="#ppt_y-#ppt_h/2"/>
                                          </p:val>
                                        </p:tav>
                                        <p:tav tm="100000">
                                          <p:val>
                                            <p:strVal val="#ppt_y"/>
                                          </p:val>
                                        </p:tav>
                                      </p:tavLst>
                                    </p:anim>
                                    <p:anim calcmode="lin" valueType="num">
                                      <p:cBhvr>
                                        <p:cTn id="138" dur="500" fill="hold"/>
                                        <p:tgtEl>
                                          <p:spTgt spid="39"/>
                                        </p:tgtEl>
                                        <p:attrNameLst>
                                          <p:attrName>ppt_w</p:attrName>
                                        </p:attrNameLst>
                                      </p:cBhvr>
                                      <p:tavLst>
                                        <p:tav tm="0">
                                          <p:val>
                                            <p:strVal val="#ppt_w"/>
                                          </p:val>
                                        </p:tav>
                                        <p:tav tm="100000">
                                          <p:val>
                                            <p:strVal val="#ppt_w"/>
                                          </p:val>
                                        </p:tav>
                                      </p:tavLst>
                                    </p:anim>
                                    <p:anim calcmode="lin" valueType="num">
                                      <p:cBhvr>
                                        <p:cTn id="139" dur="500" fill="hold"/>
                                        <p:tgtEl>
                                          <p:spTgt spid="39"/>
                                        </p:tgtEl>
                                        <p:attrNameLst>
                                          <p:attrName>ppt_h</p:attrName>
                                        </p:attrNameLst>
                                      </p:cBhvr>
                                      <p:tavLst>
                                        <p:tav tm="0">
                                          <p:val>
                                            <p:fltVal val="0"/>
                                          </p:val>
                                        </p:tav>
                                        <p:tav tm="100000">
                                          <p:val>
                                            <p:strVal val="#ppt_h"/>
                                          </p:val>
                                        </p:tav>
                                      </p:tavLst>
                                    </p:anim>
                                  </p:childTnLst>
                                </p:cTn>
                              </p:par>
                            </p:childTnLst>
                          </p:cTn>
                        </p:par>
                        <p:par>
                          <p:cTn id="140" fill="hold">
                            <p:stCondLst>
                              <p:cond delay="500"/>
                            </p:stCondLst>
                            <p:childTnLst>
                              <p:par>
                                <p:cTn id="141" presetID="12" presetClass="entr" presetSubtype="1" fill="hold" grpId="0" nodeType="after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slide(fromTop)">
                                      <p:cBhvr>
                                        <p:cTn id="143" dur="500"/>
                                        <p:tgtEl>
                                          <p:spTgt spid="48"/>
                                        </p:tgtEl>
                                      </p:cBhvr>
                                    </p:animEffect>
                                  </p:childTnLst>
                                </p:cTn>
                              </p:par>
                            </p:childTnLst>
                          </p:cTn>
                        </p:par>
                      </p:childTnLst>
                    </p:cTn>
                  </p:par>
                  <p:par>
                    <p:cTn id="144" fill="hold">
                      <p:stCondLst>
                        <p:cond delay="indefinite"/>
                      </p:stCondLst>
                      <p:childTnLst>
                        <p:par>
                          <p:cTn id="145" fill="hold">
                            <p:stCondLst>
                              <p:cond delay="0"/>
                            </p:stCondLst>
                            <p:childTnLst>
                              <p:par>
                                <p:cTn id="146" presetID="17" presetClass="entr" presetSubtype="1" fill="hold" nodeType="clickEffect">
                                  <p:stCondLst>
                                    <p:cond delay="0"/>
                                  </p:stCondLst>
                                  <p:childTnLst>
                                    <p:set>
                                      <p:cBhvr>
                                        <p:cTn id="147" dur="1" fill="hold">
                                          <p:stCondLst>
                                            <p:cond delay="0"/>
                                          </p:stCondLst>
                                        </p:cTn>
                                        <p:tgtEl>
                                          <p:spTgt spid="52"/>
                                        </p:tgtEl>
                                        <p:attrNameLst>
                                          <p:attrName>style.visibility</p:attrName>
                                        </p:attrNameLst>
                                      </p:cBhvr>
                                      <p:to>
                                        <p:strVal val="visible"/>
                                      </p:to>
                                    </p:set>
                                    <p:anim calcmode="lin" valueType="num">
                                      <p:cBhvr>
                                        <p:cTn id="148" dur="500" fill="hold"/>
                                        <p:tgtEl>
                                          <p:spTgt spid="52"/>
                                        </p:tgtEl>
                                        <p:attrNameLst>
                                          <p:attrName>ppt_x</p:attrName>
                                        </p:attrNameLst>
                                      </p:cBhvr>
                                      <p:tavLst>
                                        <p:tav tm="0">
                                          <p:val>
                                            <p:strVal val="#ppt_x"/>
                                          </p:val>
                                        </p:tav>
                                        <p:tav tm="100000">
                                          <p:val>
                                            <p:strVal val="#ppt_x"/>
                                          </p:val>
                                        </p:tav>
                                      </p:tavLst>
                                    </p:anim>
                                    <p:anim calcmode="lin" valueType="num">
                                      <p:cBhvr>
                                        <p:cTn id="149" dur="500" fill="hold"/>
                                        <p:tgtEl>
                                          <p:spTgt spid="52"/>
                                        </p:tgtEl>
                                        <p:attrNameLst>
                                          <p:attrName>ppt_y</p:attrName>
                                        </p:attrNameLst>
                                      </p:cBhvr>
                                      <p:tavLst>
                                        <p:tav tm="0">
                                          <p:val>
                                            <p:strVal val="#ppt_y-#ppt_h/2"/>
                                          </p:val>
                                        </p:tav>
                                        <p:tav tm="100000">
                                          <p:val>
                                            <p:strVal val="#ppt_y"/>
                                          </p:val>
                                        </p:tav>
                                      </p:tavLst>
                                    </p:anim>
                                    <p:anim calcmode="lin" valueType="num">
                                      <p:cBhvr>
                                        <p:cTn id="150" dur="500" fill="hold"/>
                                        <p:tgtEl>
                                          <p:spTgt spid="52"/>
                                        </p:tgtEl>
                                        <p:attrNameLst>
                                          <p:attrName>ppt_w</p:attrName>
                                        </p:attrNameLst>
                                      </p:cBhvr>
                                      <p:tavLst>
                                        <p:tav tm="0">
                                          <p:val>
                                            <p:strVal val="#ppt_w"/>
                                          </p:val>
                                        </p:tav>
                                        <p:tav tm="100000">
                                          <p:val>
                                            <p:strVal val="#ppt_w"/>
                                          </p:val>
                                        </p:tav>
                                      </p:tavLst>
                                    </p:anim>
                                    <p:anim calcmode="lin" valueType="num">
                                      <p:cBhvr>
                                        <p:cTn id="151" dur="500" fill="hold"/>
                                        <p:tgtEl>
                                          <p:spTgt spid="52"/>
                                        </p:tgtEl>
                                        <p:attrNameLst>
                                          <p:attrName>ppt_h</p:attrName>
                                        </p:attrNameLst>
                                      </p:cBhvr>
                                      <p:tavLst>
                                        <p:tav tm="0">
                                          <p:val>
                                            <p:fltVal val="0"/>
                                          </p:val>
                                        </p:tav>
                                        <p:tav tm="100000">
                                          <p:val>
                                            <p:strVal val="#ppt_h"/>
                                          </p:val>
                                        </p:tav>
                                      </p:tavLst>
                                    </p:anim>
                                  </p:childTnLst>
                                </p:cTn>
                              </p:par>
                            </p:childTnLst>
                          </p:cTn>
                        </p:par>
                        <p:par>
                          <p:cTn id="152" fill="hold">
                            <p:stCondLst>
                              <p:cond delay="500"/>
                            </p:stCondLst>
                            <p:childTnLst>
                              <p:par>
                                <p:cTn id="153" presetID="4" presetClass="entr" presetSubtype="32" fill="hold" grpId="0" nodeType="after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box(out)">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17" presetClass="entr" presetSubtype="1" fill="hold" nodeType="clickEffect">
                                  <p:stCondLst>
                                    <p:cond delay="0"/>
                                  </p:stCondLst>
                                  <p:childTnLst>
                                    <p:set>
                                      <p:cBhvr>
                                        <p:cTn id="159" dur="1" fill="hold">
                                          <p:stCondLst>
                                            <p:cond delay="0"/>
                                          </p:stCondLst>
                                        </p:cTn>
                                        <p:tgtEl>
                                          <p:spTgt spid="34"/>
                                        </p:tgtEl>
                                        <p:attrNameLst>
                                          <p:attrName>style.visibility</p:attrName>
                                        </p:attrNameLst>
                                      </p:cBhvr>
                                      <p:to>
                                        <p:strVal val="visible"/>
                                      </p:to>
                                    </p:set>
                                    <p:anim calcmode="lin" valueType="num">
                                      <p:cBhvr>
                                        <p:cTn id="160" dur="500" fill="hold"/>
                                        <p:tgtEl>
                                          <p:spTgt spid="34"/>
                                        </p:tgtEl>
                                        <p:attrNameLst>
                                          <p:attrName>ppt_x</p:attrName>
                                        </p:attrNameLst>
                                      </p:cBhvr>
                                      <p:tavLst>
                                        <p:tav tm="0">
                                          <p:val>
                                            <p:strVal val="#ppt_x"/>
                                          </p:val>
                                        </p:tav>
                                        <p:tav tm="100000">
                                          <p:val>
                                            <p:strVal val="#ppt_x"/>
                                          </p:val>
                                        </p:tav>
                                      </p:tavLst>
                                    </p:anim>
                                    <p:anim calcmode="lin" valueType="num">
                                      <p:cBhvr>
                                        <p:cTn id="161" dur="500" fill="hold"/>
                                        <p:tgtEl>
                                          <p:spTgt spid="34"/>
                                        </p:tgtEl>
                                        <p:attrNameLst>
                                          <p:attrName>ppt_y</p:attrName>
                                        </p:attrNameLst>
                                      </p:cBhvr>
                                      <p:tavLst>
                                        <p:tav tm="0">
                                          <p:val>
                                            <p:strVal val="#ppt_y-#ppt_h/2"/>
                                          </p:val>
                                        </p:tav>
                                        <p:tav tm="100000">
                                          <p:val>
                                            <p:strVal val="#ppt_y"/>
                                          </p:val>
                                        </p:tav>
                                      </p:tavLst>
                                    </p:anim>
                                    <p:anim calcmode="lin" valueType="num">
                                      <p:cBhvr>
                                        <p:cTn id="162" dur="500" fill="hold"/>
                                        <p:tgtEl>
                                          <p:spTgt spid="34"/>
                                        </p:tgtEl>
                                        <p:attrNameLst>
                                          <p:attrName>ppt_w</p:attrName>
                                        </p:attrNameLst>
                                      </p:cBhvr>
                                      <p:tavLst>
                                        <p:tav tm="0">
                                          <p:val>
                                            <p:strVal val="#ppt_w"/>
                                          </p:val>
                                        </p:tav>
                                        <p:tav tm="100000">
                                          <p:val>
                                            <p:strVal val="#ppt_w"/>
                                          </p:val>
                                        </p:tav>
                                      </p:tavLst>
                                    </p:anim>
                                    <p:anim calcmode="lin" valueType="num">
                                      <p:cBhvr>
                                        <p:cTn id="163" dur="500" fill="hold"/>
                                        <p:tgtEl>
                                          <p:spTgt spid="34"/>
                                        </p:tgtEl>
                                        <p:attrNameLst>
                                          <p:attrName>ppt_h</p:attrName>
                                        </p:attrNameLst>
                                      </p:cBhvr>
                                      <p:tavLst>
                                        <p:tav tm="0">
                                          <p:val>
                                            <p:fltVal val="0"/>
                                          </p:val>
                                        </p:tav>
                                        <p:tav tm="100000">
                                          <p:val>
                                            <p:strVal val="#ppt_h"/>
                                          </p:val>
                                        </p:tav>
                                      </p:tavLst>
                                    </p:anim>
                                  </p:childTnLst>
                                </p:cTn>
                              </p:par>
                            </p:childTnLst>
                          </p:cTn>
                        </p:par>
                        <p:par>
                          <p:cTn id="164" fill="hold">
                            <p:stCondLst>
                              <p:cond delay="500"/>
                            </p:stCondLst>
                            <p:childTnLst>
                              <p:par>
                                <p:cTn id="165" presetID="12" presetClass="entr" presetSubtype="1" fill="hold" grpId="0" nodeType="after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slide(fromTop)">
                                      <p:cBhvr>
                                        <p:cTn id="167" dur="500"/>
                                        <p:tgtEl>
                                          <p:spTgt spid="47"/>
                                        </p:tgtEl>
                                      </p:cBhvr>
                                    </p:animEffect>
                                  </p:childTnLst>
                                </p:cTn>
                              </p:par>
                            </p:childTnLst>
                          </p:cTn>
                        </p:par>
                      </p:childTnLst>
                    </p:cTn>
                  </p:par>
                  <p:par>
                    <p:cTn id="168" fill="hold">
                      <p:stCondLst>
                        <p:cond delay="indefinite"/>
                      </p:stCondLst>
                      <p:childTnLst>
                        <p:par>
                          <p:cTn id="169" fill="hold">
                            <p:stCondLst>
                              <p:cond delay="0"/>
                            </p:stCondLst>
                            <p:childTnLst>
                              <p:par>
                                <p:cTn id="170" presetID="17" presetClass="entr" presetSubtype="1" fill="hold" nodeType="clickEffect">
                                  <p:stCondLst>
                                    <p:cond delay="0"/>
                                  </p:stCondLst>
                                  <p:childTnLst>
                                    <p:set>
                                      <p:cBhvr>
                                        <p:cTn id="171" dur="1" fill="hold">
                                          <p:stCondLst>
                                            <p:cond delay="0"/>
                                          </p:stCondLst>
                                        </p:cTn>
                                        <p:tgtEl>
                                          <p:spTgt spid="53"/>
                                        </p:tgtEl>
                                        <p:attrNameLst>
                                          <p:attrName>style.visibility</p:attrName>
                                        </p:attrNameLst>
                                      </p:cBhvr>
                                      <p:to>
                                        <p:strVal val="visible"/>
                                      </p:to>
                                    </p:set>
                                    <p:anim calcmode="lin" valueType="num">
                                      <p:cBhvr>
                                        <p:cTn id="172" dur="500" fill="hold"/>
                                        <p:tgtEl>
                                          <p:spTgt spid="53"/>
                                        </p:tgtEl>
                                        <p:attrNameLst>
                                          <p:attrName>ppt_x</p:attrName>
                                        </p:attrNameLst>
                                      </p:cBhvr>
                                      <p:tavLst>
                                        <p:tav tm="0">
                                          <p:val>
                                            <p:strVal val="#ppt_x"/>
                                          </p:val>
                                        </p:tav>
                                        <p:tav tm="100000">
                                          <p:val>
                                            <p:strVal val="#ppt_x"/>
                                          </p:val>
                                        </p:tav>
                                      </p:tavLst>
                                    </p:anim>
                                    <p:anim calcmode="lin" valueType="num">
                                      <p:cBhvr>
                                        <p:cTn id="173" dur="500" fill="hold"/>
                                        <p:tgtEl>
                                          <p:spTgt spid="53"/>
                                        </p:tgtEl>
                                        <p:attrNameLst>
                                          <p:attrName>ppt_y</p:attrName>
                                        </p:attrNameLst>
                                      </p:cBhvr>
                                      <p:tavLst>
                                        <p:tav tm="0">
                                          <p:val>
                                            <p:strVal val="#ppt_y-#ppt_h/2"/>
                                          </p:val>
                                        </p:tav>
                                        <p:tav tm="100000">
                                          <p:val>
                                            <p:strVal val="#ppt_y"/>
                                          </p:val>
                                        </p:tav>
                                      </p:tavLst>
                                    </p:anim>
                                    <p:anim calcmode="lin" valueType="num">
                                      <p:cBhvr>
                                        <p:cTn id="174" dur="500" fill="hold"/>
                                        <p:tgtEl>
                                          <p:spTgt spid="53"/>
                                        </p:tgtEl>
                                        <p:attrNameLst>
                                          <p:attrName>ppt_w</p:attrName>
                                        </p:attrNameLst>
                                      </p:cBhvr>
                                      <p:tavLst>
                                        <p:tav tm="0">
                                          <p:val>
                                            <p:strVal val="#ppt_w"/>
                                          </p:val>
                                        </p:tav>
                                        <p:tav tm="100000">
                                          <p:val>
                                            <p:strVal val="#ppt_w"/>
                                          </p:val>
                                        </p:tav>
                                      </p:tavLst>
                                    </p:anim>
                                    <p:anim calcmode="lin" valueType="num">
                                      <p:cBhvr>
                                        <p:cTn id="175" dur="500" fill="hold"/>
                                        <p:tgtEl>
                                          <p:spTgt spid="53"/>
                                        </p:tgtEl>
                                        <p:attrNameLst>
                                          <p:attrName>ppt_h</p:attrName>
                                        </p:attrNameLst>
                                      </p:cBhvr>
                                      <p:tavLst>
                                        <p:tav tm="0">
                                          <p:val>
                                            <p:fltVal val="0"/>
                                          </p:val>
                                        </p:tav>
                                        <p:tav tm="100000">
                                          <p:val>
                                            <p:strVal val="#ppt_h"/>
                                          </p:val>
                                        </p:tav>
                                      </p:tavLst>
                                    </p:anim>
                                  </p:childTnLst>
                                </p:cTn>
                              </p:par>
                            </p:childTnLst>
                          </p:cTn>
                        </p:par>
                        <p:par>
                          <p:cTn id="176" fill="hold">
                            <p:stCondLst>
                              <p:cond delay="500"/>
                            </p:stCondLst>
                            <p:childTnLst>
                              <p:par>
                                <p:cTn id="177" presetID="4" presetClass="entr" presetSubtype="32" fill="hold" grpId="0" nodeType="afterEffect">
                                  <p:stCondLst>
                                    <p:cond delay="0"/>
                                  </p:stCondLst>
                                  <p:childTnLst>
                                    <p:set>
                                      <p:cBhvr>
                                        <p:cTn id="178" dur="1" fill="hold">
                                          <p:stCondLst>
                                            <p:cond delay="0"/>
                                          </p:stCondLst>
                                        </p:cTn>
                                        <p:tgtEl>
                                          <p:spTgt spid="57"/>
                                        </p:tgtEl>
                                        <p:attrNameLst>
                                          <p:attrName>style.visibility</p:attrName>
                                        </p:attrNameLst>
                                      </p:cBhvr>
                                      <p:to>
                                        <p:strVal val="visible"/>
                                      </p:to>
                                    </p:set>
                                    <p:animEffect transition="in" filter="box(out)">
                                      <p:cBhvr>
                                        <p:cTn id="179" dur="500"/>
                                        <p:tgtEl>
                                          <p:spTgt spid="57"/>
                                        </p:tgtEl>
                                      </p:cBhvr>
                                    </p:animEffect>
                                  </p:childTnLst>
                                </p:cTn>
                              </p:par>
                            </p:childTnLst>
                          </p:cTn>
                        </p:par>
                      </p:childTnLst>
                    </p:cTn>
                  </p:par>
                  <p:par>
                    <p:cTn id="180" fill="hold">
                      <p:stCondLst>
                        <p:cond delay="indefinite"/>
                      </p:stCondLst>
                      <p:childTnLst>
                        <p:par>
                          <p:cTn id="181" fill="hold">
                            <p:stCondLst>
                              <p:cond delay="0"/>
                            </p:stCondLst>
                            <p:childTnLst>
                              <p:par>
                                <p:cTn id="182" presetID="17" presetClass="entr" presetSubtype="1" fill="hold" nodeType="clickEffect">
                                  <p:stCondLst>
                                    <p:cond delay="0"/>
                                  </p:stCondLst>
                                  <p:childTnLst>
                                    <p:set>
                                      <p:cBhvr>
                                        <p:cTn id="183" dur="1" fill="hold">
                                          <p:stCondLst>
                                            <p:cond delay="0"/>
                                          </p:stCondLst>
                                        </p:cTn>
                                        <p:tgtEl>
                                          <p:spTgt spid="32"/>
                                        </p:tgtEl>
                                        <p:attrNameLst>
                                          <p:attrName>style.visibility</p:attrName>
                                        </p:attrNameLst>
                                      </p:cBhvr>
                                      <p:to>
                                        <p:strVal val="visible"/>
                                      </p:to>
                                    </p:set>
                                    <p:anim calcmode="lin" valueType="num">
                                      <p:cBhvr>
                                        <p:cTn id="184" dur="500" fill="hold"/>
                                        <p:tgtEl>
                                          <p:spTgt spid="32"/>
                                        </p:tgtEl>
                                        <p:attrNameLst>
                                          <p:attrName>ppt_x</p:attrName>
                                        </p:attrNameLst>
                                      </p:cBhvr>
                                      <p:tavLst>
                                        <p:tav tm="0">
                                          <p:val>
                                            <p:strVal val="#ppt_x"/>
                                          </p:val>
                                        </p:tav>
                                        <p:tav tm="100000">
                                          <p:val>
                                            <p:strVal val="#ppt_x"/>
                                          </p:val>
                                        </p:tav>
                                      </p:tavLst>
                                    </p:anim>
                                    <p:anim calcmode="lin" valueType="num">
                                      <p:cBhvr>
                                        <p:cTn id="185" dur="500" fill="hold"/>
                                        <p:tgtEl>
                                          <p:spTgt spid="32"/>
                                        </p:tgtEl>
                                        <p:attrNameLst>
                                          <p:attrName>ppt_y</p:attrName>
                                        </p:attrNameLst>
                                      </p:cBhvr>
                                      <p:tavLst>
                                        <p:tav tm="0">
                                          <p:val>
                                            <p:strVal val="#ppt_y-#ppt_h/2"/>
                                          </p:val>
                                        </p:tav>
                                        <p:tav tm="100000">
                                          <p:val>
                                            <p:strVal val="#ppt_y"/>
                                          </p:val>
                                        </p:tav>
                                      </p:tavLst>
                                    </p:anim>
                                    <p:anim calcmode="lin" valueType="num">
                                      <p:cBhvr>
                                        <p:cTn id="186" dur="500" fill="hold"/>
                                        <p:tgtEl>
                                          <p:spTgt spid="32"/>
                                        </p:tgtEl>
                                        <p:attrNameLst>
                                          <p:attrName>ppt_w</p:attrName>
                                        </p:attrNameLst>
                                      </p:cBhvr>
                                      <p:tavLst>
                                        <p:tav tm="0">
                                          <p:val>
                                            <p:strVal val="#ppt_w"/>
                                          </p:val>
                                        </p:tav>
                                        <p:tav tm="100000">
                                          <p:val>
                                            <p:strVal val="#ppt_w"/>
                                          </p:val>
                                        </p:tav>
                                      </p:tavLst>
                                    </p:anim>
                                    <p:anim calcmode="lin" valueType="num">
                                      <p:cBhvr>
                                        <p:cTn id="187" dur="500" fill="hold"/>
                                        <p:tgtEl>
                                          <p:spTgt spid="32"/>
                                        </p:tgtEl>
                                        <p:attrNameLst>
                                          <p:attrName>ppt_h</p:attrName>
                                        </p:attrNameLst>
                                      </p:cBhvr>
                                      <p:tavLst>
                                        <p:tav tm="0">
                                          <p:val>
                                            <p:fltVal val="0"/>
                                          </p:val>
                                        </p:tav>
                                        <p:tav tm="100000">
                                          <p:val>
                                            <p:strVal val="#ppt_h"/>
                                          </p:val>
                                        </p:tav>
                                      </p:tavLst>
                                    </p:anim>
                                  </p:childTnLst>
                                </p:cTn>
                              </p:par>
                            </p:childTnLst>
                          </p:cTn>
                        </p:par>
                        <p:par>
                          <p:cTn id="188" fill="hold">
                            <p:stCondLst>
                              <p:cond delay="500"/>
                            </p:stCondLst>
                            <p:childTnLst>
                              <p:par>
                                <p:cTn id="189" presetID="12" presetClass="entr" presetSubtype="1" fill="hold" grpId="0" nodeType="afterEffect">
                                  <p:stCondLst>
                                    <p:cond delay="0"/>
                                  </p:stCondLst>
                                  <p:childTnLst>
                                    <p:set>
                                      <p:cBhvr>
                                        <p:cTn id="190" dur="1" fill="hold">
                                          <p:stCondLst>
                                            <p:cond delay="0"/>
                                          </p:stCondLst>
                                        </p:cTn>
                                        <p:tgtEl>
                                          <p:spTgt spid="46"/>
                                        </p:tgtEl>
                                        <p:attrNameLst>
                                          <p:attrName>style.visibility</p:attrName>
                                        </p:attrNameLst>
                                      </p:cBhvr>
                                      <p:to>
                                        <p:strVal val="visible"/>
                                      </p:to>
                                    </p:set>
                                    <p:animEffect transition="in" filter="slide(fromTop)">
                                      <p:cBhvr>
                                        <p:cTn id="191" dur="500"/>
                                        <p:tgtEl>
                                          <p:spTgt spid="46"/>
                                        </p:tgtEl>
                                      </p:cBhvr>
                                    </p:animEffect>
                                  </p:childTnLst>
                                </p:cTn>
                              </p:par>
                            </p:childTnLst>
                          </p:cTn>
                        </p:par>
                      </p:childTnLst>
                    </p:cTn>
                  </p:par>
                  <p:par>
                    <p:cTn id="192" fill="hold">
                      <p:stCondLst>
                        <p:cond delay="indefinite"/>
                      </p:stCondLst>
                      <p:childTnLst>
                        <p:par>
                          <p:cTn id="193" fill="hold">
                            <p:stCondLst>
                              <p:cond delay="0"/>
                            </p:stCondLst>
                            <p:childTnLst>
                              <p:par>
                                <p:cTn id="194" presetID="17" presetClass="entr" presetSubtype="1" fill="hold" nodeType="clickEffect">
                                  <p:stCondLst>
                                    <p:cond delay="0"/>
                                  </p:stCondLst>
                                  <p:childTnLst>
                                    <p:set>
                                      <p:cBhvr>
                                        <p:cTn id="195" dur="1" fill="hold">
                                          <p:stCondLst>
                                            <p:cond delay="0"/>
                                          </p:stCondLst>
                                        </p:cTn>
                                        <p:tgtEl>
                                          <p:spTgt spid="41"/>
                                        </p:tgtEl>
                                        <p:attrNameLst>
                                          <p:attrName>style.visibility</p:attrName>
                                        </p:attrNameLst>
                                      </p:cBhvr>
                                      <p:to>
                                        <p:strVal val="visible"/>
                                      </p:to>
                                    </p:set>
                                    <p:anim calcmode="lin" valueType="num">
                                      <p:cBhvr>
                                        <p:cTn id="196" dur="500" fill="hold"/>
                                        <p:tgtEl>
                                          <p:spTgt spid="41"/>
                                        </p:tgtEl>
                                        <p:attrNameLst>
                                          <p:attrName>ppt_x</p:attrName>
                                        </p:attrNameLst>
                                      </p:cBhvr>
                                      <p:tavLst>
                                        <p:tav tm="0">
                                          <p:val>
                                            <p:strVal val="#ppt_x"/>
                                          </p:val>
                                        </p:tav>
                                        <p:tav tm="100000">
                                          <p:val>
                                            <p:strVal val="#ppt_x"/>
                                          </p:val>
                                        </p:tav>
                                      </p:tavLst>
                                    </p:anim>
                                    <p:anim calcmode="lin" valueType="num">
                                      <p:cBhvr>
                                        <p:cTn id="197" dur="500" fill="hold"/>
                                        <p:tgtEl>
                                          <p:spTgt spid="41"/>
                                        </p:tgtEl>
                                        <p:attrNameLst>
                                          <p:attrName>ppt_y</p:attrName>
                                        </p:attrNameLst>
                                      </p:cBhvr>
                                      <p:tavLst>
                                        <p:tav tm="0">
                                          <p:val>
                                            <p:strVal val="#ppt_y-#ppt_h/2"/>
                                          </p:val>
                                        </p:tav>
                                        <p:tav tm="100000">
                                          <p:val>
                                            <p:strVal val="#ppt_y"/>
                                          </p:val>
                                        </p:tav>
                                      </p:tavLst>
                                    </p:anim>
                                    <p:anim calcmode="lin" valueType="num">
                                      <p:cBhvr>
                                        <p:cTn id="198" dur="500" fill="hold"/>
                                        <p:tgtEl>
                                          <p:spTgt spid="41"/>
                                        </p:tgtEl>
                                        <p:attrNameLst>
                                          <p:attrName>ppt_w</p:attrName>
                                        </p:attrNameLst>
                                      </p:cBhvr>
                                      <p:tavLst>
                                        <p:tav tm="0">
                                          <p:val>
                                            <p:strVal val="#ppt_w"/>
                                          </p:val>
                                        </p:tav>
                                        <p:tav tm="100000">
                                          <p:val>
                                            <p:strVal val="#ppt_w"/>
                                          </p:val>
                                        </p:tav>
                                      </p:tavLst>
                                    </p:anim>
                                    <p:anim calcmode="lin" valueType="num">
                                      <p:cBhvr>
                                        <p:cTn id="199" dur="500" fill="hold"/>
                                        <p:tgtEl>
                                          <p:spTgt spid="41"/>
                                        </p:tgtEl>
                                        <p:attrNameLst>
                                          <p:attrName>ppt_h</p:attrName>
                                        </p:attrNameLst>
                                      </p:cBhvr>
                                      <p:tavLst>
                                        <p:tav tm="0">
                                          <p:val>
                                            <p:fltVal val="0"/>
                                          </p:val>
                                        </p:tav>
                                        <p:tav tm="100000">
                                          <p:val>
                                            <p:strVal val="#ppt_h"/>
                                          </p:val>
                                        </p:tav>
                                      </p:tavLst>
                                    </p:anim>
                                  </p:childTnLst>
                                </p:cTn>
                              </p:par>
                            </p:childTnLst>
                          </p:cTn>
                        </p:par>
                        <p:par>
                          <p:cTn id="200" fill="hold">
                            <p:stCondLst>
                              <p:cond delay="500"/>
                            </p:stCondLst>
                            <p:childTnLst>
                              <p:par>
                                <p:cTn id="201" presetID="12" presetClass="entr" presetSubtype="1"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slide(fromTop)">
                                      <p:cBhvr>
                                        <p:cTn id="203" dur="5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nodeType="clickEffect">
                                  <p:stCondLst>
                                    <p:cond delay="0"/>
                                  </p:stCondLst>
                                  <p:childTnLst>
                                    <p:set>
                                      <p:cBhvr>
                                        <p:cTn id="207" dur="1" fill="hold">
                                          <p:stCondLst>
                                            <p:cond delay="0"/>
                                          </p:stCondLst>
                                        </p:cTn>
                                        <p:tgtEl>
                                          <p:spTgt spid="54"/>
                                        </p:tgtEl>
                                        <p:attrNameLst>
                                          <p:attrName>style.visibility</p:attrName>
                                        </p:attrNameLst>
                                      </p:cBhvr>
                                      <p:to>
                                        <p:strVal val="visible"/>
                                      </p:to>
                                    </p:set>
                                    <p:anim calcmode="lin" valueType="num">
                                      <p:cBhvr>
                                        <p:cTn id="208" dur="500" fill="hold"/>
                                        <p:tgtEl>
                                          <p:spTgt spid="54"/>
                                        </p:tgtEl>
                                        <p:attrNameLst>
                                          <p:attrName>ppt_x</p:attrName>
                                        </p:attrNameLst>
                                      </p:cBhvr>
                                      <p:tavLst>
                                        <p:tav tm="0">
                                          <p:val>
                                            <p:strVal val="#ppt_x"/>
                                          </p:val>
                                        </p:tav>
                                        <p:tav tm="100000">
                                          <p:val>
                                            <p:strVal val="#ppt_x"/>
                                          </p:val>
                                        </p:tav>
                                      </p:tavLst>
                                    </p:anim>
                                    <p:anim calcmode="lin" valueType="num">
                                      <p:cBhvr>
                                        <p:cTn id="209" dur="500" fill="hold"/>
                                        <p:tgtEl>
                                          <p:spTgt spid="54"/>
                                        </p:tgtEl>
                                        <p:attrNameLst>
                                          <p:attrName>ppt_y</p:attrName>
                                        </p:attrNameLst>
                                      </p:cBhvr>
                                      <p:tavLst>
                                        <p:tav tm="0">
                                          <p:val>
                                            <p:strVal val="#ppt_y-#ppt_h/2"/>
                                          </p:val>
                                        </p:tav>
                                        <p:tav tm="100000">
                                          <p:val>
                                            <p:strVal val="#ppt_y"/>
                                          </p:val>
                                        </p:tav>
                                      </p:tavLst>
                                    </p:anim>
                                    <p:anim calcmode="lin" valueType="num">
                                      <p:cBhvr>
                                        <p:cTn id="210" dur="500" fill="hold"/>
                                        <p:tgtEl>
                                          <p:spTgt spid="54"/>
                                        </p:tgtEl>
                                        <p:attrNameLst>
                                          <p:attrName>ppt_w</p:attrName>
                                        </p:attrNameLst>
                                      </p:cBhvr>
                                      <p:tavLst>
                                        <p:tav tm="0">
                                          <p:val>
                                            <p:strVal val="#ppt_w"/>
                                          </p:val>
                                        </p:tav>
                                        <p:tav tm="100000">
                                          <p:val>
                                            <p:strVal val="#ppt_w"/>
                                          </p:val>
                                        </p:tav>
                                      </p:tavLst>
                                    </p:anim>
                                    <p:anim calcmode="lin" valueType="num">
                                      <p:cBhvr>
                                        <p:cTn id="211" dur="500" fill="hold"/>
                                        <p:tgtEl>
                                          <p:spTgt spid="54"/>
                                        </p:tgtEl>
                                        <p:attrNameLst>
                                          <p:attrName>ppt_h</p:attrName>
                                        </p:attrNameLst>
                                      </p:cBhvr>
                                      <p:tavLst>
                                        <p:tav tm="0">
                                          <p:val>
                                            <p:fltVal val="0"/>
                                          </p:val>
                                        </p:tav>
                                        <p:tav tm="100000">
                                          <p:val>
                                            <p:strVal val="#ppt_h"/>
                                          </p:val>
                                        </p:tav>
                                      </p:tavLst>
                                    </p:anim>
                                  </p:childTnLst>
                                </p:cTn>
                              </p:par>
                            </p:childTnLst>
                          </p:cTn>
                        </p:par>
                        <p:par>
                          <p:cTn id="212" fill="hold">
                            <p:stCondLst>
                              <p:cond delay="500"/>
                            </p:stCondLst>
                            <p:childTnLst>
                              <p:par>
                                <p:cTn id="213" presetID="4" presetClass="entr" presetSubtype="32" fill="hold" grpId="0" nodeType="afterEffect">
                                  <p:stCondLst>
                                    <p:cond delay="0"/>
                                  </p:stCondLst>
                                  <p:childTnLst>
                                    <p:set>
                                      <p:cBhvr>
                                        <p:cTn id="214" dur="1" fill="hold">
                                          <p:stCondLst>
                                            <p:cond delay="0"/>
                                          </p:stCondLst>
                                        </p:cTn>
                                        <p:tgtEl>
                                          <p:spTgt spid="58"/>
                                        </p:tgtEl>
                                        <p:attrNameLst>
                                          <p:attrName>style.visibility</p:attrName>
                                        </p:attrNameLst>
                                      </p:cBhvr>
                                      <p:to>
                                        <p:strVal val="visible"/>
                                      </p:to>
                                    </p:set>
                                    <p:animEffect transition="in" filter="box(out)">
                                      <p:cBhvr>
                                        <p:cTn id="215" dur="500"/>
                                        <p:tgtEl>
                                          <p:spTgt spid="58"/>
                                        </p:tgtEl>
                                      </p:cBhvr>
                                    </p:animEffect>
                                  </p:childTnLst>
                                </p:cTn>
                              </p:par>
                            </p:childTnLst>
                          </p:cTn>
                        </p:par>
                      </p:childTnLst>
                    </p:cTn>
                  </p:par>
                  <p:par>
                    <p:cTn id="216" fill="hold">
                      <p:stCondLst>
                        <p:cond delay="indefinite"/>
                      </p:stCondLst>
                      <p:childTnLst>
                        <p:par>
                          <p:cTn id="217" fill="hold">
                            <p:stCondLst>
                              <p:cond delay="0"/>
                            </p:stCondLst>
                            <p:childTnLst>
                              <p:par>
                                <p:cTn id="218" presetID="17" presetClass="entr" presetSubtype="8" fill="hold" nodeType="clickEffect">
                                  <p:stCondLst>
                                    <p:cond delay="0"/>
                                  </p:stCondLst>
                                  <p:childTnLst>
                                    <p:set>
                                      <p:cBhvr>
                                        <p:cTn id="219" dur="1" fill="hold">
                                          <p:stCondLst>
                                            <p:cond delay="0"/>
                                          </p:stCondLst>
                                        </p:cTn>
                                        <p:tgtEl>
                                          <p:spTgt spid="55"/>
                                        </p:tgtEl>
                                        <p:attrNameLst>
                                          <p:attrName>style.visibility</p:attrName>
                                        </p:attrNameLst>
                                      </p:cBhvr>
                                      <p:to>
                                        <p:strVal val="visible"/>
                                      </p:to>
                                    </p:set>
                                    <p:anim calcmode="lin" valueType="num">
                                      <p:cBhvr>
                                        <p:cTn id="220" dur="500" fill="hold"/>
                                        <p:tgtEl>
                                          <p:spTgt spid="55"/>
                                        </p:tgtEl>
                                        <p:attrNameLst>
                                          <p:attrName>ppt_x</p:attrName>
                                        </p:attrNameLst>
                                      </p:cBhvr>
                                      <p:tavLst>
                                        <p:tav tm="0">
                                          <p:val>
                                            <p:strVal val="#ppt_x-#ppt_w/2"/>
                                          </p:val>
                                        </p:tav>
                                        <p:tav tm="100000">
                                          <p:val>
                                            <p:strVal val="#ppt_x"/>
                                          </p:val>
                                        </p:tav>
                                      </p:tavLst>
                                    </p:anim>
                                    <p:anim calcmode="lin" valueType="num">
                                      <p:cBhvr>
                                        <p:cTn id="221" dur="500" fill="hold"/>
                                        <p:tgtEl>
                                          <p:spTgt spid="55"/>
                                        </p:tgtEl>
                                        <p:attrNameLst>
                                          <p:attrName>ppt_y</p:attrName>
                                        </p:attrNameLst>
                                      </p:cBhvr>
                                      <p:tavLst>
                                        <p:tav tm="0">
                                          <p:val>
                                            <p:strVal val="#ppt_y"/>
                                          </p:val>
                                        </p:tav>
                                        <p:tav tm="100000">
                                          <p:val>
                                            <p:strVal val="#ppt_y"/>
                                          </p:val>
                                        </p:tav>
                                      </p:tavLst>
                                    </p:anim>
                                    <p:anim calcmode="lin" valueType="num">
                                      <p:cBhvr>
                                        <p:cTn id="222" dur="500" fill="hold"/>
                                        <p:tgtEl>
                                          <p:spTgt spid="55"/>
                                        </p:tgtEl>
                                        <p:attrNameLst>
                                          <p:attrName>ppt_w</p:attrName>
                                        </p:attrNameLst>
                                      </p:cBhvr>
                                      <p:tavLst>
                                        <p:tav tm="0">
                                          <p:val>
                                            <p:fltVal val="0"/>
                                          </p:val>
                                        </p:tav>
                                        <p:tav tm="100000">
                                          <p:val>
                                            <p:strVal val="#ppt_w"/>
                                          </p:val>
                                        </p:tav>
                                      </p:tavLst>
                                    </p:anim>
                                    <p:anim calcmode="lin" valueType="num">
                                      <p:cBhvr>
                                        <p:cTn id="223" dur="500" fill="hold"/>
                                        <p:tgtEl>
                                          <p:spTgt spid="55"/>
                                        </p:tgtEl>
                                        <p:attrNameLst>
                                          <p:attrName>ppt_h</p:attrName>
                                        </p:attrNameLst>
                                      </p:cBhvr>
                                      <p:tavLst>
                                        <p:tav tm="0">
                                          <p:val>
                                            <p:strVal val="#ppt_h"/>
                                          </p:val>
                                        </p:tav>
                                        <p:tav tm="100000">
                                          <p:val>
                                            <p:strVal val="#ppt_h"/>
                                          </p:val>
                                        </p:tav>
                                      </p:tavLst>
                                    </p:anim>
                                  </p:childTnLst>
                                </p:cTn>
                              </p:par>
                            </p:childTnLst>
                          </p:cTn>
                        </p:par>
                        <p:par>
                          <p:cTn id="224" fill="hold">
                            <p:stCondLst>
                              <p:cond delay="500"/>
                            </p:stCondLst>
                            <p:childTnLst>
                              <p:par>
                                <p:cTn id="225" presetID="4" presetClass="entr" presetSubtype="32" fill="hold" grpId="0" nodeType="afterEffect">
                                  <p:stCondLst>
                                    <p:cond delay="0"/>
                                  </p:stCondLst>
                                  <p:childTnLst>
                                    <p:set>
                                      <p:cBhvr>
                                        <p:cTn id="226" dur="1" fill="hold">
                                          <p:stCondLst>
                                            <p:cond delay="0"/>
                                          </p:stCondLst>
                                        </p:cTn>
                                        <p:tgtEl>
                                          <p:spTgt spid="59"/>
                                        </p:tgtEl>
                                        <p:attrNameLst>
                                          <p:attrName>style.visibility</p:attrName>
                                        </p:attrNameLst>
                                      </p:cBhvr>
                                      <p:to>
                                        <p:strVal val="visible"/>
                                      </p:to>
                                    </p:set>
                                    <p:animEffect transition="in" filter="box(out)">
                                      <p:cBhvr>
                                        <p:cTn id="227" dur="500"/>
                                        <p:tgtEl>
                                          <p:spTgt spid="59"/>
                                        </p:tgtEl>
                                      </p:cBhvr>
                                    </p:animEffect>
                                  </p:childTnLst>
                                </p:cTn>
                              </p:par>
                            </p:childTnLst>
                          </p:cTn>
                        </p:par>
                      </p:childTnLst>
                    </p:cTn>
                  </p:par>
                  <p:par>
                    <p:cTn id="228" fill="hold">
                      <p:stCondLst>
                        <p:cond delay="indefinite"/>
                      </p:stCondLst>
                      <p:childTnLst>
                        <p:par>
                          <p:cTn id="229" fill="hold">
                            <p:stCondLst>
                              <p:cond delay="0"/>
                            </p:stCondLst>
                            <p:childTnLst>
                              <p:par>
                                <p:cTn id="230" presetID="17" presetClass="entr" presetSubtype="1" fill="hold" nodeType="clickEffect">
                                  <p:stCondLst>
                                    <p:cond delay="0"/>
                                  </p:stCondLst>
                                  <p:childTnLst>
                                    <p:set>
                                      <p:cBhvr>
                                        <p:cTn id="231" dur="1" fill="hold">
                                          <p:stCondLst>
                                            <p:cond delay="0"/>
                                          </p:stCondLst>
                                        </p:cTn>
                                        <p:tgtEl>
                                          <p:spTgt spid="43"/>
                                        </p:tgtEl>
                                        <p:attrNameLst>
                                          <p:attrName>style.visibility</p:attrName>
                                        </p:attrNameLst>
                                      </p:cBhvr>
                                      <p:to>
                                        <p:strVal val="visible"/>
                                      </p:to>
                                    </p:set>
                                    <p:anim calcmode="lin" valueType="num">
                                      <p:cBhvr>
                                        <p:cTn id="232" dur="500" fill="hold"/>
                                        <p:tgtEl>
                                          <p:spTgt spid="43"/>
                                        </p:tgtEl>
                                        <p:attrNameLst>
                                          <p:attrName>ppt_x</p:attrName>
                                        </p:attrNameLst>
                                      </p:cBhvr>
                                      <p:tavLst>
                                        <p:tav tm="0">
                                          <p:val>
                                            <p:strVal val="#ppt_x"/>
                                          </p:val>
                                        </p:tav>
                                        <p:tav tm="100000">
                                          <p:val>
                                            <p:strVal val="#ppt_x"/>
                                          </p:val>
                                        </p:tav>
                                      </p:tavLst>
                                    </p:anim>
                                    <p:anim calcmode="lin" valueType="num">
                                      <p:cBhvr>
                                        <p:cTn id="233" dur="500" fill="hold"/>
                                        <p:tgtEl>
                                          <p:spTgt spid="43"/>
                                        </p:tgtEl>
                                        <p:attrNameLst>
                                          <p:attrName>ppt_y</p:attrName>
                                        </p:attrNameLst>
                                      </p:cBhvr>
                                      <p:tavLst>
                                        <p:tav tm="0">
                                          <p:val>
                                            <p:strVal val="#ppt_y-#ppt_h/2"/>
                                          </p:val>
                                        </p:tav>
                                        <p:tav tm="100000">
                                          <p:val>
                                            <p:strVal val="#ppt_y"/>
                                          </p:val>
                                        </p:tav>
                                      </p:tavLst>
                                    </p:anim>
                                    <p:anim calcmode="lin" valueType="num">
                                      <p:cBhvr>
                                        <p:cTn id="234" dur="500" fill="hold"/>
                                        <p:tgtEl>
                                          <p:spTgt spid="43"/>
                                        </p:tgtEl>
                                        <p:attrNameLst>
                                          <p:attrName>ppt_w</p:attrName>
                                        </p:attrNameLst>
                                      </p:cBhvr>
                                      <p:tavLst>
                                        <p:tav tm="0">
                                          <p:val>
                                            <p:strVal val="#ppt_w"/>
                                          </p:val>
                                        </p:tav>
                                        <p:tav tm="100000">
                                          <p:val>
                                            <p:strVal val="#ppt_w"/>
                                          </p:val>
                                        </p:tav>
                                      </p:tavLst>
                                    </p:anim>
                                    <p:anim calcmode="lin" valueType="num">
                                      <p:cBhvr>
                                        <p:cTn id="235" dur="500" fill="hold"/>
                                        <p:tgtEl>
                                          <p:spTgt spid="43"/>
                                        </p:tgtEl>
                                        <p:attrNameLst>
                                          <p:attrName>ppt_h</p:attrName>
                                        </p:attrNameLst>
                                      </p:cBhvr>
                                      <p:tavLst>
                                        <p:tav tm="0">
                                          <p:val>
                                            <p:fltVal val="0"/>
                                          </p:val>
                                        </p:tav>
                                        <p:tav tm="100000">
                                          <p:val>
                                            <p:strVal val="#ppt_h"/>
                                          </p:val>
                                        </p:tav>
                                      </p:tavLst>
                                    </p:anim>
                                  </p:childTnLst>
                                </p:cTn>
                              </p:par>
                            </p:childTnLst>
                          </p:cTn>
                        </p:par>
                        <p:par>
                          <p:cTn id="236" fill="hold">
                            <p:stCondLst>
                              <p:cond delay="500"/>
                            </p:stCondLst>
                            <p:childTnLst>
                              <p:par>
                                <p:cTn id="237" presetID="12" presetClass="entr" presetSubtype="1" fill="hold" grpId="0" nodeType="afterEffect">
                                  <p:stCondLst>
                                    <p:cond delay="0"/>
                                  </p:stCondLst>
                                  <p:childTnLst>
                                    <p:set>
                                      <p:cBhvr>
                                        <p:cTn id="238" dur="1" fill="hold">
                                          <p:stCondLst>
                                            <p:cond delay="0"/>
                                          </p:stCondLst>
                                        </p:cTn>
                                        <p:tgtEl>
                                          <p:spTgt spid="51"/>
                                        </p:tgtEl>
                                        <p:attrNameLst>
                                          <p:attrName>style.visibility</p:attrName>
                                        </p:attrNameLst>
                                      </p:cBhvr>
                                      <p:to>
                                        <p:strVal val="visible"/>
                                      </p:to>
                                    </p:set>
                                    <p:animEffect transition="in" filter="slide(fromTop)">
                                      <p:cBhvr>
                                        <p:cTn id="23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nimBg="1" autoUpdateAnimBg="0"/>
      <p:bldP spid="33" grpId="0" animBg="1" autoUpdateAnimBg="0"/>
      <p:bldP spid="35" grpId="0" autoUpdateAnimBg="0"/>
      <p:bldP spid="36" grpId="0" animBg="1" autoUpdateAnimBg="0"/>
      <p:bldP spid="38" grpId="0" animBg="1" autoUpdateAnimBg="0"/>
      <p:bldP spid="40" grpId="0" animBg="1" autoUpdateAnimBg="0"/>
      <p:bldP spid="42" grpId="0" animBg="1" autoUpdateAnimBg="0"/>
      <p:bldP spid="44" grpId="0" animBg="1" autoUpdateAnimBg="0"/>
      <p:bldP spid="45" grpId="0" autoUpdateAnimBg="0"/>
      <p:bldP spid="46" grpId="0" autoUpdateAnimBg="0"/>
      <p:bldP spid="47" grpId="0" autoUpdateAnimBg="0"/>
      <p:bldP spid="48" grpId="0" autoUpdateAnimBg="0"/>
      <p:bldP spid="49" grpId="0" autoUpdateAnimBg="0"/>
      <p:bldP spid="50" grpId="0" autoUpdateAnimBg="0"/>
      <p:bldP spid="51" grpId="0" autoUpdateAnimBg="0"/>
      <p:bldP spid="56" grpId="0" autoUpdateAnimBg="0"/>
      <p:bldP spid="57" grpId="0" autoUpdateAnimBg="0"/>
      <p:bldP spid="58" grpId="0" autoUpdateAnimBg="0"/>
      <p:bldP spid="5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克鲁斯卡尔（</a:t>
            </a:r>
            <a:r>
              <a:rPr lang="en-US" altLang="zh-CN" b="1" dirty="0" err="1">
                <a:solidFill>
                  <a:srgbClr val="800000"/>
                </a:solidFill>
                <a:ea typeface="微软雅黑 Light" panose="020B0502040204020203" pitchFamily="34" charset="-122"/>
              </a:rPr>
              <a:t>Kruskal</a:t>
            </a:r>
            <a:r>
              <a:rPr lang="zh-CN" altLang="en-US" b="1" dirty="0">
                <a:solidFill>
                  <a:srgbClr val="800000"/>
                </a:solidFill>
                <a:ea typeface="微软雅黑 Light" panose="020B0502040204020203" pitchFamily="34" charset="-122"/>
              </a:rPr>
              <a:t>）算法</a:t>
            </a:r>
            <a:endParaRPr lang="zh-CN" altLang="en-US" dirty="0"/>
          </a:p>
        </p:txBody>
      </p:sp>
      <p:sp>
        <p:nvSpPr>
          <p:cNvPr id="3" name="内容占位符 2"/>
          <p:cNvSpPr>
            <a:spLocks noGrp="1"/>
          </p:cNvSpPr>
          <p:nvPr>
            <p:ph sz="quarter" idx="10"/>
          </p:nvPr>
        </p:nvSpPr>
        <p:spPr/>
        <p:txBody>
          <a:bodyPr/>
          <a:lstStyle/>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314450"/>
            <a:ext cx="8258175" cy="514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70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图的连通性</a:t>
            </a:r>
          </a:p>
        </p:txBody>
      </p:sp>
      <p:sp>
        <p:nvSpPr>
          <p:cNvPr id="4" name="Rectangle 10"/>
          <p:cNvSpPr>
            <a:spLocks noChangeArrowheads="1"/>
          </p:cNvSpPr>
          <p:nvPr/>
        </p:nvSpPr>
        <p:spPr bwMode="auto">
          <a:xfrm>
            <a:off x="285750" y="1468438"/>
            <a:ext cx="2474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FF33CC"/>
                </a:solidFill>
                <a:ea typeface="微软雅黑 Light" panose="020B0502040204020203" pitchFamily="34" charset="-122"/>
              </a:rPr>
              <a:t>连通图：</a:t>
            </a:r>
          </a:p>
        </p:txBody>
      </p:sp>
      <p:sp>
        <p:nvSpPr>
          <p:cNvPr id="5" name="Rectangle 11"/>
          <p:cNvSpPr>
            <a:spLocks noChangeArrowheads="1"/>
          </p:cNvSpPr>
          <p:nvPr/>
        </p:nvSpPr>
        <p:spPr bwMode="auto">
          <a:xfrm>
            <a:off x="1725612" y="1323975"/>
            <a:ext cx="7062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latin typeface="微软雅黑 Light" panose="020B0502040204020203" pitchFamily="34" charset="-122"/>
                <a:ea typeface="微软雅黑 Light" panose="020B0502040204020203" pitchFamily="34" charset="-122"/>
              </a:rPr>
              <a:t>在</a:t>
            </a:r>
            <a:r>
              <a:rPr lang="zh-CN" altLang="en-US" sz="2400" b="1" dirty="0">
                <a:solidFill>
                  <a:schemeClr val="hlink"/>
                </a:solidFill>
                <a:latin typeface="微软雅黑 Light" panose="020B0502040204020203" pitchFamily="34" charset="-122"/>
                <a:ea typeface="微软雅黑 Light" panose="020B0502040204020203" pitchFamily="34" charset="-122"/>
              </a:rPr>
              <a:t>无向</a:t>
            </a:r>
            <a:r>
              <a:rPr lang="zh-CN" altLang="en-US" sz="2400" b="1" dirty="0">
                <a:latin typeface="微软雅黑 Light" panose="020B0502040204020203" pitchFamily="34" charset="-122"/>
                <a:ea typeface="微软雅黑 Light" panose="020B0502040204020203" pitchFamily="34" charset="-122"/>
              </a:rPr>
              <a:t>图中</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若从顶点</a:t>
            </a:r>
            <a:r>
              <a:rPr lang="en-US" altLang="zh-CN" sz="2400" b="1" i="1" dirty="0">
                <a:latin typeface="微软雅黑 Light" panose="020B0502040204020203" pitchFamily="34" charset="-122"/>
                <a:ea typeface="微软雅黑 Light" panose="020B0502040204020203" pitchFamily="34" charset="-122"/>
              </a:rPr>
              <a:t>v</a:t>
            </a:r>
            <a:r>
              <a:rPr lang="en-US" altLang="zh-CN" sz="2400" b="1" baseline="-25000" dirty="0">
                <a:latin typeface="微软雅黑 Light" panose="020B0502040204020203" pitchFamily="34" charset="-122"/>
                <a:ea typeface="微软雅黑 Light" panose="020B0502040204020203" pitchFamily="34" charset="-122"/>
              </a:rPr>
              <a:t>1</a:t>
            </a:r>
            <a:r>
              <a:rPr lang="zh-CN" altLang="en-US" sz="2400" b="1" dirty="0">
                <a:latin typeface="微软雅黑 Light" panose="020B0502040204020203" pitchFamily="34" charset="-122"/>
                <a:ea typeface="微软雅黑 Light" panose="020B0502040204020203" pitchFamily="34" charset="-122"/>
              </a:rPr>
              <a:t>到顶点</a:t>
            </a:r>
            <a:r>
              <a:rPr lang="en-US" altLang="zh-CN" sz="2400" b="1" i="1" dirty="0">
                <a:latin typeface="微软雅黑 Light" panose="020B0502040204020203" pitchFamily="34" charset="-122"/>
                <a:ea typeface="微软雅黑 Light" panose="020B0502040204020203" pitchFamily="34" charset="-122"/>
              </a:rPr>
              <a:t>v</a:t>
            </a:r>
            <a:r>
              <a:rPr lang="en-US" altLang="zh-CN" sz="2400" b="1" baseline="-25000" dirty="0">
                <a:latin typeface="微软雅黑 Light" panose="020B0502040204020203" pitchFamily="34" charset="-122"/>
                <a:ea typeface="微软雅黑 Light" panose="020B0502040204020203" pitchFamily="34" charset="-122"/>
              </a:rPr>
              <a:t>2</a:t>
            </a:r>
            <a:r>
              <a:rPr lang="zh-CN" altLang="en-US" sz="2400" b="1" dirty="0">
                <a:latin typeface="微软雅黑 Light" panose="020B0502040204020203" pitchFamily="34" charset="-122"/>
                <a:ea typeface="微软雅黑 Light" panose="020B0502040204020203" pitchFamily="34" charset="-122"/>
              </a:rPr>
              <a:t>有路径</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则称顶点</a:t>
            </a:r>
            <a:r>
              <a:rPr lang="en-US" altLang="zh-CN" sz="2400" b="1" i="1" dirty="0">
                <a:latin typeface="微软雅黑 Light" panose="020B0502040204020203" pitchFamily="34" charset="-122"/>
                <a:ea typeface="微软雅黑 Light" panose="020B0502040204020203" pitchFamily="34" charset="-122"/>
              </a:rPr>
              <a:t>v</a:t>
            </a:r>
            <a:r>
              <a:rPr lang="en-US" altLang="zh-CN" sz="2400" b="1" baseline="-25000" dirty="0">
                <a:latin typeface="微软雅黑 Light" panose="020B0502040204020203" pitchFamily="34" charset="-122"/>
                <a:ea typeface="微软雅黑 Light" panose="020B0502040204020203" pitchFamily="34" charset="-122"/>
              </a:rPr>
              <a:t>1</a:t>
            </a:r>
            <a:r>
              <a:rPr lang="zh-CN" altLang="en-US" sz="2400" b="1" dirty="0">
                <a:latin typeface="微软雅黑 Light" panose="020B0502040204020203" pitchFamily="34" charset="-122"/>
                <a:ea typeface="微软雅黑 Light" panose="020B0502040204020203" pitchFamily="34" charset="-122"/>
              </a:rPr>
              <a:t>与</a:t>
            </a:r>
            <a:r>
              <a:rPr lang="en-US" altLang="zh-CN" sz="2400" b="1" i="1" dirty="0">
                <a:latin typeface="微软雅黑 Light" panose="020B0502040204020203" pitchFamily="34" charset="-122"/>
                <a:ea typeface="微软雅黑 Light" panose="020B0502040204020203" pitchFamily="34" charset="-122"/>
              </a:rPr>
              <a:t>v</a:t>
            </a:r>
            <a:r>
              <a:rPr lang="en-US" altLang="zh-CN" sz="2400" b="1" baseline="-25000" dirty="0">
                <a:latin typeface="微软雅黑 Light" panose="020B0502040204020203" pitchFamily="34" charset="-122"/>
                <a:ea typeface="微软雅黑 Light" panose="020B0502040204020203" pitchFamily="34" charset="-122"/>
              </a:rPr>
              <a:t>2</a:t>
            </a:r>
            <a:r>
              <a:rPr lang="zh-CN" altLang="en-US" sz="2400" b="1" dirty="0">
                <a:latin typeface="微软雅黑 Light" panose="020B0502040204020203" pitchFamily="34" charset="-122"/>
                <a:ea typeface="微软雅黑 Light" panose="020B0502040204020203" pitchFamily="34" charset="-122"/>
              </a:rPr>
              <a:t>是</a:t>
            </a:r>
            <a:r>
              <a:rPr lang="zh-CN" altLang="en-US" sz="2400" b="1" dirty="0">
                <a:solidFill>
                  <a:srgbClr val="C00000"/>
                </a:solidFill>
                <a:latin typeface="微软雅黑 Light" panose="020B0502040204020203" pitchFamily="34" charset="-122"/>
                <a:ea typeface="微软雅黑 Light" panose="020B0502040204020203" pitchFamily="34" charset="-122"/>
              </a:rPr>
              <a:t>连通</a:t>
            </a:r>
            <a:r>
              <a:rPr lang="zh-CN" altLang="en-US" sz="2400" b="1" dirty="0">
                <a:latin typeface="微软雅黑 Light" panose="020B0502040204020203" pitchFamily="34" charset="-122"/>
                <a:ea typeface="微软雅黑 Light" panose="020B0502040204020203" pitchFamily="34" charset="-122"/>
              </a:rPr>
              <a:t>的。如果图中任意一对顶点都是连通的</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则称此图是</a:t>
            </a:r>
            <a:r>
              <a:rPr lang="zh-CN" altLang="en-US" sz="2400" b="1" dirty="0">
                <a:solidFill>
                  <a:srgbClr val="FF33CC"/>
                </a:solidFill>
                <a:latin typeface="微软雅黑 Light" panose="020B0502040204020203" pitchFamily="34" charset="-122"/>
                <a:ea typeface="微软雅黑 Light" panose="020B0502040204020203" pitchFamily="34" charset="-122"/>
              </a:rPr>
              <a:t>连通图</a:t>
            </a:r>
            <a:r>
              <a:rPr lang="zh-CN" altLang="en-US" sz="2400" b="1" dirty="0">
                <a:latin typeface="微软雅黑 Light" panose="020B0502040204020203" pitchFamily="34" charset="-122"/>
                <a:ea typeface="微软雅黑 Light" panose="020B0502040204020203" pitchFamily="34" charset="-122"/>
              </a:rPr>
              <a:t>。</a:t>
            </a:r>
            <a:r>
              <a:rPr lang="zh-CN" altLang="en-US" sz="2400" b="1" dirty="0">
                <a:solidFill>
                  <a:srgbClr val="FF33CC"/>
                </a:solidFill>
                <a:latin typeface="微软雅黑 Light" panose="020B0502040204020203" pitchFamily="34" charset="-122"/>
                <a:ea typeface="微软雅黑 Light" panose="020B0502040204020203" pitchFamily="34" charset="-122"/>
              </a:rPr>
              <a:t>非连通图的极大连通子图</a:t>
            </a:r>
            <a:r>
              <a:rPr lang="zh-CN" altLang="en-US" sz="2400" b="1" dirty="0">
                <a:latin typeface="微软雅黑 Light" panose="020B0502040204020203" pitchFamily="34" charset="-122"/>
                <a:ea typeface="微软雅黑 Light" panose="020B0502040204020203" pitchFamily="34" charset="-122"/>
              </a:rPr>
              <a:t>叫做</a:t>
            </a:r>
            <a:r>
              <a:rPr lang="zh-CN" altLang="en-US" sz="2400" b="1" dirty="0">
                <a:solidFill>
                  <a:srgbClr val="C00000"/>
                </a:solidFill>
                <a:latin typeface="微软雅黑 Light" panose="020B0502040204020203" pitchFamily="34" charset="-122"/>
                <a:ea typeface="微软雅黑 Light" panose="020B0502040204020203" pitchFamily="34" charset="-122"/>
              </a:rPr>
              <a:t>连通分量</a:t>
            </a:r>
            <a:r>
              <a:rPr lang="zh-CN" altLang="en-US" sz="2400" b="1" dirty="0">
                <a:latin typeface="微软雅黑 Light" panose="020B0502040204020203" pitchFamily="34" charset="-122"/>
                <a:ea typeface="微软雅黑 Light" panose="020B0502040204020203" pitchFamily="34" charset="-122"/>
              </a:rPr>
              <a:t>。</a:t>
            </a:r>
          </a:p>
        </p:txBody>
      </p:sp>
      <p:sp>
        <p:nvSpPr>
          <p:cNvPr id="6" name="Rectangle 13"/>
          <p:cNvSpPr>
            <a:spLocks noChangeArrowheads="1"/>
          </p:cNvSpPr>
          <p:nvPr/>
        </p:nvSpPr>
        <p:spPr bwMode="auto">
          <a:xfrm>
            <a:off x="1797050" y="2907889"/>
            <a:ext cx="6991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ea typeface="微软雅黑 Light" panose="020B0502040204020203" pitchFamily="34" charset="-122"/>
              </a:rPr>
              <a:t>在</a:t>
            </a:r>
            <a:r>
              <a:rPr lang="zh-CN" altLang="en-US" sz="2400" b="1" dirty="0">
                <a:solidFill>
                  <a:srgbClr val="FF0000"/>
                </a:solidFill>
                <a:ea typeface="微软雅黑 Light" panose="020B0502040204020203" pitchFamily="34" charset="-122"/>
              </a:rPr>
              <a:t>有向</a:t>
            </a:r>
            <a:r>
              <a:rPr lang="zh-CN" altLang="en-US" sz="2400" b="1" dirty="0">
                <a:ea typeface="微软雅黑 Light" panose="020B0502040204020203" pitchFamily="34" charset="-122"/>
              </a:rPr>
              <a:t>图中</a:t>
            </a:r>
            <a:r>
              <a:rPr lang="en-US" altLang="zh-CN" sz="2400" b="1" dirty="0">
                <a:ea typeface="微软雅黑 Light" panose="020B0502040204020203" pitchFamily="34" charset="-122"/>
              </a:rPr>
              <a:t>,</a:t>
            </a:r>
            <a:r>
              <a:rPr lang="en-US" altLang="zh-CN" sz="2400" b="1" dirty="0">
                <a:solidFill>
                  <a:srgbClr val="008080"/>
                </a:solidFill>
                <a:ea typeface="微软雅黑 Light" panose="020B0502040204020203" pitchFamily="34" charset="-122"/>
              </a:rPr>
              <a:t> </a:t>
            </a:r>
            <a:r>
              <a:rPr lang="zh-CN" altLang="en-US" sz="2400" b="1" dirty="0">
                <a:ea typeface="微软雅黑 Light" panose="020B0502040204020203" pitchFamily="34" charset="-122"/>
              </a:rPr>
              <a:t>若对于每一对顶点</a:t>
            </a:r>
            <a:r>
              <a:rPr lang="en-US" altLang="zh-CN" sz="2400" b="1" i="1" dirty="0">
                <a:ea typeface="微软雅黑 Light" panose="020B0502040204020203" pitchFamily="34" charset="-122"/>
              </a:rPr>
              <a:t>v</a:t>
            </a:r>
            <a:r>
              <a:rPr lang="en-US" altLang="zh-CN" sz="2400" b="1" baseline="-25000" dirty="0">
                <a:ea typeface="微软雅黑 Light" panose="020B0502040204020203" pitchFamily="34" charset="-122"/>
              </a:rPr>
              <a:t>i</a:t>
            </a:r>
            <a:r>
              <a:rPr lang="zh-CN" altLang="en-US" sz="2400" b="1" dirty="0">
                <a:ea typeface="微软雅黑 Light" panose="020B0502040204020203" pitchFamily="34" charset="-122"/>
              </a:rPr>
              <a:t>和</a:t>
            </a:r>
            <a:r>
              <a:rPr lang="en-US" altLang="zh-CN" sz="2400" b="1" i="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en-US" altLang="zh-CN" sz="2400" b="1" dirty="0">
                <a:ea typeface="微软雅黑 Light" panose="020B0502040204020203" pitchFamily="34" charset="-122"/>
              </a:rPr>
              <a:t>, </a:t>
            </a:r>
            <a:r>
              <a:rPr lang="zh-CN" altLang="en-US" sz="2400" b="1" dirty="0">
                <a:ea typeface="微软雅黑 Light" panose="020B0502040204020203" pitchFamily="34" charset="-122"/>
              </a:rPr>
              <a:t>都存在一条从</a:t>
            </a:r>
            <a:r>
              <a:rPr lang="en-US" altLang="zh-CN" sz="2400" b="1" i="1" dirty="0">
                <a:ea typeface="微软雅黑 Light" panose="020B0502040204020203" pitchFamily="34" charset="-122"/>
              </a:rPr>
              <a:t>v</a:t>
            </a:r>
            <a:r>
              <a:rPr lang="en-US" altLang="zh-CN" sz="2400" b="1" baseline="-25000" dirty="0">
                <a:ea typeface="微软雅黑 Light" panose="020B0502040204020203" pitchFamily="34" charset="-122"/>
              </a:rPr>
              <a:t>i</a:t>
            </a:r>
            <a:r>
              <a:rPr lang="zh-CN" altLang="en-US" sz="2400" b="1" dirty="0">
                <a:ea typeface="微软雅黑 Light" panose="020B0502040204020203" pitchFamily="34" charset="-122"/>
              </a:rPr>
              <a:t>到</a:t>
            </a:r>
            <a:r>
              <a:rPr lang="en-US" altLang="zh-CN" sz="2400" b="1" i="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zh-CN" altLang="en-US" sz="2400" b="1" dirty="0">
                <a:solidFill>
                  <a:srgbClr val="C00000"/>
                </a:solidFill>
                <a:ea typeface="微软雅黑 Light" panose="020B0502040204020203" pitchFamily="34" charset="-122"/>
              </a:rPr>
              <a:t>和</a:t>
            </a:r>
            <a:r>
              <a:rPr lang="zh-CN" altLang="en-US" sz="2400" b="1" dirty="0">
                <a:ea typeface="微软雅黑 Light" panose="020B0502040204020203" pitchFamily="34" charset="-122"/>
              </a:rPr>
              <a:t>从</a:t>
            </a:r>
            <a:r>
              <a:rPr lang="en-US" altLang="zh-CN" sz="2400" b="1" i="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zh-CN" altLang="en-US" sz="2400" b="1" dirty="0">
                <a:ea typeface="微软雅黑 Light" panose="020B0502040204020203" pitchFamily="34" charset="-122"/>
              </a:rPr>
              <a:t>到</a:t>
            </a:r>
            <a:r>
              <a:rPr lang="en-US" altLang="zh-CN" sz="2400" b="1" i="1" dirty="0">
                <a:ea typeface="微软雅黑 Light" panose="020B0502040204020203" pitchFamily="34" charset="-122"/>
              </a:rPr>
              <a:t>v</a:t>
            </a:r>
            <a:r>
              <a:rPr lang="en-US" altLang="zh-CN" sz="2400" b="1" baseline="-25000" dirty="0">
                <a:ea typeface="微软雅黑 Light" panose="020B0502040204020203" pitchFamily="34" charset="-122"/>
              </a:rPr>
              <a:t>i</a:t>
            </a:r>
            <a:r>
              <a:rPr lang="zh-CN" altLang="en-US" sz="2400" b="1" dirty="0">
                <a:ea typeface="微软雅黑 Light" panose="020B0502040204020203" pitchFamily="34" charset="-122"/>
              </a:rPr>
              <a:t>的路径</a:t>
            </a:r>
            <a:r>
              <a:rPr lang="en-US" altLang="zh-CN" sz="2400" b="1" dirty="0">
                <a:ea typeface="微软雅黑 Light" panose="020B0502040204020203" pitchFamily="34" charset="-122"/>
              </a:rPr>
              <a:t>, </a:t>
            </a:r>
            <a:r>
              <a:rPr lang="zh-CN" altLang="en-US" sz="2400" b="1" dirty="0">
                <a:ea typeface="微软雅黑 Light" panose="020B0502040204020203" pitchFamily="34" charset="-122"/>
              </a:rPr>
              <a:t>则称此图是</a:t>
            </a:r>
            <a:r>
              <a:rPr lang="zh-CN" altLang="en-US" sz="2400" b="1" dirty="0">
                <a:solidFill>
                  <a:srgbClr val="FF33CC"/>
                </a:solidFill>
                <a:ea typeface="微软雅黑 Light" panose="020B0502040204020203" pitchFamily="34" charset="-122"/>
              </a:rPr>
              <a:t>强连通图</a:t>
            </a:r>
            <a:r>
              <a:rPr lang="zh-CN" altLang="en-US" sz="2400" b="1" dirty="0">
                <a:ea typeface="微软雅黑 Light" panose="020B0502040204020203" pitchFamily="34" charset="-122"/>
              </a:rPr>
              <a:t>。</a:t>
            </a:r>
          </a:p>
        </p:txBody>
      </p:sp>
      <p:sp>
        <p:nvSpPr>
          <p:cNvPr id="7" name="Rectangle 14"/>
          <p:cNvSpPr>
            <a:spLocks noChangeArrowheads="1"/>
          </p:cNvSpPr>
          <p:nvPr/>
        </p:nvSpPr>
        <p:spPr bwMode="auto">
          <a:xfrm>
            <a:off x="96838" y="3038098"/>
            <a:ext cx="1978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FF33CC"/>
                </a:solidFill>
                <a:ea typeface="微软雅黑 Light" panose="020B0502040204020203" pitchFamily="34" charset="-122"/>
              </a:rPr>
              <a:t>强连通图：</a:t>
            </a:r>
          </a:p>
        </p:txBody>
      </p:sp>
      <p:sp>
        <p:nvSpPr>
          <p:cNvPr id="38" name="Rectangle 4"/>
          <p:cNvSpPr>
            <a:spLocks noChangeArrowheads="1"/>
          </p:cNvSpPr>
          <p:nvPr/>
        </p:nvSpPr>
        <p:spPr bwMode="auto">
          <a:xfrm>
            <a:off x="285750" y="4083456"/>
            <a:ext cx="1895475" cy="457200"/>
          </a:xfrm>
          <a:prstGeom prst="rect">
            <a:avLst/>
          </a:prstGeom>
          <a:noFill/>
          <a:ln w="9525">
            <a:noFill/>
            <a:miter lim="800000"/>
            <a:headEnd/>
            <a:tailEnd/>
          </a:ln>
          <a:effectLst/>
        </p:spPr>
        <p:txBody>
          <a:bodyPr anchor="ctr"/>
          <a:lstStyle/>
          <a:p>
            <a:pPr marL="1619250" indent="-1619250" eaLnBrk="1" hangingPunct="1">
              <a:defRPr/>
            </a:pPr>
            <a:r>
              <a:rPr lang="zh-CN" altLang="en-US" sz="2800" dirty="0">
                <a:solidFill>
                  <a:srgbClr val="FF33CC"/>
                </a:solidFill>
                <a:ea typeface="黑体" pitchFamily="2" charset="-122"/>
              </a:rPr>
              <a:t>生成树：</a:t>
            </a:r>
            <a:endParaRPr lang="zh-CN" altLang="en-US" sz="2400" dirty="0">
              <a:solidFill>
                <a:srgbClr val="FF33CC"/>
              </a:solidFill>
              <a:effectLst>
                <a:outerShdw blurRad="38100" dist="38100" dir="2700000" algn="tl">
                  <a:srgbClr val="000000"/>
                </a:outerShdw>
              </a:effectLst>
              <a:ea typeface="微软雅黑 Light" panose="020B0502040204020203" pitchFamily="34" charset="-122"/>
            </a:endParaRPr>
          </a:p>
        </p:txBody>
      </p:sp>
      <p:sp>
        <p:nvSpPr>
          <p:cNvPr id="39" name="Rectangle 5"/>
          <p:cNvSpPr>
            <a:spLocks noChangeArrowheads="1"/>
          </p:cNvSpPr>
          <p:nvPr/>
        </p:nvSpPr>
        <p:spPr bwMode="auto">
          <a:xfrm>
            <a:off x="1725612" y="3896557"/>
            <a:ext cx="6961188" cy="830997"/>
          </a:xfrm>
          <a:prstGeom prst="rect">
            <a:avLst/>
          </a:prstGeom>
          <a:noFill/>
          <a:ln w="9525">
            <a:noFill/>
            <a:miter lim="800000"/>
            <a:headEnd/>
            <a:tailEnd/>
          </a:ln>
          <a:effectLst/>
        </p:spPr>
        <p:txBody>
          <a:bodyPr wrap="square">
            <a:spAutoFit/>
          </a:bodyPr>
          <a:lstStyle/>
          <a:p>
            <a:pPr eaLnBrk="1" hangingPunct="1">
              <a:defRPr/>
            </a:pPr>
            <a:r>
              <a:rPr lang="zh-CN" altLang="en-US" sz="2400" dirty="0">
                <a:ea typeface="微软雅黑 Light" panose="020B0502040204020203" pitchFamily="34" charset="-122"/>
              </a:rPr>
              <a:t>是一个</a:t>
            </a:r>
            <a:r>
              <a:rPr lang="zh-CN" altLang="en-US" sz="2400" dirty="0">
                <a:solidFill>
                  <a:srgbClr val="FF0000"/>
                </a:solidFill>
                <a:ea typeface="微软雅黑 Light" panose="020B0502040204020203" pitchFamily="34" charset="-122"/>
              </a:rPr>
              <a:t>极小连通子图</a:t>
            </a:r>
            <a:r>
              <a:rPr lang="zh-CN" altLang="en-US" sz="2400" dirty="0">
                <a:ea typeface="微软雅黑 Light" panose="020B0502040204020203" pitchFamily="34" charset="-122"/>
              </a:rPr>
              <a:t>，它含有图中全部</a:t>
            </a:r>
            <a:r>
              <a:rPr lang="en-US" altLang="zh-CN" sz="2400" dirty="0">
                <a:solidFill>
                  <a:schemeClr val="hlink"/>
                </a:solidFill>
                <a:ea typeface="微软雅黑 Light" panose="020B0502040204020203" pitchFamily="34" charset="-122"/>
              </a:rPr>
              <a:t>n</a:t>
            </a:r>
            <a:r>
              <a:rPr lang="zh-CN" altLang="en-US" sz="2400" dirty="0">
                <a:ea typeface="微软雅黑 Light" panose="020B0502040204020203" pitchFamily="34" charset="-122"/>
              </a:rPr>
              <a:t>个顶点，但只有</a:t>
            </a:r>
            <a:r>
              <a:rPr lang="en-US" altLang="zh-CN" sz="2400" i="1" dirty="0">
                <a:solidFill>
                  <a:schemeClr val="hlink"/>
                </a:solidFill>
                <a:ea typeface="微软雅黑 Light" panose="020B0502040204020203" pitchFamily="34" charset="-122"/>
              </a:rPr>
              <a:t>n</a:t>
            </a:r>
            <a:r>
              <a:rPr lang="en-US" altLang="zh-CN" sz="2400" dirty="0">
                <a:solidFill>
                  <a:schemeClr val="hlink"/>
                </a:solidFill>
                <a:ea typeface="微软雅黑 Light" panose="020B0502040204020203" pitchFamily="34" charset="-122"/>
              </a:rPr>
              <a:t>-1</a:t>
            </a:r>
            <a:r>
              <a:rPr lang="zh-CN" altLang="en-US" sz="2400" dirty="0">
                <a:solidFill>
                  <a:schemeClr val="hlink"/>
                </a:solidFill>
                <a:ea typeface="微软雅黑 Light" panose="020B0502040204020203" pitchFamily="34" charset="-122"/>
              </a:rPr>
              <a:t>条边</a:t>
            </a:r>
            <a:r>
              <a:rPr lang="zh-CN" altLang="en-US" sz="2400" dirty="0">
                <a:ea typeface="微软雅黑 Light" panose="020B0502040204020203" pitchFamily="34" charset="-122"/>
              </a:rPr>
              <a:t>。</a:t>
            </a:r>
            <a:endParaRPr lang="zh-CN" altLang="en-US" sz="2400" dirty="0">
              <a:solidFill>
                <a:schemeClr val="accent2"/>
              </a:solidFill>
              <a:ea typeface="微软雅黑 Light" panose="020B0502040204020203" pitchFamily="34" charset="-122"/>
            </a:endParaRPr>
          </a:p>
        </p:txBody>
      </p:sp>
      <p:sp>
        <p:nvSpPr>
          <p:cNvPr id="40" name="Rectangle 25"/>
          <p:cNvSpPr>
            <a:spLocks noChangeArrowheads="1"/>
          </p:cNvSpPr>
          <p:nvPr/>
        </p:nvSpPr>
        <p:spPr bwMode="auto">
          <a:xfrm>
            <a:off x="196850" y="5066901"/>
            <a:ext cx="677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Char char="v"/>
            </a:pPr>
            <a:r>
              <a:rPr lang="zh-CN" altLang="en-US" sz="2400" dirty="0">
                <a:ea typeface="微软雅黑 Light" panose="020B0502040204020203" pitchFamily="34" charset="-122"/>
              </a:rPr>
              <a:t>如果在生成树上</a:t>
            </a:r>
            <a:r>
              <a:rPr lang="zh-CN" altLang="en-US" sz="2400" dirty="0">
                <a:solidFill>
                  <a:srgbClr val="C00000"/>
                </a:solidFill>
                <a:ea typeface="微软雅黑 Light" panose="020B0502040204020203" pitchFamily="34" charset="-122"/>
              </a:rPr>
              <a:t>添加</a:t>
            </a:r>
            <a:r>
              <a:rPr lang="en-US" altLang="zh-CN" sz="2400" dirty="0">
                <a:solidFill>
                  <a:srgbClr val="C00000"/>
                </a:solidFill>
                <a:ea typeface="微软雅黑 Light" panose="020B0502040204020203" pitchFamily="34" charset="-122"/>
              </a:rPr>
              <a:t>1</a:t>
            </a:r>
            <a:r>
              <a:rPr lang="zh-CN" altLang="en-US" sz="2400" dirty="0">
                <a:solidFill>
                  <a:srgbClr val="C00000"/>
                </a:solidFill>
                <a:ea typeface="微软雅黑 Light" panose="020B0502040204020203" pitchFamily="34" charset="-122"/>
              </a:rPr>
              <a:t>条边</a:t>
            </a:r>
            <a:r>
              <a:rPr lang="zh-CN" altLang="en-US" sz="2400" dirty="0">
                <a:ea typeface="微软雅黑 Light" panose="020B0502040204020203" pitchFamily="34" charset="-122"/>
              </a:rPr>
              <a:t>，必定构成一个环。</a:t>
            </a:r>
          </a:p>
          <a:p>
            <a:pPr eaLnBrk="1" hangingPunct="1">
              <a:spcBef>
                <a:spcPct val="0"/>
              </a:spcBef>
              <a:buFont typeface="Wingdings" panose="05000000000000000000" pitchFamily="2" charset="2"/>
              <a:buChar char="v"/>
            </a:pPr>
            <a:r>
              <a:rPr lang="zh-CN" altLang="en-US" sz="2400" dirty="0">
                <a:ea typeface="微软雅黑 Light" panose="020B0502040204020203" pitchFamily="34" charset="-122"/>
              </a:rPr>
              <a:t>若图中有</a:t>
            </a:r>
            <a:r>
              <a:rPr lang="en-US" altLang="zh-CN" sz="2400" dirty="0">
                <a:ea typeface="微软雅黑 Light" panose="020B0502040204020203" pitchFamily="34" charset="-122"/>
              </a:rPr>
              <a:t>n</a:t>
            </a:r>
            <a:r>
              <a:rPr lang="zh-CN" altLang="en-US" sz="2400" dirty="0">
                <a:ea typeface="微软雅黑 Light" panose="020B0502040204020203" pitchFamily="34" charset="-122"/>
              </a:rPr>
              <a:t>个顶点，却</a:t>
            </a:r>
            <a:r>
              <a:rPr lang="zh-CN" altLang="en-US" sz="2400" dirty="0">
                <a:solidFill>
                  <a:srgbClr val="C00000"/>
                </a:solidFill>
                <a:ea typeface="微软雅黑 Light" panose="020B0502040204020203" pitchFamily="34" charset="-122"/>
              </a:rPr>
              <a:t>少于</a:t>
            </a:r>
            <a:r>
              <a:rPr lang="en-US" altLang="zh-CN" sz="2400" i="1" dirty="0">
                <a:solidFill>
                  <a:srgbClr val="C00000"/>
                </a:solidFill>
                <a:ea typeface="微软雅黑 Light" panose="020B0502040204020203" pitchFamily="34" charset="-122"/>
              </a:rPr>
              <a:t>n</a:t>
            </a:r>
            <a:r>
              <a:rPr lang="en-US" altLang="zh-CN" sz="2400" dirty="0">
                <a:solidFill>
                  <a:srgbClr val="C00000"/>
                </a:solidFill>
                <a:ea typeface="微软雅黑 Light" panose="020B0502040204020203" pitchFamily="34" charset="-122"/>
              </a:rPr>
              <a:t>-1</a:t>
            </a:r>
            <a:r>
              <a:rPr lang="zh-CN" altLang="en-US" sz="2400" dirty="0">
                <a:solidFill>
                  <a:srgbClr val="C00000"/>
                </a:solidFill>
                <a:ea typeface="微软雅黑 Light" panose="020B0502040204020203" pitchFamily="34" charset="-122"/>
              </a:rPr>
              <a:t>条边</a:t>
            </a:r>
            <a:r>
              <a:rPr lang="zh-CN" altLang="en-US" sz="2400" dirty="0">
                <a:ea typeface="微软雅黑 Light" panose="020B0502040204020203" pitchFamily="34" charset="-122"/>
              </a:rPr>
              <a:t>，必为非连通图。</a:t>
            </a:r>
          </a:p>
        </p:txBody>
      </p:sp>
      <p:pic>
        <p:nvPicPr>
          <p:cNvPr id="71" name="图片 70"/>
          <p:cNvPicPr>
            <a:picLocks noChangeAspect="1"/>
          </p:cNvPicPr>
          <p:nvPr/>
        </p:nvPicPr>
        <p:blipFill>
          <a:blip r:embed="rId2"/>
          <a:stretch>
            <a:fillRect/>
          </a:stretch>
        </p:blipFill>
        <p:spPr>
          <a:xfrm>
            <a:off x="6821339" y="4312055"/>
            <a:ext cx="2071836" cy="2382822"/>
          </a:xfrm>
          <a:prstGeom prst="rect">
            <a:avLst/>
          </a:prstGeom>
        </p:spPr>
      </p:pic>
    </p:spTree>
    <p:extLst>
      <p:ext uri="{BB962C8B-B14F-4D97-AF65-F5344CB8AC3E}">
        <p14:creationId xmlns:p14="http://schemas.microsoft.com/office/powerpoint/2010/main" val="59723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最小生成树</a:t>
            </a:r>
          </a:p>
        </p:txBody>
      </p:sp>
      <p:sp>
        <p:nvSpPr>
          <p:cNvPr id="4" name="Rectangle 4"/>
          <p:cNvSpPr>
            <a:spLocks noChangeArrowheads="1"/>
          </p:cNvSpPr>
          <p:nvPr/>
        </p:nvSpPr>
        <p:spPr bwMode="auto">
          <a:xfrm>
            <a:off x="2940050" y="1698625"/>
            <a:ext cx="18934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ea typeface="微软雅黑 Light" panose="020B0502040204020203" pitchFamily="34" charset="-122"/>
              </a:rPr>
              <a:t>Prim</a:t>
            </a:r>
            <a:r>
              <a:rPr lang="zh-CN" altLang="en-US" b="1" dirty="0">
                <a:ea typeface="微软雅黑 Light" panose="020B0502040204020203" pitchFamily="34" charset="-122"/>
              </a:rPr>
              <a:t>算法</a:t>
            </a:r>
            <a:endParaRPr lang="zh-CN" altLang="en-US" dirty="0">
              <a:ea typeface="微软雅黑 Light" panose="020B0502040204020203" pitchFamily="34" charset="-122"/>
            </a:endParaRPr>
          </a:p>
        </p:txBody>
      </p:sp>
      <p:sp>
        <p:nvSpPr>
          <p:cNvPr id="5" name="Rectangle 5"/>
          <p:cNvSpPr>
            <a:spLocks noChangeArrowheads="1"/>
          </p:cNvSpPr>
          <p:nvPr/>
        </p:nvSpPr>
        <p:spPr bwMode="auto">
          <a:xfrm>
            <a:off x="5539221" y="1435608"/>
            <a:ext cx="3505200"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spcBef>
                <a:spcPct val="0"/>
              </a:spcBef>
              <a:buClrTx/>
              <a:buFontTx/>
              <a:buNone/>
            </a:pPr>
            <a:r>
              <a:rPr lang="en-US" altLang="zh-CN" b="1" dirty="0" err="1">
                <a:ea typeface="微软雅黑 Light" panose="020B0502040204020203" pitchFamily="34" charset="-122"/>
              </a:rPr>
              <a:t>Kruskal</a:t>
            </a:r>
            <a:r>
              <a:rPr lang="zh-CN" altLang="en-US" b="1" dirty="0">
                <a:ea typeface="微软雅黑 Light" panose="020B0502040204020203" pitchFamily="34" charset="-122"/>
              </a:rPr>
              <a:t>算法</a:t>
            </a:r>
            <a:endParaRPr lang="zh-CN" altLang="en-US" dirty="0">
              <a:ea typeface="微软雅黑 Light" panose="020B0502040204020203" pitchFamily="34" charset="-122"/>
            </a:endParaRPr>
          </a:p>
        </p:txBody>
      </p:sp>
      <p:sp>
        <p:nvSpPr>
          <p:cNvPr id="6" name="Rectangle 6"/>
          <p:cNvSpPr>
            <a:spLocks noChangeArrowheads="1"/>
          </p:cNvSpPr>
          <p:nvPr/>
        </p:nvSpPr>
        <p:spPr bwMode="auto">
          <a:xfrm>
            <a:off x="304800" y="3032125"/>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ea typeface="微软雅黑 Light" panose="020B0502040204020203" pitchFamily="34" charset="-122"/>
              </a:rPr>
              <a:t>时间复杂度</a:t>
            </a:r>
          </a:p>
        </p:txBody>
      </p:sp>
      <p:sp>
        <p:nvSpPr>
          <p:cNvPr id="7" name="Rectangle 7"/>
          <p:cNvSpPr>
            <a:spLocks noChangeArrowheads="1"/>
          </p:cNvSpPr>
          <p:nvPr/>
        </p:nvSpPr>
        <p:spPr bwMode="auto">
          <a:xfrm>
            <a:off x="3503613" y="3048000"/>
            <a:ext cx="1140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ea typeface="微软雅黑 Light" panose="020B0502040204020203" pitchFamily="34" charset="-122"/>
              </a:rPr>
              <a:t>O(n</a:t>
            </a:r>
            <a:r>
              <a:rPr lang="en-US" altLang="zh-CN" b="1" baseline="30000" dirty="0">
                <a:ea typeface="微软雅黑 Light" panose="020B0502040204020203" pitchFamily="34" charset="-122"/>
              </a:rPr>
              <a:t>2</a:t>
            </a:r>
            <a:r>
              <a:rPr lang="en-US" altLang="zh-CN" b="1" dirty="0">
                <a:ea typeface="微软雅黑 Light" panose="020B0502040204020203" pitchFamily="34" charset="-122"/>
              </a:rPr>
              <a:t>)</a:t>
            </a:r>
            <a:endParaRPr lang="en-US" altLang="zh-CN" dirty="0">
              <a:ea typeface="微软雅黑 Light" panose="020B0502040204020203" pitchFamily="34" charset="-122"/>
            </a:endParaRPr>
          </a:p>
        </p:txBody>
      </p:sp>
      <p:sp>
        <p:nvSpPr>
          <p:cNvPr id="8" name="Rectangle 8"/>
          <p:cNvSpPr>
            <a:spLocks noChangeArrowheads="1"/>
          </p:cNvSpPr>
          <p:nvPr/>
        </p:nvSpPr>
        <p:spPr bwMode="auto">
          <a:xfrm>
            <a:off x="6248400" y="3048000"/>
            <a:ext cx="16658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ea typeface="微软雅黑 Light" panose="020B0502040204020203" pitchFamily="34" charset="-122"/>
              </a:rPr>
              <a:t>O(</a:t>
            </a:r>
            <a:r>
              <a:rPr lang="en-US" altLang="zh-CN" b="1" dirty="0" err="1">
                <a:ea typeface="微软雅黑 Light" panose="020B0502040204020203" pitchFamily="34" charset="-122"/>
              </a:rPr>
              <a:t>eloge</a:t>
            </a:r>
            <a:r>
              <a:rPr lang="en-US" altLang="zh-CN" b="1" dirty="0">
                <a:ea typeface="微软雅黑 Light" panose="020B0502040204020203" pitchFamily="34" charset="-122"/>
              </a:rPr>
              <a:t>)</a:t>
            </a:r>
            <a:endParaRPr lang="en-US" altLang="zh-CN" dirty="0">
              <a:ea typeface="微软雅黑 Light" panose="020B0502040204020203" pitchFamily="34" charset="-122"/>
            </a:endParaRPr>
          </a:p>
        </p:txBody>
      </p:sp>
      <p:sp>
        <p:nvSpPr>
          <p:cNvPr id="9" name="Rectangle 9"/>
          <p:cNvSpPr>
            <a:spLocks noChangeArrowheads="1"/>
          </p:cNvSpPr>
          <p:nvPr/>
        </p:nvSpPr>
        <p:spPr bwMode="auto">
          <a:xfrm>
            <a:off x="3352800" y="457200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ea typeface="微软雅黑 Light" panose="020B0502040204020203" pitchFamily="34" charset="-122"/>
              </a:rPr>
              <a:t>稠密图</a:t>
            </a:r>
            <a:endParaRPr lang="zh-CN" altLang="en-US" dirty="0">
              <a:ea typeface="微软雅黑 Light" panose="020B0502040204020203" pitchFamily="34" charset="-122"/>
            </a:endParaRPr>
          </a:p>
        </p:txBody>
      </p:sp>
      <p:sp>
        <p:nvSpPr>
          <p:cNvPr id="10" name="Rectangle 10"/>
          <p:cNvSpPr>
            <a:spLocks noChangeArrowheads="1"/>
          </p:cNvSpPr>
          <p:nvPr/>
        </p:nvSpPr>
        <p:spPr bwMode="auto">
          <a:xfrm>
            <a:off x="6400800" y="457200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ea typeface="微软雅黑 Light" panose="020B0502040204020203" pitchFamily="34" charset="-122"/>
              </a:rPr>
              <a:t>稀疏图</a:t>
            </a:r>
            <a:endParaRPr lang="zh-CN" altLang="en-US" dirty="0">
              <a:ea typeface="微软雅黑 Light" panose="020B0502040204020203" pitchFamily="34" charset="-122"/>
            </a:endParaRPr>
          </a:p>
        </p:txBody>
      </p:sp>
      <p:sp>
        <p:nvSpPr>
          <p:cNvPr id="11" name="Rectangle 11"/>
          <p:cNvSpPr>
            <a:spLocks noChangeArrowheads="1"/>
          </p:cNvSpPr>
          <p:nvPr/>
        </p:nvSpPr>
        <p:spPr bwMode="auto">
          <a:xfrm>
            <a:off x="792163" y="1698625"/>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ea typeface="微软雅黑 Light" panose="020B0502040204020203" pitchFamily="34" charset="-122"/>
              </a:rPr>
              <a:t>算法名</a:t>
            </a:r>
            <a:endParaRPr lang="zh-CN" altLang="en-US" dirty="0">
              <a:ea typeface="微软雅黑 Light" panose="020B0502040204020203" pitchFamily="34" charset="-122"/>
            </a:endParaRPr>
          </a:p>
        </p:txBody>
      </p:sp>
      <p:sp>
        <p:nvSpPr>
          <p:cNvPr id="12" name="Text Box 12"/>
          <p:cNvSpPr txBox="1">
            <a:spLocks noChangeArrowheads="1"/>
          </p:cNvSpPr>
          <p:nvPr/>
        </p:nvSpPr>
        <p:spPr bwMode="auto">
          <a:xfrm>
            <a:off x="533400" y="4556125"/>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b="1" dirty="0">
                <a:ea typeface="微软雅黑 Light" panose="020B0502040204020203" pitchFamily="34" charset="-122"/>
              </a:rPr>
              <a:t>适应范围</a:t>
            </a: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2679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p:bldP spid="8" grpId="0"/>
      <p:bldP spid="9" grpId="0"/>
      <p:bldP spid="10" grpId="0"/>
      <p:bldP spid="11" grpId="0" autoUpdateAnimBg="0"/>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最小生成树</a:t>
            </a:r>
          </a:p>
        </p:txBody>
      </p:sp>
      <p:sp>
        <p:nvSpPr>
          <p:cNvPr id="3" name="内容占位符 2"/>
          <p:cNvSpPr>
            <a:spLocks noGrp="1"/>
          </p:cNvSpPr>
          <p:nvPr>
            <p:ph sz="quarter" idx="10"/>
          </p:nvPr>
        </p:nvSpPr>
        <p:spPr/>
        <p:txBody>
          <a:bodyPr/>
          <a:lstStyle/>
          <a:p>
            <a:endParaRPr lang="zh-CN" altLang="en-US"/>
          </a:p>
        </p:txBody>
      </p:sp>
      <p:sp>
        <p:nvSpPr>
          <p:cNvPr id="4" name="文本框 1"/>
          <p:cNvSpPr txBox="1">
            <a:spLocks noChangeArrowheads="1"/>
          </p:cNvSpPr>
          <p:nvPr/>
        </p:nvSpPr>
        <p:spPr bwMode="auto">
          <a:xfrm>
            <a:off x="1481602" y="2814638"/>
            <a:ext cx="62728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Times New Roman" panose="02020603050405020304" pitchFamily="18" charset="0"/>
                <a:ea typeface="宋体" panose="02010600030101010101" pitchFamily="2" charset="-122"/>
              </a:defRPr>
            </a:lvl1pPr>
            <a:lvl2pPr marL="742950" indent="-285750">
              <a:defRPr kumimoji="1" sz="3200">
                <a:solidFill>
                  <a:schemeClr val="tx1"/>
                </a:solidFill>
                <a:latin typeface="Times New Roman" panose="02020603050405020304" pitchFamily="18" charset="0"/>
                <a:ea typeface="宋体" panose="02010600030101010101" pitchFamily="2" charset="-122"/>
              </a:defRPr>
            </a:lvl2pPr>
            <a:lvl3pPr marL="1143000" indent="-228600">
              <a:defRPr kumimoji="1" sz="3200">
                <a:solidFill>
                  <a:schemeClr val="tx1"/>
                </a:solidFill>
                <a:latin typeface="Times New Roman" panose="02020603050405020304" pitchFamily="18" charset="0"/>
                <a:ea typeface="宋体" panose="02010600030101010101" pitchFamily="2" charset="-122"/>
              </a:defRPr>
            </a:lvl3pPr>
            <a:lvl4pPr marL="1600200" indent="-228600">
              <a:defRPr kumimoji="1" sz="3200">
                <a:solidFill>
                  <a:schemeClr val="tx1"/>
                </a:solidFill>
                <a:latin typeface="Times New Roman" panose="02020603050405020304" pitchFamily="18" charset="0"/>
                <a:ea typeface="宋体" panose="02010600030101010101" pitchFamily="2" charset="-122"/>
              </a:defRPr>
            </a:lvl4pPr>
            <a:lvl5pPr marL="2057400" indent="-22860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lang="en-US" altLang="zh-CN" dirty="0" err="1">
                <a:ea typeface="微软雅黑 Light" panose="020B0502040204020203" pitchFamily="34" charset="-122"/>
              </a:rPr>
              <a:t>Kruskal</a:t>
            </a:r>
            <a:r>
              <a:rPr lang="zh-CN" altLang="en-US" dirty="0">
                <a:ea typeface="微软雅黑 Light" panose="020B0502040204020203" pitchFamily="34" charset="-122"/>
              </a:rPr>
              <a:t>和</a:t>
            </a:r>
            <a:r>
              <a:rPr lang="en-US" altLang="zh-CN" dirty="0">
                <a:ea typeface="微软雅黑 Light" panose="020B0502040204020203" pitchFamily="34" charset="-122"/>
              </a:rPr>
              <a:t>Prim</a:t>
            </a:r>
            <a:r>
              <a:rPr lang="zh-CN" altLang="en-US" dirty="0">
                <a:ea typeface="微软雅黑 Light" panose="020B0502040204020203" pitchFamily="34" charset="-122"/>
              </a:rPr>
              <a:t>算法都是“贪心”算法</a:t>
            </a:r>
            <a:endParaRPr lang="en-US" altLang="zh-CN" dirty="0">
              <a:ea typeface="微软雅黑 Light" panose="020B0502040204020203" pitchFamily="34" charset="-122"/>
            </a:endParaRPr>
          </a:p>
          <a:p>
            <a:pPr algn="ctr"/>
            <a:r>
              <a:rPr lang="zh-CN" altLang="en-US" dirty="0">
                <a:ea typeface="微软雅黑 Light" panose="020B0502040204020203" pitchFamily="34" charset="-122"/>
              </a:rPr>
              <a:t>但能够得到全局最优解</a:t>
            </a:r>
          </a:p>
        </p:txBody>
      </p:sp>
    </p:spTree>
    <p:extLst>
      <p:ext uri="{BB962C8B-B14F-4D97-AF65-F5344CB8AC3E}">
        <p14:creationId xmlns:p14="http://schemas.microsoft.com/office/powerpoint/2010/main" val="324867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最短路径问题***</a:t>
            </a:r>
          </a:p>
        </p:txBody>
      </p:sp>
      <p:sp>
        <p:nvSpPr>
          <p:cNvPr id="5" name="Rectangle 2">
            <a:hlinkClick r:id="rId2" action="ppaction://hlinksldjump"/>
          </p:cNvPr>
          <p:cNvSpPr>
            <a:spLocks noChangeArrowheads="1"/>
          </p:cNvSpPr>
          <p:nvPr/>
        </p:nvSpPr>
        <p:spPr bwMode="auto">
          <a:xfrm>
            <a:off x="466725" y="1952624"/>
            <a:ext cx="82708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pPr>
            <a:r>
              <a:rPr lang="en-US" altLang="zh-CN" sz="3600" b="1" dirty="0">
                <a:ea typeface="微软雅黑 Light" panose="020B0502040204020203" pitchFamily="34" charset="-122"/>
              </a:rPr>
              <a:t> </a:t>
            </a:r>
            <a:r>
              <a:rPr lang="zh-CN" altLang="en-US" sz="3600" b="1" dirty="0">
                <a:ea typeface="微软雅黑 Light" panose="020B0502040204020203" pitchFamily="34" charset="-122"/>
              </a:rPr>
              <a:t>求从某个源点到其余各顶点的最短路径</a:t>
            </a:r>
            <a:endParaRPr lang="en-US" altLang="zh-CN" sz="3600" b="1" dirty="0">
              <a:ea typeface="微软雅黑 Light" panose="020B0502040204020203" pitchFamily="34" charset="-122"/>
            </a:endParaRPr>
          </a:p>
          <a:p>
            <a:pPr>
              <a:lnSpc>
                <a:spcPct val="120000"/>
              </a:lnSpc>
              <a:spcBef>
                <a:spcPct val="0"/>
              </a:spcBef>
            </a:pPr>
            <a:endParaRPr lang="en-US" altLang="zh-CN" sz="3600" b="1" dirty="0">
              <a:ea typeface="微软雅黑 Light" panose="020B0502040204020203" pitchFamily="34" charset="-122"/>
            </a:endParaRPr>
          </a:p>
          <a:p>
            <a:pPr>
              <a:lnSpc>
                <a:spcPct val="120000"/>
              </a:lnSpc>
              <a:spcBef>
                <a:spcPct val="0"/>
              </a:spcBef>
            </a:pPr>
            <a:r>
              <a:rPr lang="en-US" altLang="zh-CN" sz="3600" b="1" dirty="0">
                <a:ea typeface="微软雅黑 Light" panose="020B0502040204020203" pitchFamily="34" charset="-122"/>
              </a:rPr>
              <a:t> </a:t>
            </a:r>
            <a:r>
              <a:rPr lang="zh-CN" altLang="en-US" sz="3600" b="1" dirty="0">
                <a:ea typeface="微软雅黑 Light" panose="020B0502040204020203" pitchFamily="34" charset="-122"/>
              </a:rPr>
              <a:t>每一对顶点之间的最短路径</a:t>
            </a:r>
          </a:p>
          <a:p>
            <a:pPr>
              <a:lnSpc>
                <a:spcPct val="120000"/>
              </a:lnSpc>
              <a:spcBef>
                <a:spcPct val="0"/>
              </a:spcBef>
            </a:pPr>
            <a:endParaRPr lang="zh-CN" altLang="en-US" sz="3600" b="1" dirty="0">
              <a:ea typeface="微软雅黑 Light" panose="020B0502040204020203" pitchFamily="34" charset="-122"/>
            </a:endParaRPr>
          </a:p>
        </p:txBody>
      </p:sp>
    </p:spTree>
    <p:extLst>
      <p:ext uri="{BB962C8B-B14F-4D97-AF65-F5344CB8AC3E}">
        <p14:creationId xmlns:p14="http://schemas.microsoft.com/office/powerpoint/2010/main" val="14017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strips(downRigh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最短路径问题</a:t>
            </a:r>
          </a:p>
        </p:txBody>
      </p:sp>
      <p:sp>
        <p:nvSpPr>
          <p:cNvPr id="4" name="Text Box 2"/>
          <p:cNvSpPr txBox="1">
            <a:spLocks noChangeArrowheads="1"/>
          </p:cNvSpPr>
          <p:nvPr/>
        </p:nvSpPr>
        <p:spPr bwMode="auto">
          <a:xfrm>
            <a:off x="390907" y="1330833"/>
            <a:ext cx="8424936" cy="513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ClrTx/>
              <a:buFontTx/>
              <a:buNone/>
            </a:pPr>
            <a:r>
              <a:rPr lang="zh-CN" altLang="en-US" sz="2400" b="1" dirty="0">
                <a:solidFill>
                  <a:srgbClr val="000099"/>
                </a:solidFill>
                <a:ea typeface="微软雅黑 Light" panose="020B0502040204020203" pitchFamily="34" charset="-122"/>
              </a:rPr>
              <a:t>求</a:t>
            </a:r>
            <a:r>
              <a:rPr lang="zh-CN" altLang="en-US" sz="2400" b="1" dirty="0">
                <a:solidFill>
                  <a:srgbClr val="CC3300"/>
                </a:solidFill>
                <a:ea typeface="微软雅黑 Light" panose="020B0502040204020203" pitchFamily="34" charset="-122"/>
              </a:rPr>
              <a:t>从源点到其余各点的最短路径</a:t>
            </a:r>
            <a:r>
              <a:rPr lang="zh-CN" altLang="en-US" sz="2400" b="1" dirty="0">
                <a:solidFill>
                  <a:srgbClr val="000099"/>
                </a:solidFill>
                <a:ea typeface="微软雅黑 Light" panose="020B0502040204020203" pitchFamily="34" charset="-122"/>
              </a:rPr>
              <a:t>的算法的基本思想</a:t>
            </a:r>
            <a:r>
              <a:rPr lang="en-US" altLang="zh-CN" sz="2400" b="1" dirty="0">
                <a:solidFill>
                  <a:srgbClr val="000099"/>
                </a:solidFill>
                <a:ea typeface="微软雅黑 Light" panose="020B0502040204020203" pitchFamily="34" charset="-122"/>
              </a:rPr>
              <a:t>:</a:t>
            </a:r>
            <a:endParaRPr lang="en-US" altLang="zh-CN" sz="2400" b="1" dirty="0">
              <a:ea typeface="微软雅黑 Light" panose="020B0502040204020203" pitchFamily="34" charset="-122"/>
            </a:endParaRPr>
          </a:p>
        </p:txBody>
      </p:sp>
      <p:sp>
        <p:nvSpPr>
          <p:cNvPr id="5" name="Text Box 4"/>
          <p:cNvSpPr txBox="1">
            <a:spLocks noChangeArrowheads="1"/>
          </p:cNvSpPr>
          <p:nvPr/>
        </p:nvSpPr>
        <p:spPr bwMode="auto">
          <a:xfrm>
            <a:off x="259975" y="2087069"/>
            <a:ext cx="8686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dirty="0">
                <a:solidFill>
                  <a:srgbClr val="800000"/>
                </a:solidFill>
                <a:ea typeface="隶书" panose="02010509060101010101" pitchFamily="49" charset="-122"/>
              </a:rPr>
              <a:t>依</a:t>
            </a:r>
            <a:r>
              <a:rPr lang="zh-CN" altLang="en-US" dirty="0">
                <a:solidFill>
                  <a:srgbClr val="9900FF"/>
                </a:solidFill>
                <a:ea typeface="隶书" panose="02010509060101010101" pitchFamily="49" charset="-122"/>
              </a:rPr>
              <a:t>最短路径的长度</a:t>
            </a:r>
            <a:r>
              <a:rPr lang="zh-CN" altLang="en-US" dirty="0">
                <a:solidFill>
                  <a:srgbClr val="800000"/>
                </a:solidFill>
                <a:ea typeface="隶书" panose="02010509060101010101" pitchFamily="49" charset="-122"/>
              </a:rPr>
              <a:t>递增的次序求得各条路径</a:t>
            </a:r>
            <a:r>
              <a:rPr lang="en-US" altLang="zh-CN" dirty="0">
                <a:solidFill>
                  <a:srgbClr val="800000"/>
                </a:solidFill>
                <a:ea typeface="隶书" panose="02010509060101010101" pitchFamily="49" charset="-122"/>
              </a:rPr>
              <a:t>. </a:t>
            </a:r>
            <a:r>
              <a:rPr lang="zh-CN" altLang="en-US" dirty="0">
                <a:solidFill>
                  <a:srgbClr val="800000"/>
                </a:solidFill>
                <a:ea typeface="隶书" panose="02010509060101010101" pitchFamily="49" charset="-122"/>
              </a:rPr>
              <a:t>假设为</a:t>
            </a:r>
            <a:r>
              <a:rPr lang="en-US" altLang="zh-CN" dirty="0">
                <a:solidFill>
                  <a:srgbClr val="800000"/>
                </a:solidFill>
                <a:ea typeface="隶书" panose="02010509060101010101" pitchFamily="49" charset="-122"/>
              </a:rPr>
              <a:t>&lt;v</a:t>
            </a:r>
            <a:r>
              <a:rPr lang="en-US" altLang="zh-CN" baseline="-25000" dirty="0">
                <a:solidFill>
                  <a:srgbClr val="800000"/>
                </a:solidFill>
                <a:ea typeface="隶书" panose="02010509060101010101" pitchFamily="49" charset="-122"/>
              </a:rPr>
              <a:t>0</a:t>
            </a:r>
            <a:r>
              <a:rPr lang="en-US" altLang="zh-CN" dirty="0">
                <a:solidFill>
                  <a:srgbClr val="800000"/>
                </a:solidFill>
                <a:ea typeface="隶书" panose="02010509060101010101" pitchFamily="49" charset="-122"/>
              </a:rPr>
              <a:t>,v</a:t>
            </a:r>
            <a:r>
              <a:rPr lang="en-US" altLang="zh-CN" baseline="-25000" dirty="0">
                <a:solidFill>
                  <a:srgbClr val="800000"/>
                </a:solidFill>
                <a:ea typeface="隶书" panose="02010509060101010101" pitchFamily="49" charset="-122"/>
              </a:rPr>
              <a:t>1</a:t>
            </a:r>
            <a:r>
              <a:rPr lang="en-US" altLang="zh-CN" dirty="0">
                <a:solidFill>
                  <a:srgbClr val="800000"/>
                </a:solidFill>
                <a:ea typeface="隶书" panose="02010509060101010101" pitchFamily="49" charset="-122"/>
              </a:rPr>
              <a:t>&gt;, &lt;v</a:t>
            </a:r>
            <a:r>
              <a:rPr lang="en-US" altLang="zh-CN" baseline="-25000" dirty="0">
                <a:solidFill>
                  <a:srgbClr val="800000"/>
                </a:solidFill>
                <a:ea typeface="隶书" panose="02010509060101010101" pitchFamily="49" charset="-122"/>
              </a:rPr>
              <a:t>0</a:t>
            </a:r>
            <a:r>
              <a:rPr lang="en-US" altLang="zh-CN" dirty="0">
                <a:solidFill>
                  <a:srgbClr val="800000"/>
                </a:solidFill>
                <a:ea typeface="隶书" panose="02010509060101010101" pitchFamily="49" charset="-122"/>
              </a:rPr>
              <a:t>,v</a:t>
            </a:r>
            <a:r>
              <a:rPr lang="en-US" altLang="zh-CN" baseline="-25000" dirty="0">
                <a:solidFill>
                  <a:srgbClr val="800000"/>
                </a:solidFill>
                <a:ea typeface="隶书" panose="02010509060101010101" pitchFamily="49" charset="-122"/>
              </a:rPr>
              <a:t>1</a:t>
            </a:r>
            <a:r>
              <a:rPr lang="en-US" altLang="zh-CN" dirty="0">
                <a:solidFill>
                  <a:srgbClr val="800000"/>
                </a:solidFill>
                <a:ea typeface="隶书" panose="02010509060101010101" pitchFamily="49" charset="-122"/>
              </a:rPr>
              <a:t>,v</a:t>
            </a:r>
            <a:r>
              <a:rPr lang="en-US" altLang="zh-CN" baseline="-25000" dirty="0">
                <a:solidFill>
                  <a:srgbClr val="800000"/>
                </a:solidFill>
                <a:ea typeface="隶书" panose="02010509060101010101" pitchFamily="49" charset="-122"/>
              </a:rPr>
              <a:t>2</a:t>
            </a:r>
            <a:r>
              <a:rPr lang="en-US" altLang="zh-CN" dirty="0">
                <a:solidFill>
                  <a:srgbClr val="800000"/>
                </a:solidFill>
                <a:ea typeface="隶书" panose="02010509060101010101" pitchFamily="49" charset="-122"/>
              </a:rPr>
              <a:t>&gt;, … </a:t>
            </a:r>
            <a:endParaRPr lang="zh-CN" altLang="en-US" dirty="0">
              <a:ea typeface="微软雅黑 Light" panose="020B0502040204020203" pitchFamily="34" charset="-122"/>
            </a:endParaRPr>
          </a:p>
        </p:txBody>
      </p:sp>
      <p:sp>
        <p:nvSpPr>
          <p:cNvPr id="6" name="Oval 6"/>
          <p:cNvSpPr>
            <a:spLocks noChangeArrowheads="1"/>
          </p:cNvSpPr>
          <p:nvPr/>
        </p:nvSpPr>
        <p:spPr bwMode="auto">
          <a:xfrm>
            <a:off x="838200" y="4491608"/>
            <a:ext cx="990600" cy="609600"/>
          </a:xfrm>
          <a:prstGeom prst="ellipse">
            <a:avLst/>
          </a:prstGeom>
          <a:solidFill>
            <a:srgbClr val="99CCFF">
              <a:alpha val="50195"/>
            </a:srgbClr>
          </a:solidFill>
          <a:ln w="31750" cap="sq">
            <a:solidFill>
              <a:srgbClr val="00008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b="1" dirty="0">
                <a:solidFill>
                  <a:srgbClr val="000099"/>
                </a:solidFill>
                <a:ea typeface="微软雅黑 Light" panose="020B0502040204020203" pitchFamily="34" charset="-122"/>
              </a:rPr>
              <a:t>源点</a:t>
            </a:r>
            <a:endParaRPr lang="zh-CN" altLang="en-US" dirty="0">
              <a:ea typeface="微软雅黑 Light" panose="020B0502040204020203" pitchFamily="34" charset="-122"/>
            </a:endParaRPr>
          </a:p>
        </p:txBody>
      </p:sp>
      <p:sp>
        <p:nvSpPr>
          <p:cNvPr id="7" name="Oval 7"/>
          <p:cNvSpPr>
            <a:spLocks noChangeArrowheads="1"/>
          </p:cNvSpPr>
          <p:nvPr/>
        </p:nvSpPr>
        <p:spPr bwMode="auto">
          <a:xfrm>
            <a:off x="2286000" y="3501008"/>
            <a:ext cx="533400" cy="533400"/>
          </a:xfrm>
          <a:prstGeom prst="ellipse">
            <a:avLst/>
          </a:prstGeom>
          <a:noFill/>
          <a:ln w="127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dirty="0">
                <a:solidFill>
                  <a:srgbClr val="0000FF"/>
                </a:solidFill>
                <a:ea typeface="微软雅黑 Light" panose="020B0502040204020203" pitchFamily="34" charset="-122"/>
              </a:rPr>
              <a:t>v</a:t>
            </a:r>
            <a:r>
              <a:rPr lang="en-US" altLang="zh-CN" baseline="-25000" dirty="0">
                <a:solidFill>
                  <a:srgbClr val="0000FF"/>
                </a:solidFill>
                <a:ea typeface="微软雅黑 Light" panose="020B0502040204020203" pitchFamily="34" charset="-122"/>
              </a:rPr>
              <a:t>1</a:t>
            </a:r>
            <a:endParaRPr lang="en-US" altLang="zh-CN" dirty="0">
              <a:ea typeface="微软雅黑 Light" panose="020B0502040204020203" pitchFamily="34" charset="-122"/>
            </a:endParaRPr>
          </a:p>
        </p:txBody>
      </p:sp>
      <p:sp>
        <p:nvSpPr>
          <p:cNvPr id="8" name="Oval 8"/>
          <p:cNvSpPr>
            <a:spLocks noChangeArrowheads="1"/>
          </p:cNvSpPr>
          <p:nvPr/>
        </p:nvSpPr>
        <p:spPr bwMode="auto">
          <a:xfrm>
            <a:off x="4267200" y="5787008"/>
            <a:ext cx="457200" cy="457200"/>
          </a:xfrm>
          <a:prstGeom prst="ellipse">
            <a:avLst/>
          </a:prstGeom>
          <a:noFill/>
          <a:ln w="12700" cap="sq">
            <a:solidFill>
              <a:srgbClr val="99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9" name="Oval 9"/>
          <p:cNvSpPr>
            <a:spLocks noChangeArrowheads="1"/>
          </p:cNvSpPr>
          <p:nvPr/>
        </p:nvSpPr>
        <p:spPr bwMode="auto">
          <a:xfrm>
            <a:off x="3886200" y="4872608"/>
            <a:ext cx="457200" cy="457200"/>
          </a:xfrm>
          <a:prstGeom prst="ellipse">
            <a:avLst/>
          </a:prstGeom>
          <a:noFill/>
          <a:ln w="12700" cap="sq">
            <a:solidFill>
              <a:srgbClr val="99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dirty="0">
              <a:ea typeface="微软雅黑 Light" panose="020B0502040204020203" pitchFamily="34" charset="-122"/>
            </a:endParaRPr>
          </a:p>
        </p:txBody>
      </p:sp>
      <p:sp>
        <p:nvSpPr>
          <p:cNvPr id="10" name="Text Box 10"/>
          <p:cNvSpPr txBox="1">
            <a:spLocks noChangeArrowheads="1"/>
          </p:cNvSpPr>
          <p:nvPr/>
        </p:nvSpPr>
        <p:spPr bwMode="auto">
          <a:xfrm>
            <a:off x="3778250" y="411060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b="1" dirty="0">
                <a:solidFill>
                  <a:srgbClr val="000099"/>
                </a:solidFill>
                <a:ea typeface="微软雅黑 Light" panose="020B0502040204020203" pitchFamily="34" charset="-122"/>
              </a:rPr>
              <a:t>…</a:t>
            </a:r>
            <a:endParaRPr lang="en-US" altLang="zh-CN" sz="3600" b="1" dirty="0">
              <a:ea typeface="微软雅黑 Light" panose="020B0502040204020203" pitchFamily="34" charset="-122"/>
            </a:endParaRPr>
          </a:p>
        </p:txBody>
      </p:sp>
      <p:sp>
        <p:nvSpPr>
          <p:cNvPr id="11" name="Line 11"/>
          <p:cNvSpPr>
            <a:spLocks noChangeShapeType="1"/>
          </p:cNvSpPr>
          <p:nvPr/>
        </p:nvSpPr>
        <p:spPr bwMode="auto">
          <a:xfrm flipV="1">
            <a:off x="1676400" y="3882008"/>
            <a:ext cx="685800" cy="685800"/>
          </a:xfrm>
          <a:prstGeom prst="line">
            <a:avLst/>
          </a:prstGeom>
          <a:noFill/>
          <a:ln w="12700" cap="sq">
            <a:solidFill>
              <a:srgbClr val="0000FF"/>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2" name="Line 12"/>
          <p:cNvSpPr>
            <a:spLocks noChangeShapeType="1"/>
          </p:cNvSpPr>
          <p:nvPr/>
        </p:nvSpPr>
        <p:spPr bwMode="auto">
          <a:xfrm>
            <a:off x="1828800" y="4872608"/>
            <a:ext cx="2041525" cy="228600"/>
          </a:xfrm>
          <a:prstGeom prst="line">
            <a:avLst/>
          </a:prstGeom>
          <a:noFill/>
          <a:ln w="12700" cap="sq">
            <a:solidFill>
              <a:srgbClr val="9900FF"/>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3" name="Line 13"/>
          <p:cNvSpPr>
            <a:spLocks noChangeShapeType="1"/>
          </p:cNvSpPr>
          <p:nvPr/>
        </p:nvSpPr>
        <p:spPr bwMode="auto">
          <a:xfrm>
            <a:off x="1736725" y="4948808"/>
            <a:ext cx="2574925" cy="990600"/>
          </a:xfrm>
          <a:prstGeom prst="line">
            <a:avLst/>
          </a:prstGeom>
          <a:noFill/>
          <a:ln w="12700" cap="sq">
            <a:solidFill>
              <a:srgbClr val="9900FF"/>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4" name="Text Box 16"/>
          <p:cNvSpPr txBox="1">
            <a:spLocks noChangeArrowheads="1"/>
          </p:cNvSpPr>
          <p:nvPr/>
        </p:nvSpPr>
        <p:spPr bwMode="auto">
          <a:xfrm>
            <a:off x="5082043" y="3782566"/>
            <a:ext cx="3733800" cy="13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zh-CN" altLang="en-US" sz="2400" dirty="0">
                <a:solidFill>
                  <a:srgbClr val="000099"/>
                </a:solidFill>
                <a:ea typeface="微软雅黑 Light" panose="020B0502040204020203" pitchFamily="34" charset="-122"/>
              </a:rPr>
              <a:t>其中，</a:t>
            </a:r>
            <a:r>
              <a:rPr lang="zh-CN" altLang="en-US" sz="2400" b="1" dirty="0">
                <a:solidFill>
                  <a:srgbClr val="000099"/>
                </a:solidFill>
                <a:ea typeface="微软雅黑 Light" panose="020B0502040204020203" pitchFamily="34" charset="-122"/>
              </a:rPr>
              <a:t>从源点到顶点</a:t>
            </a:r>
            <a:r>
              <a:rPr lang="en-US" altLang="zh-CN" sz="2400" b="1" dirty="0">
                <a:solidFill>
                  <a:srgbClr val="000099"/>
                </a:solidFill>
                <a:ea typeface="微软雅黑 Light" panose="020B0502040204020203" pitchFamily="34" charset="-122"/>
              </a:rPr>
              <a:t>v</a:t>
            </a:r>
            <a:r>
              <a:rPr lang="en-US" altLang="zh-CN" sz="2400" b="1" baseline="-25000" dirty="0">
                <a:solidFill>
                  <a:srgbClr val="000099"/>
                </a:solidFill>
                <a:ea typeface="微软雅黑 Light" panose="020B0502040204020203" pitchFamily="34" charset="-122"/>
              </a:rPr>
              <a:t>1</a:t>
            </a:r>
            <a:r>
              <a:rPr lang="zh-CN" altLang="en-US" sz="2400" b="1" dirty="0">
                <a:solidFill>
                  <a:srgbClr val="000099"/>
                </a:solidFill>
                <a:ea typeface="微软雅黑 Light" panose="020B0502040204020203" pitchFamily="34" charset="-122"/>
              </a:rPr>
              <a:t>最短路径</a:t>
            </a:r>
            <a:r>
              <a:rPr lang="zh-CN" altLang="en-US" sz="2400" dirty="0">
                <a:solidFill>
                  <a:srgbClr val="000099"/>
                </a:solidFill>
                <a:ea typeface="微软雅黑 Light" panose="020B0502040204020203" pitchFamily="34" charset="-122"/>
              </a:rPr>
              <a:t>是所有最短路径中长度最短者。</a:t>
            </a:r>
            <a:endParaRPr lang="zh-CN" altLang="en-US" sz="2400" dirty="0">
              <a:ea typeface="微软雅黑 Light" panose="020B0502040204020203" pitchFamily="34" charset="-122"/>
            </a:endParaRPr>
          </a:p>
        </p:txBody>
      </p:sp>
      <p:sp>
        <p:nvSpPr>
          <p:cNvPr id="15" name="Oval 17"/>
          <p:cNvSpPr>
            <a:spLocks noChangeArrowheads="1"/>
          </p:cNvSpPr>
          <p:nvPr/>
        </p:nvSpPr>
        <p:spPr bwMode="auto">
          <a:xfrm>
            <a:off x="3200400" y="3805808"/>
            <a:ext cx="533400" cy="533400"/>
          </a:xfrm>
          <a:prstGeom prst="ellipse">
            <a:avLst/>
          </a:prstGeom>
          <a:noFill/>
          <a:ln w="12700" cap="sq">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dirty="0">
                <a:solidFill>
                  <a:srgbClr val="0000FF"/>
                </a:solidFill>
                <a:ea typeface="微软雅黑 Light" panose="020B0502040204020203" pitchFamily="34" charset="-122"/>
              </a:rPr>
              <a:t>v</a:t>
            </a:r>
            <a:r>
              <a:rPr lang="en-US" altLang="zh-CN" baseline="-25000" dirty="0">
                <a:solidFill>
                  <a:srgbClr val="0000FF"/>
                </a:solidFill>
                <a:ea typeface="微软雅黑 Light" panose="020B0502040204020203" pitchFamily="34" charset="-122"/>
              </a:rPr>
              <a:t>2</a:t>
            </a:r>
            <a:endParaRPr lang="en-US" altLang="zh-CN" dirty="0">
              <a:ea typeface="微软雅黑 Light" panose="020B0502040204020203" pitchFamily="34" charset="-122"/>
            </a:endParaRPr>
          </a:p>
        </p:txBody>
      </p:sp>
      <p:sp>
        <p:nvSpPr>
          <p:cNvPr id="16" name="Line 18"/>
          <p:cNvSpPr>
            <a:spLocks noChangeShapeType="1"/>
          </p:cNvSpPr>
          <p:nvPr/>
        </p:nvSpPr>
        <p:spPr bwMode="auto">
          <a:xfrm flipV="1">
            <a:off x="1828800" y="4110608"/>
            <a:ext cx="1371600" cy="609600"/>
          </a:xfrm>
          <a:prstGeom prst="line">
            <a:avLst/>
          </a:prstGeom>
          <a:noFill/>
          <a:ln w="12700" cap="sq">
            <a:solidFill>
              <a:srgbClr val="0000FF"/>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33950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1000"/>
                            </p:stCondLst>
                            <p:childTnLst>
                              <p:par>
                                <p:cTn id="32" presetID="17"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ppt_x</p:attrName>
                                        </p:attrNameLst>
                                      </p:cBhvr>
                                      <p:tavLst>
                                        <p:tav tm="0">
                                          <p:val>
                                            <p:strVal val="#ppt_x-#ppt_w/2"/>
                                          </p:val>
                                        </p:tav>
                                        <p:tav tm="100000">
                                          <p:val>
                                            <p:strVal val="#ppt_x"/>
                                          </p:val>
                                        </p:tav>
                                      </p:tavLst>
                                    </p:anim>
                                    <p:anim calcmode="lin" valueType="num">
                                      <p:cBhvr>
                                        <p:cTn id="35" dur="500" fill="hold"/>
                                        <p:tgtEl>
                                          <p:spTgt spid="16"/>
                                        </p:tgtEl>
                                        <p:attrNameLst>
                                          <p:attrName>ppt_y</p:attrName>
                                        </p:attrNameLst>
                                      </p:cBhvr>
                                      <p:tavLst>
                                        <p:tav tm="0">
                                          <p:val>
                                            <p:strVal val="#ppt_y"/>
                                          </p:val>
                                        </p:tav>
                                        <p:tav tm="100000">
                                          <p:val>
                                            <p:strVal val="#ppt_y"/>
                                          </p:val>
                                        </p:tav>
                                      </p:tavLst>
                                    </p:anim>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strVal val="#ppt_h"/>
                                          </p:val>
                                        </p:tav>
                                        <p:tav tm="100000">
                                          <p:val>
                                            <p:strVal val="#ppt_h"/>
                                          </p:val>
                                        </p:tav>
                                      </p:tavLst>
                                    </p:anim>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p:stCondLst>
                              <p:cond delay="2500"/>
                            </p:stCondLst>
                            <p:childTnLst>
                              <p:par>
                                <p:cTn id="47" presetID="17" presetClass="entr" presetSubtype="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ppt_x</p:attrName>
                                        </p:attrNameLst>
                                      </p:cBhvr>
                                      <p:tavLst>
                                        <p:tav tm="0">
                                          <p:val>
                                            <p:strVal val="#ppt_x-#ppt_w/2"/>
                                          </p:val>
                                        </p:tav>
                                        <p:tav tm="100000">
                                          <p:val>
                                            <p:strVal val="#ppt_x"/>
                                          </p:val>
                                        </p:tav>
                                      </p:tavLst>
                                    </p:anim>
                                    <p:anim calcmode="lin" valueType="num">
                                      <p:cBhvr>
                                        <p:cTn id="50" dur="500" fill="hold"/>
                                        <p:tgtEl>
                                          <p:spTgt spid="12"/>
                                        </p:tgtEl>
                                        <p:attrNameLst>
                                          <p:attrName>ppt_y</p:attrName>
                                        </p:attrNameLst>
                                      </p:cBhvr>
                                      <p:tavLst>
                                        <p:tav tm="0">
                                          <p:val>
                                            <p:strVal val="#ppt_y"/>
                                          </p:val>
                                        </p:tav>
                                        <p:tav tm="100000">
                                          <p:val>
                                            <p:strVal val="#ppt_y"/>
                                          </p:val>
                                        </p:tav>
                                      </p:tavLst>
                                    </p:anim>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strVal val="#ppt_h"/>
                                          </p:val>
                                        </p:tav>
                                        <p:tav tm="100000">
                                          <p:val>
                                            <p:strVal val="#ppt_h"/>
                                          </p:val>
                                        </p:tav>
                                      </p:tavLst>
                                    </p:anim>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par>
                          <p:cTn id="57" fill="hold">
                            <p:stCondLst>
                              <p:cond delay="3500"/>
                            </p:stCondLst>
                            <p:childTnLst>
                              <p:par>
                                <p:cTn id="58" presetID="17" presetClass="entr" presetSubtype="8"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ppt_x</p:attrName>
                                        </p:attrNameLst>
                                      </p:cBhvr>
                                      <p:tavLst>
                                        <p:tav tm="0">
                                          <p:val>
                                            <p:strVal val="#ppt_x-#ppt_w/2"/>
                                          </p:val>
                                        </p:tav>
                                        <p:tav tm="100000">
                                          <p:val>
                                            <p:strVal val="#ppt_x"/>
                                          </p:val>
                                        </p:tav>
                                      </p:tavLst>
                                    </p:anim>
                                    <p:anim calcmode="lin" valueType="num">
                                      <p:cBhvr>
                                        <p:cTn id="61" dur="500" fill="hold"/>
                                        <p:tgtEl>
                                          <p:spTgt spid="13"/>
                                        </p:tgtEl>
                                        <p:attrNameLst>
                                          <p:attrName>ppt_y</p:attrName>
                                        </p:attrNameLst>
                                      </p:cBhvr>
                                      <p:tavLst>
                                        <p:tav tm="0">
                                          <p:val>
                                            <p:strVal val="#ppt_y"/>
                                          </p:val>
                                        </p:tav>
                                        <p:tav tm="100000">
                                          <p:val>
                                            <p:strVal val="#ppt_y"/>
                                          </p:val>
                                        </p:tav>
                                      </p:tavLst>
                                    </p:anim>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strVal val="#ppt_h"/>
                                          </p:val>
                                        </p:tav>
                                        <p:tav tm="100000">
                                          <p:val>
                                            <p:strVal val="#ppt_h"/>
                                          </p:val>
                                        </p:tav>
                                      </p:tavLst>
                                    </p:anim>
                                  </p:childTnLst>
                                </p:cTn>
                              </p:par>
                            </p:childTnLst>
                          </p:cTn>
                        </p:par>
                        <p:par>
                          <p:cTn id="64" fill="hold">
                            <p:stCondLst>
                              <p:cond delay="4000"/>
                            </p:stCondLst>
                            <p:childTnLst>
                              <p:par>
                                <p:cTn id="65" presetID="22" presetClass="entr" presetSubtype="8"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1+#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nimBg="1" autoUpdateAnimBg="0"/>
      <p:bldP spid="7" grpId="0" animBg="1" autoUpdateAnimBg="0"/>
      <p:bldP spid="8" grpId="0" animBg="1"/>
      <p:bldP spid="9" grpId="0" animBg="1"/>
      <p:bldP spid="10" grpId="0" autoUpdateAnimBg="0"/>
      <p:bldP spid="14" grpId="0" autoUpdateAnimBg="0"/>
      <p:bldP spid="1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最短路径问题</a:t>
            </a:r>
          </a:p>
        </p:txBody>
      </p:sp>
      <p:sp>
        <p:nvSpPr>
          <p:cNvPr id="4" name="Text Box 17"/>
          <p:cNvSpPr txBox="1">
            <a:spLocks noChangeArrowheads="1"/>
          </p:cNvSpPr>
          <p:nvPr/>
        </p:nvSpPr>
        <p:spPr bwMode="auto">
          <a:xfrm>
            <a:off x="388169" y="1995424"/>
            <a:ext cx="86868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0"/>
              </a:spcBef>
              <a:buClrTx/>
              <a:buFontTx/>
              <a:buNone/>
            </a:pP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在这条路径上，</a:t>
            </a:r>
            <a:r>
              <a:rPr lang="zh-CN" altLang="en-US" sz="2400" dirty="0">
                <a:solidFill>
                  <a:srgbClr val="0000FF"/>
                </a:solidFill>
                <a:ea typeface="微软雅黑 Light" panose="020B0502040204020203" pitchFamily="34" charset="-122"/>
              </a:rPr>
              <a:t>必定只含一条弧</a:t>
            </a:r>
            <a:r>
              <a:rPr lang="zh-CN" altLang="en-US" sz="2400" dirty="0">
                <a:solidFill>
                  <a:srgbClr val="000099"/>
                </a:solidFill>
                <a:ea typeface="微软雅黑 Light" panose="020B0502040204020203" pitchFamily="34" charset="-122"/>
              </a:rPr>
              <a:t>，并且这条弧的</a:t>
            </a:r>
            <a:r>
              <a:rPr lang="zh-CN" altLang="en-US" sz="2400" dirty="0">
                <a:solidFill>
                  <a:srgbClr val="0000FF"/>
                </a:solidFill>
                <a:ea typeface="微软雅黑 Light" panose="020B0502040204020203" pitchFamily="34" charset="-122"/>
              </a:rPr>
              <a:t>权值最小。 </a:t>
            </a:r>
          </a:p>
        </p:txBody>
      </p:sp>
      <p:sp>
        <p:nvSpPr>
          <p:cNvPr id="5" name="Text Box 23"/>
          <p:cNvSpPr txBox="1">
            <a:spLocks noChangeArrowheads="1"/>
          </p:cNvSpPr>
          <p:nvPr/>
        </p:nvSpPr>
        <p:spPr bwMode="auto">
          <a:xfrm>
            <a:off x="-187325" y="3035021"/>
            <a:ext cx="664797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120000"/>
              </a:lnSpc>
              <a:spcBef>
                <a:spcPct val="0"/>
              </a:spcBef>
              <a:buFontTx/>
              <a:buNone/>
            </a:pPr>
            <a:r>
              <a:rPr lang="zh-CN" altLang="zh-CN" dirty="0">
                <a:solidFill>
                  <a:srgbClr val="800000"/>
                </a:solidFill>
                <a:ea typeface="微软雅黑 Light" panose="020B0502040204020203" pitchFamily="34" charset="-122"/>
              </a:rPr>
              <a:t>下一条</a:t>
            </a:r>
            <a:r>
              <a:rPr lang="zh-CN" altLang="zh-CN" dirty="0">
                <a:solidFill>
                  <a:srgbClr val="CC0000"/>
                </a:solidFill>
                <a:ea typeface="微软雅黑 Light" panose="020B0502040204020203" pitchFamily="34" charset="-122"/>
              </a:rPr>
              <a:t>路径长度次短</a:t>
            </a:r>
            <a:r>
              <a:rPr lang="zh-CN" altLang="zh-CN" dirty="0">
                <a:solidFill>
                  <a:srgbClr val="800000"/>
                </a:solidFill>
                <a:ea typeface="微软雅黑 Light" panose="020B0502040204020203" pitchFamily="34" charset="-122"/>
              </a:rPr>
              <a:t>的</a:t>
            </a:r>
            <a:r>
              <a:rPr lang="zh-CN" altLang="zh-CN" b="1" dirty="0">
                <a:solidFill>
                  <a:srgbClr val="800000"/>
                </a:solidFill>
                <a:ea typeface="微软雅黑 Light" panose="020B0502040204020203" pitchFamily="34" charset="-122"/>
              </a:rPr>
              <a:t>最短路径</a:t>
            </a:r>
            <a:r>
              <a:rPr lang="zh-CN" altLang="zh-CN" dirty="0">
                <a:solidFill>
                  <a:srgbClr val="800000"/>
                </a:solidFill>
                <a:ea typeface="微软雅黑 Light" panose="020B0502040204020203" pitchFamily="34" charset="-122"/>
              </a:rPr>
              <a:t>的特点：</a:t>
            </a:r>
            <a:endParaRPr lang="zh-CN" altLang="en-US" dirty="0">
              <a:ea typeface="微软雅黑 Light" panose="020B0502040204020203" pitchFamily="34" charset="-122"/>
            </a:endParaRPr>
          </a:p>
        </p:txBody>
      </p:sp>
      <p:sp>
        <p:nvSpPr>
          <p:cNvPr id="6" name="AutoShape 26"/>
          <p:cNvSpPr>
            <a:spLocks noChangeArrowheads="1"/>
          </p:cNvSpPr>
          <p:nvPr/>
        </p:nvSpPr>
        <p:spPr bwMode="auto">
          <a:xfrm>
            <a:off x="361950" y="1572133"/>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dirty="0">
              <a:ea typeface="微软雅黑 Light" panose="020B0502040204020203" pitchFamily="34" charset="-122"/>
            </a:endParaRPr>
          </a:p>
        </p:txBody>
      </p:sp>
      <p:sp>
        <p:nvSpPr>
          <p:cNvPr id="7" name="Rectangle 27"/>
          <p:cNvSpPr>
            <a:spLocks noChangeArrowheads="1"/>
          </p:cNvSpPr>
          <p:nvPr/>
        </p:nvSpPr>
        <p:spPr bwMode="auto">
          <a:xfrm>
            <a:off x="819150" y="1435608"/>
            <a:ext cx="7986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solidFill>
                  <a:srgbClr val="CC0000"/>
                </a:solidFill>
                <a:ea typeface="微软雅黑 Light" panose="020B0502040204020203" pitchFamily="34" charset="-122"/>
              </a:rPr>
              <a:t>路径长度最短</a:t>
            </a:r>
            <a:r>
              <a:rPr lang="zh-CN" altLang="en-US" sz="2400" dirty="0">
                <a:solidFill>
                  <a:srgbClr val="800000"/>
                </a:solidFill>
                <a:ea typeface="微软雅黑 Light" panose="020B0502040204020203" pitchFamily="34" charset="-122"/>
              </a:rPr>
              <a:t>的</a:t>
            </a:r>
            <a:r>
              <a:rPr lang="zh-CN" altLang="en-US" sz="2400" b="1" dirty="0">
                <a:solidFill>
                  <a:srgbClr val="800000"/>
                </a:solidFill>
                <a:ea typeface="微软雅黑 Light" panose="020B0502040204020203" pitchFamily="34" charset="-122"/>
              </a:rPr>
              <a:t>最短路径</a:t>
            </a:r>
            <a:r>
              <a:rPr lang="zh-CN" altLang="en-US" sz="2400" dirty="0">
                <a:solidFill>
                  <a:srgbClr val="800000"/>
                </a:solidFill>
                <a:ea typeface="微软雅黑 Light" panose="020B0502040204020203" pitchFamily="34" charset="-122"/>
              </a:rPr>
              <a:t>的特点：</a:t>
            </a:r>
            <a:endParaRPr lang="zh-CN" altLang="en-US" sz="2400" dirty="0">
              <a:solidFill>
                <a:srgbClr val="000099"/>
              </a:solidFill>
              <a:ea typeface="微软雅黑 Light" panose="020B0502040204020203" pitchFamily="34" charset="-122"/>
            </a:endParaRPr>
          </a:p>
        </p:txBody>
      </p:sp>
      <p:sp>
        <p:nvSpPr>
          <p:cNvPr id="8" name="AutoShape 29"/>
          <p:cNvSpPr>
            <a:spLocks noChangeArrowheads="1"/>
          </p:cNvSpPr>
          <p:nvPr/>
        </p:nvSpPr>
        <p:spPr bwMode="auto">
          <a:xfrm>
            <a:off x="314325" y="3254096"/>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dirty="0">
              <a:ea typeface="微软雅黑 Light" panose="020B0502040204020203" pitchFamily="34" charset="-122"/>
            </a:endParaRPr>
          </a:p>
        </p:txBody>
      </p:sp>
      <p:sp>
        <p:nvSpPr>
          <p:cNvPr id="9" name="Text Box 33"/>
          <p:cNvSpPr txBox="1">
            <a:spLocks noChangeArrowheads="1"/>
          </p:cNvSpPr>
          <p:nvPr/>
        </p:nvSpPr>
        <p:spPr bwMode="auto">
          <a:xfrm>
            <a:off x="255588" y="4019218"/>
            <a:ext cx="8550275"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0"/>
              </a:spcBef>
              <a:buClrTx/>
              <a:buFontTx/>
              <a:buNone/>
            </a:pP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它只可能有两种情况：或者是</a:t>
            </a:r>
            <a:r>
              <a:rPr lang="zh-CN" altLang="en-US" sz="2400" dirty="0">
                <a:solidFill>
                  <a:srgbClr val="0000FF"/>
                </a:solidFill>
                <a:ea typeface="微软雅黑 Light" panose="020B0502040204020203" pitchFamily="34" charset="-122"/>
              </a:rPr>
              <a:t>直接从源点到该点</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只含一条弧</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 或者是</a:t>
            </a:r>
            <a:r>
              <a:rPr lang="zh-CN" altLang="en-US" sz="2400" dirty="0">
                <a:solidFill>
                  <a:srgbClr val="0000FF"/>
                </a:solidFill>
                <a:ea typeface="微软雅黑 Light" panose="020B0502040204020203" pitchFamily="34" charset="-122"/>
              </a:rPr>
              <a:t>从源点经过顶点</a:t>
            </a:r>
            <a:r>
              <a:rPr lang="en-US" altLang="zh-CN" sz="2400" dirty="0">
                <a:solidFill>
                  <a:srgbClr val="0000FF"/>
                </a:solidFill>
                <a:ea typeface="微软雅黑 Light" panose="020B0502040204020203" pitchFamily="34" charset="-122"/>
              </a:rPr>
              <a:t>v</a:t>
            </a:r>
            <a:r>
              <a:rPr lang="en-US" altLang="zh-CN" sz="2400" baseline="-25000" dirty="0">
                <a:solidFill>
                  <a:srgbClr val="0000FF"/>
                </a:solidFill>
                <a:ea typeface="微软雅黑 Light" panose="020B0502040204020203" pitchFamily="34" charset="-122"/>
              </a:rPr>
              <a:t>1</a:t>
            </a:r>
            <a:r>
              <a:rPr lang="zh-CN" altLang="en-US" sz="2400" dirty="0">
                <a:solidFill>
                  <a:srgbClr val="0000FF"/>
                </a:solidFill>
                <a:ea typeface="微软雅黑 Light" panose="020B0502040204020203" pitchFamily="34" charset="-122"/>
              </a:rPr>
              <a:t>，再到达该顶点</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由两条弧组成</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a:t>
            </a:r>
          </a:p>
        </p:txBody>
      </p:sp>
      <p:sp>
        <p:nvSpPr>
          <p:cNvPr id="3" name="圆角矩形 2"/>
          <p:cNvSpPr/>
          <p:nvPr/>
        </p:nvSpPr>
        <p:spPr>
          <a:xfrm>
            <a:off x="1760537" y="5557413"/>
            <a:ext cx="5540375" cy="69098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800" b="1" dirty="0"/>
              <a:t>最短路径中必是最短路径</a:t>
            </a:r>
          </a:p>
        </p:txBody>
      </p:sp>
    </p:spTree>
    <p:extLst>
      <p:ext uri="{BB962C8B-B14F-4D97-AF65-F5344CB8AC3E}">
        <p14:creationId xmlns:p14="http://schemas.microsoft.com/office/powerpoint/2010/main" val="162315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nimBg="1"/>
      <p:bldP spid="7" grpId="0" autoUpdateAnimBg="0"/>
      <p:bldP spid="8" grpId="0" animBg="1"/>
      <p:bldP spid="9" grpId="0" autoUpdateAnimBg="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最短路径问题</a:t>
            </a:r>
          </a:p>
        </p:txBody>
      </p:sp>
      <p:sp>
        <p:nvSpPr>
          <p:cNvPr id="4" name="Text Box 2"/>
          <p:cNvSpPr txBox="1">
            <a:spLocks noChangeArrowheads="1"/>
          </p:cNvSpPr>
          <p:nvPr/>
        </p:nvSpPr>
        <p:spPr bwMode="auto">
          <a:xfrm>
            <a:off x="816357" y="387985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solidFill>
                  <a:srgbClr val="800000"/>
                </a:solidFill>
                <a:latin typeface="微软雅黑 Light" panose="020B0502040204020203" pitchFamily="34" charset="-122"/>
                <a:ea typeface="微软雅黑 Light" panose="020B0502040204020203" pitchFamily="34" charset="-122"/>
              </a:rPr>
              <a:t>其余最短路径的特点：</a:t>
            </a:r>
            <a:endParaRPr lang="zh-CN" altLang="en-US" sz="2400" dirty="0">
              <a:latin typeface="微软雅黑 Light" panose="020B0502040204020203" pitchFamily="34" charset="-122"/>
              <a:ea typeface="微软雅黑 Light" panose="020B0502040204020203" pitchFamily="34" charset="-122"/>
            </a:endParaRPr>
          </a:p>
        </p:txBody>
      </p:sp>
      <p:sp>
        <p:nvSpPr>
          <p:cNvPr id="5" name="Text Box 3"/>
          <p:cNvSpPr txBox="1">
            <a:spLocks noChangeArrowheads="1"/>
          </p:cNvSpPr>
          <p:nvPr/>
        </p:nvSpPr>
        <p:spPr bwMode="auto">
          <a:xfrm>
            <a:off x="-102419" y="1373188"/>
            <a:ext cx="673293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120000"/>
              </a:lnSpc>
              <a:spcBef>
                <a:spcPct val="0"/>
              </a:spcBef>
              <a:buFontTx/>
              <a:buNone/>
            </a:pPr>
            <a:r>
              <a:rPr lang="zh-CN" altLang="zh-CN" dirty="0">
                <a:solidFill>
                  <a:srgbClr val="800000"/>
                </a:solidFill>
                <a:ea typeface="微软雅黑 Light" panose="020B0502040204020203" pitchFamily="34" charset="-122"/>
              </a:rPr>
              <a:t>再下一条</a:t>
            </a:r>
            <a:r>
              <a:rPr lang="zh-CN" altLang="zh-CN" dirty="0">
                <a:solidFill>
                  <a:srgbClr val="CC0000"/>
                </a:solidFill>
                <a:ea typeface="微软雅黑 Light" panose="020B0502040204020203" pitchFamily="34" charset="-122"/>
              </a:rPr>
              <a:t>路径长度次短</a:t>
            </a:r>
            <a:r>
              <a:rPr lang="zh-CN" altLang="zh-CN" dirty="0">
                <a:solidFill>
                  <a:srgbClr val="800000"/>
                </a:solidFill>
                <a:ea typeface="微软雅黑 Light" panose="020B0502040204020203" pitchFamily="34" charset="-122"/>
              </a:rPr>
              <a:t>的</a:t>
            </a:r>
            <a:r>
              <a:rPr lang="zh-CN" altLang="zh-CN" b="1" dirty="0">
                <a:solidFill>
                  <a:srgbClr val="800000"/>
                </a:solidFill>
                <a:ea typeface="微软雅黑 Light" panose="020B0502040204020203" pitchFamily="34" charset="-122"/>
              </a:rPr>
              <a:t>最短路径</a:t>
            </a:r>
            <a:r>
              <a:rPr lang="zh-CN" altLang="zh-CN" dirty="0">
                <a:solidFill>
                  <a:srgbClr val="800000"/>
                </a:solidFill>
                <a:ea typeface="微软雅黑 Light" panose="020B0502040204020203" pitchFamily="34" charset="-122"/>
              </a:rPr>
              <a:t>的特点:</a:t>
            </a:r>
            <a:endParaRPr lang="en-US" altLang="zh-CN" dirty="0">
              <a:ea typeface="微软雅黑 Light" panose="020B0502040204020203" pitchFamily="34" charset="-122"/>
            </a:endParaRPr>
          </a:p>
        </p:txBody>
      </p:sp>
      <p:sp>
        <p:nvSpPr>
          <p:cNvPr id="6" name="AutoShape 4"/>
          <p:cNvSpPr>
            <a:spLocks noChangeArrowheads="1"/>
          </p:cNvSpPr>
          <p:nvPr/>
        </p:nvSpPr>
        <p:spPr bwMode="auto">
          <a:xfrm>
            <a:off x="430981" y="1514475"/>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dirty="0">
              <a:ea typeface="微软雅黑 Light" panose="020B0502040204020203" pitchFamily="34" charset="-122"/>
            </a:endParaRPr>
          </a:p>
        </p:txBody>
      </p:sp>
      <p:sp>
        <p:nvSpPr>
          <p:cNvPr id="7" name="Text Box 5"/>
          <p:cNvSpPr txBox="1">
            <a:spLocks noChangeArrowheads="1"/>
          </p:cNvSpPr>
          <p:nvPr/>
        </p:nvSpPr>
        <p:spPr bwMode="auto">
          <a:xfrm>
            <a:off x="390907" y="2050006"/>
            <a:ext cx="85876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ClrTx/>
              <a:buFontTx/>
              <a:buNone/>
            </a:pP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它可能有三种情况：或者是</a:t>
            </a:r>
            <a:r>
              <a:rPr lang="zh-CN" altLang="en-US" sz="2400" dirty="0">
                <a:solidFill>
                  <a:srgbClr val="0000FF"/>
                </a:solidFill>
                <a:ea typeface="微软雅黑 Light" panose="020B0502040204020203" pitchFamily="34" charset="-122"/>
              </a:rPr>
              <a:t>直接从源点到该点</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只含一条弧</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 或者是</a:t>
            </a:r>
            <a:r>
              <a:rPr lang="zh-CN" altLang="en-US" sz="2400" dirty="0">
                <a:solidFill>
                  <a:srgbClr val="0000FF"/>
                </a:solidFill>
                <a:ea typeface="微软雅黑 Light" panose="020B0502040204020203" pitchFamily="34" charset="-122"/>
              </a:rPr>
              <a:t>从源点经过顶点</a:t>
            </a:r>
            <a:r>
              <a:rPr lang="en-US" altLang="zh-CN" sz="2400" dirty="0">
                <a:solidFill>
                  <a:srgbClr val="0000FF"/>
                </a:solidFill>
                <a:ea typeface="微软雅黑 Light" panose="020B0502040204020203" pitchFamily="34" charset="-122"/>
              </a:rPr>
              <a:t>v</a:t>
            </a:r>
            <a:r>
              <a:rPr lang="en-US" altLang="zh-CN" sz="2400" baseline="-25000" dirty="0">
                <a:solidFill>
                  <a:srgbClr val="0000FF"/>
                </a:solidFill>
                <a:ea typeface="微软雅黑 Light" panose="020B0502040204020203" pitchFamily="34" charset="-122"/>
              </a:rPr>
              <a:t>1</a:t>
            </a:r>
            <a:r>
              <a:rPr lang="zh-CN" altLang="en-US" sz="2400" dirty="0">
                <a:solidFill>
                  <a:srgbClr val="0000FF"/>
                </a:solidFill>
                <a:ea typeface="微软雅黑 Light" panose="020B0502040204020203" pitchFamily="34" charset="-122"/>
              </a:rPr>
              <a:t>，再到达该顶点</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由两条弧组成</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；或者是从源点经过顶点</a:t>
            </a:r>
            <a:r>
              <a:rPr lang="en-US" altLang="zh-CN" sz="2400" dirty="0">
                <a:solidFill>
                  <a:srgbClr val="000099"/>
                </a:solidFill>
                <a:ea typeface="微软雅黑 Light" panose="020B0502040204020203" pitchFamily="34" charset="-122"/>
              </a:rPr>
              <a:t>v</a:t>
            </a:r>
            <a:r>
              <a:rPr lang="en-US" altLang="zh-CN" sz="2400" baseline="-25000" dirty="0">
                <a:solidFill>
                  <a:srgbClr val="000099"/>
                </a:solidFill>
                <a:ea typeface="微软雅黑 Light" panose="020B0502040204020203" pitchFamily="34" charset="-122"/>
              </a:rPr>
              <a:t>2</a:t>
            </a:r>
            <a:r>
              <a:rPr lang="zh-CN" altLang="en-US" sz="2400" dirty="0">
                <a:solidFill>
                  <a:srgbClr val="000099"/>
                </a:solidFill>
                <a:ea typeface="微软雅黑 Light" panose="020B0502040204020203" pitchFamily="34" charset="-122"/>
              </a:rPr>
              <a:t>，再到达该顶点。</a:t>
            </a:r>
          </a:p>
        </p:txBody>
      </p:sp>
      <p:sp>
        <p:nvSpPr>
          <p:cNvPr id="8" name="AutoShape 6"/>
          <p:cNvSpPr>
            <a:spLocks noChangeArrowheads="1"/>
          </p:cNvSpPr>
          <p:nvPr/>
        </p:nvSpPr>
        <p:spPr bwMode="auto">
          <a:xfrm>
            <a:off x="390907" y="4057650"/>
            <a:ext cx="381000" cy="152400"/>
          </a:xfrm>
          <a:prstGeom prst="ribbon2">
            <a:avLst>
              <a:gd name="adj1" fmla="val 12500"/>
              <a:gd name="adj2" fmla="val 50000"/>
            </a:avLst>
          </a:prstGeom>
          <a:solidFill>
            <a:srgbClr val="FF0000"/>
          </a:solidFill>
          <a:ln w="22225"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dirty="0">
              <a:ea typeface="微软雅黑 Light" panose="020B0502040204020203" pitchFamily="34" charset="-122"/>
            </a:endParaRPr>
          </a:p>
        </p:txBody>
      </p:sp>
      <p:sp>
        <p:nvSpPr>
          <p:cNvPr id="9" name="Text Box 7"/>
          <p:cNvSpPr txBox="1">
            <a:spLocks noChangeArrowheads="1"/>
          </p:cNvSpPr>
          <p:nvPr/>
        </p:nvSpPr>
        <p:spPr bwMode="auto">
          <a:xfrm>
            <a:off x="553651" y="4672186"/>
            <a:ext cx="855027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它或者是</a:t>
            </a:r>
            <a:r>
              <a:rPr lang="zh-CN" altLang="en-US" sz="2400" dirty="0">
                <a:solidFill>
                  <a:srgbClr val="0000FF"/>
                </a:solidFill>
                <a:ea typeface="微软雅黑 Light" panose="020B0502040204020203" pitchFamily="34" charset="-122"/>
              </a:rPr>
              <a:t>直接从源点到该点</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只含一条弧</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 或者是</a:t>
            </a:r>
            <a:r>
              <a:rPr lang="zh-CN" altLang="en-US" sz="2400" dirty="0">
                <a:solidFill>
                  <a:srgbClr val="0000FF"/>
                </a:solidFill>
                <a:ea typeface="微软雅黑 Light" panose="020B0502040204020203" pitchFamily="34" charset="-122"/>
              </a:rPr>
              <a:t>从源点经过已求得最短路径的顶点，再到达该顶点</a:t>
            </a:r>
            <a:r>
              <a:rPr lang="zh-CN" altLang="en-US" sz="2400" dirty="0">
                <a:solidFill>
                  <a:srgbClr val="000099"/>
                </a:solidFill>
                <a:ea typeface="微软雅黑 Light" panose="020B0502040204020203" pitchFamily="34" charset="-122"/>
              </a:rPr>
              <a:t>。</a:t>
            </a:r>
          </a:p>
        </p:txBody>
      </p:sp>
    </p:spTree>
    <p:extLst>
      <p:ext uri="{BB962C8B-B14F-4D97-AF65-F5344CB8AC3E}">
        <p14:creationId xmlns:p14="http://schemas.microsoft.com/office/powerpoint/2010/main" val="18329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Righ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nimBg="1"/>
      <p:bldP spid="7" grpId="0" autoUpdateAnimBg="0"/>
      <p:bldP spid="8" grpId="0" animBg="1"/>
      <p:bldP spid="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7166031" cy="640080"/>
          </a:xfrm>
        </p:spPr>
        <p:txBody>
          <a:bodyPr/>
          <a:lstStyle/>
          <a:p>
            <a:r>
              <a:rPr lang="zh-CN" altLang="en-US" dirty="0">
                <a:solidFill>
                  <a:srgbClr val="800000"/>
                </a:solidFill>
                <a:ea typeface="微软雅黑 Light" panose="020B0502040204020203" pitchFamily="34" charset="-122"/>
              </a:rPr>
              <a:t>迪杰斯特拉（</a:t>
            </a:r>
            <a:r>
              <a:rPr lang="en-US" altLang="zh-CN" dirty="0" err="1">
                <a:solidFill>
                  <a:srgbClr val="800000"/>
                </a:solidFill>
                <a:ea typeface="微软雅黑 Light" panose="020B0502040204020203" pitchFamily="34" charset="-122"/>
              </a:rPr>
              <a:t>Dijkstra</a:t>
            </a:r>
            <a:r>
              <a:rPr lang="zh-CN" altLang="en-US" dirty="0">
                <a:solidFill>
                  <a:srgbClr val="800000"/>
                </a:solidFill>
                <a:ea typeface="微软雅黑 Light" panose="020B0502040204020203" pitchFamily="34" charset="-122"/>
              </a:rPr>
              <a:t>）算法***</a:t>
            </a:r>
            <a:endParaRPr lang="zh-CN" altLang="en-US" dirty="0"/>
          </a:p>
        </p:txBody>
      </p:sp>
      <p:sp>
        <p:nvSpPr>
          <p:cNvPr id="5" name="Text Box 7"/>
          <p:cNvSpPr txBox="1">
            <a:spLocks noChangeArrowheads="1"/>
          </p:cNvSpPr>
          <p:nvPr/>
        </p:nvSpPr>
        <p:spPr bwMode="auto">
          <a:xfrm>
            <a:off x="-533400" y="1592961"/>
            <a:ext cx="9232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342900" indent="-342900">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125000"/>
              </a:lnSpc>
              <a:spcBef>
                <a:spcPct val="0"/>
              </a:spcBef>
              <a:buFontTx/>
              <a:buNone/>
            </a:pPr>
            <a:r>
              <a:rPr lang="en-US" altLang="zh-CN" dirty="0">
                <a:latin typeface="微软雅黑 Light" panose="020B0502040204020203" pitchFamily="34" charset="-122"/>
                <a:ea typeface="微软雅黑 Light" panose="020B0502040204020203" pitchFamily="34" charset="-122"/>
              </a:rPr>
              <a:t>      </a:t>
            </a:r>
            <a:r>
              <a:rPr lang="zh-CN" altLang="en-US" dirty="0">
                <a:solidFill>
                  <a:srgbClr val="000099"/>
                </a:solidFill>
                <a:latin typeface="微软雅黑 Light" panose="020B0502040204020203" pitchFamily="34" charset="-122"/>
                <a:ea typeface="微软雅黑 Light" panose="020B0502040204020203" pitchFamily="34" charset="-122"/>
              </a:rPr>
              <a:t>设置辅助数组</a:t>
            </a:r>
            <a:r>
              <a:rPr lang="en-US" altLang="zh-CN" dirty="0" err="1">
                <a:solidFill>
                  <a:srgbClr val="000099"/>
                </a:solidFill>
                <a:ea typeface="微软雅黑 Light" panose="020B0502040204020203" pitchFamily="34" charset="-122"/>
              </a:rPr>
              <a:t>Dist</a:t>
            </a:r>
            <a:r>
              <a:rPr lang="zh-CN" altLang="en-US" dirty="0">
                <a:solidFill>
                  <a:srgbClr val="000099"/>
                </a:solidFill>
                <a:ea typeface="微软雅黑 Light" panose="020B0502040204020203" pitchFamily="34" charset="-122"/>
              </a:rPr>
              <a:t>，其中每个分量</a:t>
            </a:r>
            <a:r>
              <a:rPr lang="en-US" altLang="zh-CN" dirty="0" err="1">
                <a:solidFill>
                  <a:srgbClr val="000099"/>
                </a:solidFill>
                <a:ea typeface="微软雅黑 Light" panose="020B0502040204020203" pitchFamily="34" charset="-122"/>
              </a:rPr>
              <a:t>Dist</a:t>
            </a:r>
            <a:r>
              <a:rPr lang="en-US" altLang="zh-CN" dirty="0">
                <a:solidFill>
                  <a:srgbClr val="000099"/>
                </a:solidFill>
                <a:ea typeface="微软雅黑 Light" panose="020B0502040204020203" pitchFamily="34" charset="-122"/>
              </a:rPr>
              <a:t>[k] </a:t>
            </a:r>
            <a:r>
              <a:rPr lang="zh-CN" altLang="en-US" dirty="0">
                <a:solidFill>
                  <a:srgbClr val="000099"/>
                </a:solidFill>
                <a:ea typeface="微软雅黑 Light" panose="020B0502040204020203" pitchFamily="34" charset="-122"/>
              </a:rPr>
              <a:t>表示</a:t>
            </a:r>
            <a:r>
              <a:rPr lang="zh-CN" altLang="en-US" dirty="0">
                <a:ea typeface="微软雅黑 Light" panose="020B0502040204020203" pitchFamily="34" charset="-122"/>
              </a:rPr>
              <a:t> </a:t>
            </a:r>
            <a:r>
              <a:rPr lang="zh-CN" altLang="en-US" dirty="0">
                <a:solidFill>
                  <a:srgbClr val="6600CC"/>
                </a:solidFill>
                <a:ea typeface="微软雅黑 Light" panose="020B0502040204020203" pitchFamily="34" charset="-122"/>
              </a:rPr>
              <a:t>当前所求得的从源点到其余各顶点 </a:t>
            </a:r>
            <a:r>
              <a:rPr lang="en-US" altLang="zh-CN" dirty="0">
                <a:solidFill>
                  <a:srgbClr val="6600CC"/>
                </a:solidFill>
                <a:ea typeface="微软雅黑 Light" panose="020B0502040204020203" pitchFamily="34" charset="-122"/>
              </a:rPr>
              <a:t>k </a:t>
            </a:r>
            <a:r>
              <a:rPr lang="zh-CN" altLang="en-US" dirty="0">
                <a:solidFill>
                  <a:srgbClr val="6600CC"/>
                </a:solidFill>
                <a:ea typeface="微软雅黑 Light" panose="020B0502040204020203" pitchFamily="34" charset="-122"/>
              </a:rPr>
              <a:t>的最短路径。</a:t>
            </a:r>
            <a:endParaRPr lang="zh-CN" altLang="en-US" dirty="0">
              <a:ea typeface="微软雅黑 Light" panose="020B0502040204020203" pitchFamily="34" charset="-122"/>
            </a:endParaRPr>
          </a:p>
        </p:txBody>
      </p:sp>
      <p:sp>
        <p:nvSpPr>
          <p:cNvPr id="6" name="Text Box 6"/>
          <p:cNvSpPr txBox="1">
            <a:spLocks noChangeArrowheads="1"/>
          </p:cNvSpPr>
          <p:nvPr/>
        </p:nvSpPr>
        <p:spPr bwMode="auto">
          <a:xfrm>
            <a:off x="-165100" y="2945989"/>
            <a:ext cx="10144125" cy="210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140000"/>
              </a:lnSpc>
              <a:spcBef>
                <a:spcPct val="0"/>
              </a:spcBef>
              <a:buFontTx/>
              <a:buNone/>
            </a:pPr>
            <a:r>
              <a:rPr lang="zh-CN" altLang="en-US" dirty="0">
                <a:solidFill>
                  <a:srgbClr val="000099"/>
                </a:solidFill>
                <a:ea typeface="微软雅黑 Light" panose="020B0502040204020203" pitchFamily="34" charset="-122"/>
              </a:rPr>
              <a:t>一般情况下，</a:t>
            </a:r>
          </a:p>
          <a:p>
            <a:pPr lvl="2" eaLnBrk="1" hangingPunct="1">
              <a:lnSpc>
                <a:spcPct val="140000"/>
              </a:lnSpc>
              <a:spcBef>
                <a:spcPct val="0"/>
              </a:spcBef>
              <a:buFontTx/>
              <a:buNone/>
            </a:pPr>
            <a:r>
              <a:rPr lang="en-US" altLang="zh-CN" dirty="0" err="1">
                <a:solidFill>
                  <a:srgbClr val="000099"/>
                </a:solidFill>
                <a:ea typeface="微软雅黑 Light" panose="020B0502040204020203" pitchFamily="34" charset="-122"/>
              </a:rPr>
              <a:t>Dist</a:t>
            </a:r>
            <a:r>
              <a:rPr lang="en-US" altLang="zh-CN" dirty="0">
                <a:solidFill>
                  <a:srgbClr val="000099"/>
                </a:solidFill>
                <a:ea typeface="微软雅黑 Light" panose="020B0502040204020203" pitchFamily="34" charset="-122"/>
              </a:rPr>
              <a:t>[k] = &lt;</a:t>
            </a:r>
            <a:r>
              <a:rPr lang="zh-CN" altLang="en-US" dirty="0">
                <a:solidFill>
                  <a:srgbClr val="000099"/>
                </a:solidFill>
                <a:ea typeface="微软雅黑 Light" panose="020B0502040204020203" pitchFamily="34" charset="-122"/>
              </a:rPr>
              <a:t>源点到顶点 </a:t>
            </a:r>
            <a:r>
              <a:rPr lang="en-US" altLang="zh-CN" dirty="0">
                <a:solidFill>
                  <a:srgbClr val="000099"/>
                </a:solidFill>
                <a:ea typeface="微软雅黑 Light" panose="020B0502040204020203" pitchFamily="34" charset="-122"/>
              </a:rPr>
              <a:t>k </a:t>
            </a:r>
            <a:r>
              <a:rPr lang="zh-CN" altLang="en-US" dirty="0">
                <a:solidFill>
                  <a:srgbClr val="000099"/>
                </a:solidFill>
                <a:ea typeface="微软雅黑 Light" panose="020B0502040204020203" pitchFamily="34" charset="-122"/>
              </a:rPr>
              <a:t>的弧上的权值</a:t>
            </a:r>
            <a:r>
              <a:rPr lang="en-US" altLang="zh-CN" dirty="0">
                <a:solidFill>
                  <a:srgbClr val="000099"/>
                </a:solidFill>
                <a:ea typeface="微软雅黑 Light" panose="020B0502040204020203" pitchFamily="34" charset="-122"/>
              </a:rPr>
              <a:t>&gt;</a:t>
            </a:r>
          </a:p>
          <a:p>
            <a:pPr lvl="2" eaLnBrk="1" hangingPunct="1">
              <a:lnSpc>
                <a:spcPct val="140000"/>
              </a:lnSpc>
              <a:spcBef>
                <a:spcPct val="0"/>
              </a:spcBef>
              <a:buFontTx/>
              <a:buNone/>
            </a:pPr>
            <a:r>
              <a:rPr lang="en-US" altLang="zh-CN" dirty="0">
                <a:solidFill>
                  <a:srgbClr val="000099"/>
                </a:solidFill>
                <a:ea typeface="微软雅黑 Light" panose="020B0502040204020203" pitchFamily="34" charset="-122"/>
              </a:rPr>
              <a:t>   </a:t>
            </a:r>
            <a:r>
              <a:rPr lang="zh-CN" altLang="en-US" dirty="0">
                <a:solidFill>
                  <a:srgbClr val="000099"/>
                </a:solidFill>
                <a:ea typeface="微软雅黑 Light" panose="020B0502040204020203" pitchFamily="34" charset="-122"/>
              </a:rPr>
              <a:t>或者 </a:t>
            </a:r>
            <a:r>
              <a:rPr lang="en-US" altLang="zh-CN" dirty="0">
                <a:solidFill>
                  <a:srgbClr val="000099"/>
                </a:solidFill>
                <a:ea typeface="微软雅黑 Light" panose="020B0502040204020203" pitchFamily="34" charset="-122"/>
              </a:rPr>
              <a:t>= &lt;</a:t>
            </a:r>
            <a:r>
              <a:rPr lang="zh-CN" altLang="en-US" dirty="0">
                <a:solidFill>
                  <a:srgbClr val="000099"/>
                </a:solidFill>
                <a:ea typeface="微软雅黑 Light" panose="020B0502040204020203" pitchFamily="34" charset="-122"/>
              </a:rPr>
              <a:t>源点到</a:t>
            </a:r>
            <a:r>
              <a:rPr lang="zh-CN" altLang="en-US" dirty="0">
                <a:solidFill>
                  <a:srgbClr val="CC3300"/>
                </a:solidFill>
                <a:ea typeface="微软雅黑 Light" panose="020B0502040204020203" pitchFamily="34" charset="-122"/>
              </a:rPr>
              <a:t>其它顶点</a:t>
            </a:r>
            <a:r>
              <a:rPr lang="zh-CN" altLang="en-US" dirty="0">
                <a:solidFill>
                  <a:srgbClr val="000099"/>
                </a:solidFill>
                <a:ea typeface="微软雅黑 Light" panose="020B0502040204020203" pitchFamily="34" charset="-122"/>
              </a:rPr>
              <a:t>的路径长度</a:t>
            </a:r>
            <a:r>
              <a:rPr lang="en-US" altLang="zh-CN" dirty="0">
                <a:solidFill>
                  <a:srgbClr val="000099"/>
                </a:solidFill>
                <a:ea typeface="微软雅黑 Light" panose="020B0502040204020203" pitchFamily="34" charset="-122"/>
              </a:rPr>
              <a:t>&gt;</a:t>
            </a:r>
          </a:p>
          <a:p>
            <a:pPr eaLnBrk="1" hangingPunct="1">
              <a:lnSpc>
                <a:spcPct val="140000"/>
              </a:lnSpc>
              <a:spcBef>
                <a:spcPct val="0"/>
              </a:spcBef>
              <a:buClrTx/>
              <a:buFontTx/>
              <a:buNone/>
            </a:pPr>
            <a:r>
              <a:rPr lang="en-US" altLang="zh-CN" sz="2400" dirty="0">
                <a:solidFill>
                  <a:srgbClr val="000099"/>
                </a:solidFill>
                <a:ea typeface="微软雅黑 Light" panose="020B0502040204020203" pitchFamily="34" charset="-122"/>
              </a:rPr>
              <a:t>              </a:t>
            </a:r>
            <a:r>
              <a:rPr lang="en-US" altLang="zh-CN" sz="2400" b="1" dirty="0">
                <a:solidFill>
                  <a:srgbClr val="000099"/>
                </a:solidFill>
                <a:ea typeface="微软雅黑 Light" panose="020B0502040204020203" pitchFamily="34" charset="-122"/>
              </a:rPr>
              <a:t>+</a:t>
            </a:r>
            <a:r>
              <a:rPr lang="en-US" altLang="zh-CN" sz="2400" dirty="0">
                <a:solidFill>
                  <a:srgbClr val="000099"/>
                </a:solidFill>
                <a:ea typeface="微软雅黑 Light" panose="020B0502040204020203" pitchFamily="34" charset="-122"/>
              </a:rPr>
              <a:t> &lt;</a:t>
            </a:r>
            <a:r>
              <a:rPr lang="zh-CN" altLang="en-US" sz="2400" dirty="0">
                <a:solidFill>
                  <a:srgbClr val="CC3300"/>
                </a:solidFill>
                <a:ea typeface="微软雅黑 Light" panose="020B0502040204020203" pitchFamily="34" charset="-122"/>
              </a:rPr>
              <a:t>其它顶点</a:t>
            </a:r>
            <a:r>
              <a:rPr lang="zh-CN" altLang="en-US" sz="2400" dirty="0">
                <a:solidFill>
                  <a:srgbClr val="000099"/>
                </a:solidFill>
                <a:ea typeface="微软雅黑 Light" panose="020B0502040204020203" pitchFamily="34" charset="-122"/>
              </a:rPr>
              <a:t>到顶点 </a:t>
            </a:r>
            <a:r>
              <a:rPr lang="en-US" altLang="zh-CN" sz="2400" dirty="0">
                <a:solidFill>
                  <a:srgbClr val="000099"/>
                </a:solidFill>
                <a:ea typeface="微软雅黑 Light" panose="020B0502040204020203" pitchFamily="34" charset="-122"/>
              </a:rPr>
              <a:t>k </a:t>
            </a:r>
            <a:r>
              <a:rPr lang="zh-CN" altLang="zh-CN" sz="2400" dirty="0">
                <a:solidFill>
                  <a:srgbClr val="000099"/>
                </a:solidFill>
                <a:ea typeface="微软雅黑 Light" panose="020B0502040204020203" pitchFamily="34" charset="-122"/>
              </a:rPr>
              <a:t>的</a:t>
            </a:r>
            <a:r>
              <a:rPr lang="zh-CN" altLang="en-US" sz="2400" dirty="0">
                <a:solidFill>
                  <a:srgbClr val="000099"/>
                </a:solidFill>
                <a:ea typeface="微软雅黑 Light" panose="020B0502040204020203" pitchFamily="34" charset="-122"/>
              </a:rPr>
              <a:t>弧上的权值</a:t>
            </a:r>
            <a:r>
              <a:rPr lang="en-US" altLang="zh-CN" sz="2400" dirty="0">
                <a:solidFill>
                  <a:srgbClr val="000099"/>
                </a:solidFill>
                <a:ea typeface="微软雅黑 Light" panose="020B0502040204020203" pitchFamily="34" charset="-122"/>
              </a:rPr>
              <a:t>&gt;</a:t>
            </a:r>
            <a:r>
              <a:rPr lang="zh-CN" altLang="en-US" sz="2400" dirty="0">
                <a:solidFill>
                  <a:srgbClr val="000099"/>
                </a:solidFill>
                <a:ea typeface="微软雅黑 Light" panose="020B0502040204020203" pitchFamily="34" charset="-122"/>
              </a:rPr>
              <a:t>。</a:t>
            </a:r>
            <a:endParaRPr lang="zh-CN" altLang="en-US" sz="2400" dirty="0">
              <a:ea typeface="微软雅黑 Light" panose="020B0502040204020203" pitchFamily="34" charset="-122"/>
            </a:endParaRPr>
          </a:p>
        </p:txBody>
      </p:sp>
    </p:spTree>
    <p:extLst>
      <p:ext uri="{BB962C8B-B14F-4D97-AF65-F5344CB8AC3E}">
        <p14:creationId xmlns:p14="http://schemas.microsoft.com/office/powerpoint/2010/main" val="28511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800000"/>
                </a:solidFill>
                <a:ea typeface="微软雅黑 Light" panose="020B0502040204020203" pitchFamily="34" charset="-122"/>
              </a:rPr>
              <a:t>迪杰斯特拉（</a:t>
            </a:r>
            <a:r>
              <a:rPr lang="en-US" altLang="zh-CN" dirty="0" err="1">
                <a:solidFill>
                  <a:srgbClr val="800000"/>
                </a:solidFill>
                <a:ea typeface="微软雅黑 Light" panose="020B0502040204020203" pitchFamily="34" charset="-122"/>
              </a:rPr>
              <a:t>Dijkstra</a:t>
            </a:r>
            <a:r>
              <a:rPr lang="zh-CN" altLang="en-US" dirty="0">
                <a:solidFill>
                  <a:srgbClr val="800000"/>
                </a:solidFill>
                <a:ea typeface="微软雅黑 Light" panose="020B0502040204020203" pitchFamily="34" charset="-122"/>
              </a:rPr>
              <a:t>）</a:t>
            </a:r>
            <a:endParaRPr lang="zh-CN" altLang="en-US" dirty="0"/>
          </a:p>
        </p:txBody>
      </p:sp>
      <p:sp>
        <p:nvSpPr>
          <p:cNvPr id="3" name="内容占位符 2"/>
          <p:cNvSpPr>
            <a:spLocks noGrp="1"/>
          </p:cNvSpPr>
          <p:nvPr>
            <p:ph sz="quarter" idx="10"/>
          </p:nvPr>
        </p:nvSpPr>
        <p:spPr>
          <a:xfrm>
            <a:off x="390907" y="1740408"/>
            <a:ext cx="7888478" cy="3977640"/>
          </a:xfrm>
        </p:spPr>
        <p:txBody>
          <a:bodyPr>
            <a:normAutofit/>
          </a:bodyPr>
          <a:lstStyle/>
          <a:p>
            <a:pPr marL="342900" indent="-342900">
              <a:buFont typeface="Arial" panose="020B0604020202020204" pitchFamily="34" charset="0"/>
              <a:buChar char="•"/>
            </a:pPr>
            <a:r>
              <a:rPr lang="en-US" altLang="zh-CN" sz="2000" dirty="0"/>
              <a:t>1930</a:t>
            </a:r>
            <a:r>
              <a:rPr lang="zh-CN" altLang="en-US" sz="2000" dirty="0"/>
              <a:t>年</a:t>
            </a:r>
            <a:r>
              <a:rPr lang="en-US" altLang="zh-CN" sz="2000" dirty="0"/>
              <a:t>5</a:t>
            </a:r>
            <a:r>
              <a:rPr lang="zh-CN" altLang="en-US" sz="2000" dirty="0"/>
              <a:t>月</a:t>
            </a:r>
            <a:r>
              <a:rPr lang="en-US" altLang="zh-CN" sz="2000" dirty="0"/>
              <a:t>11</a:t>
            </a:r>
            <a:r>
              <a:rPr lang="zh-CN" altLang="en-US" sz="2000" dirty="0"/>
              <a:t>日－</a:t>
            </a:r>
            <a:r>
              <a:rPr lang="en-US" altLang="zh-CN" sz="2000" dirty="0"/>
              <a:t>2002</a:t>
            </a:r>
            <a:r>
              <a:rPr lang="zh-CN" altLang="en-US" sz="2000" dirty="0"/>
              <a:t>年</a:t>
            </a:r>
            <a:r>
              <a:rPr lang="en-US" altLang="zh-CN" sz="2000" dirty="0"/>
              <a:t>8</a:t>
            </a:r>
            <a:r>
              <a:rPr lang="zh-CN" altLang="en-US" sz="2000" dirty="0"/>
              <a:t>月</a:t>
            </a:r>
            <a:r>
              <a:rPr lang="en-US" altLang="zh-CN" sz="2000" dirty="0"/>
              <a:t>6</a:t>
            </a:r>
            <a:r>
              <a:rPr lang="zh-CN" altLang="en-US" sz="2000" dirty="0"/>
              <a:t>日），又译</a:t>
            </a:r>
            <a:r>
              <a:rPr lang="zh-CN" altLang="en-US" sz="2000" b="1" dirty="0"/>
              <a:t>艾兹赫尔</a:t>
            </a:r>
            <a:r>
              <a:rPr lang="en-US" altLang="zh-CN" sz="2000" b="1" dirty="0"/>
              <a:t>·</a:t>
            </a:r>
            <a:r>
              <a:rPr lang="zh-CN" altLang="en-US" sz="2000" b="1" dirty="0"/>
              <a:t>韦伯</a:t>
            </a:r>
            <a:r>
              <a:rPr lang="en-US" altLang="zh-CN" sz="2000" b="1" dirty="0"/>
              <a:t>·</a:t>
            </a:r>
            <a:r>
              <a:rPr lang="zh-CN" altLang="en-US" sz="2000" b="1" dirty="0"/>
              <a:t>迪杰斯特拉</a:t>
            </a:r>
            <a:r>
              <a:rPr lang="zh-CN" altLang="en-US" sz="2000" dirty="0"/>
              <a:t>，生于</a:t>
            </a:r>
            <a:r>
              <a:rPr lang="zh-CN" altLang="en-US" sz="2000" dirty="0">
                <a:hlinkClick r:id="rId2" tooltip="荷兰"/>
              </a:rPr>
              <a:t>荷兰</a:t>
            </a:r>
            <a:r>
              <a:rPr lang="zh-CN" altLang="en-US" sz="2000" dirty="0">
                <a:hlinkClick r:id="rId3" tooltip="鹿特丹"/>
              </a:rPr>
              <a:t>鹿特丹</a:t>
            </a:r>
            <a:r>
              <a:rPr lang="zh-CN" altLang="en-US" sz="2000" dirty="0"/>
              <a:t>，</a:t>
            </a:r>
            <a:r>
              <a:rPr lang="zh-CN" altLang="en-US" sz="2000" dirty="0">
                <a:hlinkClick r:id="rId4" tooltip="计算机科学"/>
              </a:rPr>
              <a:t>计算机科学</a:t>
            </a:r>
            <a:r>
              <a:rPr lang="zh-CN" altLang="en-US" sz="2000" dirty="0"/>
              <a:t>家，是荷兰第一位以程式为专业的科学家。</a:t>
            </a:r>
            <a:endParaRPr lang="en-US" altLang="zh-CN" sz="2000" dirty="0"/>
          </a:p>
          <a:p>
            <a:pPr marL="342900" indent="-342900">
              <a:buFont typeface="Arial" panose="020B0604020202020204" pitchFamily="34" charset="0"/>
              <a:buChar char="•"/>
            </a:pPr>
            <a:r>
              <a:rPr lang="zh-CN" altLang="en-US" sz="2000" dirty="0"/>
              <a:t>曾在</a:t>
            </a:r>
            <a:r>
              <a:rPr lang="en-US" altLang="zh-CN" sz="2000" dirty="0"/>
              <a:t>1972</a:t>
            </a:r>
            <a:r>
              <a:rPr lang="zh-CN" altLang="en-US" sz="2000" dirty="0"/>
              <a:t>年获得</a:t>
            </a:r>
            <a:r>
              <a:rPr lang="zh-CN" altLang="en-US" sz="2000" dirty="0">
                <a:hlinkClick r:id="rId5" tooltip="图灵奖"/>
              </a:rPr>
              <a:t>图灵奖</a:t>
            </a:r>
            <a:r>
              <a:rPr lang="zh-CN" altLang="en-US" sz="2000" dirty="0"/>
              <a:t>，之后，他还获得</a:t>
            </a:r>
            <a:r>
              <a:rPr lang="en-US" altLang="zh-CN" sz="2000" dirty="0"/>
              <a:t>1974</a:t>
            </a:r>
            <a:r>
              <a:rPr lang="zh-CN" altLang="en-US" sz="2000" dirty="0"/>
              <a:t>年</a:t>
            </a:r>
            <a:r>
              <a:rPr lang="en-US" altLang="zh-CN" sz="2000" dirty="0"/>
              <a:t>AFIPS Harry Goode Memorial Award</a:t>
            </a:r>
            <a:r>
              <a:rPr lang="zh-CN" altLang="en-US" sz="2000" dirty="0"/>
              <a:t>、</a:t>
            </a:r>
            <a:r>
              <a:rPr lang="en-US" altLang="zh-CN" sz="2000" dirty="0"/>
              <a:t>1989</a:t>
            </a:r>
            <a:r>
              <a:rPr lang="zh-CN" altLang="en-US" sz="2000" dirty="0"/>
              <a:t>年</a:t>
            </a:r>
            <a:r>
              <a:rPr lang="en-US" altLang="zh-CN" sz="2000" dirty="0"/>
              <a:t>ACM SIGCSE</a:t>
            </a:r>
            <a:r>
              <a:rPr lang="zh-CN" altLang="en-US" sz="2000" dirty="0"/>
              <a:t>计算机科学教育教学杰出贡献奖。</a:t>
            </a:r>
          </a:p>
        </p:txBody>
      </p:sp>
      <p:pic>
        <p:nvPicPr>
          <p:cNvPr id="4" name="Picture 6" descr="http://c.hiphotos.baidu.com/baike/w%3D268/sign=3d2a884735fae6cd0cb4ac6737b30f9e/b8014a90f603738d03766552b31bb051f819ec8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7463" y="102108"/>
            <a:ext cx="11049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78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800000"/>
                </a:solidFill>
                <a:ea typeface="微软雅黑 Light" panose="020B0502040204020203" pitchFamily="34" charset="-122"/>
              </a:rPr>
              <a:t>迪杰斯特拉（</a:t>
            </a:r>
            <a:r>
              <a:rPr lang="en-US" altLang="zh-CN" dirty="0" err="1">
                <a:solidFill>
                  <a:srgbClr val="800000"/>
                </a:solidFill>
                <a:ea typeface="微软雅黑 Light" panose="020B0502040204020203" pitchFamily="34" charset="-122"/>
              </a:rPr>
              <a:t>Dijkstra</a:t>
            </a:r>
            <a:r>
              <a:rPr lang="zh-CN" altLang="en-US" dirty="0">
                <a:solidFill>
                  <a:srgbClr val="800000"/>
                </a:solidFill>
                <a:ea typeface="微软雅黑 Light" panose="020B0502040204020203" pitchFamily="34" charset="-122"/>
              </a:rPr>
              <a:t>）算法</a:t>
            </a:r>
            <a:endParaRPr lang="zh-CN" altLang="en-US" dirty="0"/>
          </a:p>
        </p:txBody>
      </p:sp>
      <p:sp>
        <p:nvSpPr>
          <p:cNvPr id="4" name="Rectangle 2"/>
          <p:cNvSpPr>
            <a:spLocks noChangeArrowheads="1"/>
          </p:cNvSpPr>
          <p:nvPr/>
        </p:nvSpPr>
        <p:spPr bwMode="auto">
          <a:xfrm>
            <a:off x="323850" y="1304925"/>
            <a:ext cx="85344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en-US" altLang="zh-CN" sz="2400" dirty="0">
                <a:solidFill>
                  <a:srgbClr val="000099"/>
                </a:solidFill>
                <a:ea typeface="微软雅黑 Light" panose="020B0502040204020203" pitchFamily="34" charset="-122"/>
              </a:rPr>
              <a:t>1</a:t>
            </a:r>
            <a:r>
              <a:rPr lang="zh-CN" altLang="en-US" sz="2400" dirty="0">
                <a:solidFill>
                  <a:srgbClr val="000099"/>
                </a:solidFill>
                <a:ea typeface="微软雅黑 Light" panose="020B0502040204020203" pitchFamily="34" charset="-122"/>
              </a:rPr>
              <a:t>）在所有从源点出发的弧中选取一条权值最小的弧，即为第一条最短路径。</a:t>
            </a:r>
          </a:p>
        </p:txBody>
      </p:sp>
      <p:sp>
        <p:nvSpPr>
          <p:cNvPr id="5" name="Rectangle 3"/>
          <p:cNvSpPr>
            <a:spLocks noChangeArrowheads="1"/>
          </p:cNvSpPr>
          <p:nvPr/>
        </p:nvSpPr>
        <p:spPr bwMode="auto">
          <a:xfrm>
            <a:off x="390907" y="4171950"/>
            <a:ext cx="85374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ClrTx/>
              <a:buFontTx/>
              <a:buNone/>
            </a:pPr>
            <a:r>
              <a:rPr lang="en-US" altLang="zh-CN" sz="2400" dirty="0">
                <a:solidFill>
                  <a:srgbClr val="000099"/>
                </a:solidFill>
                <a:ea typeface="微软雅黑 Light" panose="020B0502040204020203" pitchFamily="34" charset="-122"/>
              </a:rPr>
              <a:t>2</a:t>
            </a:r>
            <a:r>
              <a:rPr lang="zh-CN" altLang="en-US" sz="2400" dirty="0">
                <a:solidFill>
                  <a:srgbClr val="000099"/>
                </a:solidFill>
                <a:ea typeface="微软雅黑 Light" panose="020B0502040204020203" pitchFamily="34" charset="-122"/>
              </a:rPr>
              <a:t>）修改其它各顶点的</a:t>
            </a:r>
            <a:r>
              <a:rPr lang="en-US" altLang="zh-CN" sz="2400" i="1" dirty="0" err="1">
                <a:solidFill>
                  <a:srgbClr val="000099"/>
                </a:solidFill>
                <a:ea typeface="微软雅黑 Light" panose="020B0502040204020203" pitchFamily="34" charset="-122"/>
              </a:rPr>
              <a:t>Dist</a:t>
            </a:r>
            <a:r>
              <a:rPr lang="en-US" altLang="zh-CN" sz="2400" dirty="0">
                <a:solidFill>
                  <a:srgbClr val="000099"/>
                </a:solidFill>
                <a:ea typeface="微软雅黑 Light" panose="020B0502040204020203" pitchFamily="34" charset="-122"/>
              </a:rPr>
              <a:t>[</a:t>
            </a:r>
            <a:r>
              <a:rPr lang="en-US" altLang="zh-CN" sz="2400" i="1" dirty="0">
                <a:solidFill>
                  <a:srgbClr val="000099"/>
                </a:solidFill>
                <a:ea typeface="微软雅黑 Light" panose="020B0502040204020203" pitchFamily="34" charset="-122"/>
              </a:rPr>
              <a:t>k</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值。</a:t>
            </a:r>
          </a:p>
          <a:p>
            <a:pPr algn="ctr" eaLnBrk="1" hangingPunct="1">
              <a:lnSpc>
                <a:spcPct val="125000"/>
              </a:lnSpc>
              <a:spcBef>
                <a:spcPct val="0"/>
              </a:spcBef>
              <a:buClrTx/>
              <a:buFontTx/>
              <a:buNone/>
            </a:pPr>
            <a:r>
              <a:rPr lang="zh-CN" altLang="en-US" sz="2400" dirty="0">
                <a:solidFill>
                  <a:srgbClr val="000099"/>
                </a:solidFill>
                <a:ea typeface="微软雅黑 Light" panose="020B0502040204020203" pitchFamily="34" charset="-122"/>
              </a:rPr>
              <a:t>      假设求得最短路径的顶点为</a:t>
            </a:r>
            <a:r>
              <a:rPr lang="en-US" altLang="zh-CN" sz="2400" dirty="0">
                <a:solidFill>
                  <a:srgbClr val="000099"/>
                </a:solidFill>
                <a:ea typeface="微软雅黑 Light" panose="020B0502040204020203" pitchFamily="34" charset="-122"/>
              </a:rPr>
              <a:t>u</a:t>
            </a:r>
            <a:r>
              <a:rPr lang="zh-CN" altLang="en-US" sz="2400" dirty="0">
                <a:solidFill>
                  <a:srgbClr val="000099"/>
                </a:solidFill>
                <a:ea typeface="微软雅黑 Light" panose="020B0502040204020203" pitchFamily="34" charset="-122"/>
              </a:rPr>
              <a:t>，</a:t>
            </a:r>
            <a:r>
              <a:rPr lang="zh-CN" altLang="en-US" sz="2400" b="1" dirty="0">
                <a:solidFill>
                  <a:srgbClr val="800000"/>
                </a:solidFill>
                <a:ea typeface="微软雅黑 Light" panose="020B0502040204020203" pitchFamily="34" charset="-122"/>
              </a:rPr>
              <a:t>若          </a:t>
            </a:r>
            <a:r>
              <a:rPr lang="en-US" altLang="zh-CN" sz="2400" b="1" i="1" dirty="0" err="1">
                <a:solidFill>
                  <a:srgbClr val="800000"/>
                </a:solidFill>
                <a:ea typeface="微软雅黑 Light" panose="020B0502040204020203" pitchFamily="34" charset="-122"/>
              </a:rPr>
              <a:t>Dist</a:t>
            </a:r>
            <a:r>
              <a:rPr lang="en-US" altLang="zh-CN" sz="2400" b="1" dirty="0">
                <a:solidFill>
                  <a:srgbClr val="800000"/>
                </a:solidFill>
                <a:ea typeface="微软雅黑 Light" panose="020B0502040204020203" pitchFamily="34" charset="-122"/>
              </a:rPr>
              <a:t>[</a:t>
            </a:r>
            <a:r>
              <a:rPr lang="en-US" altLang="zh-CN" sz="2400" b="1" i="1" dirty="0">
                <a:solidFill>
                  <a:srgbClr val="800000"/>
                </a:solidFill>
                <a:ea typeface="微软雅黑 Light" panose="020B0502040204020203" pitchFamily="34" charset="-122"/>
              </a:rPr>
              <a:t>u</a:t>
            </a:r>
            <a:r>
              <a:rPr lang="en-US" altLang="zh-CN" sz="2400" b="1" dirty="0">
                <a:solidFill>
                  <a:srgbClr val="800000"/>
                </a:solidFill>
                <a:ea typeface="微软雅黑 Light" panose="020B0502040204020203" pitchFamily="34" charset="-122"/>
              </a:rPr>
              <a:t>]+</a:t>
            </a:r>
            <a:r>
              <a:rPr lang="en-US" altLang="zh-CN" sz="2400" b="1" i="1" dirty="0" err="1">
                <a:solidFill>
                  <a:srgbClr val="800000"/>
                </a:solidFill>
                <a:ea typeface="微软雅黑 Light" panose="020B0502040204020203" pitchFamily="34" charset="-122"/>
              </a:rPr>
              <a:t>G.arcs</a:t>
            </a:r>
            <a:r>
              <a:rPr lang="en-US" altLang="zh-CN" sz="2400" b="1" dirty="0">
                <a:solidFill>
                  <a:srgbClr val="800000"/>
                </a:solidFill>
                <a:ea typeface="微软雅黑 Light" panose="020B0502040204020203" pitchFamily="34" charset="-122"/>
              </a:rPr>
              <a:t>[</a:t>
            </a:r>
            <a:r>
              <a:rPr lang="en-US" altLang="zh-CN" sz="2400" b="1" i="1" dirty="0">
                <a:solidFill>
                  <a:srgbClr val="800000"/>
                </a:solidFill>
                <a:ea typeface="微软雅黑 Light" panose="020B0502040204020203" pitchFamily="34" charset="-122"/>
              </a:rPr>
              <a:t>u</a:t>
            </a:r>
            <a:r>
              <a:rPr lang="en-US" altLang="zh-CN" sz="2400" b="1" dirty="0">
                <a:solidFill>
                  <a:srgbClr val="800000"/>
                </a:solidFill>
                <a:ea typeface="微软雅黑 Light" panose="020B0502040204020203" pitchFamily="34" charset="-122"/>
              </a:rPr>
              <a:t>][</a:t>
            </a:r>
            <a:r>
              <a:rPr lang="en-US" altLang="zh-CN" sz="2400" b="1" i="1" dirty="0">
                <a:solidFill>
                  <a:srgbClr val="800000"/>
                </a:solidFill>
                <a:ea typeface="微软雅黑 Light" panose="020B0502040204020203" pitchFamily="34" charset="-122"/>
              </a:rPr>
              <a:t>k</a:t>
            </a:r>
            <a:r>
              <a:rPr lang="en-US" altLang="zh-CN" sz="2400" b="1" dirty="0">
                <a:solidFill>
                  <a:srgbClr val="800000"/>
                </a:solidFill>
                <a:ea typeface="微软雅黑 Light" panose="020B0502040204020203" pitchFamily="34" charset="-122"/>
              </a:rPr>
              <a:t>]&lt;</a:t>
            </a:r>
            <a:r>
              <a:rPr lang="en-US" altLang="zh-CN" sz="2400" b="1" i="1" dirty="0" err="1">
                <a:solidFill>
                  <a:srgbClr val="800000"/>
                </a:solidFill>
                <a:ea typeface="微软雅黑 Light" panose="020B0502040204020203" pitchFamily="34" charset="-122"/>
              </a:rPr>
              <a:t>Dist</a:t>
            </a:r>
            <a:r>
              <a:rPr lang="en-US" altLang="zh-CN" sz="2400" b="1" dirty="0">
                <a:solidFill>
                  <a:srgbClr val="800000"/>
                </a:solidFill>
                <a:ea typeface="微软雅黑 Light" panose="020B0502040204020203" pitchFamily="34" charset="-122"/>
              </a:rPr>
              <a:t>[</a:t>
            </a:r>
            <a:r>
              <a:rPr lang="en-US" altLang="zh-CN" sz="2400" b="1" i="1" dirty="0">
                <a:solidFill>
                  <a:srgbClr val="800000"/>
                </a:solidFill>
                <a:ea typeface="微软雅黑 Light" panose="020B0502040204020203" pitchFamily="34" charset="-122"/>
              </a:rPr>
              <a:t>k</a:t>
            </a:r>
            <a:r>
              <a:rPr lang="en-US" altLang="zh-CN" sz="2400" b="1" dirty="0">
                <a:solidFill>
                  <a:srgbClr val="800000"/>
                </a:solidFill>
                <a:ea typeface="微软雅黑 Light" panose="020B0502040204020203" pitchFamily="34" charset="-122"/>
              </a:rPr>
              <a:t>], </a:t>
            </a:r>
          </a:p>
          <a:p>
            <a:pPr algn="ctr" eaLnBrk="1" hangingPunct="1">
              <a:lnSpc>
                <a:spcPct val="125000"/>
              </a:lnSpc>
              <a:spcBef>
                <a:spcPct val="0"/>
              </a:spcBef>
              <a:buClrTx/>
              <a:buFontTx/>
              <a:buNone/>
            </a:pPr>
            <a:r>
              <a:rPr lang="en-US" altLang="zh-CN" sz="2400" b="1" dirty="0">
                <a:solidFill>
                  <a:srgbClr val="800000"/>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则将 </a:t>
            </a:r>
            <a:r>
              <a:rPr lang="en-US" altLang="zh-CN" sz="2400" i="1" dirty="0" err="1">
                <a:solidFill>
                  <a:srgbClr val="000099"/>
                </a:solidFill>
                <a:ea typeface="微软雅黑 Light" panose="020B0502040204020203" pitchFamily="34" charset="-122"/>
              </a:rPr>
              <a:t>Dist</a:t>
            </a:r>
            <a:r>
              <a:rPr lang="en-US" altLang="zh-CN" sz="2400" dirty="0">
                <a:solidFill>
                  <a:srgbClr val="000099"/>
                </a:solidFill>
                <a:ea typeface="微软雅黑 Light" panose="020B0502040204020203" pitchFamily="34" charset="-122"/>
              </a:rPr>
              <a:t>[</a:t>
            </a:r>
            <a:r>
              <a:rPr lang="en-US" altLang="zh-CN" sz="2400" i="1" dirty="0">
                <a:solidFill>
                  <a:srgbClr val="000099"/>
                </a:solidFill>
                <a:ea typeface="微软雅黑 Light" panose="020B0502040204020203" pitchFamily="34" charset="-122"/>
              </a:rPr>
              <a:t>k</a:t>
            </a: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改为 </a:t>
            </a:r>
            <a:r>
              <a:rPr lang="en-US" altLang="zh-CN" sz="2400" i="1" dirty="0" err="1">
                <a:solidFill>
                  <a:srgbClr val="000099"/>
                </a:solidFill>
                <a:ea typeface="微软雅黑 Light" panose="020B0502040204020203" pitchFamily="34" charset="-122"/>
              </a:rPr>
              <a:t>Dist</a:t>
            </a:r>
            <a:r>
              <a:rPr lang="en-US" altLang="zh-CN" sz="2400" dirty="0">
                <a:solidFill>
                  <a:srgbClr val="000099"/>
                </a:solidFill>
                <a:ea typeface="微软雅黑 Light" panose="020B0502040204020203" pitchFamily="34" charset="-122"/>
              </a:rPr>
              <a:t>[</a:t>
            </a:r>
            <a:r>
              <a:rPr lang="en-US" altLang="zh-CN" sz="2400" i="1" dirty="0">
                <a:solidFill>
                  <a:srgbClr val="000099"/>
                </a:solidFill>
                <a:ea typeface="微软雅黑 Light" panose="020B0502040204020203" pitchFamily="34" charset="-122"/>
              </a:rPr>
              <a:t>u</a:t>
            </a:r>
            <a:r>
              <a:rPr lang="en-US" altLang="zh-CN" sz="2400" dirty="0">
                <a:solidFill>
                  <a:srgbClr val="000099"/>
                </a:solidFill>
                <a:ea typeface="微软雅黑 Light" panose="020B0502040204020203" pitchFamily="34" charset="-122"/>
              </a:rPr>
              <a:t>]+</a:t>
            </a:r>
            <a:r>
              <a:rPr lang="en-US" altLang="zh-CN" sz="2400" i="1" dirty="0" err="1">
                <a:solidFill>
                  <a:srgbClr val="000099"/>
                </a:solidFill>
                <a:ea typeface="微软雅黑 Light" panose="020B0502040204020203" pitchFamily="34" charset="-122"/>
              </a:rPr>
              <a:t>G.arcs</a:t>
            </a:r>
            <a:r>
              <a:rPr lang="en-US" altLang="zh-CN" sz="2400" dirty="0">
                <a:solidFill>
                  <a:srgbClr val="000099"/>
                </a:solidFill>
                <a:ea typeface="微软雅黑 Light" panose="020B0502040204020203" pitchFamily="34" charset="-122"/>
              </a:rPr>
              <a:t>[</a:t>
            </a:r>
            <a:r>
              <a:rPr lang="en-US" altLang="zh-CN" sz="2400" i="1" dirty="0">
                <a:solidFill>
                  <a:srgbClr val="000099"/>
                </a:solidFill>
                <a:ea typeface="微软雅黑 Light" panose="020B0502040204020203" pitchFamily="34" charset="-122"/>
              </a:rPr>
              <a:t>u</a:t>
            </a:r>
            <a:r>
              <a:rPr lang="en-US" altLang="zh-CN" sz="2400" dirty="0">
                <a:solidFill>
                  <a:srgbClr val="000099"/>
                </a:solidFill>
                <a:ea typeface="微软雅黑 Light" panose="020B0502040204020203" pitchFamily="34" charset="-122"/>
              </a:rPr>
              <a:t>][</a:t>
            </a:r>
            <a:r>
              <a:rPr lang="en-US" altLang="zh-CN" sz="2400" i="1" dirty="0">
                <a:solidFill>
                  <a:srgbClr val="000099"/>
                </a:solidFill>
                <a:ea typeface="微软雅黑 Light" panose="020B0502040204020203" pitchFamily="34" charset="-122"/>
              </a:rPr>
              <a:t>k</a:t>
            </a:r>
            <a:r>
              <a:rPr lang="en-US" altLang="zh-CN" sz="2400" dirty="0">
                <a:solidFill>
                  <a:srgbClr val="000099"/>
                </a:solidFill>
                <a:ea typeface="微软雅黑 Light" panose="020B0502040204020203" pitchFamily="34" charset="-122"/>
              </a:rPr>
              <a:t>]</a:t>
            </a:r>
            <a:r>
              <a:rPr lang="zh-CN" altLang="en-US" sz="2400" dirty="0">
                <a:solidFill>
                  <a:srgbClr val="000099"/>
                </a:solidFill>
                <a:ea typeface="微软雅黑 Light" panose="020B0502040204020203" pitchFamily="34" charset="-122"/>
              </a:rPr>
              <a:t>。</a:t>
            </a:r>
          </a:p>
        </p:txBody>
      </p:sp>
      <p:graphicFrame>
        <p:nvGraphicFramePr>
          <p:cNvPr id="6" name="Object 4"/>
          <p:cNvGraphicFramePr>
            <a:graphicFrameLocks noChangeAspect="1"/>
          </p:cNvGraphicFramePr>
          <p:nvPr>
            <p:extLst>
              <p:ext uri="{D42A27DB-BD31-4B8C-83A1-F6EECF244321}">
                <p14:modId xmlns:p14="http://schemas.microsoft.com/office/powerpoint/2010/main" val="1638652406"/>
              </p:ext>
            </p:extLst>
          </p:nvPr>
        </p:nvGraphicFramePr>
        <p:xfrm>
          <a:off x="1738412" y="2268157"/>
          <a:ext cx="3997940" cy="937873"/>
        </p:xfrm>
        <a:graphic>
          <a:graphicData uri="http://schemas.openxmlformats.org/presentationml/2006/ole">
            <mc:AlternateContent xmlns:mc="http://schemas.openxmlformats.org/markup-compatibility/2006">
              <mc:Choice xmlns:v="urn:schemas-microsoft-com:vml" Requires="v">
                <p:oleObj spid="_x0000_s2078" name="公式" r:id="rId3" imgW="1778000" imgH="457200" progId="Equation.3">
                  <p:embed/>
                </p:oleObj>
              </mc:Choice>
              <mc:Fallback>
                <p:oleObj name="公式" r:id="rId3" imgW="1778000" imgH="457200" progId="Equation.3">
                  <p:embed/>
                  <p:pic>
                    <p:nvPicPr>
                      <p:cNvPr id="1167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412" y="2268157"/>
                        <a:ext cx="3997940" cy="937873"/>
                      </a:xfrm>
                      <a:prstGeom prst="rect">
                        <a:avLst/>
                      </a:prstGeom>
                      <a:noFill/>
                      <a:ln>
                        <a:noFill/>
                      </a:ln>
                      <a:effectLst/>
                      <a:extLst/>
                    </p:spPr>
                  </p:pic>
                </p:oleObj>
              </mc:Fallback>
            </mc:AlternateContent>
          </a:graphicData>
        </a:graphic>
      </p:graphicFrame>
      <p:sp>
        <p:nvSpPr>
          <p:cNvPr id="7" name="Text Box 5"/>
          <p:cNvSpPr txBox="1">
            <a:spLocks noChangeArrowheads="1"/>
          </p:cNvSpPr>
          <p:nvPr/>
        </p:nvSpPr>
        <p:spPr bwMode="auto">
          <a:xfrm>
            <a:off x="5740400" y="2255707"/>
            <a:ext cx="2492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dirty="0">
                <a:solidFill>
                  <a:srgbClr val="0000FF"/>
                </a:solidFill>
                <a:ea typeface="微软雅黑 Light" panose="020B0502040204020203" pitchFamily="34" charset="-122"/>
              </a:rPr>
              <a:t>v0</a:t>
            </a:r>
            <a:r>
              <a:rPr lang="zh-CN" altLang="en-US" sz="2400" dirty="0">
                <a:solidFill>
                  <a:srgbClr val="0000FF"/>
                </a:solidFill>
                <a:ea typeface="微软雅黑 Light" panose="020B0502040204020203" pitchFamily="34" charset="-122"/>
              </a:rPr>
              <a:t>和</a:t>
            </a:r>
            <a:r>
              <a:rPr lang="en-US" altLang="zh-CN" sz="2400" dirty="0">
                <a:solidFill>
                  <a:srgbClr val="0000FF"/>
                </a:solidFill>
                <a:ea typeface="微软雅黑 Light" panose="020B0502040204020203" pitchFamily="34" charset="-122"/>
              </a:rPr>
              <a:t>k</a:t>
            </a:r>
            <a:r>
              <a:rPr lang="zh-CN" altLang="en-US" sz="2400" dirty="0">
                <a:solidFill>
                  <a:srgbClr val="0000FF"/>
                </a:solidFill>
                <a:ea typeface="微软雅黑 Light" panose="020B0502040204020203" pitchFamily="34" charset="-122"/>
              </a:rPr>
              <a:t>之间存在弧</a:t>
            </a:r>
            <a:endParaRPr lang="zh-CN" altLang="en-US" sz="2400" dirty="0">
              <a:ea typeface="微软雅黑 Light" panose="020B0502040204020203" pitchFamily="34" charset="-122"/>
            </a:endParaRPr>
          </a:p>
        </p:txBody>
      </p:sp>
      <p:sp>
        <p:nvSpPr>
          <p:cNvPr id="8" name="Text Box 6"/>
          <p:cNvSpPr txBox="1">
            <a:spLocks noChangeArrowheads="1"/>
          </p:cNvSpPr>
          <p:nvPr/>
        </p:nvSpPr>
        <p:spPr bwMode="auto">
          <a:xfrm>
            <a:off x="5624612" y="2772312"/>
            <a:ext cx="2800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dirty="0">
                <a:solidFill>
                  <a:srgbClr val="0000FF"/>
                </a:solidFill>
                <a:ea typeface="微软雅黑 Light" panose="020B0502040204020203" pitchFamily="34" charset="-122"/>
              </a:rPr>
              <a:t>v0</a:t>
            </a:r>
            <a:r>
              <a:rPr lang="zh-CN" altLang="en-US" sz="2400" dirty="0">
                <a:solidFill>
                  <a:srgbClr val="0000FF"/>
                </a:solidFill>
                <a:ea typeface="微软雅黑 Light" panose="020B0502040204020203" pitchFamily="34" charset="-122"/>
              </a:rPr>
              <a:t>和</a:t>
            </a:r>
            <a:r>
              <a:rPr lang="en-US" altLang="zh-CN" sz="2400" dirty="0">
                <a:solidFill>
                  <a:srgbClr val="0000FF"/>
                </a:solidFill>
                <a:ea typeface="微软雅黑 Light" panose="020B0502040204020203" pitchFamily="34" charset="-122"/>
              </a:rPr>
              <a:t>k</a:t>
            </a:r>
            <a:r>
              <a:rPr lang="zh-CN" altLang="en-US" sz="2400" dirty="0">
                <a:solidFill>
                  <a:srgbClr val="0000FF"/>
                </a:solidFill>
                <a:ea typeface="微软雅黑 Light" panose="020B0502040204020203" pitchFamily="34" charset="-122"/>
              </a:rPr>
              <a:t>之间不存在弧</a:t>
            </a:r>
            <a:endParaRPr lang="zh-CN" altLang="en-US" sz="2400" dirty="0">
              <a:ea typeface="微软雅黑 Light" panose="020B0502040204020203" pitchFamily="34" charset="-122"/>
            </a:endParaRPr>
          </a:p>
        </p:txBody>
      </p:sp>
      <p:sp>
        <p:nvSpPr>
          <p:cNvPr id="9" name="Text Box 8"/>
          <p:cNvSpPr txBox="1">
            <a:spLocks noChangeArrowheads="1"/>
          </p:cNvSpPr>
          <p:nvPr/>
        </p:nvSpPr>
        <p:spPr bwMode="auto">
          <a:xfrm>
            <a:off x="1339850" y="3392257"/>
            <a:ext cx="51090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dirty="0">
                <a:solidFill>
                  <a:srgbClr val="800000"/>
                </a:solidFill>
                <a:ea typeface="微软雅黑 Light" panose="020B0502040204020203" pitchFamily="34" charset="-122"/>
              </a:rPr>
              <a:t>其中的最小值即为最短路径的长度</a:t>
            </a:r>
            <a:r>
              <a:rPr lang="zh-CN" altLang="en-US" sz="2400" dirty="0">
                <a:solidFill>
                  <a:srgbClr val="800000"/>
                </a:solidFill>
                <a:ea typeface="微软雅黑 Light" panose="020B0502040204020203" pitchFamily="34" charset="-122"/>
              </a:rPr>
              <a:t>。</a:t>
            </a:r>
          </a:p>
        </p:txBody>
      </p:sp>
    </p:spTree>
    <p:extLst>
      <p:ext uri="{BB962C8B-B14F-4D97-AF65-F5344CB8AC3E}">
        <p14:creationId xmlns:p14="http://schemas.microsoft.com/office/powerpoint/2010/main" val="92809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upRigh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9"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up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7" grpId="0" autoUpdateAnimBg="0"/>
      <p:bldP spid="8" grpId="0" autoUpdateAnimBg="0"/>
      <p:bldP spid="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707" y="448056"/>
            <a:ext cx="5157839" cy="640080"/>
          </a:xfrm>
        </p:spPr>
        <p:txBody>
          <a:bodyPr/>
          <a:lstStyle/>
          <a:p>
            <a:endParaRPr lang="zh-CN" altLang="en-US"/>
          </a:p>
        </p:txBody>
      </p:sp>
      <p:sp>
        <p:nvSpPr>
          <p:cNvPr id="3" name="内容占位符 2"/>
          <p:cNvSpPr>
            <a:spLocks noGrp="1"/>
          </p:cNvSpPr>
          <p:nvPr>
            <p:ph sz="quarter" idx="10"/>
          </p:nvPr>
        </p:nvSpPr>
        <p:spPr>
          <a:xfrm>
            <a:off x="328422" y="1435608"/>
            <a:ext cx="3312414" cy="3977640"/>
          </a:xfrm>
        </p:spPr>
        <p:txBody>
          <a:bodyPr/>
          <a:lstStyle/>
          <a:p>
            <a:endParaRPr lang="zh-CN" altLang="en-US"/>
          </a:p>
        </p:txBody>
      </p:sp>
      <p:sp>
        <p:nvSpPr>
          <p:cNvPr id="5" name="矩形 4"/>
          <p:cNvSpPr/>
          <p:nvPr/>
        </p:nvSpPr>
        <p:spPr>
          <a:xfrm>
            <a:off x="95250" y="190500"/>
            <a:ext cx="8963025" cy="65913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20" name="Group 240"/>
          <p:cNvGraphicFramePr>
            <a:graphicFrameLocks noGrp="1"/>
          </p:cNvGraphicFramePr>
          <p:nvPr>
            <p:extLst>
              <p:ext uri="{D42A27DB-BD31-4B8C-83A1-F6EECF244321}">
                <p14:modId xmlns:p14="http://schemas.microsoft.com/office/powerpoint/2010/main" val="3858184864"/>
              </p:ext>
            </p:extLst>
          </p:nvPr>
        </p:nvGraphicFramePr>
        <p:xfrm>
          <a:off x="3581400" y="228600"/>
          <a:ext cx="5486400" cy="6121400"/>
        </p:xfrm>
        <a:graphic>
          <a:graphicData uri="http://schemas.openxmlformats.org/drawingml/2006/table">
            <a:tbl>
              <a:tblPr/>
              <a:tblGrid>
                <a:gridCol w="5588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96261">
                <a:tc rowSpan="2">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终点</a:t>
                      </a:r>
                    </a:p>
                  </a:txBody>
                  <a:tcPr marT="45722" marB="45722" anchor="ctr" horzOverflow="overflow">
                    <a:lnL>
                      <a:noFill/>
                    </a:lnL>
                    <a:lnR w="12700" cap="flat" cmpd="sng" algn="ctr">
                      <a:solidFill>
                        <a:srgbClr val="333333"/>
                      </a:solidFill>
                      <a:prstDash val="solid"/>
                      <a:round/>
                      <a:headEnd type="none" w="sm" len="sm"/>
                      <a:tailEnd type="none" w="sm" len="sm"/>
                    </a:lnR>
                    <a:lnT w="28575"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gridSpan="5">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求解过程</a:t>
                      </a:r>
                    </a:p>
                  </a:txBody>
                  <a:tcPr marT="45722" marB="45722" anchor="ctr" horzOverflow="overflow">
                    <a:lnL w="12700" cap="flat" cmpd="sng" algn="ctr">
                      <a:solidFill>
                        <a:srgbClr val="333333"/>
                      </a:solidFill>
                      <a:prstDash val="solid"/>
                      <a:round/>
                      <a:headEnd type="none" w="sm" len="sm"/>
                      <a:tailEnd type="none" w="sm" len="sm"/>
                    </a:lnL>
                    <a:lnR>
                      <a:noFill/>
                    </a:lnR>
                    <a:lnT w="28575"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261">
                <a:tc vMerge="1">
                  <a:txBody>
                    <a:bodyPr/>
                    <a:lstStyle/>
                    <a:p>
                      <a:endParaRPr lang="zh-CN" altLang="en-US"/>
                    </a:p>
                  </a:txBody>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1</a:t>
                      </a: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2</a:t>
                      </a: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3</a:t>
                      </a: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4</a:t>
                      </a: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5</a:t>
                      </a: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61">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V1</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71583">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V2</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14447">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V3</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anchor="ctr"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36638">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V4</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76310">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V5</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720762">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V j</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1" i="0" u="none" strike="noStrike" cap="none" normalizeH="0" baseline="0" dirty="0">
                        <a:ln>
                          <a:noFill/>
                        </a:ln>
                        <a:solidFill>
                          <a:srgbClr val="0000FF"/>
                        </a:solidFill>
                        <a:effectLst/>
                        <a:latin typeface="Times New Roman" pitchFamily="18" charset="0"/>
                        <a:ea typeface="微软雅黑 Light" panose="020B0502040204020203" pitchFamily="34" charset="-122"/>
                      </a:endParaRPr>
                    </a:p>
                  </a:txBody>
                  <a:tcPr marT="45722" marB="45722" anchor="ctr"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12700"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1012877">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rgbClr val="3333FF"/>
                          </a:solidFill>
                          <a:effectLst/>
                          <a:latin typeface="Times New Roman" pitchFamily="18" charset="0"/>
                          <a:ea typeface="微软雅黑 Light" panose="020B0502040204020203" pitchFamily="34" charset="-122"/>
                        </a:rPr>
                        <a:t> S</a:t>
                      </a:r>
                    </a:p>
                  </a:txBody>
                  <a:tcPr marT="45722" marB="45722" horzOverflow="overflow">
                    <a:lnL>
                      <a:noFill/>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28575"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28575"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28575"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28575"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w="12700" cap="flat" cmpd="sng" algn="ctr">
                      <a:solidFill>
                        <a:srgbClr val="333333"/>
                      </a:solidFill>
                      <a:prstDash val="solid"/>
                      <a:round/>
                      <a:headEnd type="none" w="sm" len="sm"/>
                      <a:tailEnd type="none" w="sm" len="sm"/>
                    </a:lnR>
                    <a:lnT w="12700" cap="flat" cmpd="sng" algn="ctr">
                      <a:solidFill>
                        <a:srgbClr val="333333"/>
                      </a:solidFill>
                      <a:prstDash val="solid"/>
                      <a:round/>
                      <a:headEnd type="none" w="sm" len="sm"/>
                      <a:tailEnd type="none" w="sm" len="sm"/>
                    </a:lnT>
                    <a:lnB w="28575" cap="flat" cmpd="sng" algn="ctr">
                      <a:solidFill>
                        <a:srgbClr val="333333"/>
                      </a:solidFill>
                      <a:prstDash val="solid"/>
                      <a:round/>
                      <a:headEnd type="none" w="sm" len="sm"/>
                      <a:tailEnd type="none" w="sm" len="sm"/>
                    </a:lnB>
                    <a:lnTlToBr>
                      <a:noFill/>
                    </a:lnTlToBr>
                    <a:lnBlToTr>
                      <a:noFill/>
                    </a:lnBlToTr>
                    <a:noFill/>
                  </a:tcPr>
                </a:tc>
                <a:tc>
                  <a:txBody>
                    <a:bodyPr/>
                    <a:lstStyle>
                      <a:lvl1pPr marL="0" algn="l" defTabSz="685800" rtl="0" eaLnBrk="0" latinLnBrk="0" hangingPunct="0">
                        <a:spcBef>
                          <a:spcPct val="20000"/>
                        </a:spcBef>
                        <a:buClr>
                          <a:schemeClr val="bg2"/>
                        </a:buClr>
                        <a:buFont typeface="Monotype Sorts" pitchFamily="2" charset="2"/>
                        <a:defRPr kumimoji="1" sz="2800" kern="1200">
                          <a:solidFill>
                            <a:schemeClr val="tx1"/>
                          </a:solidFill>
                          <a:latin typeface="Times New Roman" pitchFamily="18" charset="0"/>
                          <a:ea typeface="宋体" pitchFamily="2" charset="-122"/>
                        </a:defRPr>
                      </a:lvl1pPr>
                      <a:lvl2pPr marL="742950" indent="-285750" algn="l" defTabSz="685800" rtl="0" eaLnBrk="0" latinLnBrk="0" hangingPunct="0">
                        <a:spcBef>
                          <a:spcPct val="20000"/>
                        </a:spcBef>
                        <a:buClr>
                          <a:schemeClr val="bg2"/>
                        </a:buClr>
                        <a:buSzPct val="50000"/>
                        <a:buFont typeface="Monotype Sorts" pitchFamily="2" charset="2"/>
                        <a:defRPr kumimoji="1" sz="2400" kern="1200">
                          <a:solidFill>
                            <a:schemeClr val="tx1"/>
                          </a:solidFill>
                          <a:latin typeface="Times New Roman" pitchFamily="18" charset="0"/>
                          <a:ea typeface="宋体" pitchFamily="2" charset="-122"/>
                        </a:defRPr>
                      </a:lvl2pPr>
                      <a:lvl3pPr marL="1143000" indent="-228600" algn="l" defTabSz="685800" rtl="0" eaLnBrk="0" latinLnBrk="0" hangingPunct="0">
                        <a:spcBef>
                          <a:spcPct val="20000"/>
                        </a:spcBef>
                        <a:defRPr kumimoji="1" sz="2000" kern="1200">
                          <a:solidFill>
                            <a:schemeClr val="tx1"/>
                          </a:solidFill>
                          <a:latin typeface="Times New Roman" pitchFamily="18" charset="0"/>
                          <a:ea typeface="宋体" pitchFamily="2" charset="-122"/>
                        </a:defRPr>
                      </a:lvl3pPr>
                      <a:lvl4pPr marL="16002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4pPr>
                      <a:lvl5pPr marL="2057400" indent="-228600" algn="l" defTabSz="685800" rtl="0" eaLnBrk="0" latinLnBrk="0" hangingPunct="0">
                        <a:spcBef>
                          <a:spcPct val="20000"/>
                        </a:spcBef>
                        <a:defRPr kumimoji="1" sz="1350" kern="1200">
                          <a:solidFill>
                            <a:schemeClr val="tx1"/>
                          </a:solidFill>
                          <a:latin typeface="Times New Roman" pitchFamily="18" charset="0"/>
                          <a:ea typeface="宋体" pitchFamily="2" charset="-122"/>
                        </a:defRPr>
                      </a:lvl5pPr>
                      <a:lvl6pPr marL="25146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6pPr>
                      <a:lvl7pPr marL="29718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7pPr>
                      <a:lvl8pPr marL="34290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8pPr>
                      <a:lvl9pPr marL="3886200" indent="-228600" algn="l" defTabSz="685800" rtl="0" eaLnBrk="0" fontAlgn="base" latinLnBrk="0" hangingPunct="0">
                        <a:spcBef>
                          <a:spcPct val="20000"/>
                        </a:spcBef>
                        <a:spcAft>
                          <a:spcPct val="0"/>
                        </a:spcAft>
                        <a:defRPr kumimoji="1" sz="1350" kern="12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2" marB="45722" horzOverflow="overflow">
                    <a:lnL w="12700" cap="flat" cmpd="sng" algn="ctr">
                      <a:solidFill>
                        <a:srgbClr val="333333"/>
                      </a:solidFill>
                      <a:prstDash val="solid"/>
                      <a:round/>
                      <a:headEnd type="none" w="sm" len="sm"/>
                      <a:tailEnd type="none" w="sm" len="sm"/>
                    </a:lnL>
                    <a:lnR>
                      <a:noFill/>
                    </a:lnR>
                    <a:lnT w="12700" cap="flat" cmpd="sng" algn="ctr">
                      <a:solidFill>
                        <a:srgbClr val="333333"/>
                      </a:solidFill>
                      <a:prstDash val="solid"/>
                      <a:round/>
                      <a:headEnd type="none" w="sm" len="sm"/>
                      <a:tailEnd type="none" w="sm" len="sm"/>
                    </a:lnT>
                    <a:lnB w="28575" cap="flat" cmpd="sng" algn="ctr">
                      <a:solidFill>
                        <a:srgbClr val="333333"/>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1" name="Text Box 162"/>
          <p:cNvSpPr txBox="1">
            <a:spLocks noChangeArrowheads="1"/>
          </p:cNvSpPr>
          <p:nvPr/>
        </p:nvSpPr>
        <p:spPr bwMode="auto">
          <a:xfrm>
            <a:off x="4343400" y="99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2000" b="1" dirty="0">
                <a:solidFill>
                  <a:srgbClr val="333333"/>
                </a:solidFill>
                <a:ea typeface="微软雅黑 Light" panose="020B0502040204020203" pitchFamily="34" charset="-122"/>
              </a:rPr>
              <a:t>∞</a:t>
            </a:r>
          </a:p>
        </p:txBody>
      </p:sp>
      <p:sp>
        <p:nvSpPr>
          <p:cNvPr id="122" name="Text Box 163"/>
          <p:cNvSpPr txBox="1">
            <a:spLocks noChangeArrowheads="1"/>
          </p:cNvSpPr>
          <p:nvPr/>
        </p:nvSpPr>
        <p:spPr bwMode="auto">
          <a:xfrm>
            <a:off x="5410200" y="99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2000" b="1" dirty="0">
                <a:solidFill>
                  <a:srgbClr val="333333"/>
                </a:solidFill>
                <a:ea typeface="微软雅黑 Light" panose="020B0502040204020203" pitchFamily="34" charset="-122"/>
              </a:rPr>
              <a:t>∞</a:t>
            </a:r>
          </a:p>
        </p:txBody>
      </p:sp>
      <p:sp>
        <p:nvSpPr>
          <p:cNvPr id="123" name="Text Box 164"/>
          <p:cNvSpPr txBox="1">
            <a:spLocks noChangeArrowheads="1"/>
          </p:cNvSpPr>
          <p:nvPr/>
        </p:nvSpPr>
        <p:spPr bwMode="auto">
          <a:xfrm>
            <a:off x="6324600" y="99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2000" b="1" dirty="0">
                <a:solidFill>
                  <a:srgbClr val="333333"/>
                </a:solidFill>
                <a:ea typeface="微软雅黑 Light" panose="020B0502040204020203" pitchFamily="34" charset="-122"/>
              </a:rPr>
              <a:t>∞</a:t>
            </a:r>
          </a:p>
        </p:txBody>
      </p:sp>
      <p:sp>
        <p:nvSpPr>
          <p:cNvPr id="124" name="Text Box 165"/>
          <p:cNvSpPr txBox="1">
            <a:spLocks noChangeArrowheads="1"/>
          </p:cNvSpPr>
          <p:nvPr/>
        </p:nvSpPr>
        <p:spPr bwMode="auto">
          <a:xfrm>
            <a:off x="7239000" y="99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2000" b="1" dirty="0">
                <a:solidFill>
                  <a:srgbClr val="333333"/>
                </a:solidFill>
                <a:ea typeface="微软雅黑 Light" panose="020B0502040204020203" pitchFamily="34" charset="-122"/>
              </a:rPr>
              <a:t>∞</a:t>
            </a:r>
          </a:p>
        </p:txBody>
      </p:sp>
      <p:sp>
        <p:nvSpPr>
          <p:cNvPr id="125" name="Text Box 166"/>
          <p:cNvSpPr txBox="1">
            <a:spLocks noChangeArrowheads="1"/>
          </p:cNvSpPr>
          <p:nvPr/>
        </p:nvSpPr>
        <p:spPr bwMode="auto">
          <a:xfrm>
            <a:off x="8229600" y="990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2000" b="1" dirty="0">
                <a:solidFill>
                  <a:srgbClr val="333333"/>
                </a:solidFill>
                <a:ea typeface="微软雅黑 Light" panose="020B0502040204020203" pitchFamily="34" charset="-122"/>
              </a:rPr>
              <a:t>∞</a:t>
            </a:r>
          </a:p>
        </p:txBody>
      </p:sp>
      <p:sp>
        <p:nvSpPr>
          <p:cNvPr id="126" name="Text Box 167"/>
          <p:cNvSpPr txBox="1">
            <a:spLocks noChangeArrowheads="1"/>
          </p:cNvSpPr>
          <p:nvPr/>
        </p:nvSpPr>
        <p:spPr bwMode="auto">
          <a:xfrm>
            <a:off x="4114800" y="1447800"/>
            <a:ext cx="106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10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a:t>
            </a:r>
            <a:r>
              <a:rPr lang="en-US" altLang="zh-CN" sz="1600" b="1" dirty="0">
                <a:solidFill>
                  <a:srgbClr val="FF0000"/>
                </a:solidFill>
                <a:ea typeface="微软雅黑 Light" panose="020B0502040204020203" pitchFamily="34" charset="-122"/>
              </a:rPr>
              <a:t>V2</a:t>
            </a:r>
            <a:r>
              <a:rPr lang="en-US" altLang="zh-CN" sz="1600" b="1" dirty="0">
                <a:solidFill>
                  <a:srgbClr val="333333"/>
                </a:solidFill>
                <a:ea typeface="微软雅黑 Light" panose="020B0502040204020203" pitchFamily="34" charset="-122"/>
              </a:rPr>
              <a:t>)</a:t>
            </a:r>
          </a:p>
        </p:txBody>
      </p:sp>
      <p:sp>
        <p:nvSpPr>
          <p:cNvPr id="127" name="Text Box 175"/>
          <p:cNvSpPr txBox="1">
            <a:spLocks noChangeArrowheads="1"/>
          </p:cNvSpPr>
          <p:nvPr/>
        </p:nvSpPr>
        <p:spPr bwMode="auto">
          <a:xfrm>
            <a:off x="4267200" y="23622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800" b="1" dirty="0">
                <a:solidFill>
                  <a:srgbClr val="333333"/>
                </a:solidFill>
                <a:ea typeface="微软雅黑 Light" panose="020B0502040204020203" pitchFamily="34" charset="-122"/>
              </a:rPr>
              <a:t>∞</a:t>
            </a:r>
          </a:p>
        </p:txBody>
      </p:sp>
      <p:sp>
        <p:nvSpPr>
          <p:cNvPr id="128" name="Text Box 176"/>
          <p:cNvSpPr txBox="1">
            <a:spLocks noChangeArrowheads="1"/>
          </p:cNvSpPr>
          <p:nvPr/>
        </p:nvSpPr>
        <p:spPr bwMode="auto">
          <a:xfrm>
            <a:off x="5029200" y="2286000"/>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60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(V0,V2,V3)</a:t>
            </a:r>
          </a:p>
        </p:txBody>
      </p:sp>
      <p:sp>
        <p:nvSpPr>
          <p:cNvPr id="129" name="Text Box 177"/>
          <p:cNvSpPr txBox="1">
            <a:spLocks noChangeArrowheads="1"/>
          </p:cNvSpPr>
          <p:nvPr/>
        </p:nvSpPr>
        <p:spPr bwMode="auto">
          <a:xfrm>
            <a:off x="4114800" y="54864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a:t>
            </a:r>
            <a:r>
              <a:rPr lang="en-US" altLang="zh-CN" sz="1600" b="1" dirty="0">
                <a:solidFill>
                  <a:srgbClr val="FF0000"/>
                </a:solidFill>
                <a:ea typeface="微软雅黑 Light" panose="020B0502040204020203" pitchFamily="34" charset="-122"/>
              </a:rPr>
              <a:t>V2</a:t>
            </a:r>
          </a:p>
        </p:txBody>
      </p:sp>
      <p:sp>
        <p:nvSpPr>
          <p:cNvPr id="130" name="Text Box 178"/>
          <p:cNvSpPr txBox="1">
            <a:spLocks noChangeArrowheads="1"/>
          </p:cNvSpPr>
          <p:nvPr/>
        </p:nvSpPr>
        <p:spPr bwMode="auto">
          <a:xfrm>
            <a:off x="4114800" y="47244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a:t>
            </a:r>
            <a:r>
              <a:rPr lang="en-US" altLang="zh-CN" sz="1600" b="1" dirty="0">
                <a:solidFill>
                  <a:srgbClr val="FF0000"/>
                </a:solidFill>
                <a:ea typeface="微软雅黑 Light" panose="020B0502040204020203" pitchFamily="34" charset="-122"/>
              </a:rPr>
              <a:t>V2</a:t>
            </a:r>
          </a:p>
        </p:txBody>
      </p:sp>
      <p:sp>
        <p:nvSpPr>
          <p:cNvPr id="131" name="Text Box 179"/>
          <p:cNvSpPr txBox="1">
            <a:spLocks noChangeArrowheads="1"/>
          </p:cNvSpPr>
          <p:nvPr/>
        </p:nvSpPr>
        <p:spPr bwMode="auto">
          <a:xfrm>
            <a:off x="4038600" y="3200400"/>
            <a:ext cx="1219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800" b="1" dirty="0">
                <a:solidFill>
                  <a:srgbClr val="333333"/>
                </a:solidFill>
                <a:ea typeface="微软雅黑 Light" panose="020B0502040204020203" pitchFamily="34" charset="-122"/>
              </a:rPr>
              <a:t>   30</a:t>
            </a:r>
          </a:p>
          <a:p>
            <a:pPr fontAlgn="base">
              <a:spcBef>
                <a:spcPct val="50000"/>
              </a:spcBef>
              <a:spcAft>
                <a:spcPct val="0"/>
              </a:spcAft>
              <a:buClrTx/>
              <a:buFontTx/>
              <a:buNone/>
            </a:pPr>
            <a:r>
              <a:rPr lang="en-US" altLang="zh-CN" sz="1800" b="1" dirty="0">
                <a:solidFill>
                  <a:srgbClr val="333333"/>
                </a:solidFill>
                <a:ea typeface="微软雅黑 Light" panose="020B0502040204020203" pitchFamily="34" charset="-122"/>
              </a:rPr>
              <a:t> (V0,V4)</a:t>
            </a:r>
          </a:p>
        </p:txBody>
      </p:sp>
      <p:sp>
        <p:nvSpPr>
          <p:cNvPr id="132" name="Text Box 182"/>
          <p:cNvSpPr txBox="1">
            <a:spLocks noChangeArrowheads="1"/>
          </p:cNvSpPr>
          <p:nvPr/>
        </p:nvSpPr>
        <p:spPr bwMode="auto">
          <a:xfrm>
            <a:off x="4114800" y="3886200"/>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100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(V0,V5)</a:t>
            </a:r>
          </a:p>
        </p:txBody>
      </p:sp>
      <p:sp>
        <p:nvSpPr>
          <p:cNvPr id="133" name="Text Box 183"/>
          <p:cNvSpPr txBox="1">
            <a:spLocks noChangeArrowheads="1"/>
          </p:cNvSpPr>
          <p:nvPr/>
        </p:nvSpPr>
        <p:spPr bwMode="auto">
          <a:xfrm>
            <a:off x="5181600" y="47244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a:t>
            </a:r>
            <a:r>
              <a:rPr lang="en-US" altLang="zh-CN" sz="1600" b="1" dirty="0">
                <a:solidFill>
                  <a:srgbClr val="009900"/>
                </a:solidFill>
                <a:ea typeface="微软雅黑 Light" panose="020B0502040204020203" pitchFamily="34" charset="-122"/>
              </a:rPr>
              <a:t>V4</a:t>
            </a:r>
          </a:p>
        </p:txBody>
      </p:sp>
      <p:sp>
        <p:nvSpPr>
          <p:cNvPr id="134" name="Text Box 184"/>
          <p:cNvSpPr txBox="1">
            <a:spLocks noChangeArrowheads="1"/>
          </p:cNvSpPr>
          <p:nvPr/>
        </p:nvSpPr>
        <p:spPr bwMode="auto">
          <a:xfrm>
            <a:off x="5181600" y="5486400"/>
            <a:ext cx="91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a:t>
            </a:r>
            <a:r>
              <a:rPr lang="en-US" altLang="zh-CN" sz="1600" b="1" dirty="0">
                <a:solidFill>
                  <a:srgbClr val="FF0000"/>
                </a:solidFill>
                <a:ea typeface="微软雅黑 Light" panose="020B0502040204020203" pitchFamily="34" charset="-122"/>
              </a:rPr>
              <a:t>V2, </a:t>
            </a:r>
            <a:r>
              <a:rPr lang="en-US" altLang="zh-CN" sz="1600" b="1" dirty="0">
                <a:solidFill>
                  <a:srgbClr val="009900"/>
                </a:solidFill>
                <a:ea typeface="微软雅黑 Light" panose="020B0502040204020203" pitchFamily="34" charset="-122"/>
              </a:rPr>
              <a:t>V4</a:t>
            </a:r>
          </a:p>
        </p:txBody>
      </p:sp>
      <p:sp>
        <p:nvSpPr>
          <p:cNvPr id="135" name="Text Box 185"/>
          <p:cNvSpPr txBox="1">
            <a:spLocks noChangeArrowheads="1"/>
          </p:cNvSpPr>
          <p:nvPr/>
        </p:nvSpPr>
        <p:spPr bwMode="auto">
          <a:xfrm>
            <a:off x="6096000" y="2286000"/>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50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(V0,V4,</a:t>
            </a:r>
            <a:r>
              <a:rPr lang="en-US" altLang="zh-CN" sz="1600" b="1" dirty="0">
                <a:solidFill>
                  <a:srgbClr val="0000FF"/>
                </a:solidFill>
                <a:ea typeface="微软雅黑 Light" panose="020B0502040204020203" pitchFamily="34" charset="-122"/>
              </a:rPr>
              <a:t>V3</a:t>
            </a:r>
            <a:r>
              <a:rPr lang="en-US" altLang="zh-CN" sz="1600" b="1" dirty="0">
                <a:solidFill>
                  <a:srgbClr val="333333"/>
                </a:solidFill>
                <a:ea typeface="微软雅黑 Light" panose="020B0502040204020203" pitchFamily="34" charset="-122"/>
              </a:rPr>
              <a:t>)</a:t>
            </a:r>
          </a:p>
        </p:txBody>
      </p:sp>
      <p:grpSp>
        <p:nvGrpSpPr>
          <p:cNvPr id="136" name="Group 241"/>
          <p:cNvGrpSpPr>
            <a:grpSpLocks/>
          </p:cNvGrpSpPr>
          <p:nvPr/>
        </p:nvGrpSpPr>
        <p:grpSpPr bwMode="auto">
          <a:xfrm>
            <a:off x="-79375" y="2971800"/>
            <a:ext cx="3355975" cy="3124200"/>
            <a:chOff x="-2" y="96"/>
            <a:chExt cx="2114" cy="1968"/>
          </a:xfrm>
        </p:grpSpPr>
        <p:sp>
          <p:nvSpPr>
            <p:cNvPr id="137" name="Rectangle 3"/>
            <p:cNvSpPr>
              <a:spLocks noChangeArrowheads="1"/>
            </p:cNvSpPr>
            <p:nvPr/>
          </p:nvSpPr>
          <p:spPr bwMode="auto">
            <a:xfrm>
              <a:off x="1680" y="1814"/>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38" name="Rectangle 4"/>
            <p:cNvSpPr>
              <a:spLocks noChangeArrowheads="1"/>
            </p:cNvSpPr>
            <p:nvPr/>
          </p:nvSpPr>
          <p:spPr bwMode="auto">
            <a:xfrm>
              <a:off x="1392" y="1814"/>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39" name="Rectangle 5"/>
            <p:cNvSpPr>
              <a:spLocks noChangeArrowheads="1"/>
            </p:cNvSpPr>
            <p:nvPr/>
          </p:nvSpPr>
          <p:spPr bwMode="auto">
            <a:xfrm>
              <a:off x="1056" y="1814"/>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0" name="Rectangle 6"/>
            <p:cNvSpPr>
              <a:spLocks noChangeArrowheads="1"/>
            </p:cNvSpPr>
            <p:nvPr/>
          </p:nvSpPr>
          <p:spPr bwMode="auto">
            <a:xfrm>
              <a:off x="768" y="1814"/>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1" name="Rectangle 7"/>
            <p:cNvSpPr>
              <a:spLocks noChangeArrowheads="1"/>
            </p:cNvSpPr>
            <p:nvPr/>
          </p:nvSpPr>
          <p:spPr bwMode="auto">
            <a:xfrm>
              <a:off x="432" y="1814"/>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2" name="Rectangle 8"/>
            <p:cNvSpPr>
              <a:spLocks noChangeArrowheads="1"/>
            </p:cNvSpPr>
            <p:nvPr/>
          </p:nvSpPr>
          <p:spPr bwMode="auto">
            <a:xfrm>
              <a:off x="192" y="1814"/>
              <a:ext cx="24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3" name="Rectangle 9"/>
            <p:cNvSpPr>
              <a:spLocks noChangeArrowheads="1"/>
            </p:cNvSpPr>
            <p:nvPr/>
          </p:nvSpPr>
          <p:spPr bwMode="auto">
            <a:xfrm>
              <a:off x="1680" y="1565"/>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60</a:t>
              </a:r>
            </a:p>
          </p:txBody>
        </p:sp>
        <p:sp>
          <p:nvSpPr>
            <p:cNvPr id="144" name="Rectangle 10"/>
            <p:cNvSpPr>
              <a:spLocks noChangeArrowheads="1"/>
            </p:cNvSpPr>
            <p:nvPr/>
          </p:nvSpPr>
          <p:spPr bwMode="auto">
            <a:xfrm>
              <a:off x="1392" y="1565"/>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5" name="Rectangle 11"/>
            <p:cNvSpPr>
              <a:spLocks noChangeArrowheads="1"/>
            </p:cNvSpPr>
            <p:nvPr/>
          </p:nvSpPr>
          <p:spPr bwMode="auto">
            <a:xfrm>
              <a:off x="1056" y="1565"/>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20</a:t>
              </a:r>
            </a:p>
          </p:txBody>
        </p:sp>
        <p:sp>
          <p:nvSpPr>
            <p:cNvPr id="146" name="Rectangle 12"/>
            <p:cNvSpPr>
              <a:spLocks noChangeArrowheads="1"/>
            </p:cNvSpPr>
            <p:nvPr/>
          </p:nvSpPr>
          <p:spPr bwMode="auto">
            <a:xfrm>
              <a:off x="768" y="1565"/>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7" name="Rectangle 13"/>
            <p:cNvSpPr>
              <a:spLocks noChangeArrowheads="1"/>
            </p:cNvSpPr>
            <p:nvPr/>
          </p:nvSpPr>
          <p:spPr bwMode="auto">
            <a:xfrm>
              <a:off x="432" y="1565"/>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8" name="Rectangle 14"/>
            <p:cNvSpPr>
              <a:spLocks noChangeArrowheads="1"/>
            </p:cNvSpPr>
            <p:nvPr/>
          </p:nvSpPr>
          <p:spPr bwMode="auto">
            <a:xfrm>
              <a:off x="192" y="1565"/>
              <a:ext cx="24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49" name="Rectangle 15"/>
            <p:cNvSpPr>
              <a:spLocks noChangeArrowheads="1"/>
            </p:cNvSpPr>
            <p:nvPr/>
          </p:nvSpPr>
          <p:spPr bwMode="auto">
            <a:xfrm>
              <a:off x="1680" y="1316"/>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10</a:t>
              </a:r>
            </a:p>
          </p:txBody>
        </p:sp>
        <p:sp>
          <p:nvSpPr>
            <p:cNvPr id="150" name="Rectangle 16"/>
            <p:cNvSpPr>
              <a:spLocks noChangeArrowheads="1"/>
            </p:cNvSpPr>
            <p:nvPr/>
          </p:nvSpPr>
          <p:spPr bwMode="auto">
            <a:xfrm>
              <a:off x="1392" y="1316"/>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1" name="Rectangle 17"/>
            <p:cNvSpPr>
              <a:spLocks noChangeArrowheads="1"/>
            </p:cNvSpPr>
            <p:nvPr/>
          </p:nvSpPr>
          <p:spPr bwMode="auto">
            <a:xfrm>
              <a:off x="1056" y="1316"/>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2" name="Rectangle 18"/>
            <p:cNvSpPr>
              <a:spLocks noChangeArrowheads="1"/>
            </p:cNvSpPr>
            <p:nvPr/>
          </p:nvSpPr>
          <p:spPr bwMode="auto">
            <a:xfrm>
              <a:off x="768" y="1316"/>
              <a:ext cx="2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3" name="Rectangle 19"/>
            <p:cNvSpPr>
              <a:spLocks noChangeArrowheads="1"/>
            </p:cNvSpPr>
            <p:nvPr/>
          </p:nvSpPr>
          <p:spPr bwMode="auto">
            <a:xfrm>
              <a:off x="432" y="1316"/>
              <a:ext cx="3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4" name="Rectangle 20"/>
            <p:cNvSpPr>
              <a:spLocks noChangeArrowheads="1"/>
            </p:cNvSpPr>
            <p:nvPr/>
          </p:nvSpPr>
          <p:spPr bwMode="auto">
            <a:xfrm>
              <a:off x="192" y="1316"/>
              <a:ext cx="24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5" name="Rectangle 21"/>
            <p:cNvSpPr>
              <a:spLocks noChangeArrowheads="1"/>
            </p:cNvSpPr>
            <p:nvPr/>
          </p:nvSpPr>
          <p:spPr bwMode="auto">
            <a:xfrm>
              <a:off x="1680" y="1056"/>
              <a:ext cx="38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6" name="Rectangle 22"/>
            <p:cNvSpPr>
              <a:spLocks noChangeArrowheads="1"/>
            </p:cNvSpPr>
            <p:nvPr/>
          </p:nvSpPr>
          <p:spPr bwMode="auto">
            <a:xfrm>
              <a:off x="1392" y="1056"/>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7" name="Rectangle 23"/>
            <p:cNvSpPr>
              <a:spLocks noChangeArrowheads="1"/>
            </p:cNvSpPr>
            <p:nvPr/>
          </p:nvSpPr>
          <p:spPr bwMode="auto">
            <a:xfrm>
              <a:off x="1056" y="1056"/>
              <a:ext cx="33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50</a:t>
              </a:r>
            </a:p>
          </p:txBody>
        </p:sp>
        <p:sp>
          <p:nvSpPr>
            <p:cNvPr id="158" name="Rectangle 24"/>
            <p:cNvSpPr>
              <a:spLocks noChangeArrowheads="1"/>
            </p:cNvSpPr>
            <p:nvPr/>
          </p:nvSpPr>
          <p:spPr bwMode="auto">
            <a:xfrm>
              <a:off x="768" y="1056"/>
              <a:ext cx="2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59" name="Rectangle 25"/>
            <p:cNvSpPr>
              <a:spLocks noChangeArrowheads="1"/>
            </p:cNvSpPr>
            <p:nvPr/>
          </p:nvSpPr>
          <p:spPr bwMode="auto">
            <a:xfrm>
              <a:off x="432" y="1056"/>
              <a:ext cx="33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0" name="Rectangle 26"/>
            <p:cNvSpPr>
              <a:spLocks noChangeArrowheads="1"/>
            </p:cNvSpPr>
            <p:nvPr/>
          </p:nvSpPr>
          <p:spPr bwMode="auto">
            <a:xfrm>
              <a:off x="192" y="1056"/>
              <a:ext cx="2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1" name="Rectangle 27"/>
            <p:cNvSpPr>
              <a:spLocks noChangeArrowheads="1"/>
            </p:cNvSpPr>
            <p:nvPr/>
          </p:nvSpPr>
          <p:spPr bwMode="auto">
            <a:xfrm>
              <a:off x="1680" y="720"/>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2" name="Rectangle 28"/>
            <p:cNvSpPr>
              <a:spLocks noChangeArrowheads="1"/>
            </p:cNvSpPr>
            <p:nvPr/>
          </p:nvSpPr>
          <p:spPr bwMode="auto">
            <a:xfrm>
              <a:off x="1392" y="720"/>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3" name="Rectangle 29"/>
            <p:cNvSpPr>
              <a:spLocks noChangeArrowheads="1"/>
            </p:cNvSpPr>
            <p:nvPr/>
          </p:nvSpPr>
          <p:spPr bwMode="auto">
            <a:xfrm>
              <a:off x="1056" y="72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4" name="Rectangle 30"/>
            <p:cNvSpPr>
              <a:spLocks noChangeArrowheads="1"/>
            </p:cNvSpPr>
            <p:nvPr/>
          </p:nvSpPr>
          <p:spPr bwMode="auto">
            <a:xfrm>
              <a:off x="768" y="720"/>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5</a:t>
              </a:r>
            </a:p>
          </p:txBody>
        </p:sp>
        <p:sp>
          <p:nvSpPr>
            <p:cNvPr id="165" name="Rectangle 31"/>
            <p:cNvSpPr>
              <a:spLocks noChangeArrowheads="1"/>
            </p:cNvSpPr>
            <p:nvPr/>
          </p:nvSpPr>
          <p:spPr bwMode="auto">
            <a:xfrm>
              <a:off x="432" y="72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6" name="Rectangle 32"/>
            <p:cNvSpPr>
              <a:spLocks noChangeArrowheads="1"/>
            </p:cNvSpPr>
            <p:nvPr/>
          </p:nvSpPr>
          <p:spPr bwMode="auto">
            <a:xfrm>
              <a:off x="192" y="720"/>
              <a:ext cx="2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67" name="Rectangle 33"/>
            <p:cNvSpPr>
              <a:spLocks noChangeArrowheads="1"/>
            </p:cNvSpPr>
            <p:nvPr/>
          </p:nvSpPr>
          <p:spPr bwMode="auto">
            <a:xfrm>
              <a:off x="1680" y="384"/>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100</a:t>
              </a:r>
            </a:p>
          </p:txBody>
        </p:sp>
        <p:sp>
          <p:nvSpPr>
            <p:cNvPr id="168" name="Rectangle 34"/>
            <p:cNvSpPr>
              <a:spLocks noChangeArrowheads="1"/>
            </p:cNvSpPr>
            <p:nvPr/>
          </p:nvSpPr>
          <p:spPr bwMode="auto">
            <a:xfrm>
              <a:off x="1392" y="384"/>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30</a:t>
              </a:r>
            </a:p>
          </p:txBody>
        </p:sp>
        <p:sp>
          <p:nvSpPr>
            <p:cNvPr id="169" name="Rectangle 35"/>
            <p:cNvSpPr>
              <a:spLocks noChangeArrowheads="1"/>
            </p:cNvSpPr>
            <p:nvPr/>
          </p:nvSpPr>
          <p:spPr bwMode="auto">
            <a:xfrm>
              <a:off x="1056" y="384"/>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70" name="Rectangle 36"/>
            <p:cNvSpPr>
              <a:spLocks noChangeArrowheads="1"/>
            </p:cNvSpPr>
            <p:nvPr/>
          </p:nvSpPr>
          <p:spPr bwMode="auto">
            <a:xfrm>
              <a:off x="768" y="384"/>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微软雅黑 Light" panose="020B0502040204020203" pitchFamily="34" charset="-122"/>
                </a:rPr>
                <a:t>10</a:t>
              </a:r>
            </a:p>
          </p:txBody>
        </p:sp>
        <p:sp>
          <p:nvSpPr>
            <p:cNvPr id="171" name="Rectangle 37"/>
            <p:cNvSpPr>
              <a:spLocks noChangeArrowheads="1"/>
            </p:cNvSpPr>
            <p:nvPr/>
          </p:nvSpPr>
          <p:spPr bwMode="auto">
            <a:xfrm>
              <a:off x="432" y="384"/>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72" name="Rectangle 38"/>
            <p:cNvSpPr>
              <a:spLocks noChangeArrowheads="1"/>
            </p:cNvSpPr>
            <p:nvPr/>
          </p:nvSpPr>
          <p:spPr bwMode="auto">
            <a:xfrm>
              <a:off x="192" y="384"/>
              <a:ext cx="2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
                  <a:srgbClr val="578963"/>
                </a:buClr>
                <a:buSzTx/>
                <a:buFont typeface="Monotype Sorts" pitchFamily="2" charset="2"/>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a:t>
              </a:r>
            </a:p>
          </p:txBody>
        </p:sp>
        <p:sp>
          <p:nvSpPr>
            <p:cNvPr id="173" name="Line 39"/>
            <p:cNvSpPr>
              <a:spLocks noChangeShapeType="1"/>
            </p:cNvSpPr>
            <p:nvPr/>
          </p:nvSpPr>
          <p:spPr bwMode="auto">
            <a:xfrm>
              <a:off x="192" y="384"/>
              <a:ext cx="24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74" name="Line 40"/>
            <p:cNvSpPr>
              <a:spLocks noChangeShapeType="1"/>
            </p:cNvSpPr>
            <p:nvPr/>
          </p:nvSpPr>
          <p:spPr bwMode="auto">
            <a:xfrm>
              <a:off x="192" y="2063"/>
              <a:ext cx="24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75" name="Line 41"/>
            <p:cNvSpPr>
              <a:spLocks noChangeShapeType="1"/>
            </p:cNvSpPr>
            <p:nvPr/>
          </p:nvSpPr>
          <p:spPr bwMode="auto">
            <a:xfrm>
              <a:off x="432" y="384"/>
              <a:ext cx="0" cy="1679"/>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76" name="Line 42"/>
            <p:cNvSpPr>
              <a:spLocks noChangeShapeType="1"/>
            </p:cNvSpPr>
            <p:nvPr/>
          </p:nvSpPr>
          <p:spPr bwMode="auto">
            <a:xfrm>
              <a:off x="768" y="384"/>
              <a:ext cx="0" cy="1679"/>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77" name="Line 43"/>
            <p:cNvSpPr>
              <a:spLocks noChangeShapeType="1"/>
            </p:cNvSpPr>
            <p:nvPr/>
          </p:nvSpPr>
          <p:spPr bwMode="auto">
            <a:xfrm>
              <a:off x="1056" y="384"/>
              <a:ext cx="0" cy="1679"/>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78" name="Line 44"/>
            <p:cNvSpPr>
              <a:spLocks noChangeShapeType="1"/>
            </p:cNvSpPr>
            <p:nvPr/>
          </p:nvSpPr>
          <p:spPr bwMode="auto">
            <a:xfrm>
              <a:off x="1392" y="384"/>
              <a:ext cx="0" cy="1679"/>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79" name="Line 45"/>
            <p:cNvSpPr>
              <a:spLocks noChangeShapeType="1"/>
            </p:cNvSpPr>
            <p:nvPr/>
          </p:nvSpPr>
          <p:spPr bwMode="auto">
            <a:xfrm>
              <a:off x="1680" y="384"/>
              <a:ext cx="0" cy="1679"/>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0" name="Line 46"/>
            <p:cNvSpPr>
              <a:spLocks noChangeShapeType="1"/>
            </p:cNvSpPr>
            <p:nvPr/>
          </p:nvSpPr>
          <p:spPr bwMode="auto">
            <a:xfrm>
              <a:off x="192" y="720"/>
              <a:ext cx="1872" cy="0"/>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1" name="Line 47"/>
            <p:cNvSpPr>
              <a:spLocks noChangeShapeType="1"/>
            </p:cNvSpPr>
            <p:nvPr/>
          </p:nvSpPr>
          <p:spPr bwMode="auto">
            <a:xfrm>
              <a:off x="192" y="1056"/>
              <a:ext cx="1872" cy="0"/>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2" name="Line 48"/>
            <p:cNvSpPr>
              <a:spLocks noChangeShapeType="1"/>
            </p:cNvSpPr>
            <p:nvPr/>
          </p:nvSpPr>
          <p:spPr bwMode="auto">
            <a:xfrm>
              <a:off x="192" y="1316"/>
              <a:ext cx="1872" cy="0"/>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3" name="Line 49"/>
            <p:cNvSpPr>
              <a:spLocks noChangeShapeType="1"/>
            </p:cNvSpPr>
            <p:nvPr/>
          </p:nvSpPr>
          <p:spPr bwMode="auto">
            <a:xfrm>
              <a:off x="192" y="1565"/>
              <a:ext cx="1872" cy="0"/>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4" name="Line 50"/>
            <p:cNvSpPr>
              <a:spLocks noChangeShapeType="1"/>
            </p:cNvSpPr>
            <p:nvPr/>
          </p:nvSpPr>
          <p:spPr bwMode="auto">
            <a:xfrm>
              <a:off x="192" y="384"/>
              <a:ext cx="0" cy="1679"/>
            </a:xfrm>
            <a:prstGeom prst="line">
              <a:avLst/>
            </a:prstGeom>
            <a:noFill/>
            <a:ln w="12700" cap="sq">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5" name="Line 51"/>
            <p:cNvSpPr>
              <a:spLocks noChangeShapeType="1"/>
            </p:cNvSpPr>
            <p:nvPr/>
          </p:nvSpPr>
          <p:spPr bwMode="auto">
            <a:xfrm>
              <a:off x="2064" y="384"/>
              <a:ext cx="0" cy="1679"/>
            </a:xfrm>
            <a:prstGeom prst="line">
              <a:avLst/>
            </a:prstGeom>
            <a:noFill/>
            <a:ln w="12700" cap="sq">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6" name="Line 52"/>
            <p:cNvSpPr>
              <a:spLocks noChangeShapeType="1"/>
            </p:cNvSpPr>
            <p:nvPr/>
          </p:nvSpPr>
          <p:spPr bwMode="auto">
            <a:xfrm>
              <a:off x="192" y="1814"/>
              <a:ext cx="1872" cy="0"/>
            </a:xfrm>
            <a:prstGeom prst="line">
              <a:avLst/>
            </a:prstGeom>
            <a:noFill/>
            <a:ln w="12700">
              <a:solidFill>
                <a:srgbClr val="333333"/>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7" name="Line 53"/>
            <p:cNvSpPr>
              <a:spLocks noChangeShapeType="1"/>
            </p:cNvSpPr>
            <p:nvPr/>
          </p:nvSpPr>
          <p:spPr bwMode="auto">
            <a:xfrm>
              <a:off x="432" y="384"/>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8" name="Line 54"/>
            <p:cNvSpPr>
              <a:spLocks noChangeShapeType="1"/>
            </p:cNvSpPr>
            <p:nvPr/>
          </p:nvSpPr>
          <p:spPr bwMode="auto">
            <a:xfrm>
              <a:off x="768" y="384"/>
              <a:ext cx="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89" name="Line 55"/>
            <p:cNvSpPr>
              <a:spLocks noChangeShapeType="1"/>
            </p:cNvSpPr>
            <p:nvPr/>
          </p:nvSpPr>
          <p:spPr bwMode="auto">
            <a:xfrm>
              <a:off x="1056" y="384"/>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0" name="Line 56"/>
            <p:cNvSpPr>
              <a:spLocks noChangeShapeType="1"/>
            </p:cNvSpPr>
            <p:nvPr/>
          </p:nvSpPr>
          <p:spPr bwMode="auto">
            <a:xfrm>
              <a:off x="1392" y="384"/>
              <a:ext cx="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1" name="Line 57"/>
            <p:cNvSpPr>
              <a:spLocks noChangeShapeType="1"/>
            </p:cNvSpPr>
            <p:nvPr/>
          </p:nvSpPr>
          <p:spPr bwMode="auto">
            <a:xfrm>
              <a:off x="1680" y="384"/>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2" name="Line 58"/>
            <p:cNvSpPr>
              <a:spLocks noChangeShapeType="1"/>
            </p:cNvSpPr>
            <p:nvPr/>
          </p:nvSpPr>
          <p:spPr bwMode="auto">
            <a:xfrm>
              <a:off x="432" y="2063"/>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3" name="Line 59"/>
            <p:cNvSpPr>
              <a:spLocks noChangeShapeType="1"/>
            </p:cNvSpPr>
            <p:nvPr/>
          </p:nvSpPr>
          <p:spPr bwMode="auto">
            <a:xfrm>
              <a:off x="768" y="2063"/>
              <a:ext cx="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4" name="Line 60"/>
            <p:cNvSpPr>
              <a:spLocks noChangeShapeType="1"/>
            </p:cNvSpPr>
            <p:nvPr/>
          </p:nvSpPr>
          <p:spPr bwMode="auto">
            <a:xfrm>
              <a:off x="1056" y="2063"/>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5" name="Line 61"/>
            <p:cNvSpPr>
              <a:spLocks noChangeShapeType="1"/>
            </p:cNvSpPr>
            <p:nvPr/>
          </p:nvSpPr>
          <p:spPr bwMode="auto">
            <a:xfrm>
              <a:off x="1392" y="2063"/>
              <a:ext cx="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6" name="Line 62"/>
            <p:cNvSpPr>
              <a:spLocks noChangeShapeType="1"/>
            </p:cNvSpPr>
            <p:nvPr/>
          </p:nvSpPr>
          <p:spPr bwMode="auto">
            <a:xfrm>
              <a:off x="1680" y="2063"/>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solidFill>
                    <a:srgbClr val="000000"/>
                  </a:solidFill>
                  <a:round/>
                  <a:headEnd type="none" w="sm" len="sm"/>
                  <a:tailEnd type="none" w="sm" len="sm"/>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197" name="Text Box 187"/>
            <p:cNvSpPr txBox="1">
              <a:spLocks noChangeArrowheads="1"/>
            </p:cNvSpPr>
            <p:nvPr/>
          </p:nvSpPr>
          <p:spPr bwMode="auto">
            <a:xfrm>
              <a:off x="144" y="96"/>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  0     1     2       3      4     5</a:t>
              </a:r>
            </a:p>
          </p:txBody>
        </p:sp>
        <p:sp>
          <p:nvSpPr>
            <p:cNvPr id="198" name="Text Box 188"/>
            <p:cNvSpPr txBox="1">
              <a:spLocks noChangeArrowheads="1"/>
            </p:cNvSpPr>
            <p:nvPr/>
          </p:nvSpPr>
          <p:spPr bwMode="auto">
            <a:xfrm>
              <a:off x="-2" y="336"/>
              <a:ext cx="291"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8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   0   1      2   3  4 5</a:t>
              </a:r>
            </a:p>
          </p:txBody>
        </p:sp>
      </p:grpSp>
      <p:sp>
        <p:nvSpPr>
          <p:cNvPr id="199" name="Text Box 189"/>
          <p:cNvSpPr txBox="1">
            <a:spLocks noChangeArrowheads="1"/>
          </p:cNvSpPr>
          <p:nvPr/>
        </p:nvSpPr>
        <p:spPr bwMode="auto">
          <a:xfrm>
            <a:off x="5029200" y="3200400"/>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30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(V0,</a:t>
            </a:r>
            <a:r>
              <a:rPr lang="en-US" altLang="zh-CN" sz="1600" b="1" dirty="0">
                <a:solidFill>
                  <a:srgbClr val="009900"/>
                </a:solidFill>
                <a:ea typeface="微软雅黑 Light" panose="020B0502040204020203" pitchFamily="34" charset="-122"/>
              </a:rPr>
              <a:t>V4</a:t>
            </a:r>
            <a:r>
              <a:rPr lang="en-US" altLang="zh-CN" sz="1600" b="1" dirty="0">
                <a:solidFill>
                  <a:srgbClr val="333333"/>
                </a:solidFill>
                <a:ea typeface="微软雅黑 Light" panose="020B0502040204020203" pitchFamily="34" charset="-122"/>
              </a:rPr>
              <a:t>)</a:t>
            </a:r>
          </a:p>
        </p:txBody>
      </p:sp>
      <p:sp>
        <p:nvSpPr>
          <p:cNvPr id="200" name="Text Box 190"/>
          <p:cNvSpPr txBox="1">
            <a:spLocks noChangeArrowheads="1"/>
          </p:cNvSpPr>
          <p:nvPr/>
        </p:nvSpPr>
        <p:spPr bwMode="auto">
          <a:xfrm>
            <a:off x="5105400" y="3886200"/>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100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(V0,V5)</a:t>
            </a:r>
          </a:p>
        </p:txBody>
      </p:sp>
      <p:sp>
        <p:nvSpPr>
          <p:cNvPr id="201" name="Text Box 192"/>
          <p:cNvSpPr txBox="1">
            <a:spLocks noChangeArrowheads="1"/>
          </p:cNvSpPr>
          <p:nvPr/>
        </p:nvSpPr>
        <p:spPr bwMode="auto">
          <a:xfrm>
            <a:off x="6096000" y="3886200"/>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90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(V0,V4,V5)</a:t>
            </a:r>
          </a:p>
        </p:txBody>
      </p:sp>
      <p:sp>
        <p:nvSpPr>
          <p:cNvPr id="202" name="Rectangle 193"/>
          <p:cNvSpPr>
            <a:spLocks noChangeArrowheads="1"/>
          </p:cNvSpPr>
          <p:nvPr/>
        </p:nvSpPr>
        <p:spPr bwMode="auto">
          <a:xfrm>
            <a:off x="4135760" y="1447800"/>
            <a:ext cx="838200" cy="762000"/>
          </a:xfrm>
          <a:prstGeom prst="rect">
            <a:avLst/>
          </a:prstGeom>
          <a:noFill/>
          <a:ln w="285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Tx/>
              <a:buFontTx/>
              <a:buNone/>
            </a:pPr>
            <a:endParaRPr lang="zh-CN" altLang="en-US" sz="2800" dirty="0">
              <a:solidFill>
                <a:srgbClr val="333333"/>
              </a:solidFill>
              <a:ea typeface="微软雅黑 Light" panose="020B0502040204020203" pitchFamily="34" charset="-122"/>
            </a:endParaRPr>
          </a:p>
        </p:txBody>
      </p:sp>
      <p:sp>
        <p:nvSpPr>
          <p:cNvPr id="203" name="Rectangle 194"/>
          <p:cNvSpPr>
            <a:spLocks noChangeArrowheads="1"/>
          </p:cNvSpPr>
          <p:nvPr/>
        </p:nvSpPr>
        <p:spPr bwMode="auto">
          <a:xfrm>
            <a:off x="5143872" y="3212976"/>
            <a:ext cx="762000" cy="685800"/>
          </a:xfrm>
          <a:prstGeom prst="rect">
            <a:avLst/>
          </a:prstGeom>
          <a:noFill/>
          <a:ln w="285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Tx/>
              <a:buFontTx/>
              <a:buNone/>
            </a:pPr>
            <a:endParaRPr lang="zh-CN" altLang="en-US" sz="2800" dirty="0">
              <a:solidFill>
                <a:srgbClr val="333333"/>
              </a:solidFill>
              <a:ea typeface="微软雅黑 Light" panose="020B0502040204020203" pitchFamily="34" charset="-122"/>
            </a:endParaRPr>
          </a:p>
        </p:txBody>
      </p:sp>
      <p:sp>
        <p:nvSpPr>
          <p:cNvPr id="204" name="Rectangle 195"/>
          <p:cNvSpPr>
            <a:spLocks noChangeArrowheads="1"/>
          </p:cNvSpPr>
          <p:nvPr/>
        </p:nvSpPr>
        <p:spPr bwMode="auto">
          <a:xfrm>
            <a:off x="6151984" y="2286000"/>
            <a:ext cx="1066800" cy="762000"/>
          </a:xfrm>
          <a:prstGeom prst="rect">
            <a:avLst/>
          </a:prstGeom>
          <a:noFill/>
          <a:ln w="285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Tx/>
              <a:buFontTx/>
              <a:buNone/>
            </a:pPr>
            <a:endParaRPr lang="zh-CN" altLang="en-US" sz="2800" dirty="0">
              <a:solidFill>
                <a:srgbClr val="333333"/>
              </a:solidFill>
              <a:ea typeface="微软雅黑 Light" panose="020B0502040204020203" pitchFamily="34" charset="-122"/>
            </a:endParaRPr>
          </a:p>
        </p:txBody>
      </p:sp>
      <p:sp>
        <p:nvSpPr>
          <p:cNvPr id="205" name="Text Box 197"/>
          <p:cNvSpPr txBox="1">
            <a:spLocks noChangeArrowheads="1"/>
          </p:cNvSpPr>
          <p:nvPr/>
        </p:nvSpPr>
        <p:spPr bwMode="auto">
          <a:xfrm>
            <a:off x="6172200" y="47244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a:t>
            </a:r>
            <a:r>
              <a:rPr lang="en-US" altLang="zh-CN" sz="1600" b="1" dirty="0">
                <a:solidFill>
                  <a:srgbClr val="0000FF"/>
                </a:solidFill>
                <a:ea typeface="微软雅黑 Light" panose="020B0502040204020203" pitchFamily="34" charset="-122"/>
              </a:rPr>
              <a:t>V3</a:t>
            </a:r>
          </a:p>
        </p:txBody>
      </p:sp>
      <p:sp>
        <p:nvSpPr>
          <p:cNvPr id="206" name="Text Box 198"/>
          <p:cNvSpPr txBox="1">
            <a:spLocks noChangeArrowheads="1"/>
          </p:cNvSpPr>
          <p:nvPr/>
        </p:nvSpPr>
        <p:spPr bwMode="auto">
          <a:xfrm>
            <a:off x="6096000" y="5410200"/>
            <a:ext cx="91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a:t>
            </a:r>
            <a:r>
              <a:rPr lang="en-US" altLang="zh-CN" sz="1600" b="1" dirty="0">
                <a:solidFill>
                  <a:srgbClr val="FF0000"/>
                </a:solidFill>
                <a:ea typeface="微软雅黑 Light" panose="020B0502040204020203" pitchFamily="34" charset="-122"/>
              </a:rPr>
              <a:t>V2, </a:t>
            </a:r>
            <a:r>
              <a:rPr lang="en-US" altLang="zh-CN" sz="1600" b="1" dirty="0">
                <a:solidFill>
                  <a:srgbClr val="009900"/>
                </a:solidFill>
                <a:ea typeface="微软雅黑 Light" panose="020B0502040204020203" pitchFamily="34" charset="-122"/>
              </a:rPr>
              <a:t>V4, </a:t>
            </a:r>
            <a:r>
              <a:rPr lang="en-US" altLang="zh-CN" sz="1600" b="1" dirty="0">
                <a:solidFill>
                  <a:srgbClr val="0000FF"/>
                </a:solidFill>
                <a:ea typeface="微软雅黑 Light" panose="020B0502040204020203" pitchFamily="34" charset="-122"/>
              </a:rPr>
              <a:t>V3</a:t>
            </a:r>
          </a:p>
        </p:txBody>
      </p:sp>
      <p:sp>
        <p:nvSpPr>
          <p:cNvPr id="207" name="Text Box 199"/>
          <p:cNvSpPr txBox="1">
            <a:spLocks noChangeArrowheads="1"/>
          </p:cNvSpPr>
          <p:nvPr/>
        </p:nvSpPr>
        <p:spPr bwMode="auto">
          <a:xfrm>
            <a:off x="7162800" y="3886200"/>
            <a:ext cx="160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60</a:t>
            </a:r>
          </a:p>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(V0,V4,V3,V5)</a:t>
            </a:r>
          </a:p>
        </p:txBody>
      </p:sp>
      <p:sp>
        <p:nvSpPr>
          <p:cNvPr id="208" name="Rectangle 200"/>
          <p:cNvSpPr>
            <a:spLocks noChangeArrowheads="1"/>
          </p:cNvSpPr>
          <p:nvPr/>
        </p:nvSpPr>
        <p:spPr bwMode="auto">
          <a:xfrm>
            <a:off x="7228656" y="3962400"/>
            <a:ext cx="1371600" cy="609600"/>
          </a:xfrm>
          <a:prstGeom prst="rect">
            <a:avLst/>
          </a:prstGeom>
          <a:noFill/>
          <a:ln w="28575"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Tx/>
              <a:buFontTx/>
              <a:buNone/>
            </a:pPr>
            <a:endParaRPr lang="zh-CN" altLang="en-US" sz="2800" dirty="0">
              <a:solidFill>
                <a:srgbClr val="333333"/>
              </a:solidFill>
              <a:ea typeface="微软雅黑 Light" panose="020B0502040204020203" pitchFamily="34" charset="-122"/>
            </a:endParaRPr>
          </a:p>
        </p:txBody>
      </p:sp>
      <p:sp>
        <p:nvSpPr>
          <p:cNvPr id="209" name="Text Box 203"/>
          <p:cNvSpPr txBox="1">
            <a:spLocks noChangeArrowheads="1"/>
          </p:cNvSpPr>
          <p:nvPr/>
        </p:nvSpPr>
        <p:spPr bwMode="auto">
          <a:xfrm>
            <a:off x="7239000" y="4724400"/>
            <a:ext cx="91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 </a:t>
            </a:r>
            <a:r>
              <a:rPr lang="en-US" altLang="zh-CN" sz="1600" b="1" dirty="0">
                <a:solidFill>
                  <a:srgbClr val="FFFFFF"/>
                </a:solidFill>
                <a:ea typeface="微软雅黑 Light" panose="020B0502040204020203" pitchFamily="34" charset="-122"/>
              </a:rPr>
              <a:t>V5</a:t>
            </a:r>
          </a:p>
        </p:txBody>
      </p:sp>
      <p:sp>
        <p:nvSpPr>
          <p:cNvPr id="210" name="Text Box 204"/>
          <p:cNvSpPr txBox="1">
            <a:spLocks noChangeArrowheads="1"/>
          </p:cNvSpPr>
          <p:nvPr/>
        </p:nvSpPr>
        <p:spPr bwMode="auto">
          <a:xfrm>
            <a:off x="7239000" y="5410200"/>
            <a:ext cx="83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ClrTx/>
              <a:buFontTx/>
              <a:buNone/>
            </a:pPr>
            <a:r>
              <a:rPr lang="en-US" altLang="zh-CN" sz="1600" b="1" dirty="0">
                <a:solidFill>
                  <a:srgbClr val="333333"/>
                </a:solidFill>
                <a:ea typeface="微软雅黑 Light" panose="020B0502040204020203" pitchFamily="34" charset="-122"/>
              </a:rPr>
              <a:t>V0,</a:t>
            </a:r>
            <a:r>
              <a:rPr lang="en-US" altLang="zh-CN" sz="1600" b="1" dirty="0">
                <a:solidFill>
                  <a:srgbClr val="FF0000"/>
                </a:solidFill>
                <a:ea typeface="微软雅黑 Light" panose="020B0502040204020203" pitchFamily="34" charset="-122"/>
              </a:rPr>
              <a:t>V2, </a:t>
            </a:r>
            <a:r>
              <a:rPr lang="en-US" altLang="zh-CN" sz="1600" b="1" dirty="0">
                <a:solidFill>
                  <a:srgbClr val="009900"/>
                </a:solidFill>
                <a:ea typeface="微软雅黑 Light" panose="020B0502040204020203" pitchFamily="34" charset="-122"/>
              </a:rPr>
              <a:t>V4, </a:t>
            </a:r>
            <a:r>
              <a:rPr lang="en-US" altLang="zh-CN" sz="1600" b="1" dirty="0">
                <a:solidFill>
                  <a:srgbClr val="0000FF"/>
                </a:solidFill>
                <a:ea typeface="微软雅黑 Light" panose="020B0502040204020203" pitchFamily="34" charset="-122"/>
              </a:rPr>
              <a:t>V3,V5</a:t>
            </a:r>
            <a:endParaRPr lang="en-US" altLang="zh-CN" sz="1600" b="1" dirty="0">
              <a:solidFill>
                <a:srgbClr val="FF0000"/>
              </a:solidFill>
              <a:ea typeface="微软雅黑 Light" panose="020B0502040204020203" pitchFamily="34" charset="-122"/>
            </a:endParaRPr>
          </a:p>
        </p:txBody>
      </p:sp>
      <p:grpSp>
        <p:nvGrpSpPr>
          <p:cNvPr id="211" name="Group 242"/>
          <p:cNvGrpSpPr>
            <a:grpSpLocks/>
          </p:cNvGrpSpPr>
          <p:nvPr/>
        </p:nvGrpSpPr>
        <p:grpSpPr bwMode="auto">
          <a:xfrm>
            <a:off x="228600" y="304800"/>
            <a:ext cx="3124200" cy="2378075"/>
            <a:chOff x="192" y="288"/>
            <a:chExt cx="1968" cy="1498"/>
          </a:xfrm>
        </p:grpSpPr>
        <p:sp>
          <p:nvSpPr>
            <p:cNvPr id="212" name="Oval 243"/>
            <p:cNvSpPr>
              <a:spLocks noChangeArrowheads="1"/>
            </p:cNvSpPr>
            <p:nvPr/>
          </p:nvSpPr>
          <p:spPr bwMode="auto">
            <a:xfrm>
              <a:off x="432" y="576"/>
              <a:ext cx="288" cy="288"/>
            </a:xfrm>
            <a:prstGeom prst="ellipse">
              <a:avLst/>
            </a:prstGeom>
            <a:solidFill>
              <a:srgbClr val="B3E1B3"/>
            </a:solidFill>
            <a:ln w="12700" cap="sq">
              <a:solidFill>
                <a:srgbClr val="333333"/>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V0</a:t>
              </a:r>
            </a:p>
          </p:txBody>
        </p:sp>
        <p:sp>
          <p:nvSpPr>
            <p:cNvPr id="213" name="Oval 244"/>
            <p:cNvSpPr>
              <a:spLocks noChangeArrowheads="1"/>
            </p:cNvSpPr>
            <p:nvPr/>
          </p:nvSpPr>
          <p:spPr bwMode="auto">
            <a:xfrm>
              <a:off x="1008" y="336"/>
              <a:ext cx="288" cy="288"/>
            </a:xfrm>
            <a:prstGeom prst="ellipse">
              <a:avLst/>
            </a:prstGeom>
            <a:solidFill>
              <a:srgbClr val="B3E1B3"/>
            </a:solidFill>
            <a:ln w="12700" cap="sq">
              <a:solidFill>
                <a:srgbClr val="333333"/>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V5</a:t>
              </a:r>
            </a:p>
          </p:txBody>
        </p:sp>
        <p:sp>
          <p:nvSpPr>
            <p:cNvPr id="214" name="Oval 245"/>
            <p:cNvSpPr>
              <a:spLocks noChangeArrowheads="1"/>
            </p:cNvSpPr>
            <p:nvPr/>
          </p:nvSpPr>
          <p:spPr bwMode="auto">
            <a:xfrm>
              <a:off x="1728" y="576"/>
              <a:ext cx="288" cy="288"/>
            </a:xfrm>
            <a:prstGeom prst="ellipse">
              <a:avLst/>
            </a:prstGeom>
            <a:solidFill>
              <a:srgbClr val="B3E1B3"/>
            </a:solidFill>
            <a:ln w="12700" cap="sq">
              <a:solidFill>
                <a:srgbClr val="333333"/>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V4</a:t>
              </a:r>
            </a:p>
          </p:txBody>
        </p:sp>
        <p:sp>
          <p:nvSpPr>
            <p:cNvPr id="215" name="Oval 246"/>
            <p:cNvSpPr>
              <a:spLocks noChangeArrowheads="1"/>
            </p:cNvSpPr>
            <p:nvPr/>
          </p:nvSpPr>
          <p:spPr bwMode="auto">
            <a:xfrm>
              <a:off x="1536" y="1200"/>
              <a:ext cx="288" cy="288"/>
            </a:xfrm>
            <a:prstGeom prst="ellipse">
              <a:avLst/>
            </a:prstGeom>
            <a:solidFill>
              <a:srgbClr val="B3E1B3"/>
            </a:solidFill>
            <a:ln w="12700" cap="sq">
              <a:solidFill>
                <a:srgbClr val="333333"/>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V3</a:t>
              </a:r>
            </a:p>
          </p:txBody>
        </p:sp>
        <p:sp>
          <p:nvSpPr>
            <p:cNvPr id="216" name="Oval 247"/>
            <p:cNvSpPr>
              <a:spLocks noChangeArrowheads="1"/>
            </p:cNvSpPr>
            <p:nvPr/>
          </p:nvSpPr>
          <p:spPr bwMode="auto">
            <a:xfrm>
              <a:off x="912" y="1488"/>
              <a:ext cx="288" cy="288"/>
            </a:xfrm>
            <a:prstGeom prst="ellipse">
              <a:avLst/>
            </a:prstGeom>
            <a:solidFill>
              <a:srgbClr val="B3E1B3"/>
            </a:solidFill>
            <a:ln w="12700" cap="sq">
              <a:solidFill>
                <a:srgbClr val="333333"/>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V2</a:t>
              </a:r>
            </a:p>
          </p:txBody>
        </p:sp>
        <p:sp>
          <p:nvSpPr>
            <p:cNvPr id="217" name="Oval 248"/>
            <p:cNvSpPr>
              <a:spLocks noChangeArrowheads="1"/>
            </p:cNvSpPr>
            <p:nvPr/>
          </p:nvSpPr>
          <p:spPr bwMode="auto">
            <a:xfrm>
              <a:off x="192" y="1248"/>
              <a:ext cx="288" cy="288"/>
            </a:xfrm>
            <a:prstGeom prst="ellipse">
              <a:avLst/>
            </a:prstGeom>
            <a:solidFill>
              <a:srgbClr val="B3E1B3"/>
            </a:solidFill>
            <a:ln w="12700" cap="sq">
              <a:solidFill>
                <a:srgbClr val="333333"/>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V1</a:t>
              </a:r>
            </a:p>
          </p:txBody>
        </p:sp>
        <p:sp>
          <p:nvSpPr>
            <p:cNvPr id="218" name="Line 249"/>
            <p:cNvSpPr>
              <a:spLocks noChangeShapeType="1"/>
            </p:cNvSpPr>
            <p:nvPr/>
          </p:nvSpPr>
          <p:spPr bwMode="auto">
            <a:xfrm flipV="1">
              <a:off x="720" y="506"/>
              <a:ext cx="288" cy="166"/>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19" name="Line 250"/>
            <p:cNvSpPr>
              <a:spLocks noChangeShapeType="1"/>
            </p:cNvSpPr>
            <p:nvPr/>
          </p:nvSpPr>
          <p:spPr bwMode="auto">
            <a:xfrm flipH="1" flipV="1">
              <a:off x="1296" y="480"/>
              <a:ext cx="432" cy="192"/>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0" name="Line 251"/>
            <p:cNvSpPr>
              <a:spLocks noChangeShapeType="1"/>
            </p:cNvSpPr>
            <p:nvPr/>
          </p:nvSpPr>
          <p:spPr bwMode="auto">
            <a:xfrm>
              <a:off x="720" y="768"/>
              <a:ext cx="1008" cy="0"/>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1" name="Line 252"/>
            <p:cNvSpPr>
              <a:spLocks noChangeShapeType="1"/>
            </p:cNvSpPr>
            <p:nvPr/>
          </p:nvSpPr>
          <p:spPr bwMode="auto">
            <a:xfrm flipH="1">
              <a:off x="1728" y="864"/>
              <a:ext cx="144" cy="336"/>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2" name="Line 253"/>
            <p:cNvSpPr>
              <a:spLocks noChangeShapeType="1"/>
            </p:cNvSpPr>
            <p:nvPr/>
          </p:nvSpPr>
          <p:spPr bwMode="auto">
            <a:xfrm flipH="1" flipV="1">
              <a:off x="1296" y="576"/>
              <a:ext cx="288" cy="624"/>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3" name="Line 254"/>
            <p:cNvSpPr>
              <a:spLocks noChangeShapeType="1"/>
            </p:cNvSpPr>
            <p:nvPr/>
          </p:nvSpPr>
          <p:spPr bwMode="auto">
            <a:xfrm>
              <a:off x="624" y="864"/>
              <a:ext cx="384" cy="624"/>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4" name="Line 255"/>
            <p:cNvSpPr>
              <a:spLocks noChangeShapeType="1"/>
            </p:cNvSpPr>
            <p:nvPr/>
          </p:nvSpPr>
          <p:spPr bwMode="auto">
            <a:xfrm>
              <a:off x="480" y="1440"/>
              <a:ext cx="432" cy="144"/>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5" name="Line 256"/>
            <p:cNvSpPr>
              <a:spLocks noChangeShapeType="1"/>
            </p:cNvSpPr>
            <p:nvPr/>
          </p:nvSpPr>
          <p:spPr bwMode="auto">
            <a:xfrm flipV="1">
              <a:off x="1200" y="1390"/>
              <a:ext cx="336" cy="194"/>
            </a:xfrm>
            <a:prstGeom prst="line">
              <a:avLst/>
            </a:prstGeom>
            <a:noFill/>
            <a:ln w="28575" cap="sq">
              <a:solidFill>
                <a:srgbClr val="333333"/>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3200" b="0"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endParaRPr>
            </a:p>
          </p:txBody>
        </p:sp>
        <p:sp>
          <p:nvSpPr>
            <p:cNvPr id="226" name="Text Box 257"/>
            <p:cNvSpPr txBox="1">
              <a:spLocks noChangeArrowheads="1"/>
            </p:cNvSpPr>
            <p:nvPr/>
          </p:nvSpPr>
          <p:spPr bwMode="auto">
            <a:xfrm>
              <a:off x="528" y="1536"/>
              <a:ext cx="1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5</a:t>
              </a:r>
            </a:p>
          </p:txBody>
        </p:sp>
        <p:sp>
          <p:nvSpPr>
            <p:cNvPr id="227" name="Text Box 258"/>
            <p:cNvSpPr txBox="1">
              <a:spLocks noChangeArrowheads="1"/>
            </p:cNvSpPr>
            <p:nvPr/>
          </p:nvSpPr>
          <p:spPr bwMode="auto">
            <a:xfrm>
              <a:off x="1392" y="15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50</a:t>
              </a:r>
            </a:p>
          </p:txBody>
        </p:sp>
        <p:sp>
          <p:nvSpPr>
            <p:cNvPr id="228" name="Text Box 259"/>
            <p:cNvSpPr txBox="1">
              <a:spLocks noChangeArrowheads="1"/>
            </p:cNvSpPr>
            <p:nvPr/>
          </p:nvSpPr>
          <p:spPr bwMode="auto">
            <a:xfrm>
              <a:off x="720" y="96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10</a:t>
              </a:r>
            </a:p>
          </p:txBody>
        </p:sp>
        <p:sp>
          <p:nvSpPr>
            <p:cNvPr id="229" name="Text Box 260"/>
            <p:cNvSpPr txBox="1">
              <a:spLocks noChangeArrowheads="1"/>
            </p:cNvSpPr>
            <p:nvPr/>
          </p:nvSpPr>
          <p:spPr bwMode="auto">
            <a:xfrm>
              <a:off x="1200" y="9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10</a:t>
              </a:r>
            </a:p>
          </p:txBody>
        </p:sp>
        <p:sp>
          <p:nvSpPr>
            <p:cNvPr id="230" name="Text Box 261"/>
            <p:cNvSpPr txBox="1">
              <a:spLocks noChangeArrowheads="1"/>
            </p:cNvSpPr>
            <p:nvPr/>
          </p:nvSpPr>
          <p:spPr bwMode="auto">
            <a:xfrm>
              <a:off x="1824" y="96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20</a:t>
              </a:r>
            </a:p>
          </p:txBody>
        </p:sp>
        <p:sp>
          <p:nvSpPr>
            <p:cNvPr id="231" name="Text Box 262"/>
            <p:cNvSpPr txBox="1">
              <a:spLocks noChangeArrowheads="1"/>
            </p:cNvSpPr>
            <p:nvPr/>
          </p:nvSpPr>
          <p:spPr bwMode="auto">
            <a:xfrm>
              <a:off x="912" y="57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30</a:t>
              </a:r>
            </a:p>
          </p:txBody>
        </p:sp>
        <p:sp>
          <p:nvSpPr>
            <p:cNvPr id="232" name="Text Box 263"/>
            <p:cNvSpPr txBox="1">
              <a:spLocks noChangeArrowheads="1"/>
            </p:cNvSpPr>
            <p:nvPr/>
          </p:nvSpPr>
          <p:spPr bwMode="auto">
            <a:xfrm>
              <a:off x="576" y="2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100</a:t>
              </a:r>
            </a:p>
          </p:txBody>
        </p:sp>
        <p:sp>
          <p:nvSpPr>
            <p:cNvPr id="233" name="Text Box 264"/>
            <p:cNvSpPr txBox="1">
              <a:spLocks noChangeArrowheads="1"/>
            </p:cNvSpPr>
            <p:nvPr/>
          </p:nvSpPr>
          <p:spPr bwMode="auto">
            <a:xfrm>
              <a:off x="1440" y="28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dirty="0">
                  <a:ln>
                    <a:noFill/>
                  </a:ln>
                  <a:solidFill>
                    <a:srgbClr val="333333"/>
                  </a:solidFill>
                  <a:effectLst/>
                  <a:uLnTx/>
                  <a:uFillTx/>
                  <a:latin typeface="Times New Roman" panose="02020603050405020304" pitchFamily="18" charset="0"/>
                  <a:ea typeface="微软雅黑 Light" panose="020B0502040204020203" pitchFamily="34" charset="-122"/>
                </a:rPr>
                <a:t>60</a:t>
              </a:r>
            </a:p>
          </p:txBody>
        </p:sp>
      </p:grpSp>
    </p:spTree>
    <p:extLst>
      <p:ext uri="{BB962C8B-B14F-4D97-AF65-F5344CB8AC3E}">
        <p14:creationId xmlns:p14="http://schemas.microsoft.com/office/powerpoint/2010/main" val="23573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dissolv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randombar(horizontal)">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box(in)">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box(in)">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box(in)">
                                      <p:cBhvr>
                                        <p:cTn id="27" dur="500"/>
                                        <p:tgtEl>
                                          <p:spTgt spid="12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box(in)">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box(in)">
                                      <p:cBhvr>
                                        <p:cTn id="37" dur="500"/>
                                        <p:tgtEl>
                                          <p:spTgt spid="13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2"/>
                                        </p:tgtEl>
                                        <p:attrNameLst>
                                          <p:attrName>style.visibility</p:attrName>
                                        </p:attrNameLst>
                                      </p:cBhvr>
                                      <p:to>
                                        <p:strVal val="visible"/>
                                      </p:to>
                                    </p:set>
                                    <p:animEffect transition="in" filter="dissolve">
                                      <p:cBhvr>
                                        <p:cTn id="42" dur="500"/>
                                        <p:tgtEl>
                                          <p:spTgt spid="20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checkerboard(across)">
                                      <p:cBhvr>
                                        <p:cTn id="47" dur="500"/>
                                        <p:tgtEl>
                                          <p:spTgt spid="13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
                                        </p:tgtEl>
                                        <p:attrNameLst>
                                          <p:attrName>style.visibility</p:attrName>
                                        </p:attrNameLst>
                                      </p:cBhvr>
                                      <p:to>
                                        <p:strVal val="visible"/>
                                      </p:to>
                                    </p:set>
                                    <p:animEffect transition="in" filter="dissolve">
                                      <p:cBhvr>
                                        <p:cTn id="52" dur="500"/>
                                        <p:tgtEl>
                                          <p:spTgt spid="1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blinds(horizontal)">
                                      <p:cBhvr>
                                        <p:cTn id="57" dur="500"/>
                                        <p:tgtEl>
                                          <p:spTgt spid="12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blinds(horizontal)">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9"/>
                                        </p:tgtEl>
                                        <p:attrNameLst>
                                          <p:attrName>style.visibility</p:attrName>
                                        </p:attrNameLst>
                                      </p:cBhvr>
                                      <p:to>
                                        <p:strVal val="visible"/>
                                      </p:to>
                                    </p:set>
                                    <p:animEffect transition="in" filter="blinds(horizontal)">
                                      <p:cBhvr>
                                        <p:cTn id="67" dur="500"/>
                                        <p:tgtEl>
                                          <p:spTgt spid="19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0"/>
                                        </p:tgtEl>
                                        <p:attrNameLst>
                                          <p:attrName>style.visibility</p:attrName>
                                        </p:attrNameLst>
                                      </p:cBhvr>
                                      <p:to>
                                        <p:strVal val="visible"/>
                                      </p:to>
                                    </p:set>
                                    <p:animEffect transition="in" filter="blinds(horizontal)">
                                      <p:cBhvr>
                                        <p:cTn id="72" dur="500"/>
                                        <p:tgtEl>
                                          <p:spTgt spid="20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03"/>
                                        </p:tgtEl>
                                        <p:attrNameLst>
                                          <p:attrName>style.visibility</p:attrName>
                                        </p:attrNameLst>
                                      </p:cBhvr>
                                      <p:to>
                                        <p:strVal val="visible"/>
                                      </p:to>
                                    </p:set>
                                    <p:animEffect transition="in" filter="dissolve">
                                      <p:cBhvr>
                                        <p:cTn id="77" dur="500"/>
                                        <p:tgtEl>
                                          <p:spTgt spid="20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blinds(horizontal)">
                                      <p:cBhvr>
                                        <p:cTn id="82" dur="500"/>
                                        <p:tgtEl>
                                          <p:spTgt spid="13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4"/>
                                        </p:tgtEl>
                                        <p:attrNameLst>
                                          <p:attrName>style.visibility</p:attrName>
                                        </p:attrNameLst>
                                      </p:cBhvr>
                                      <p:to>
                                        <p:strVal val="visible"/>
                                      </p:to>
                                    </p:set>
                                    <p:animEffect transition="in" filter="blinds(horizontal)">
                                      <p:cBhvr>
                                        <p:cTn id="87" dur="500"/>
                                        <p:tgtEl>
                                          <p:spTgt spid="134"/>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randombar(horizontal)">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135"/>
                                        </p:tgtEl>
                                        <p:attrNameLst>
                                          <p:attrName>style.visibility</p:attrName>
                                        </p:attrNameLst>
                                      </p:cBhvr>
                                      <p:to>
                                        <p:strVal val="visible"/>
                                      </p:to>
                                    </p:set>
                                    <p:animEffect transition="in" filter="randombar(horizontal)">
                                      <p:cBhvr>
                                        <p:cTn id="97" dur="500"/>
                                        <p:tgtEl>
                                          <p:spTgt spid="135"/>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201"/>
                                        </p:tgtEl>
                                        <p:attrNameLst>
                                          <p:attrName>style.visibility</p:attrName>
                                        </p:attrNameLst>
                                      </p:cBhvr>
                                      <p:to>
                                        <p:strVal val="visible"/>
                                      </p:to>
                                    </p:set>
                                    <p:animEffect transition="in" filter="randombar(horizontal)">
                                      <p:cBhvr>
                                        <p:cTn id="102" dur="500"/>
                                        <p:tgtEl>
                                          <p:spTgt spid="201"/>
                                        </p:tgtEl>
                                      </p:cBhvr>
                                    </p:animEffec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204"/>
                                        </p:tgtEl>
                                        <p:attrNameLst>
                                          <p:attrName>style.visibility</p:attrName>
                                        </p:attrNameLst>
                                      </p:cBhvr>
                                      <p:to>
                                        <p:strVal val="visible"/>
                                      </p:to>
                                    </p:set>
                                    <p:animEffect transition="in" filter="randombar(horizontal)">
                                      <p:cBhvr>
                                        <p:cTn id="107" dur="500"/>
                                        <p:tgtEl>
                                          <p:spTgt spid="204"/>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205"/>
                                        </p:tgtEl>
                                        <p:attrNameLst>
                                          <p:attrName>style.visibility</p:attrName>
                                        </p:attrNameLst>
                                      </p:cBhvr>
                                      <p:to>
                                        <p:strVal val="visible"/>
                                      </p:to>
                                    </p:set>
                                    <p:animEffect transition="in" filter="randombar(horizontal)">
                                      <p:cBhvr>
                                        <p:cTn id="112" dur="500"/>
                                        <p:tgtEl>
                                          <p:spTgt spid="205"/>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randombar(horizontal)">
                                      <p:cBhvr>
                                        <p:cTn id="117" dur="500"/>
                                        <p:tgtEl>
                                          <p:spTgt spid="20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124"/>
                                        </p:tgtEl>
                                        <p:attrNameLst>
                                          <p:attrName>style.visibility</p:attrName>
                                        </p:attrNameLst>
                                      </p:cBhvr>
                                      <p:to>
                                        <p:strVal val="visible"/>
                                      </p:to>
                                    </p:set>
                                    <p:animEffect transition="in" filter="wipe(up)">
                                      <p:cBhvr>
                                        <p:cTn id="122" dur="500"/>
                                        <p:tgtEl>
                                          <p:spTgt spid="12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207"/>
                                        </p:tgtEl>
                                        <p:attrNameLst>
                                          <p:attrName>style.visibility</p:attrName>
                                        </p:attrNameLst>
                                      </p:cBhvr>
                                      <p:to>
                                        <p:strVal val="visible"/>
                                      </p:to>
                                    </p:set>
                                    <p:animEffect transition="in" filter="wipe(up)">
                                      <p:cBhvr>
                                        <p:cTn id="127" dur="500"/>
                                        <p:tgtEl>
                                          <p:spTgt spid="20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208"/>
                                        </p:tgtEl>
                                        <p:attrNameLst>
                                          <p:attrName>style.visibility</p:attrName>
                                        </p:attrNameLst>
                                      </p:cBhvr>
                                      <p:to>
                                        <p:strVal val="visible"/>
                                      </p:to>
                                    </p:set>
                                    <p:animEffect transition="in" filter="wipe(up)">
                                      <p:cBhvr>
                                        <p:cTn id="132" dur="500"/>
                                        <p:tgtEl>
                                          <p:spTgt spid="20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209"/>
                                        </p:tgtEl>
                                        <p:attrNameLst>
                                          <p:attrName>style.visibility</p:attrName>
                                        </p:attrNameLst>
                                      </p:cBhvr>
                                      <p:to>
                                        <p:strVal val="visible"/>
                                      </p:to>
                                    </p:set>
                                    <p:animEffect transition="in" filter="wipe(up)">
                                      <p:cBhvr>
                                        <p:cTn id="137" dur="500"/>
                                        <p:tgtEl>
                                          <p:spTgt spid="20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210"/>
                                        </p:tgtEl>
                                        <p:attrNameLst>
                                          <p:attrName>style.visibility</p:attrName>
                                        </p:attrNameLst>
                                      </p:cBhvr>
                                      <p:to>
                                        <p:strVal val="visible"/>
                                      </p:to>
                                    </p:set>
                                    <p:animEffect transition="in" filter="wipe(up)">
                                      <p:cBhvr>
                                        <p:cTn id="142" dur="500"/>
                                        <p:tgtEl>
                                          <p:spTgt spid="210"/>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16" fill="hold" grpId="0" nodeType="clickEffect">
                                  <p:stCondLst>
                                    <p:cond delay="0"/>
                                  </p:stCondLst>
                                  <p:childTnLst>
                                    <p:set>
                                      <p:cBhvr>
                                        <p:cTn id="146" dur="1" fill="hold">
                                          <p:stCondLst>
                                            <p:cond delay="0"/>
                                          </p:stCondLst>
                                        </p:cTn>
                                        <p:tgtEl>
                                          <p:spTgt spid="125"/>
                                        </p:tgtEl>
                                        <p:attrNameLst>
                                          <p:attrName>style.visibility</p:attrName>
                                        </p:attrNameLst>
                                      </p:cBhvr>
                                      <p:to>
                                        <p:strVal val="visible"/>
                                      </p:to>
                                    </p:set>
                                    <p:animEffect transition="in" filter="box(in)">
                                      <p:cBhvr>
                                        <p:cTn id="14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utoUpdateAnimBg="0"/>
      <p:bldP spid="122" grpId="0" autoUpdateAnimBg="0"/>
      <p:bldP spid="123" grpId="0" autoUpdateAnimBg="0"/>
      <p:bldP spid="124" grpId="0" autoUpdateAnimBg="0"/>
      <p:bldP spid="125" grpId="0" autoUpdateAnimBg="0"/>
      <p:bldP spid="126" grpId="0" autoUpdateAnimBg="0"/>
      <p:bldP spid="127" grpId="0" autoUpdateAnimBg="0"/>
      <p:bldP spid="128" grpId="0" autoUpdateAnimBg="0"/>
      <p:bldP spid="129" grpId="0" autoUpdateAnimBg="0"/>
      <p:bldP spid="130" grpId="0" autoUpdateAnimBg="0"/>
      <p:bldP spid="131" grpId="0" autoUpdateAnimBg="0"/>
      <p:bldP spid="132" grpId="0" autoUpdateAnimBg="0"/>
      <p:bldP spid="133" grpId="0" autoUpdateAnimBg="0"/>
      <p:bldP spid="134" grpId="0" autoUpdateAnimBg="0"/>
      <p:bldP spid="135" grpId="0" autoUpdateAnimBg="0"/>
      <p:bldP spid="199" grpId="0" autoUpdateAnimBg="0"/>
      <p:bldP spid="200" grpId="0" autoUpdateAnimBg="0"/>
      <p:bldP spid="201" grpId="0" autoUpdateAnimBg="0"/>
      <p:bldP spid="202" grpId="0" animBg="1"/>
      <p:bldP spid="203" grpId="0" animBg="1"/>
      <p:bldP spid="204" grpId="0" animBg="1"/>
      <p:bldP spid="205" grpId="0" autoUpdateAnimBg="0"/>
      <p:bldP spid="206" grpId="0" autoUpdateAnimBg="0"/>
      <p:bldP spid="207" grpId="0" autoUpdateAnimBg="0"/>
      <p:bldP spid="208" grpId="0" animBg="1"/>
      <p:bldP spid="209" grpId="0" autoUpdateAnimBg="0"/>
      <p:bldP spid="21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6809993" cy="640080"/>
          </a:xfrm>
        </p:spPr>
        <p:txBody>
          <a:bodyPr>
            <a:normAutofit/>
          </a:bodyPr>
          <a:lstStyle/>
          <a:p>
            <a:r>
              <a:rPr lang="zh-CN" altLang="en-US" dirty="0"/>
              <a:t>连通分量 </a:t>
            </a:r>
            <a:r>
              <a:rPr lang="en-US" altLang="zh-CN" dirty="0"/>
              <a:t>(Connected component)</a:t>
            </a:r>
            <a:endParaRPr lang="zh-CN" altLang="en-US" dirty="0"/>
          </a:p>
        </p:txBody>
      </p:sp>
      <p:sp>
        <p:nvSpPr>
          <p:cNvPr id="4" name="Rectangle 3"/>
          <p:cNvSpPr txBox="1">
            <a:spLocks noChangeArrowheads="1"/>
          </p:cNvSpPr>
          <p:nvPr/>
        </p:nvSpPr>
        <p:spPr>
          <a:xfrm>
            <a:off x="255127" y="2186305"/>
            <a:ext cx="8456612" cy="3915237"/>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342900" indent="-342900">
              <a:lnSpc>
                <a:spcPct val="110000"/>
              </a:lnSpc>
              <a:spcBef>
                <a:spcPct val="0"/>
              </a:spcBef>
              <a:buFont typeface="Arial" panose="020B0604020202020204" pitchFamily="34" charset="0"/>
              <a:buChar char="•"/>
            </a:pPr>
            <a:r>
              <a:rPr lang="zh-CN" altLang="en-US" sz="2400" b="1" dirty="0">
                <a:latin typeface="微软雅黑 Light" panose="020B0502040204020203" pitchFamily="34" charset="-122"/>
                <a:ea typeface="微软雅黑 Light" panose="020B0502040204020203" pitchFamily="34" charset="-122"/>
              </a:rPr>
              <a:t>当无向图为非连通图时，从图中某一顶点出发，利用深度优先搜索算法或广度优先搜索算法不可能遍历到图中的所有顶点，只能访问到该顶点所在的最大连通子图</a:t>
            </a:r>
            <a:r>
              <a:rPr lang="en-US" altLang="zh-CN" sz="2400" b="1" dirty="0">
                <a:latin typeface="微软雅黑 Light" panose="020B0502040204020203" pitchFamily="34" charset="-122"/>
                <a:ea typeface="微软雅黑 Light" panose="020B0502040204020203" pitchFamily="34" charset="-122"/>
              </a:rPr>
              <a:t>(</a:t>
            </a:r>
            <a:r>
              <a:rPr lang="zh-CN" altLang="en-US" sz="2400" b="1" dirty="0">
                <a:latin typeface="微软雅黑 Light" panose="020B0502040204020203" pitchFamily="34" charset="-122"/>
                <a:ea typeface="微软雅黑 Light" panose="020B0502040204020203" pitchFamily="34" charset="-122"/>
              </a:rPr>
              <a:t>连通分量</a:t>
            </a:r>
            <a:r>
              <a:rPr lang="en-US" altLang="zh-CN" sz="2400" b="1" dirty="0">
                <a:latin typeface="微软雅黑 Light" panose="020B0502040204020203" pitchFamily="34" charset="-122"/>
                <a:ea typeface="微软雅黑 Light" panose="020B0502040204020203" pitchFamily="34" charset="-122"/>
              </a:rPr>
              <a:t>)</a:t>
            </a:r>
            <a:r>
              <a:rPr lang="zh-CN" altLang="en-US" sz="2400" b="1" dirty="0">
                <a:latin typeface="微软雅黑 Light" panose="020B0502040204020203" pitchFamily="34" charset="-122"/>
                <a:ea typeface="微软雅黑 Light" panose="020B0502040204020203" pitchFamily="34" charset="-122"/>
              </a:rPr>
              <a:t>的所有顶点。</a:t>
            </a:r>
          </a:p>
          <a:p>
            <a:pPr marL="342900" indent="-342900">
              <a:lnSpc>
                <a:spcPct val="110000"/>
              </a:lnSpc>
              <a:spcBef>
                <a:spcPct val="0"/>
              </a:spcBef>
              <a:buFont typeface="Arial" panose="020B0604020202020204" pitchFamily="34" charset="0"/>
              <a:buChar char="•"/>
            </a:pPr>
            <a:r>
              <a:rPr lang="zh-CN" altLang="en-US" sz="2400" b="1" dirty="0">
                <a:latin typeface="微软雅黑 Light" panose="020B0502040204020203" pitchFamily="34" charset="-122"/>
                <a:ea typeface="微软雅黑 Light" panose="020B0502040204020203" pitchFamily="34" charset="-122"/>
              </a:rPr>
              <a:t>若从无向图的每一个连通分量中的一个顶点出发进行遍历，可求得无向图的所有连通分量。</a:t>
            </a:r>
          </a:p>
          <a:p>
            <a:pPr marL="342900" indent="-342900">
              <a:lnSpc>
                <a:spcPct val="110000"/>
              </a:lnSpc>
              <a:spcBef>
                <a:spcPct val="0"/>
              </a:spcBef>
              <a:buFont typeface="Arial" panose="020B0604020202020204" pitchFamily="34" charset="0"/>
              <a:buChar char="•"/>
            </a:pPr>
            <a:r>
              <a:rPr lang="zh-CN" altLang="en-US" sz="2400" b="1" dirty="0">
                <a:latin typeface="微软雅黑 Light" panose="020B0502040204020203" pitchFamily="34" charset="-122"/>
                <a:ea typeface="微软雅黑 Light" panose="020B0502040204020203" pitchFamily="34" charset="-122"/>
              </a:rPr>
              <a:t>在算法中，需要对图的每一个顶点进行检测：若已被访问过，则该顶点一定是落在图中已求得的连通分量上；若还未被访问，则从该顶点出发遍历图，可求得图的另一个连通分量。</a:t>
            </a:r>
          </a:p>
        </p:txBody>
      </p:sp>
      <p:sp>
        <p:nvSpPr>
          <p:cNvPr id="3" name="圆角矩形 2"/>
          <p:cNvSpPr/>
          <p:nvPr/>
        </p:nvSpPr>
        <p:spPr>
          <a:xfrm>
            <a:off x="1886988" y="1354975"/>
            <a:ext cx="5004261" cy="6151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b="1" dirty="0"/>
              <a:t>一次搜索可以获得一个连通分量</a:t>
            </a:r>
          </a:p>
        </p:txBody>
      </p:sp>
    </p:spTree>
    <p:extLst>
      <p:ext uri="{BB962C8B-B14F-4D97-AF65-F5344CB8AC3E}">
        <p14:creationId xmlns:p14="http://schemas.microsoft.com/office/powerpoint/2010/main" val="146832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800000"/>
                </a:solidFill>
                <a:ea typeface="微软雅黑 Light" panose="020B0502040204020203" pitchFamily="34" charset="-122"/>
              </a:rPr>
              <a:t>迪杰斯特拉（</a:t>
            </a:r>
            <a:r>
              <a:rPr lang="en-US" altLang="zh-CN" dirty="0" err="1">
                <a:solidFill>
                  <a:srgbClr val="800000"/>
                </a:solidFill>
                <a:ea typeface="微软雅黑 Light" panose="020B0502040204020203" pitchFamily="34" charset="-122"/>
              </a:rPr>
              <a:t>Dijkstra</a:t>
            </a:r>
            <a:r>
              <a:rPr lang="zh-CN" altLang="en-US" dirty="0">
                <a:solidFill>
                  <a:srgbClr val="800000"/>
                </a:solidFill>
                <a:ea typeface="微软雅黑 Light" panose="020B0502040204020203" pitchFamily="34" charset="-122"/>
              </a:rPr>
              <a:t>）算法</a:t>
            </a:r>
            <a:endParaRPr lang="zh-CN" altLang="en-US" dirty="0"/>
          </a:p>
        </p:txBody>
      </p:sp>
      <p:sp>
        <p:nvSpPr>
          <p:cNvPr id="3" name="内容占位符 2"/>
          <p:cNvSpPr>
            <a:spLocks noGrp="1"/>
          </p:cNvSpPr>
          <p:nvPr>
            <p:ph sz="quarter" idx="10"/>
          </p:nvPr>
        </p:nvSpPr>
        <p:spPr/>
        <p:txBody>
          <a:bodyPr/>
          <a:lstStyle/>
          <a:p>
            <a:endParaRPr lang="zh-CN" altLang="en-US"/>
          </a:p>
        </p:txBody>
      </p:sp>
      <p:sp>
        <p:nvSpPr>
          <p:cNvPr id="4" name="Rectangle 3"/>
          <p:cNvSpPr txBox="1">
            <a:spLocks noChangeArrowheads="1"/>
          </p:cNvSpPr>
          <p:nvPr/>
        </p:nvSpPr>
        <p:spPr>
          <a:xfrm>
            <a:off x="152400" y="838200"/>
            <a:ext cx="8763000" cy="5715000"/>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lnSpc>
                <a:spcPct val="105000"/>
              </a:lnSpc>
              <a:spcBef>
                <a:spcPct val="0"/>
              </a:spcBef>
              <a:buSzPct val="115000"/>
              <a:defRPr/>
            </a:pPr>
            <a:endParaRPr lang="zh-CN" altLang="en-US" sz="2400" dirty="0">
              <a:effectLst>
                <a:outerShdw blurRad="38100" dist="38100" dir="2700000" algn="tl">
                  <a:srgbClr val="000000">
                    <a:alpha val="43137"/>
                  </a:srgbClr>
                </a:outerShdw>
              </a:effectLst>
              <a:ea typeface="微软雅黑 Light" panose="020B0502040204020203" pitchFamily="34" charset="-122"/>
            </a:endParaRPr>
          </a:p>
          <a:p>
            <a:pPr>
              <a:lnSpc>
                <a:spcPct val="105000"/>
              </a:lnSpc>
              <a:spcBef>
                <a:spcPct val="0"/>
              </a:spcBef>
              <a:buSzPct val="115000"/>
              <a:defRPr/>
            </a:pPr>
            <a:r>
              <a:rPr lang="en-US" altLang="zh-CN" sz="2400" dirty="0">
                <a:effectLst>
                  <a:outerShdw blurRad="38100" dist="38100" dir="2700000" algn="tl">
                    <a:srgbClr val="000000">
                      <a:alpha val="43137"/>
                    </a:srgbClr>
                  </a:outerShdw>
                </a:effectLst>
                <a:ea typeface="微软雅黑 Light" panose="020B0502040204020203" pitchFamily="34" charset="-122"/>
              </a:rPr>
              <a:t>(1) </a:t>
            </a:r>
            <a:r>
              <a:rPr lang="zh-CN" altLang="en-US" sz="2400" dirty="0">
                <a:solidFill>
                  <a:srgbClr val="3333FF"/>
                </a:solidFill>
                <a:effectLst>
                  <a:outerShdw blurRad="38100" dist="38100" dir="2700000" algn="tl">
                    <a:srgbClr val="000000">
                      <a:alpha val="43137"/>
                    </a:srgbClr>
                  </a:outerShdw>
                </a:effectLst>
                <a:ea typeface="微软雅黑 Light" panose="020B0502040204020203" pitchFamily="34" charset="-122"/>
              </a:rPr>
              <a:t>初始化： </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S</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 ← { </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v</a:t>
            </a:r>
            <a:r>
              <a:rPr lang="en-US" altLang="zh-CN" sz="2400" baseline="-25000" dirty="0">
                <a:solidFill>
                  <a:srgbClr val="3333FF"/>
                </a:solidFill>
                <a:effectLst>
                  <a:outerShdw blurRad="38100" dist="38100" dir="2700000" algn="tl">
                    <a:srgbClr val="000000">
                      <a:alpha val="43137"/>
                    </a:srgbClr>
                  </a:outerShdw>
                </a:effectLst>
                <a:ea typeface="微软雅黑 Light" panose="020B0502040204020203" pitchFamily="34" charset="-122"/>
              </a:rPr>
              <a:t>0 </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  </a:t>
            </a:r>
          </a:p>
          <a:p>
            <a:pPr>
              <a:lnSpc>
                <a:spcPct val="105000"/>
              </a:lnSpc>
              <a:spcBef>
                <a:spcPct val="0"/>
              </a:spcBef>
              <a:buSzPct val="115000"/>
              <a:defRPr/>
            </a:pP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         </a:t>
            </a:r>
            <a:r>
              <a:rPr lang="en-US" altLang="zh-CN" sz="2400" i="1" dirty="0" err="1">
                <a:solidFill>
                  <a:srgbClr val="3333FF"/>
                </a:solidFill>
                <a:effectLst>
                  <a:outerShdw blurRad="38100" dist="38100" dir="2700000" algn="tl">
                    <a:srgbClr val="000000">
                      <a:alpha val="43137"/>
                    </a:srgbClr>
                  </a:outerShdw>
                </a:effectLst>
                <a:ea typeface="微软雅黑 Light" panose="020B0502040204020203" pitchFamily="34" charset="-122"/>
              </a:rPr>
              <a:t>dist</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j</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 ← </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Edge</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[0][</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j</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   </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j</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 = 1, 2, …, </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n</a:t>
            </a:r>
            <a:r>
              <a:rPr lang="en-US" altLang="zh-CN" sz="2400" dirty="0">
                <a:solidFill>
                  <a:srgbClr val="3333FF"/>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1;</a:t>
            </a:r>
          </a:p>
          <a:p>
            <a:pPr>
              <a:lnSpc>
                <a:spcPct val="105000"/>
              </a:lnSpc>
              <a:spcBef>
                <a:spcPct val="0"/>
              </a:spcBef>
              <a:buSzPct val="115000"/>
              <a:defRPr/>
            </a:pPr>
            <a:r>
              <a:rPr lang="en-US" altLang="zh-CN" sz="2400" dirty="0">
                <a:solidFill>
                  <a:srgbClr val="3333FF"/>
                </a:solidFill>
                <a:effectLst>
                  <a:outerShdw blurRad="38100" dist="38100" dir="2700000" algn="tl">
                    <a:srgbClr val="000000">
                      <a:alpha val="43137"/>
                    </a:srgbClr>
                  </a:outerShdw>
                </a:effectLst>
                <a:ea typeface="微软雅黑 Light" panose="020B0502040204020203" pitchFamily="34" charset="-122"/>
              </a:rPr>
              <a:t>                                         // </a:t>
            </a:r>
            <a:r>
              <a:rPr lang="en-US" altLang="zh-CN" sz="2400" i="1" dirty="0">
                <a:solidFill>
                  <a:srgbClr val="3333FF"/>
                </a:solidFill>
                <a:effectLst>
                  <a:outerShdw blurRad="38100" dist="38100" dir="2700000" algn="tl">
                    <a:srgbClr val="000000">
                      <a:alpha val="43137"/>
                    </a:srgbClr>
                  </a:outerShdw>
                </a:effectLst>
                <a:ea typeface="微软雅黑 Light" panose="020B0502040204020203" pitchFamily="34" charset="-122"/>
              </a:rPr>
              <a:t>n</a:t>
            </a:r>
            <a:r>
              <a:rPr lang="zh-CN" altLang="en-US" sz="2400" dirty="0">
                <a:solidFill>
                  <a:srgbClr val="3333FF"/>
                </a:solidFill>
                <a:effectLst>
                  <a:outerShdw blurRad="38100" dist="38100" dir="2700000" algn="tl">
                    <a:srgbClr val="000000">
                      <a:alpha val="43137"/>
                    </a:srgbClr>
                  </a:outerShdw>
                </a:effectLst>
                <a:ea typeface="微软雅黑 Light" panose="020B0502040204020203" pitchFamily="34" charset="-122"/>
              </a:rPr>
              <a:t>为图中顶点个数</a:t>
            </a:r>
          </a:p>
          <a:p>
            <a:pPr>
              <a:lnSpc>
                <a:spcPct val="105000"/>
              </a:lnSpc>
              <a:spcBef>
                <a:spcPct val="0"/>
              </a:spcBef>
              <a:buSzPct val="115000"/>
              <a:defRPr/>
            </a:pPr>
            <a:r>
              <a:rPr lang="en-US" altLang="zh-CN" sz="2400" dirty="0">
                <a:effectLst>
                  <a:outerShdw blurRad="38100" dist="38100" dir="2700000" algn="tl">
                    <a:srgbClr val="000000">
                      <a:alpha val="43137"/>
                    </a:srgbClr>
                  </a:outerShdw>
                </a:effectLst>
                <a:ea typeface="微软雅黑 Light" panose="020B0502040204020203" pitchFamily="34" charset="-122"/>
              </a:rPr>
              <a:t>(2)</a:t>
            </a:r>
            <a:r>
              <a:rPr lang="zh-CN" altLang="en-US" sz="2400" dirty="0">
                <a:effectLst>
                  <a:outerShdw blurRad="38100" dist="38100" dir="2700000" algn="tl">
                    <a:srgbClr val="000000">
                      <a:alpha val="43137"/>
                    </a:srgbClr>
                  </a:outerShdw>
                </a:effectLst>
                <a:ea typeface="微软雅黑 Light" panose="020B0502040204020203" pitchFamily="34" charset="-122"/>
              </a:rPr>
              <a:t> </a:t>
            </a:r>
            <a:r>
              <a:rPr lang="zh-CN" altLang="en-US" sz="2400" dirty="0">
                <a:solidFill>
                  <a:srgbClr val="800000"/>
                </a:solidFill>
                <a:effectLst>
                  <a:outerShdw blurRad="38100" dist="38100" dir="2700000" algn="tl">
                    <a:srgbClr val="000000">
                      <a:alpha val="43137"/>
                    </a:srgbClr>
                  </a:outerShdw>
                </a:effectLst>
                <a:ea typeface="微软雅黑 Light" panose="020B0502040204020203" pitchFamily="34" charset="-122"/>
              </a:rPr>
              <a:t>求出最短路径的长度：</a:t>
            </a:r>
          </a:p>
          <a:p>
            <a:pPr>
              <a:lnSpc>
                <a:spcPct val="105000"/>
              </a:lnSpc>
              <a:spcBef>
                <a:spcPct val="0"/>
              </a:spcBef>
              <a:buSzPct val="115000"/>
              <a:defRPr/>
            </a:pPr>
            <a:r>
              <a:rPr lang="zh-CN" altLang="en-US" sz="2400" dirty="0">
                <a:solidFill>
                  <a:srgbClr val="800000"/>
                </a:solidFill>
                <a:effectLst>
                  <a:outerShdw blurRad="38100" dist="38100" dir="2700000" algn="tl">
                    <a:srgbClr val="000000">
                      <a:alpha val="43137"/>
                    </a:srgbClr>
                  </a:outerShdw>
                </a:effectLst>
                <a:ea typeface="微软雅黑 Light" panose="020B0502040204020203" pitchFamily="34" charset="-122"/>
              </a:rPr>
              <a:t>         </a:t>
            </a:r>
            <a:r>
              <a:rPr lang="en-US" altLang="zh-CN" sz="2400" i="1" dirty="0" err="1">
                <a:solidFill>
                  <a:srgbClr val="800000"/>
                </a:solidFill>
                <a:effectLst>
                  <a:outerShdw blurRad="38100" dist="38100" dir="2700000" algn="tl">
                    <a:srgbClr val="000000">
                      <a:alpha val="43137"/>
                    </a:srgbClr>
                  </a:outerShdw>
                </a:effectLst>
                <a:ea typeface="微软雅黑 Light" panose="020B0502040204020203" pitchFamily="34" charset="-122"/>
              </a:rPr>
              <a:t>dist</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a:solidFill>
                  <a:srgbClr val="800000"/>
                </a:solidFill>
                <a:effectLst>
                  <a:outerShdw blurRad="38100" dist="38100" dir="2700000" algn="tl">
                    <a:srgbClr val="000000">
                      <a:alpha val="43137"/>
                    </a:srgbClr>
                  </a:outerShdw>
                </a:effectLst>
                <a:ea typeface="微软雅黑 Light" panose="020B0502040204020203" pitchFamily="34" charset="-122"/>
              </a:rPr>
              <a:t>k</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 min{ </a:t>
            </a:r>
            <a:r>
              <a:rPr lang="en-US" altLang="zh-CN" sz="2400" i="1" dirty="0" err="1">
                <a:solidFill>
                  <a:srgbClr val="800000"/>
                </a:solidFill>
                <a:effectLst>
                  <a:outerShdw blurRad="38100" dist="38100" dir="2700000" algn="tl">
                    <a:srgbClr val="000000">
                      <a:alpha val="43137"/>
                    </a:srgbClr>
                  </a:outerShdw>
                </a:effectLst>
                <a:ea typeface="微软雅黑 Light" panose="020B0502040204020203" pitchFamily="34" charset="-122"/>
              </a:rPr>
              <a:t>dist</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err="1">
                <a:solidFill>
                  <a:srgbClr val="800000"/>
                </a:solidFill>
                <a:effectLst>
                  <a:outerShdw blurRad="38100" dist="38100" dir="2700000" algn="tl">
                    <a:srgbClr val="000000">
                      <a:alpha val="43137"/>
                    </a:srgbClr>
                  </a:outerShdw>
                </a:effectLst>
                <a:ea typeface="微软雅黑 Light" panose="020B0502040204020203" pitchFamily="34" charset="-122"/>
              </a:rPr>
              <a:t>i</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  </a:t>
            </a:r>
            <a:r>
              <a:rPr lang="en-US" altLang="zh-CN" sz="2400" i="1" dirty="0" err="1">
                <a:solidFill>
                  <a:srgbClr val="800000"/>
                </a:solidFill>
                <a:effectLst>
                  <a:outerShdw blurRad="38100" dist="38100" dir="2700000" algn="tl">
                    <a:srgbClr val="000000">
                      <a:alpha val="43137"/>
                    </a:srgbClr>
                  </a:outerShdw>
                </a:effectLst>
                <a:ea typeface="微软雅黑 Light" panose="020B0502040204020203" pitchFamily="34" charset="-122"/>
              </a:rPr>
              <a:t>i</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sym typeface="Symbol" pitchFamily="18" charset="2"/>
              </a:rPr>
              <a:t> </a:t>
            </a:r>
            <a:r>
              <a:rPr lang="en-US" altLang="zh-CN" sz="2400" i="1" dirty="0">
                <a:solidFill>
                  <a:srgbClr val="800000"/>
                </a:solidFill>
                <a:effectLst>
                  <a:outerShdw blurRad="38100" dist="38100" dir="2700000" algn="tl">
                    <a:srgbClr val="000000">
                      <a:alpha val="43137"/>
                    </a:srgbClr>
                  </a:outerShdw>
                </a:effectLst>
                <a:ea typeface="微软雅黑 Light" panose="020B0502040204020203" pitchFamily="34" charset="-122"/>
              </a:rPr>
              <a:t>V</a:t>
            </a:r>
            <a:r>
              <a:rPr lang="en-US" altLang="zh-CN" sz="2400" i="1" dirty="0">
                <a:solidFill>
                  <a:srgbClr val="800000"/>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en-US" altLang="zh-CN" sz="2400" i="1" dirty="0">
                <a:solidFill>
                  <a:srgbClr val="800000"/>
                </a:solidFill>
                <a:effectLst>
                  <a:outerShdw blurRad="38100" dist="38100" dir="2700000" algn="tl">
                    <a:srgbClr val="000000">
                      <a:alpha val="43137"/>
                    </a:srgbClr>
                  </a:outerShdw>
                </a:effectLst>
                <a:ea typeface="微软雅黑 Light" panose="020B0502040204020203" pitchFamily="34" charset="-122"/>
              </a:rPr>
              <a:t>S </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a:t>
            </a:r>
          </a:p>
          <a:p>
            <a:pPr>
              <a:lnSpc>
                <a:spcPct val="105000"/>
              </a:lnSpc>
              <a:spcBef>
                <a:spcPct val="0"/>
              </a:spcBef>
              <a:buSzPct val="115000"/>
              <a:defRPr/>
            </a:pPr>
            <a:r>
              <a:rPr lang="en-US" altLang="zh-CN" sz="2400" i="1" dirty="0">
                <a:solidFill>
                  <a:srgbClr val="800000"/>
                </a:solidFill>
                <a:effectLst>
                  <a:outerShdw blurRad="38100" dist="38100" dir="2700000" algn="tl">
                    <a:srgbClr val="000000">
                      <a:alpha val="43137"/>
                    </a:srgbClr>
                  </a:outerShdw>
                </a:effectLst>
                <a:ea typeface="微软雅黑 Light" panose="020B0502040204020203" pitchFamily="34" charset="-122"/>
              </a:rPr>
              <a:t>         S</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 </a:t>
            </a:r>
            <a:r>
              <a:rPr lang="en-US" altLang="zh-CN" sz="2400" i="1" dirty="0">
                <a:solidFill>
                  <a:srgbClr val="800000"/>
                </a:solidFill>
                <a:effectLst>
                  <a:outerShdw blurRad="38100" dist="38100" dir="2700000" algn="tl">
                    <a:srgbClr val="000000">
                      <a:alpha val="43137"/>
                    </a:srgbClr>
                  </a:outerShdw>
                </a:effectLst>
                <a:ea typeface="微软雅黑 Light" panose="020B0502040204020203" pitchFamily="34" charset="-122"/>
              </a:rPr>
              <a:t>S</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sym typeface="Symbol" pitchFamily="18" charset="2"/>
              </a:rPr>
              <a:t>U</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 { </a:t>
            </a:r>
            <a:r>
              <a:rPr lang="en-US" altLang="zh-CN" sz="2400" i="1" dirty="0">
                <a:solidFill>
                  <a:srgbClr val="800000"/>
                </a:solidFill>
                <a:effectLst>
                  <a:outerShdw blurRad="38100" dist="38100" dir="2700000" algn="tl">
                    <a:srgbClr val="000000">
                      <a:alpha val="43137"/>
                    </a:srgbClr>
                  </a:outerShdw>
                </a:effectLst>
                <a:ea typeface="微软雅黑 Light" panose="020B0502040204020203" pitchFamily="34" charset="-122"/>
              </a:rPr>
              <a:t>k</a:t>
            </a:r>
            <a:r>
              <a:rPr lang="en-US" altLang="zh-CN" sz="2400" i="1" baseline="-25000" dirty="0">
                <a:solidFill>
                  <a:srgbClr val="800000"/>
                </a:solidFill>
                <a:effectLst>
                  <a:outerShdw blurRad="38100" dist="38100" dir="2700000" algn="tl">
                    <a:srgbClr val="000000">
                      <a:alpha val="43137"/>
                    </a:srgbClr>
                  </a:outerShdw>
                </a:effectLst>
                <a:ea typeface="微软雅黑 Light" panose="020B0502040204020203" pitchFamily="34" charset="-122"/>
              </a:rPr>
              <a:t> </a:t>
            </a:r>
            <a:r>
              <a:rPr lang="en-US" altLang="zh-CN" sz="2400" dirty="0">
                <a:solidFill>
                  <a:srgbClr val="800000"/>
                </a:solidFill>
                <a:effectLst>
                  <a:outerShdw blurRad="38100" dist="38100" dir="2700000" algn="tl">
                    <a:srgbClr val="000000">
                      <a:alpha val="43137"/>
                    </a:srgbClr>
                  </a:outerShdw>
                </a:effectLst>
                <a:ea typeface="微软雅黑 Light" panose="020B0502040204020203" pitchFamily="34" charset="-122"/>
              </a:rPr>
              <a:t>};</a:t>
            </a:r>
          </a:p>
          <a:p>
            <a:pPr>
              <a:lnSpc>
                <a:spcPct val="105000"/>
              </a:lnSpc>
              <a:spcBef>
                <a:spcPct val="0"/>
              </a:spcBef>
              <a:buSzPct val="115000"/>
              <a:defRPr/>
            </a:pPr>
            <a:r>
              <a:rPr lang="en-US" altLang="zh-CN" sz="2400" dirty="0">
                <a:effectLst>
                  <a:outerShdw blurRad="38100" dist="38100" dir="2700000" algn="tl">
                    <a:srgbClr val="000000">
                      <a:alpha val="43137"/>
                    </a:srgbClr>
                  </a:outerShdw>
                </a:effectLst>
                <a:ea typeface="微软雅黑 Light" panose="020B0502040204020203" pitchFamily="34" charset="-122"/>
              </a:rPr>
              <a:t>(3) </a:t>
            </a:r>
            <a:r>
              <a:rPr lang="zh-CN" altLang="en-US" sz="2400" dirty="0">
                <a:solidFill>
                  <a:srgbClr val="590096"/>
                </a:solidFill>
                <a:effectLst>
                  <a:outerShdw blurRad="38100" dist="38100" dir="2700000" algn="tl">
                    <a:srgbClr val="000000">
                      <a:alpha val="43137"/>
                    </a:srgbClr>
                  </a:outerShdw>
                </a:effectLst>
                <a:ea typeface="微软雅黑 Light" panose="020B0502040204020203" pitchFamily="34" charset="-122"/>
              </a:rPr>
              <a:t>修改：  </a:t>
            </a:r>
          </a:p>
          <a:p>
            <a:pPr>
              <a:lnSpc>
                <a:spcPct val="105000"/>
              </a:lnSpc>
              <a:spcBef>
                <a:spcPct val="0"/>
              </a:spcBef>
              <a:buSzPct val="115000"/>
              <a:defRPr/>
            </a:pPr>
            <a:r>
              <a:rPr lang="zh-CN" altLang="en-US"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dist</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i</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 min{ </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dist</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i</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dist</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a:solidFill>
                  <a:srgbClr val="590096"/>
                </a:solidFill>
                <a:effectLst>
                  <a:outerShdw blurRad="38100" dist="38100" dir="2700000" algn="tl">
                    <a:srgbClr val="000000">
                      <a:alpha val="43137"/>
                    </a:srgbClr>
                  </a:outerShdw>
                </a:effectLst>
                <a:ea typeface="微软雅黑 Light" panose="020B0502040204020203" pitchFamily="34" charset="-122"/>
              </a:rPr>
              <a:t>k</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r>
              <a:rPr lang="en-US" altLang="zh-CN" sz="2400" i="1" dirty="0">
                <a:solidFill>
                  <a:srgbClr val="590096"/>
                </a:solidFill>
                <a:effectLst>
                  <a:outerShdw blurRad="38100" dist="38100" dir="2700000" algn="tl">
                    <a:srgbClr val="000000">
                      <a:alpha val="43137"/>
                    </a:srgbClr>
                  </a:outerShdw>
                </a:effectLst>
                <a:ea typeface="微软雅黑 Light" panose="020B0502040204020203" pitchFamily="34" charset="-122"/>
              </a:rPr>
              <a:t> Edge</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a:solidFill>
                  <a:srgbClr val="590096"/>
                </a:solidFill>
                <a:effectLst>
                  <a:outerShdw blurRad="38100" dist="38100" dir="2700000" algn="tl">
                    <a:srgbClr val="000000">
                      <a:alpha val="43137"/>
                    </a:srgbClr>
                  </a:outerShdw>
                </a:effectLst>
                <a:ea typeface="微软雅黑 Light" panose="020B0502040204020203" pitchFamily="34" charset="-122"/>
              </a:rPr>
              <a:t>k</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i</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p>
          <a:p>
            <a:pPr>
              <a:lnSpc>
                <a:spcPct val="105000"/>
              </a:lnSpc>
              <a:spcBef>
                <a:spcPct val="0"/>
              </a:spcBef>
              <a:buSzPct val="115000"/>
              <a:defRPr/>
            </a:pP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r>
              <a:rPr lang="zh-CN" altLang="en-US" sz="2400" dirty="0">
                <a:solidFill>
                  <a:srgbClr val="590096"/>
                </a:solidFill>
                <a:effectLst>
                  <a:outerShdw blurRad="38100" dist="38100" dir="2700000" algn="tl">
                    <a:srgbClr val="000000">
                      <a:alpha val="43137"/>
                    </a:srgbClr>
                  </a:outerShdw>
                </a:effectLst>
                <a:ea typeface="微软雅黑 Light" panose="020B0502040204020203" pitchFamily="34" charset="-122"/>
              </a:rPr>
              <a:t>对于每一个 </a:t>
            </a:r>
            <a:r>
              <a:rPr lang="en-US" altLang="zh-CN" sz="2400" i="1" dirty="0" err="1">
                <a:solidFill>
                  <a:srgbClr val="590096"/>
                </a:solidFill>
                <a:effectLst>
                  <a:outerShdw blurRad="38100" dist="38100" dir="2700000" algn="tl">
                    <a:srgbClr val="000000">
                      <a:alpha val="43137"/>
                    </a:srgbClr>
                  </a:outerShdw>
                </a:effectLst>
                <a:ea typeface="微软雅黑 Light" panose="020B0502040204020203" pitchFamily="34" charset="-122"/>
              </a:rPr>
              <a:t>i</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sym typeface="Symbol" pitchFamily="18" charset="2"/>
              </a:rPr>
              <a:t> </a:t>
            </a:r>
            <a:r>
              <a:rPr lang="en-US" altLang="zh-CN" sz="2400" i="1" dirty="0">
                <a:solidFill>
                  <a:srgbClr val="590096"/>
                </a:solidFill>
                <a:effectLst>
                  <a:outerShdw blurRad="38100" dist="38100" dir="2700000" algn="tl">
                    <a:srgbClr val="000000">
                      <a:alpha val="43137"/>
                    </a:srgbClr>
                  </a:outerShdw>
                </a:effectLst>
                <a:ea typeface="微软雅黑 Light" panose="020B0502040204020203" pitchFamily="34" charset="-122"/>
              </a:rPr>
              <a:t>V</a:t>
            </a:r>
            <a:r>
              <a:rPr lang="en-US" altLang="zh-CN" sz="2400" i="1" dirty="0">
                <a:solidFill>
                  <a:srgbClr val="590096"/>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en-US" altLang="zh-CN" sz="2400" i="1" dirty="0">
                <a:solidFill>
                  <a:srgbClr val="590096"/>
                </a:solidFill>
                <a:effectLst>
                  <a:outerShdw blurRad="38100" dist="38100" dir="2700000" algn="tl">
                    <a:srgbClr val="000000">
                      <a:alpha val="43137"/>
                    </a:srgbClr>
                  </a:outerShdw>
                </a:effectLst>
                <a:ea typeface="微软雅黑 Light" panose="020B0502040204020203" pitchFamily="34" charset="-122"/>
              </a:rPr>
              <a:t>S </a:t>
            </a:r>
            <a:r>
              <a:rPr lang="en-US" altLang="zh-CN" sz="2400" dirty="0">
                <a:solidFill>
                  <a:srgbClr val="590096"/>
                </a:solidFill>
                <a:effectLst>
                  <a:outerShdw blurRad="38100" dist="38100" dir="2700000" algn="tl">
                    <a:srgbClr val="000000">
                      <a:alpha val="43137"/>
                    </a:srgbClr>
                  </a:outerShdw>
                </a:effectLst>
                <a:ea typeface="微软雅黑 Light" panose="020B0502040204020203" pitchFamily="34" charset="-122"/>
              </a:rPr>
              <a:t>; </a:t>
            </a:r>
          </a:p>
          <a:p>
            <a:pPr>
              <a:lnSpc>
                <a:spcPct val="105000"/>
              </a:lnSpc>
              <a:spcBef>
                <a:spcPct val="0"/>
              </a:spcBef>
              <a:buSzPct val="115000"/>
              <a:defRPr/>
            </a:pPr>
            <a:r>
              <a:rPr lang="en-US" altLang="zh-CN" sz="2400" dirty="0">
                <a:effectLst>
                  <a:outerShdw blurRad="38100" dist="38100" dir="2700000" algn="tl">
                    <a:srgbClr val="000000">
                      <a:alpha val="43137"/>
                    </a:srgbClr>
                  </a:outerShdw>
                </a:effectLst>
                <a:ea typeface="微软雅黑 Light" panose="020B0502040204020203" pitchFamily="34" charset="-122"/>
              </a:rPr>
              <a:t>(4) </a:t>
            </a:r>
            <a:r>
              <a:rPr lang="zh-CN" altLang="en-US" sz="2400" dirty="0">
                <a:effectLst>
                  <a:outerShdw blurRad="38100" dist="38100" dir="2700000" algn="tl">
                    <a:srgbClr val="000000">
                      <a:alpha val="43137"/>
                    </a:srgbClr>
                  </a:outerShdw>
                </a:effectLst>
                <a:ea typeface="微软雅黑 Light" panose="020B0502040204020203" pitchFamily="34" charset="-122"/>
              </a:rPr>
              <a:t>判断：  若</a:t>
            </a:r>
            <a:r>
              <a:rPr lang="en-US" altLang="zh-CN" sz="2400" i="1" dirty="0">
                <a:effectLst>
                  <a:outerShdw blurRad="38100" dist="38100" dir="2700000" algn="tl">
                    <a:srgbClr val="000000">
                      <a:alpha val="43137"/>
                    </a:srgbClr>
                  </a:outerShdw>
                </a:effectLst>
                <a:ea typeface="微软雅黑 Light" panose="020B0502040204020203" pitchFamily="34" charset="-122"/>
              </a:rPr>
              <a:t>S = V</a:t>
            </a:r>
            <a:r>
              <a:rPr lang="en-US" altLang="zh-CN" sz="2400" dirty="0">
                <a:effectLst>
                  <a:outerShdw blurRad="38100" dist="38100" dir="2700000" algn="tl">
                    <a:srgbClr val="000000">
                      <a:alpha val="43137"/>
                    </a:srgbClr>
                  </a:outerShdw>
                </a:effectLst>
                <a:ea typeface="微软雅黑 Light" panose="020B0502040204020203" pitchFamily="34" charset="-122"/>
              </a:rPr>
              <a:t>, </a:t>
            </a:r>
            <a:r>
              <a:rPr lang="zh-CN" altLang="en-US" sz="2400" dirty="0">
                <a:effectLst>
                  <a:outerShdw blurRad="38100" dist="38100" dir="2700000" algn="tl">
                    <a:srgbClr val="000000">
                      <a:alpha val="43137"/>
                    </a:srgbClr>
                  </a:outerShdw>
                </a:effectLst>
                <a:ea typeface="微软雅黑 Light" panose="020B0502040204020203" pitchFamily="34" charset="-122"/>
              </a:rPr>
              <a:t>则算法结束，否则转</a:t>
            </a:r>
            <a:r>
              <a:rPr lang="en-US" altLang="zh-CN" sz="2400" dirty="0">
                <a:effectLst>
                  <a:outerShdw blurRad="38100" dist="38100" dir="2700000" algn="tl">
                    <a:srgbClr val="000000">
                      <a:alpha val="43137"/>
                    </a:srgbClr>
                  </a:outerShdw>
                </a:effectLst>
                <a:ea typeface="微软雅黑 Light" panose="020B0502040204020203" pitchFamily="34" charset="-122"/>
              </a:rPr>
              <a:t>(2)</a:t>
            </a:r>
            <a:r>
              <a:rPr lang="zh-CN" altLang="en-US" sz="2400" dirty="0">
                <a:solidFill>
                  <a:schemeClr val="tx2"/>
                </a:solidFill>
                <a:effectLst>
                  <a:outerShdw blurRad="38100" dist="38100" dir="2700000" algn="tl">
                    <a:srgbClr val="000000">
                      <a:alpha val="43137"/>
                    </a:srgbClr>
                  </a:outerShdw>
                </a:effectLst>
                <a:ea typeface="微软雅黑 Light" panose="020B0502040204020203" pitchFamily="34" charset="-122"/>
                <a:sym typeface="Monotype Sorts" pitchFamily="2" charset="2"/>
              </a:rPr>
              <a:t> </a:t>
            </a:r>
            <a:r>
              <a:rPr lang="zh-CN" altLang="en-US" sz="2400" dirty="0">
                <a:effectLst>
                  <a:outerShdw blurRad="38100" dist="38100" dir="2700000" algn="tl">
                    <a:srgbClr val="000000">
                      <a:alpha val="43137"/>
                    </a:srgbClr>
                  </a:outerShdw>
                </a:effectLst>
                <a:ea typeface="微软雅黑 Light" panose="020B0502040204020203" pitchFamily="34" charset="-122"/>
              </a:rPr>
              <a:t>。</a:t>
            </a:r>
          </a:p>
        </p:txBody>
      </p:sp>
      <p:sp>
        <p:nvSpPr>
          <p:cNvPr id="5" name="矩形 4"/>
          <p:cNvSpPr/>
          <p:nvPr/>
        </p:nvSpPr>
        <p:spPr>
          <a:xfrm>
            <a:off x="7569711" y="718804"/>
            <a:ext cx="1107996" cy="369332"/>
          </a:xfrm>
          <a:prstGeom prst="rect">
            <a:avLst/>
          </a:prstGeom>
        </p:spPr>
        <p:txBody>
          <a:bodyPr wrap="none">
            <a:spAutoFit/>
          </a:bodyPr>
          <a:lstStyle/>
          <a:p>
            <a:r>
              <a:rPr lang="zh-CN" altLang="en-US" dirty="0">
                <a:effectLst>
                  <a:outerShdw blurRad="38100" dist="38100" dir="2700000" algn="tl">
                    <a:srgbClr val="C0C0C0"/>
                  </a:outerShdw>
                </a:effectLst>
                <a:ea typeface="微软雅黑 Light" panose="020B0502040204020203" pitchFamily="34" charset="-122"/>
              </a:rPr>
              <a:t>算法描述</a:t>
            </a:r>
            <a:endParaRPr lang="zh-CN" altLang="en-US" dirty="0"/>
          </a:p>
        </p:txBody>
      </p:sp>
    </p:spTree>
    <p:extLst>
      <p:ext uri="{BB962C8B-B14F-4D97-AF65-F5344CB8AC3E}">
        <p14:creationId xmlns:p14="http://schemas.microsoft.com/office/powerpoint/2010/main" val="3860137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800000"/>
                </a:solidFill>
                <a:ea typeface="微软雅黑 Light" panose="020B0502040204020203" pitchFamily="34" charset="-122"/>
              </a:rPr>
              <a:t>迪杰斯特拉（</a:t>
            </a:r>
            <a:r>
              <a:rPr lang="en-US" altLang="zh-CN" dirty="0" err="1">
                <a:solidFill>
                  <a:srgbClr val="800000"/>
                </a:solidFill>
                <a:ea typeface="微软雅黑 Light" panose="020B0502040204020203" pitchFamily="34" charset="-122"/>
              </a:rPr>
              <a:t>Dijkstra</a:t>
            </a:r>
            <a:r>
              <a:rPr lang="zh-CN" altLang="en-US" dirty="0">
                <a:solidFill>
                  <a:srgbClr val="800000"/>
                </a:solidFill>
                <a:ea typeface="微软雅黑 Light" panose="020B0502040204020203" pitchFamily="34" charset="-122"/>
              </a:rPr>
              <a:t>）算法</a:t>
            </a:r>
            <a:endParaRPr lang="zh-CN" altLang="en-US" dirty="0"/>
          </a:p>
        </p:txBody>
      </p:sp>
      <p:sp>
        <p:nvSpPr>
          <p:cNvPr id="4" name="Rectangle 3"/>
          <p:cNvSpPr txBox="1">
            <a:spLocks noChangeArrowheads="1"/>
          </p:cNvSpPr>
          <p:nvPr/>
        </p:nvSpPr>
        <p:spPr>
          <a:xfrm>
            <a:off x="161925" y="1328928"/>
            <a:ext cx="9220200" cy="5715000"/>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2514600" indent="-2514600">
              <a:lnSpc>
                <a:spcPct val="105000"/>
              </a:lnSpc>
              <a:spcBef>
                <a:spcPct val="0"/>
              </a:spcBef>
              <a:buSzPct val="115000"/>
              <a:buFont typeface="Monotype Sorts" pitchFamily="2" charset="2"/>
              <a:buNone/>
              <a:defRPr/>
            </a:pPr>
            <a:r>
              <a:rPr lang="en-US" altLang="zh-CN" sz="2000" b="1" dirty="0">
                <a:effectLst>
                  <a:outerShdw blurRad="38100" dist="38100" dir="2700000" algn="tl">
                    <a:srgbClr val="C0C0C0"/>
                  </a:outerShdw>
                </a:effectLst>
                <a:ea typeface="微软雅黑 Light" panose="020B0502040204020203" pitchFamily="34" charset="-122"/>
              </a:rPr>
              <a:t>void </a:t>
            </a:r>
            <a:r>
              <a:rPr lang="en-US" altLang="zh-CN" sz="2000" b="1" dirty="0" err="1">
                <a:effectLst>
                  <a:outerShdw blurRad="38100" dist="38100" dir="2700000" algn="tl">
                    <a:srgbClr val="C0C0C0"/>
                  </a:outerShdw>
                </a:effectLst>
                <a:ea typeface="微软雅黑 Light" panose="020B0502040204020203" pitchFamily="34" charset="-122"/>
              </a:rPr>
              <a:t>Shortest_DIJ</a:t>
            </a:r>
            <a:r>
              <a:rPr lang="en-US" altLang="zh-CN" sz="2000" b="1" dirty="0">
                <a:effectLst>
                  <a:outerShdw blurRad="38100" dist="38100" dir="2700000" algn="tl">
                    <a:srgbClr val="C0C0C0"/>
                  </a:outerShdw>
                </a:effectLst>
                <a:ea typeface="微软雅黑 Light" panose="020B0502040204020203" pitchFamily="34" charset="-122"/>
              </a:rPr>
              <a:t>(</a:t>
            </a:r>
            <a:r>
              <a:rPr lang="en-US" altLang="zh-CN" sz="2000" b="1" dirty="0" err="1">
                <a:effectLst>
                  <a:outerShdw blurRad="38100" dist="38100" dir="2700000" algn="tl">
                    <a:srgbClr val="C0C0C0"/>
                  </a:outerShdw>
                </a:effectLst>
                <a:ea typeface="微软雅黑 Light" panose="020B0502040204020203" pitchFamily="34" charset="-122"/>
              </a:rPr>
              <a:t>MGraph</a:t>
            </a:r>
            <a:r>
              <a:rPr lang="en-US" altLang="zh-CN" sz="2000" b="1" dirty="0">
                <a:effectLst>
                  <a:outerShdw blurRad="38100" dist="38100" dir="2700000" algn="tl">
                    <a:srgbClr val="C0C0C0"/>
                  </a:outerShdw>
                </a:effectLst>
                <a:ea typeface="微软雅黑 Light" panose="020B0502040204020203" pitchFamily="34" charset="-122"/>
              </a:rPr>
              <a:t> G, </a:t>
            </a:r>
            <a:r>
              <a:rPr lang="en-US" altLang="zh-CN" sz="2000" b="1" dirty="0" err="1">
                <a:effectLst>
                  <a:outerShdw blurRad="38100" dist="38100" dir="2700000" algn="tl">
                    <a:srgbClr val="C0C0C0"/>
                  </a:outerShdw>
                </a:effectLst>
                <a:ea typeface="微软雅黑 Light" panose="020B0502040204020203" pitchFamily="34" charset="-122"/>
              </a:rPr>
              <a:t>int</a:t>
            </a:r>
            <a:r>
              <a:rPr lang="en-US" altLang="zh-CN" sz="2000" b="1" dirty="0">
                <a:effectLst>
                  <a:outerShdw blurRad="38100" dist="38100" dir="2700000" algn="tl">
                    <a:srgbClr val="C0C0C0"/>
                  </a:outerShdw>
                </a:effectLst>
                <a:ea typeface="微软雅黑 Light" panose="020B0502040204020203" pitchFamily="34" charset="-122"/>
              </a:rPr>
              <a:t> v0, </a:t>
            </a:r>
            <a:r>
              <a:rPr lang="en-US" altLang="zh-CN" sz="2000" b="1" dirty="0" err="1">
                <a:effectLst>
                  <a:outerShdw blurRad="38100" dist="38100" dir="2700000" algn="tl">
                    <a:srgbClr val="C0C0C0"/>
                  </a:outerShdw>
                </a:effectLst>
                <a:ea typeface="微软雅黑 Light" panose="020B0502040204020203" pitchFamily="34" charset="-122"/>
              </a:rPr>
              <a:t>PathMatrix</a:t>
            </a:r>
            <a:r>
              <a:rPr lang="en-US" altLang="zh-CN" sz="2000" b="1" dirty="0">
                <a:effectLst>
                  <a:outerShdw blurRad="38100" dist="38100" dir="2700000" algn="tl">
                    <a:srgbClr val="C0C0C0"/>
                  </a:outerShdw>
                </a:effectLst>
                <a:ea typeface="微软雅黑 Light" panose="020B0502040204020203" pitchFamily="34" charset="-122"/>
              </a:rPr>
              <a:t> &amp;P,  </a:t>
            </a:r>
            <a:r>
              <a:rPr lang="en-US" altLang="zh-CN" sz="2000" b="1" dirty="0" err="1">
                <a:effectLst>
                  <a:outerShdw blurRad="38100" dist="38100" dir="2700000" algn="tl">
                    <a:srgbClr val="C0C0C0"/>
                  </a:outerShdw>
                </a:effectLst>
                <a:ea typeface="微软雅黑 Light" panose="020B0502040204020203" pitchFamily="34" charset="-122"/>
              </a:rPr>
              <a:t>ShortPathTable</a:t>
            </a:r>
            <a:r>
              <a:rPr lang="en-US" altLang="zh-CN" sz="2000" b="1" dirty="0">
                <a:effectLst>
                  <a:outerShdw blurRad="38100" dist="38100" dir="2700000" algn="tl">
                    <a:srgbClr val="C0C0C0"/>
                  </a:outerShdw>
                </a:effectLst>
                <a:ea typeface="微软雅黑 Light" panose="020B0502040204020203" pitchFamily="34" charset="-122"/>
              </a:rPr>
              <a:t> &amp;D)</a:t>
            </a:r>
          </a:p>
          <a:p>
            <a:pPr marL="85725" indent="-85725">
              <a:lnSpc>
                <a:spcPct val="105000"/>
              </a:lnSpc>
              <a:spcBef>
                <a:spcPct val="0"/>
              </a:spcBef>
              <a:buSzPct val="115000"/>
              <a:buFont typeface="Monotype Sorts" pitchFamily="2" charset="2"/>
              <a:buNone/>
              <a:defRPr/>
            </a:pPr>
            <a:r>
              <a:rPr lang="en-US" altLang="zh-CN" sz="2000" b="1" dirty="0">
                <a:effectLst>
                  <a:outerShdw blurRad="38100" dist="38100" dir="2700000" algn="tl">
                    <a:srgbClr val="C0C0C0"/>
                  </a:outerShdw>
                </a:effectLst>
                <a:ea typeface="微软雅黑 Light" panose="020B0502040204020203" pitchFamily="34" charset="-122"/>
              </a:rPr>
              <a:t>{</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 </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用</a:t>
            </a:r>
            <a:r>
              <a:rPr lang="en-US" altLang="zh-CN" sz="2000" b="1" dirty="0" err="1">
                <a:solidFill>
                  <a:srgbClr val="008000"/>
                </a:solidFill>
                <a:effectLst>
                  <a:outerShdw blurRad="38100" dist="38100" dir="2700000" algn="tl">
                    <a:srgbClr val="C0C0C0"/>
                  </a:outerShdw>
                </a:effectLst>
                <a:ea typeface="微软雅黑 Light" panose="020B0502040204020203" pitchFamily="34" charset="-122"/>
              </a:rPr>
              <a:t>Dijkstra</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算法求有向图</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G</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的</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v0</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顶点到其余顶点</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v</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的最短路径</a:t>
            </a:r>
          </a:p>
          <a:p>
            <a:pPr marL="85725" indent="-85725">
              <a:lnSpc>
                <a:spcPct val="105000"/>
              </a:lnSpc>
              <a:spcBef>
                <a:spcPct val="0"/>
              </a:spcBef>
              <a:buSzPct val="115000"/>
              <a:buFont typeface="Monotype Sorts" pitchFamily="2" charset="2"/>
              <a:buNone/>
              <a:defRPr/>
            </a:pP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  </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 P[v]</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及其带权路径长度</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D[v]</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。若</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P[v][w]</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为</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TRUE</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 则</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w</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是从</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v0</a:t>
            </a:r>
          </a:p>
          <a:p>
            <a:pPr marL="85725" indent="-85725">
              <a:lnSpc>
                <a:spcPct val="105000"/>
              </a:lnSpc>
              <a:spcBef>
                <a:spcPct val="0"/>
              </a:spcBef>
              <a:buSzPct val="115000"/>
              <a:buFont typeface="Monotype Sorts" pitchFamily="2" charset="2"/>
              <a:buNone/>
              <a:defRPr/>
            </a:pP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 // </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到</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v</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当前求得最短路径上的顶点。</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final[v]</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为</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TRUE</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当且仅当</a:t>
            </a:r>
          </a:p>
          <a:p>
            <a:pPr marL="85725" indent="-85725">
              <a:lnSpc>
                <a:spcPct val="105000"/>
              </a:lnSpc>
              <a:spcBef>
                <a:spcPct val="0"/>
              </a:spcBef>
              <a:buSzPct val="115000"/>
              <a:buFont typeface="Monotype Sorts" pitchFamily="2" charset="2"/>
              <a:buNone/>
              <a:defRPr/>
            </a:pP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 </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 </a:t>
            </a:r>
            <a:r>
              <a:rPr lang="en-US" altLang="zh-CN" sz="2000" b="1" dirty="0" err="1">
                <a:solidFill>
                  <a:srgbClr val="008000"/>
                </a:solidFill>
                <a:effectLst>
                  <a:outerShdw blurRad="38100" dist="38100" dir="2700000" algn="tl">
                    <a:srgbClr val="C0C0C0"/>
                  </a:outerShdw>
                </a:effectLst>
                <a:ea typeface="微软雅黑 Light" panose="020B0502040204020203" pitchFamily="34" charset="-122"/>
              </a:rPr>
              <a:t>v∈S</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，即求得从</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v0</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到</a:t>
            </a:r>
            <a:r>
              <a:rPr lang="en-US" altLang="zh-CN" sz="2000" b="1" dirty="0">
                <a:solidFill>
                  <a:srgbClr val="008000"/>
                </a:solidFill>
                <a:effectLst>
                  <a:outerShdw blurRad="38100" dist="38100" dir="2700000" algn="tl">
                    <a:srgbClr val="C0C0C0"/>
                  </a:outerShdw>
                </a:effectLst>
                <a:ea typeface="微软雅黑 Light" panose="020B0502040204020203" pitchFamily="34" charset="-122"/>
              </a:rPr>
              <a:t>v</a:t>
            </a:r>
            <a:r>
              <a:rPr lang="zh-CN" altLang="en-US" sz="2000" b="1" dirty="0">
                <a:solidFill>
                  <a:srgbClr val="008000"/>
                </a:solidFill>
                <a:effectLst>
                  <a:outerShdw blurRad="38100" dist="38100" dir="2700000" algn="tl">
                    <a:srgbClr val="C0C0C0"/>
                  </a:outerShdw>
                </a:effectLst>
                <a:ea typeface="微软雅黑 Light" panose="020B0502040204020203" pitchFamily="34" charset="-122"/>
              </a:rPr>
              <a:t>的最短路径</a:t>
            </a:r>
          </a:p>
          <a:p>
            <a:pPr marL="2514600" indent="-2514600">
              <a:lnSpc>
                <a:spcPct val="105000"/>
              </a:lnSpc>
              <a:spcBef>
                <a:spcPct val="0"/>
              </a:spcBef>
              <a:buSzPct val="115000"/>
              <a:buFont typeface="Monotype Sorts" pitchFamily="2" charset="2"/>
              <a:buNone/>
              <a:defRPr/>
            </a:pPr>
            <a:r>
              <a:rPr lang="zh-CN" altLang="en-US" sz="2000" b="1" dirty="0">
                <a:effectLst>
                  <a:outerShdw blurRad="38100" dist="38100" dir="2700000" algn="tl">
                    <a:srgbClr val="C0C0C0"/>
                  </a:outerShdw>
                </a:effectLst>
                <a:ea typeface="微软雅黑 Light" panose="020B0502040204020203" pitchFamily="34" charset="-122"/>
              </a:rPr>
              <a:t>    </a:t>
            </a:r>
            <a:r>
              <a:rPr lang="en-US" altLang="zh-CN" sz="2000" b="1" dirty="0">
                <a:ea typeface="微软雅黑 Light" panose="020B0502040204020203" pitchFamily="34" charset="-122"/>
              </a:rPr>
              <a:t>for (v=0; v&lt;</a:t>
            </a:r>
            <a:r>
              <a:rPr lang="en-US" altLang="zh-CN" sz="2000" b="1" dirty="0" err="1">
                <a:ea typeface="微软雅黑 Light" panose="020B0502040204020203" pitchFamily="34" charset="-122"/>
              </a:rPr>
              <a:t>G.vexnum</a:t>
            </a:r>
            <a:r>
              <a:rPr lang="en-US" altLang="zh-CN" sz="2000" b="1" dirty="0">
                <a:ea typeface="微软雅黑 Light" panose="020B0502040204020203" pitchFamily="34" charset="-122"/>
              </a:rPr>
              <a:t>; ++v){</a:t>
            </a:r>
          </a:p>
          <a:p>
            <a:pPr marL="2514600" indent="-2514600">
              <a:lnSpc>
                <a:spcPct val="105000"/>
              </a:lnSpc>
              <a:spcBef>
                <a:spcPct val="0"/>
              </a:spcBef>
              <a:buSzPct val="115000"/>
              <a:buFont typeface="Monotype Sorts" pitchFamily="2" charset="2"/>
              <a:buNone/>
              <a:defRPr/>
            </a:pPr>
            <a:r>
              <a:rPr lang="en-US" altLang="zh-CN" sz="2000" b="1" dirty="0">
                <a:ea typeface="微软雅黑 Light" panose="020B0502040204020203" pitchFamily="34" charset="-122"/>
              </a:rPr>
              <a:t>        final[v] = FALSE; D[v] = </a:t>
            </a:r>
            <a:r>
              <a:rPr lang="en-US" altLang="zh-CN" sz="2000" b="1" dirty="0" err="1">
                <a:ea typeface="微软雅黑 Light" panose="020B0502040204020203" pitchFamily="34" charset="-122"/>
              </a:rPr>
              <a:t>G.arcs</a:t>
            </a:r>
            <a:r>
              <a:rPr lang="en-US" altLang="zh-CN" sz="2000" b="1" dirty="0">
                <a:ea typeface="微软雅黑 Light" panose="020B0502040204020203" pitchFamily="34" charset="-122"/>
              </a:rPr>
              <a:t>[v0][v];</a:t>
            </a:r>
          </a:p>
          <a:p>
            <a:pPr marL="2514600" indent="-2514600">
              <a:lnSpc>
                <a:spcPct val="105000"/>
              </a:lnSpc>
              <a:spcBef>
                <a:spcPct val="0"/>
              </a:spcBef>
              <a:buSzPct val="115000"/>
              <a:buFont typeface="Monotype Sorts" pitchFamily="2" charset="2"/>
              <a:buNone/>
              <a:defRPr/>
            </a:pPr>
            <a:r>
              <a:rPr lang="en-US" altLang="zh-CN" sz="2000" b="1" dirty="0">
                <a:ea typeface="微软雅黑 Light" panose="020B0502040204020203" pitchFamily="34" charset="-122"/>
              </a:rPr>
              <a:t>        for (w=0; w&lt;</a:t>
            </a:r>
            <a:r>
              <a:rPr lang="en-US" altLang="zh-CN" sz="2000" b="1" dirty="0" err="1">
                <a:ea typeface="微软雅黑 Light" panose="020B0502040204020203" pitchFamily="34" charset="-122"/>
              </a:rPr>
              <a:t>G.vexnum</a:t>
            </a:r>
            <a:r>
              <a:rPr lang="en-US" altLang="zh-CN" sz="2000" b="1" dirty="0">
                <a:ea typeface="微软雅黑 Light" panose="020B0502040204020203" pitchFamily="34" charset="-122"/>
              </a:rPr>
              <a:t>; ++w) P[v][w] = FALSE; //</a:t>
            </a:r>
            <a:r>
              <a:rPr lang="zh-CN" altLang="en-US" sz="2000" b="1" dirty="0">
                <a:ea typeface="微软雅黑 Light" panose="020B0502040204020203" pitchFamily="34" charset="-122"/>
              </a:rPr>
              <a:t>设空路径</a:t>
            </a:r>
          </a:p>
          <a:p>
            <a:pPr marL="2514600" indent="-2514600">
              <a:lnSpc>
                <a:spcPct val="105000"/>
              </a:lnSpc>
              <a:spcBef>
                <a:spcPct val="0"/>
              </a:spcBef>
              <a:buSzPct val="115000"/>
              <a:buFont typeface="Monotype Sorts" pitchFamily="2" charset="2"/>
              <a:buNone/>
              <a:defRPr/>
            </a:pPr>
            <a:r>
              <a:rPr lang="zh-CN" altLang="en-US" sz="2000" b="1" dirty="0">
                <a:ea typeface="微软雅黑 Light" panose="020B0502040204020203" pitchFamily="34" charset="-122"/>
              </a:rPr>
              <a:t>        </a:t>
            </a:r>
            <a:r>
              <a:rPr lang="en-US" altLang="zh-CN" sz="2000" b="1" dirty="0">
                <a:ea typeface="微软雅黑 Light" panose="020B0502040204020203" pitchFamily="34" charset="-122"/>
              </a:rPr>
              <a:t>if (D[v]&lt;INFINITY) { P[v][v0] = TRUE; P[v][v] = TRUE];}</a:t>
            </a:r>
          </a:p>
          <a:p>
            <a:pPr marL="2514600" indent="-2514600">
              <a:lnSpc>
                <a:spcPct val="105000"/>
              </a:lnSpc>
              <a:spcBef>
                <a:spcPct val="0"/>
              </a:spcBef>
              <a:buSzPct val="115000"/>
              <a:buFont typeface="Monotype Sorts" pitchFamily="2" charset="2"/>
              <a:buNone/>
              <a:defRPr/>
            </a:pPr>
            <a:r>
              <a:rPr lang="en-US" altLang="zh-CN" sz="2000" b="1" dirty="0">
                <a:ea typeface="微软雅黑 Light" panose="020B0502040204020203" pitchFamily="34" charset="-122"/>
              </a:rPr>
              <a:t>    }//for </a:t>
            </a:r>
          </a:p>
          <a:p>
            <a:pPr marL="2514600" indent="-2514600">
              <a:lnSpc>
                <a:spcPct val="105000"/>
              </a:lnSpc>
              <a:spcBef>
                <a:spcPct val="0"/>
              </a:spcBef>
              <a:buSzPct val="115000"/>
              <a:buFont typeface="Monotype Sorts" pitchFamily="2" charset="2"/>
              <a:buNone/>
              <a:defRPr/>
            </a:pPr>
            <a:r>
              <a:rPr lang="en-US" altLang="zh-CN" sz="2000" b="1" dirty="0">
                <a:ea typeface="微软雅黑 Light" panose="020B0502040204020203" pitchFamily="34" charset="-122"/>
              </a:rPr>
              <a:t>    D[v0]=0; final[v0]=TRUE; //</a:t>
            </a:r>
            <a:r>
              <a:rPr lang="zh-CN" altLang="en-US" sz="2000" b="1" dirty="0">
                <a:ea typeface="微软雅黑 Light" panose="020B0502040204020203" pitchFamily="34" charset="-122"/>
              </a:rPr>
              <a:t>初始化，</a:t>
            </a:r>
            <a:r>
              <a:rPr lang="en-US" altLang="zh-CN" sz="2000" b="1" dirty="0">
                <a:ea typeface="微软雅黑 Light" panose="020B0502040204020203" pitchFamily="34" charset="-122"/>
              </a:rPr>
              <a:t>v0</a:t>
            </a:r>
            <a:r>
              <a:rPr lang="zh-CN" altLang="en-US" sz="2000" b="1" dirty="0">
                <a:ea typeface="微软雅黑 Light" panose="020B0502040204020203" pitchFamily="34" charset="-122"/>
              </a:rPr>
              <a:t>顶点属于</a:t>
            </a:r>
            <a:r>
              <a:rPr lang="en-US" altLang="zh-CN" sz="2000" b="1" dirty="0">
                <a:ea typeface="微软雅黑 Light" panose="020B0502040204020203" pitchFamily="34" charset="-122"/>
              </a:rPr>
              <a:t>S</a:t>
            </a:r>
            <a:r>
              <a:rPr lang="zh-CN" altLang="en-US" sz="2000" b="1" dirty="0">
                <a:ea typeface="微软雅黑 Light" panose="020B0502040204020203" pitchFamily="34" charset="-122"/>
              </a:rPr>
              <a:t>集</a:t>
            </a:r>
          </a:p>
          <a:p>
            <a:pPr marL="2514600" indent="-2514600">
              <a:lnSpc>
                <a:spcPct val="105000"/>
              </a:lnSpc>
              <a:spcBef>
                <a:spcPct val="0"/>
              </a:spcBef>
              <a:buSzPct val="115000"/>
              <a:buFont typeface="Monotype Sorts" pitchFamily="2" charset="2"/>
              <a:buNone/>
              <a:defRPr/>
            </a:pPr>
            <a:r>
              <a:rPr lang="en-US" altLang="zh-CN" sz="2000" b="1" dirty="0">
                <a:solidFill>
                  <a:schemeClr val="tx1">
                    <a:lumMod val="60000"/>
                    <a:lumOff val="40000"/>
                  </a:schemeClr>
                </a:solidFill>
                <a:ea typeface="微软雅黑 Light" panose="020B0502040204020203" pitchFamily="34" charset="-122"/>
              </a:rPr>
              <a:t>}//</a:t>
            </a:r>
            <a:r>
              <a:rPr lang="en-US" altLang="zh-CN" sz="2000" b="1" dirty="0" err="1">
                <a:solidFill>
                  <a:schemeClr val="tx1">
                    <a:lumMod val="60000"/>
                    <a:lumOff val="40000"/>
                  </a:schemeClr>
                </a:solidFill>
                <a:ea typeface="微软雅黑 Light" panose="020B0502040204020203" pitchFamily="34" charset="-122"/>
              </a:rPr>
              <a:t>Shortest_DIJ</a:t>
            </a:r>
            <a:endParaRPr lang="en-US" altLang="zh-CN" sz="2000" b="1" dirty="0">
              <a:solidFill>
                <a:schemeClr val="tx1">
                  <a:lumMod val="60000"/>
                  <a:lumOff val="40000"/>
                </a:schemeClr>
              </a:solidFill>
              <a:ea typeface="微软雅黑 Light" panose="020B0502040204020203" pitchFamily="34" charset="-122"/>
            </a:endParaRPr>
          </a:p>
        </p:txBody>
      </p:sp>
    </p:spTree>
    <p:extLst>
      <p:ext uri="{BB962C8B-B14F-4D97-AF65-F5344CB8AC3E}">
        <p14:creationId xmlns:p14="http://schemas.microsoft.com/office/powerpoint/2010/main" val="3654681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800000"/>
                </a:solidFill>
                <a:ea typeface="微软雅黑 Light" panose="020B0502040204020203" pitchFamily="34" charset="-122"/>
              </a:rPr>
              <a:t>迪杰斯特拉（</a:t>
            </a:r>
            <a:r>
              <a:rPr lang="en-US" altLang="zh-CN" dirty="0" err="1">
                <a:solidFill>
                  <a:srgbClr val="800000"/>
                </a:solidFill>
                <a:ea typeface="微软雅黑 Light" panose="020B0502040204020203" pitchFamily="34" charset="-122"/>
              </a:rPr>
              <a:t>Dijkstra</a:t>
            </a:r>
            <a:r>
              <a:rPr lang="zh-CN" altLang="en-US" dirty="0">
                <a:solidFill>
                  <a:srgbClr val="800000"/>
                </a:solidFill>
                <a:ea typeface="微软雅黑 Light" panose="020B0502040204020203" pitchFamily="34" charset="-122"/>
              </a:rPr>
              <a:t>）算法</a:t>
            </a:r>
            <a:endParaRPr lang="zh-CN" altLang="en-US" dirty="0"/>
          </a:p>
        </p:txBody>
      </p:sp>
      <p:sp>
        <p:nvSpPr>
          <p:cNvPr id="4" name="Rectangle 3"/>
          <p:cNvSpPr txBox="1">
            <a:spLocks noChangeArrowheads="1"/>
          </p:cNvSpPr>
          <p:nvPr/>
        </p:nvSpPr>
        <p:spPr>
          <a:xfrm>
            <a:off x="200025" y="1238250"/>
            <a:ext cx="8763000" cy="5715000"/>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marL="85725" indent="-85725">
              <a:lnSpc>
                <a:spcPct val="105000"/>
              </a:lnSpc>
              <a:spcBef>
                <a:spcPct val="0"/>
              </a:spcBef>
              <a:buSzPct val="115000"/>
              <a:buFont typeface="Monotype Sorts" pitchFamily="2" charset="2"/>
              <a:buNone/>
              <a:defRPr/>
            </a:pP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开始主循环，每次求得</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v0</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到某个</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顶点的最短路径，并加</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到</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S</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集</a:t>
            </a:r>
          </a:p>
          <a:p>
            <a:pPr marL="2514600" indent="-2514600">
              <a:lnSpc>
                <a:spcPct val="105000"/>
              </a:lnSpc>
              <a:spcBef>
                <a:spcPct val="0"/>
              </a:spcBef>
              <a:buSzPct val="115000"/>
              <a:buFont typeface="Monotype Sorts" pitchFamily="2" charset="2"/>
              <a:buNone/>
              <a:defRPr/>
            </a:pPr>
            <a:r>
              <a:rPr lang="en-US" altLang="zh-CN" sz="1800" b="1" dirty="0">
                <a:ea typeface="微软雅黑 Light" panose="020B0502040204020203" pitchFamily="34" charset="-122"/>
              </a:rPr>
              <a:t>for (</a:t>
            </a:r>
            <a:r>
              <a:rPr lang="en-US" altLang="zh-CN" sz="1800" b="1" dirty="0" err="1">
                <a:ea typeface="微软雅黑 Light" panose="020B0502040204020203" pitchFamily="34" charset="-122"/>
              </a:rPr>
              <a:t>i</a:t>
            </a:r>
            <a:r>
              <a:rPr lang="en-US" altLang="zh-CN" sz="1800" b="1" dirty="0">
                <a:ea typeface="微软雅黑 Light" panose="020B0502040204020203" pitchFamily="34" charset="-122"/>
              </a:rPr>
              <a:t>=1; </a:t>
            </a:r>
            <a:r>
              <a:rPr lang="en-US" altLang="zh-CN" sz="1800" b="1" dirty="0" err="1">
                <a:ea typeface="微软雅黑 Light" panose="020B0502040204020203" pitchFamily="34" charset="-122"/>
              </a:rPr>
              <a:t>i</a:t>
            </a:r>
            <a:r>
              <a:rPr lang="en-US" altLang="zh-CN" sz="1800" b="1" dirty="0">
                <a:ea typeface="微软雅黑 Light" panose="020B0502040204020203" pitchFamily="34" charset="-122"/>
              </a:rPr>
              <a:t>&lt;</a:t>
            </a:r>
            <a:r>
              <a:rPr lang="en-US" altLang="zh-CN" sz="1800" b="1" dirty="0" err="1">
                <a:ea typeface="微软雅黑 Light" panose="020B0502040204020203" pitchFamily="34" charset="-122"/>
              </a:rPr>
              <a:t>G.vexnum</a:t>
            </a:r>
            <a:r>
              <a:rPr lang="en-US" altLang="zh-CN" sz="1800" b="1" dirty="0">
                <a:ea typeface="微软雅黑 Light" panose="020B0502040204020203" pitchFamily="34" charset="-122"/>
              </a:rPr>
              <a:t>; ++</a:t>
            </a:r>
            <a:r>
              <a:rPr lang="en-US" altLang="zh-CN" sz="1800" b="1" dirty="0" err="1">
                <a:ea typeface="微软雅黑 Light" panose="020B0502040204020203" pitchFamily="34" charset="-122"/>
              </a:rPr>
              <a:t>i</a:t>
            </a:r>
            <a:r>
              <a:rPr lang="en-US" altLang="zh-CN" sz="1800" b="1" dirty="0">
                <a:ea typeface="微软雅黑 Light" panose="020B0502040204020203" pitchFamily="34" charset="-122"/>
              </a:rPr>
              <a:t>) {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其余</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G.vexnum-1</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个顶点</a:t>
            </a:r>
          </a:p>
          <a:p>
            <a:pPr marL="2514600" indent="-2514600">
              <a:lnSpc>
                <a:spcPct val="105000"/>
              </a:lnSpc>
              <a:spcBef>
                <a:spcPct val="0"/>
              </a:spcBef>
              <a:buSzPct val="115000"/>
              <a:buFont typeface="Monotype Sorts" pitchFamily="2" charset="2"/>
              <a:buNone/>
              <a:defRPr/>
            </a:pPr>
            <a:r>
              <a:rPr lang="zh-CN" altLang="en-US" sz="1800" b="1" dirty="0">
                <a:ea typeface="微软雅黑 Light" panose="020B0502040204020203" pitchFamily="34" charset="-122"/>
              </a:rPr>
              <a:t>    </a:t>
            </a:r>
            <a:r>
              <a:rPr lang="en-US" altLang="zh-CN" sz="1800" b="1" dirty="0">
                <a:ea typeface="微软雅黑 Light" panose="020B0502040204020203" pitchFamily="34" charset="-122"/>
              </a:rPr>
              <a:t>min = INFINITY;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当前所知离</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v0</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顶点的最近距离</a:t>
            </a:r>
          </a:p>
          <a:p>
            <a:pPr marL="2514600" indent="-2514600">
              <a:lnSpc>
                <a:spcPct val="105000"/>
              </a:lnSpc>
              <a:spcBef>
                <a:spcPct val="0"/>
              </a:spcBef>
              <a:buSzPct val="115000"/>
              <a:buFont typeface="Monotype Sorts" pitchFamily="2" charset="2"/>
              <a:buNone/>
              <a:defRPr/>
            </a:pPr>
            <a:r>
              <a:rPr lang="zh-CN" altLang="en-US" sz="1800" b="1" dirty="0">
                <a:ea typeface="微软雅黑 Light" panose="020B0502040204020203" pitchFamily="34" charset="-122"/>
              </a:rPr>
              <a:t>    </a:t>
            </a:r>
            <a:r>
              <a:rPr lang="en-US" altLang="zh-CN" sz="1800" b="1" dirty="0">
                <a:ea typeface="微软雅黑 Light" panose="020B0502040204020203" pitchFamily="34" charset="-122"/>
              </a:rPr>
              <a:t>for (w=0; w&lt;</a:t>
            </a:r>
            <a:r>
              <a:rPr lang="en-US" altLang="zh-CN" sz="1800" b="1" dirty="0" err="1">
                <a:ea typeface="微软雅黑 Light" panose="020B0502040204020203" pitchFamily="34" charset="-122"/>
              </a:rPr>
              <a:t>G.vexnum</a:t>
            </a:r>
            <a:r>
              <a:rPr lang="en-US" altLang="zh-CN" sz="1800" b="1" dirty="0">
                <a:ea typeface="微软雅黑 Light" panose="020B0502040204020203" pitchFamily="34" charset="-122"/>
              </a:rPr>
              <a:t>; ++w) </a:t>
            </a:r>
          </a:p>
          <a:p>
            <a:pPr marL="2514600" indent="-2514600">
              <a:lnSpc>
                <a:spcPct val="105000"/>
              </a:lnSpc>
              <a:spcBef>
                <a:spcPct val="0"/>
              </a:spcBef>
              <a:buSzPct val="115000"/>
              <a:buFont typeface="Monotype Sorts" pitchFamily="2" charset="2"/>
              <a:buNone/>
              <a:defRPr/>
            </a:pPr>
            <a:r>
              <a:rPr lang="en-US" altLang="zh-CN" sz="1800" b="1" dirty="0">
                <a:ea typeface="微软雅黑 Light" panose="020B0502040204020203" pitchFamily="34" charset="-122"/>
              </a:rPr>
              <a:t>        if (!final[w])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 w</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顶点在</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V-S</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中</a:t>
            </a:r>
          </a:p>
          <a:p>
            <a:pPr marL="2514600" indent="-2514600">
              <a:lnSpc>
                <a:spcPct val="105000"/>
              </a:lnSpc>
              <a:spcBef>
                <a:spcPct val="0"/>
              </a:spcBef>
              <a:buSzPct val="115000"/>
              <a:buFont typeface="Monotype Sorts" pitchFamily="2" charset="2"/>
              <a:buNone/>
              <a:defRPr/>
            </a:pPr>
            <a:r>
              <a:rPr lang="zh-CN" altLang="en-US" sz="1800" b="1" dirty="0">
                <a:ea typeface="微软雅黑 Light" panose="020B0502040204020203" pitchFamily="34" charset="-122"/>
              </a:rPr>
              <a:t>            </a:t>
            </a:r>
            <a:r>
              <a:rPr lang="en-US" altLang="zh-CN" sz="1800" b="1" dirty="0">
                <a:ea typeface="微软雅黑 Light" panose="020B0502040204020203" pitchFamily="34" charset="-122"/>
              </a:rPr>
              <a:t>if  (D[w]&lt;min) { v=w; min = D[w] }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//w</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顶点离</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v0</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顶点更近</a:t>
            </a:r>
          </a:p>
          <a:p>
            <a:pPr marL="2514600" indent="-2514600">
              <a:lnSpc>
                <a:spcPct val="105000"/>
              </a:lnSpc>
              <a:spcBef>
                <a:spcPct val="0"/>
              </a:spcBef>
              <a:buSzPct val="115000"/>
              <a:buFont typeface="Monotype Sorts" pitchFamily="2" charset="2"/>
              <a:buNone/>
              <a:defRPr/>
            </a:pPr>
            <a:r>
              <a:rPr lang="zh-CN" altLang="en-US" sz="1800" b="1" dirty="0">
                <a:ea typeface="微软雅黑 Light" panose="020B0502040204020203" pitchFamily="34" charset="-122"/>
              </a:rPr>
              <a:t>    </a:t>
            </a:r>
            <a:r>
              <a:rPr lang="en-US" altLang="zh-CN" sz="1800" b="1" dirty="0">
                <a:ea typeface="微软雅黑 Light" panose="020B0502040204020203" pitchFamily="34" charset="-122"/>
              </a:rPr>
              <a:t>final[v] = TURE;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离</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v0</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顶点最近的</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v</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加入</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S</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集</a:t>
            </a:r>
          </a:p>
          <a:p>
            <a:pPr marL="2514600" indent="-2514600">
              <a:lnSpc>
                <a:spcPct val="105000"/>
              </a:lnSpc>
              <a:spcBef>
                <a:spcPct val="0"/>
              </a:spcBef>
              <a:buSzPct val="115000"/>
              <a:buFont typeface="Monotype Sorts" pitchFamily="2" charset="2"/>
              <a:buNone/>
              <a:defRPr/>
            </a:pPr>
            <a:r>
              <a:rPr lang="zh-CN" altLang="en-US" sz="1800" b="1" dirty="0">
                <a:ea typeface="微软雅黑 Light" panose="020B0502040204020203" pitchFamily="34" charset="-122"/>
              </a:rPr>
              <a:t>    </a:t>
            </a:r>
            <a:r>
              <a:rPr lang="en-US" altLang="zh-CN" sz="1800" b="1" dirty="0">
                <a:ea typeface="微软雅黑 Light" panose="020B0502040204020203" pitchFamily="34" charset="-122"/>
              </a:rPr>
              <a:t>for (w=0; w&lt;</a:t>
            </a:r>
            <a:r>
              <a:rPr lang="en-US" altLang="zh-CN" sz="1800" b="1" dirty="0" err="1">
                <a:ea typeface="微软雅黑 Light" panose="020B0502040204020203" pitchFamily="34" charset="-122"/>
              </a:rPr>
              <a:t>G.vexnum</a:t>
            </a:r>
            <a:r>
              <a:rPr lang="en-US" altLang="zh-CN" sz="1800" b="1" dirty="0">
                <a:ea typeface="微软雅黑 Light" panose="020B0502040204020203" pitchFamily="34" charset="-122"/>
              </a:rPr>
              <a:t>; ++w)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更新当前最短路径及距离</a:t>
            </a:r>
          </a:p>
          <a:p>
            <a:pPr marL="2514600" indent="-2514600">
              <a:lnSpc>
                <a:spcPct val="105000"/>
              </a:lnSpc>
              <a:spcBef>
                <a:spcPct val="0"/>
              </a:spcBef>
              <a:buSzPct val="115000"/>
              <a:buFont typeface="Monotype Sorts" pitchFamily="2" charset="2"/>
              <a:buNone/>
              <a:defRPr/>
            </a:pPr>
            <a:r>
              <a:rPr lang="zh-CN" altLang="en-US" sz="1800" b="1" dirty="0">
                <a:ea typeface="微软雅黑 Light" panose="020B0502040204020203" pitchFamily="34" charset="-122"/>
              </a:rPr>
              <a:t>        </a:t>
            </a:r>
            <a:r>
              <a:rPr lang="en-US" altLang="zh-CN" sz="1800" b="1" dirty="0">
                <a:ea typeface="微软雅黑 Light" panose="020B0502040204020203" pitchFamily="34" charset="-122"/>
              </a:rPr>
              <a:t>if (!final[w] &amp;&amp; (</a:t>
            </a:r>
            <a:r>
              <a:rPr lang="en-US" altLang="zh-CN" sz="1800" b="1" dirty="0" err="1">
                <a:ea typeface="微软雅黑 Light" panose="020B0502040204020203" pitchFamily="34" charset="-122"/>
              </a:rPr>
              <a:t>min+G.arcs</a:t>
            </a:r>
            <a:r>
              <a:rPr lang="en-US" altLang="zh-CN" sz="1800" b="1" dirty="0">
                <a:ea typeface="微软雅黑 Light" panose="020B0502040204020203" pitchFamily="34" charset="-122"/>
              </a:rPr>
              <a:t>[v][w]&lt;D[w])) { </a:t>
            </a:r>
          </a:p>
          <a:p>
            <a:pPr marL="2514600" indent="-2514600">
              <a:lnSpc>
                <a:spcPct val="105000"/>
              </a:lnSpc>
              <a:spcBef>
                <a:spcPct val="0"/>
              </a:spcBef>
              <a:buSzPct val="115000"/>
              <a:buFont typeface="Monotype Sorts" pitchFamily="2" charset="2"/>
              <a:buNone/>
              <a:defRPr/>
            </a:pP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            //</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修改</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D[w]</a:t>
            </a:r>
            <a:r>
              <a:rPr lang="zh-CN" altLang="en-US" sz="1800" b="1" dirty="0">
                <a:solidFill>
                  <a:srgbClr val="008000"/>
                </a:solidFill>
                <a:effectLst>
                  <a:outerShdw blurRad="38100" dist="38100" dir="2700000" algn="tl">
                    <a:srgbClr val="C0C0C0"/>
                  </a:outerShdw>
                </a:effectLst>
                <a:ea typeface="微软雅黑 Light" panose="020B0502040204020203" pitchFamily="34" charset="-122"/>
              </a:rPr>
              <a:t>和</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P[w], w ∈V-S</a:t>
            </a:r>
          </a:p>
          <a:p>
            <a:pPr marL="2514600" indent="-2514600">
              <a:lnSpc>
                <a:spcPct val="105000"/>
              </a:lnSpc>
              <a:spcBef>
                <a:spcPct val="0"/>
              </a:spcBef>
              <a:buSzPct val="115000"/>
              <a:buFont typeface="Monotype Sorts" pitchFamily="2" charset="2"/>
              <a:buNone/>
              <a:defRPr/>
            </a:pPr>
            <a:r>
              <a:rPr lang="en-US" altLang="zh-CN" sz="1800" b="1" dirty="0">
                <a:ea typeface="微软雅黑 Light" panose="020B0502040204020203" pitchFamily="34" charset="-122"/>
              </a:rPr>
              <a:t>            D[w] = min + </a:t>
            </a:r>
            <a:r>
              <a:rPr lang="en-US" altLang="zh-CN" sz="1800" b="1" dirty="0" err="1">
                <a:ea typeface="微软雅黑 Light" panose="020B0502040204020203" pitchFamily="34" charset="-122"/>
              </a:rPr>
              <a:t>G.arcs</a:t>
            </a:r>
            <a:r>
              <a:rPr lang="en-US" altLang="zh-CN" sz="1800" b="1" dirty="0">
                <a:ea typeface="微软雅黑 Light" panose="020B0502040204020203" pitchFamily="34" charset="-122"/>
              </a:rPr>
              <a:t>[v][w];</a:t>
            </a:r>
          </a:p>
          <a:p>
            <a:pPr marL="2514600" indent="-2514600">
              <a:lnSpc>
                <a:spcPct val="105000"/>
              </a:lnSpc>
              <a:spcBef>
                <a:spcPct val="0"/>
              </a:spcBef>
              <a:buSzPct val="115000"/>
              <a:buFont typeface="Monotype Sorts" pitchFamily="2" charset="2"/>
              <a:buNone/>
              <a:defRPr/>
            </a:pPr>
            <a:r>
              <a:rPr lang="en-US" altLang="zh-CN" sz="1800" b="1" dirty="0">
                <a:ea typeface="微软雅黑 Light" panose="020B0502040204020203" pitchFamily="34" charset="-122"/>
              </a:rPr>
              <a:t>            P[w] = P[v]; P[w][w] = TURE; </a:t>
            </a:r>
            <a:r>
              <a:rPr lang="en-US" altLang="zh-CN" sz="1800" b="1" dirty="0">
                <a:solidFill>
                  <a:srgbClr val="008000"/>
                </a:solidFill>
                <a:effectLst>
                  <a:outerShdw blurRad="38100" dist="38100" dir="2700000" algn="tl">
                    <a:srgbClr val="C0C0C0"/>
                  </a:outerShdw>
                </a:effectLst>
                <a:ea typeface="微软雅黑 Light" panose="020B0502040204020203" pitchFamily="34" charset="-122"/>
              </a:rPr>
              <a:t>// P[w]=P[v]+[w]</a:t>
            </a:r>
          </a:p>
          <a:p>
            <a:pPr marL="2514600" indent="-2514600">
              <a:lnSpc>
                <a:spcPct val="105000"/>
              </a:lnSpc>
              <a:spcBef>
                <a:spcPct val="0"/>
              </a:spcBef>
              <a:buSzPct val="115000"/>
              <a:buFont typeface="Monotype Sorts" pitchFamily="2" charset="2"/>
              <a:buNone/>
              <a:defRPr/>
            </a:pPr>
            <a:r>
              <a:rPr lang="en-US" altLang="zh-CN" sz="1800" b="1" dirty="0">
                <a:ea typeface="微软雅黑 Light" panose="020B0502040204020203" pitchFamily="34" charset="-122"/>
              </a:rPr>
              <a:t>}//for</a:t>
            </a:r>
          </a:p>
          <a:p>
            <a:pPr marL="2514600" indent="-2514600">
              <a:lnSpc>
                <a:spcPct val="105000"/>
              </a:lnSpc>
              <a:spcBef>
                <a:spcPct val="0"/>
              </a:spcBef>
              <a:buSzPct val="115000"/>
              <a:buFont typeface="Monotype Sorts" pitchFamily="2" charset="2"/>
              <a:buNone/>
              <a:defRPr/>
            </a:pPr>
            <a:r>
              <a:rPr lang="en-US" altLang="zh-CN" sz="1800" b="1" dirty="0">
                <a:ea typeface="微软雅黑 Light" panose="020B0502040204020203" pitchFamily="34" charset="-122"/>
              </a:rPr>
              <a:t>}//</a:t>
            </a:r>
            <a:r>
              <a:rPr lang="en-US" altLang="zh-CN" sz="1800" b="1" dirty="0" err="1">
                <a:ea typeface="微软雅黑 Light" panose="020B0502040204020203" pitchFamily="34" charset="-122"/>
              </a:rPr>
              <a:t>Shortest_DIJ</a:t>
            </a:r>
            <a:endParaRPr lang="en-US" altLang="zh-CN" sz="1800" b="1" dirty="0">
              <a:ea typeface="微软雅黑 Light" panose="020B0502040204020203" pitchFamily="34" charset="-122"/>
            </a:endParaRPr>
          </a:p>
        </p:txBody>
      </p:sp>
      <p:sp>
        <p:nvSpPr>
          <p:cNvPr id="5" name="Rectangle 4"/>
          <p:cNvSpPr/>
          <p:nvPr/>
        </p:nvSpPr>
        <p:spPr bwMode="auto">
          <a:xfrm>
            <a:off x="298450" y="2389188"/>
            <a:ext cx="8281988" cy="1152525"/>
          </a:xfrm>
          <a:prstGeom prst="rect">
            <a:avLst/>
          </a:prstGeom>
          <a:noFill/>
          <a:ln w="12700" cap="sq" cmpd="sng" algn="ctr">
            <a:solidFill>
              <a:schemeClr val="bg1">
                <a:lumMod val="50000"/>
              </a:schemeClr>
            </a:solidFill>
            <a:prstDash val="solid"/>
            <a:round/>
            <a:headEnd type="none" w="sm" len="sm"/>
            <a:tailEnd type="none" w="sm" len="sm"/>
          </a:ln>
          <a:effectLst/>
        </p:spPr>
        <p:txBody>
          <a:bodyPr/>
          <a:lstStyle/>
          <a:p>
            <a:pPr eaLnBrk="1" hangingPunct="1">
              <a:defRPr/>
            </a:pPr>
            <a:endParaRPr lang="zh-CN" altLang="en-US" dirty="0">
              <a:ea typeface="微软雅黑 Light" panose="020B0502040204020203" pitchFamily="34" charset="-122"/>
            </a:endParaRPr>
          </a:p>
        </p:txBody>
      </p:sp>
      <p:sp>
        <p:nvSpPr>
          <p:cNvPr id="6" name="Rectangle 5"/>
          <p:cNvSpPr/>
          <p:nvPr/>
        </p:nvSpPr>
        <p:spPr bwMode="auto">
          <a:xfrm>
            <a:off x="298450" y="4044952"/>
            <a:ext cx="8281988" cy="2016124"/>
          </a:xfrm>
          <a:prstGeom prst="rect">
            <a:avLst/>
          </a:prstGeom>
          <a:noFill/>
          <a:ln w="12700" cap="sq" cmpd="sng" algn="ctr">
            <a:solidFill>
              <a:schemeClr val="bg1">
                <a:lumMod val="50000"/>
              </a:schemeClr>
            </a:solidFill>
            <a:prstDash val="solid"/>
            <a:round/>
            <a:headEnd type="none" w="sm" len="sm"/>
            <a:tailEnd type="none" w="sm" len="sm"/>
          </a:ln>
          <a:effectLst/>
        </p:spPr>
        <p:txBody>
          <a:bodyPr/>
          <a:lstStyle/>
          <a:p>
            <a:pPr eaLnBrk="1" hangingPunct="1">
              <a:defRPr/>
            </a:pPr>
            <a:endParaRPr lang="zh-CN" altLang="en-US" dirty="0">
              <a:ea typeface="微软雅黑 Light" panose="020B0502040204020203" pitchFamily="34" charset="-122"/>
            </a:endParaRPr>
          </a:p>
        </p:txBody>
      </p:sp>
      <p:sp>
        <p:nvSpPr>
          <p:cNvPr id="7" name="Rounded Rectangular Callout 7"/>
          <p:cNvSpPr>
            <a:spLocks noChangeArrowheads="1"/>
          </p:cNvSpPr>
          <p:nvPr/>
        </p:nvSpPr>
        <p:spPr bwMode="auto">
          <a:xfrm>
            <a:off x="8004175" y="1668463"/>
            <a:ext cx="863600" cy="865187"/>
          </a:xfrm>
          <a:prstGeom prst="wedgeRoundRectCallout">
            <a:avLst>
              <a:gd name="adj1" fmla="val -42389"/>
              <a:gd name="adj2" fmla="val 82343"/>
              <a:gd name="adj3" fmla="val 16667"/>
            </a:avLst>
          </a:prstGeom>
          <a:solidFill>
            <a:schemeClr val="accent1"/>
          </a:solidFill>
          <a:ln w="12700" cap="sq" algn="ctr">
            <a:solidFill>
              <a:schemeClr val="tx1"/>
            </a:solidFill>
            <a:round/>
            <a:headEnd type="none" w="sm" len="sm"/>
            <a:tailEnd type="none" w="sm" len="sm"/>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dirty="0">
                <a:ea typeface="微软雅黑 Light" panose="020B0502040204020203" pitchFamily="34" charset="-122"/>
              </a:rPr>
              <a:t>(2)</a:t>
            </a:r>
            <a:endParaRPr lang="zh-CN" altLang="en-US" sz="1800" dirty="0">
              <a:ea typeface="微软雅黑 Light" panose="020B0502040204020203" pitchFamily="34" charset="-122"/>
            </a:endParaRPr>
          </a:p>
        </p:txBody>
      </p:sp>
      <p:sp>
        <p:nvSpPr>
          <p:cNvPr id="8" name="Rounded Rectangular Callout 8"/>
          <p:cNvSpPr>
            <a:spLocks noChangeArrowheads="1"/>
          </p:cNvSpPr>
          <p:nvPr/>
        </p:nvSpPr>
        <p:spPr bwMode="auto">
          <a:xfrm rot="10800000" flipV="1">
            <a:off x="8148638" y="3757613"/>
            <a:ext cx="863600" cy="935037"/>
          </a:xfrm>
          <a:prstGeom prst="wedgeRoundRectCallout">
            <a:avLst>
              <a:gd name="adj1" fmla="val 108625"/>
              <a:gd name="adj2" fmla="val 83361"/>
              <a:gd name="adj3" fmla="val 16667"/>
            </a:avLst>
          </a:prstGeom>
          <a:solidFill>
            <a:schemeClr val="accent1"/>
          </a:solidFill>
          <a:ln w="12700" cap="sq" algn="ctr">
            <a:solidFill>
              <a:schemeClr val="tx1"/>
            </a:solidFill>
            <a:round/>
            <a:headEnd type="none" w="sm" len="sm"/>
            <a:tailEnd type="none" w="sm" len="sm"/>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dirty="0">
                <a:ea typeface="微软雅黑 Light" panose="020B0502040204020203" pitchFamily="34" charset="-122"/>
              </a:rPr>
              <a:t>(3)</a:t>
            </a:r>
            <a:endParaRPr lang="zh-CN" altLang="en-US" sz="1800" dirty="0">
              <a:ea typeface="微软雅黑 Light" panose="020B0502040204020203" pitchFamily="34" charset="-122"/>
            </a:endParaRPr>
          </a:p>
        </p:txBody>
      </p:sp>
      <p:sp>
        <p:nvSpPr>
          <p:cNvPr id="9" name="矩形 8"/>
          <p:cNvSpPr/>
          <p:nvPr/>
        </p:nvSpPr>
        <p:spPr>
          <a:xfrm>
            <a:off x="7296199" y="483067"/>
            <a:ext cx="1716039" cy="36933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defRPr/>
            </a:pPr>
            <a:r>
              <a:rPr lang="en-US" altLang="zh-CN" dirty="0">
                <a:latin typeface="Play"/>
                <a:ea typeface="微软雅黑 Light" panose="020B0502040204020203" pitchFamily="34" charset="-122"/>
                <a:hlinkClick r:id="rId2"/>
              </a:rPr>
              <a:t>cpp.sh/4qqu</a:t>
            </a:r>
            <a:endParaRPr lang="zh-CN" altLang="en-US" dirty="0">
              <a:ea typeface="微软雅黑 Light" panose="020B0502040204020203" pitchFamily="34" charset="-122"/>
            </a:endParaRPr>
          </a:p>
        </p:txBody>
      </p:sp>
      <p:sp>
        <p:nvSpPr>
          <p:cNvPr id="3" name="圆角矩形 2"/>
          <p:cNvSpPr/>
          <p:nvPr/>
        </p:nvSpPr>
        <p:spPr>
          <a:xfrm>
            <a:off x="6667499" y="5676900"/>
            <a:ext cx="22955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时间复杂度</a:t>
            </a:r>
            <a:r>
              <a:rPr lang="en-US" altLang="zh-CN" sz="2400" dirty="0"/>
              <a:t>O (n^2)</a:t>
            </a:r>
            <a:endParaRPr lang="zh-CN" altLang="en-US" sz="2400" dirty="0"/>
          </a:p>
        </p:txBody>
      </p:sp>
    </p:spTree>
    <p:extLst>
      <p:ext uri="{BB962C8B-B14F-4D97-AF65-F5344CB8AC3E}">
        <p14:creationId xmlns:p14="http://schemas.microsoft.com/office/powerpoint/2010/main" val="106426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任意两点之间最短路径</a:t>
            </a:r>
          </a:p>
        </p:txBody>
      </p:sp>
      <p:pic>
        <p:nvPicPr>
          <p:cNvPr id="4" name="Picture 2" descr="081028t67l8vd73686e68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597" y="2052454"/>
            <a:ext cx="47625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13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6787659" cy="640080"/>
          </a:xfrm>
        </p:spPr>
        <p:txBody>
          <a:bodyPr/>
          <a:lstStyle/>
          <a:p>
            <a:r>
              <a:rPr lang="zh-CN" altLang="en-US" dirty="0"/>
              <a:t>弗洛伊德（</a:t>
            </a:r>
            <a:r>
              <a:rPr lang="en-US" altLang="zh-CN" dirty="0"/>
              <a:t>Floyd</a:t>
            </a:r>
            <a:r>
              <a:rPr lang="zh-CN" altLang="en-US" dirty="0"/>
              <a:t>）算法****</a:t>
            </a:r>
          </a:p>
        </p:txBody>
      </p:sp>
      <p:sp>
        <p:nvSpPr>
          <p:cNvPr id="4" name="矩形 3"/>
          <p:cNvSpPr/>
          <p:nvPr/>
        </p:nvSpPr>
        <p:spPr>
          <a:xfrm>
            <a:off x="1474306" y="1880384"/>
            <a:ext cx="5519460" cy="584775"/>
          </a:xfrm>
          <a:prstGeom prst="rect">
            <a:avLst/>
          </a:prstGeom>
        </p:spPr>
        <p:txBody>
          <a:bodyPr wrap="none">
            <a:spAutoFit/>
          </a:bodyPr>
          <a:lstStyle/>
          <a:p>
            <a:pPr>
              <a:defRPr/>
            </a:pPr>
            <a:r>
              <a:rPr lang="zh-CN" altLang="en-US" sz="3200" b="1" dirty="0">
                <a:effectLst>
                  <a:outerShdw blurRad="38100" dist="38100" dir="2700000" algn="tl">
                    <a:srgbClr val="000000">
                      <a:alpha val="43137"/>
                    </a:srgbClr>
                  </a:outerShdw>
                </a:effectLst>
                <a:ea typeface="微软雅黑 Light" panose="020B0502040204020203" pitchFamily="34" charset="-122"/>
              </a:rPr>
              <a:t>求每一对顶点之间的最短路径</a:t>
            </a:r>
          </a:p>
        </p:txBody>
      </p:sp>
      <p:sp>
        <p:nvSpPr>
          <p:cNvPr id="5" name="Rectangle 3"/>
          <p:cNvSpPr txBox="1">
            <a:spLocks noChangeArrowheads="1"/>
          </p:cNvSpPr>
          <p:nvPr/>
        </p:nvSpPr>
        <p:spPr>
          <a:xfrm>
            <a:off x="260698" y="3003983"/>
            <a:ext cx="8759477" cy="1491818"/>
          </a:xfrm>
          <a:prstGeom prst="rect">
            <a:avLst/>
          </a:prstGeom>
        </p:spPr>
        <p:txBody>
          <a:bodyPr/>
          <a:lst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a:lstStyle>
          <a:p>
            <a:pPr>
              <a:lnSpc>
                <a:spcPct val="110000"/>
              </a:lnSpc>
              <a:defRPr/>
            </a:pPr>
            <a:r>
              <a:rPr lang="zh-CN" altLang="en-US" sz="2800" b="1" u="sng" dirty="0">
                <a:solidFill>
                  <a:srgbClr val="FF3300"/>
                </a:solidFill>
                <a:effectLst>
                  <a:outerShdw blurRad="38100" dist="38100" dir="2700000" algn="tl">
                    <a:srgbClr val="C0C0C0"/>
                  </a:outerShdw>
                </a:effectLst>
                <a:ea typeface="微软雅黑 Light" panose="020B0502040204020203" pitchFamily="34" charset="-122"/>
              </a:rPr>
              <a:t>问题的提法：</a:t>
            </a:r>
            <a:r>
              <a:rPr lang="zh-CN" altLang="en-US" sz="2400" b="1" dirty="0">
                <a:effectLst>
                  <a:outerShdw blurRad="38100" dist="38100" dir="2700000" algn="tl">
                    <a:srgbClr val="C0C0C0"/>
                  </a:outerShdw>
                </a:effectLst>
                <a:ea typeface="微软雅黑 Light" panose="020B0502040204020203" pitchFamily="34" charset="-122"/>
              </a:rPr>
              <a:t>已知一个各边权值均大于</a:t>
            </a:r>
            <a:r>
              <a:rPr lang="en-US" altLang="zh-CN" sz="2400" b="1" dirty="0">
                <a:effectLst>
                  <a:outerShdw blurRad="38100" dist="38100" dir="2700000" algn="tl">
                    <a:srgbClr val="C0C0C0"/>
                  </a:outerShdw>
                </a:effectLst>
                <a:ea typeface="微软雅黑 Light" panose="020B0502040204020203" pitchFamily="34" charset="-122"/>
              </a:rPr>
              <a:t>0</a:t>
            </a:r>
            <a:r>
              <a:rPr lang="zh-CN" altLang="en-US" sz="2400" b="1" dirty="0">
                <a:effectLst>
                  <a:outerShdw blurRad="38100" dist="38100" dir="2700000" algn="tl">
                    <a:srgbClr val="C0C0C0"/>
                  </a:outerShdw>
                </a:effectLst>
                <a:ea typeface="微软雅黑 Light" panose="020B0502040204020203" pitchFamily="34" charset="-122"/>
              </a:rPr>
              <a:t>的带权有向图，对每一对顶点 </a:t>
            </a:r>
            <a:r>
              <a:rPr lang="en-US" altLang="zh-CN" sz="2400" b="1" i="1" dirty="0">
                <a:effectLst>
                  <a:outerShdw blurRad="38100" dist="38100" dir="2700000" algn="tl">
                    <a:srgbClr val="C0C0C0"/>
                  </a:outerShdw>
                </a:effectLst>
                <a:ea typeface="微软雅黑 Light" panose="020B0502040204020203" pitchFamily="34" charset="-122"/>
              </a:rPr>
              <a:t>v</a:t>
            </a:r>
            <a:r>
              <a:rPr lang="en-US" altLang="zh-CN" sz="2400" b="1" i="1" baseline="-25000" dirty="0">
                <a:effectLst>
                  <a:outerShdw blurRad="38100" dist="38100" dir="2700000" algn="tl">
                    <a:srgbClr val="C0C0C0"/>
                  </a:outerShdw>
                </a:effectLst>
                <a:ea typeface="微软雅黑 Light" panose="020B0502040204020203" pitchFamily="34" charset="-122"/>
              </a:rPr>
              <a:t>i</a:t>
            </a:r>
            <a:r>
              <a:rPr lang="en-US" altLang="zh-CN" sz="2400" b="1" baseline="-25000" dirty="0">
                <a:effectLst>
                  <a:outerShdw blurRad="38100" dist="38100" dir="2700000" algn="tl">
                    <a:srgbClr val="C0C0C0"/>
                  </a:outerShdw>
                </a:effectLst>
                <a:ea typeface="微软雅黑 Light" panose="020B0502040204020203" pitchFamily="34" charset="-122"/>
              </a:rPr>
              <a:t> </a:t>
            </a:r>
            <a:r>
              <a:rPr lang="en-US" altLang="zh-CN" sz="2400" b="1" dirty="0">
                <a:effectLst>
                  <a:outerShdw blurRad="38100" dist="38100" dir="2700000" algn="tl">
                    <a:srgbClr val="C0C0C0"/>
                  </a:outerShdw>
                </a:effectLst>
                <a:ea typeface="微软雅黑 Light" panose="020B0502040204020203" pitchFamily="34" charset="-122"/>
                <a:sym typeface="Symbol" pitchFamily="18" charset="2"/>
              </a:rPr>
              <a:t></a:t>
            </a:r>
            <a:r>
              <a:rPr lang="en-US" altLang="zh-CN" sz="2400" b="1" dirty="0">
                <a:effectLst>
                  <a:outerShdw blurRad="38100" dist="38100" dir="2700000" algn="tl">
                    <a:srgbClr val="C0C0C0"/>
                  </a:outerShdw>
                </a:effectLst>
                <a:ea typeface="微软雅黑 Light" panose="020B0502040204020203" pitchFamily="34" charset="-122"/>
              </a:rPr>
              <a:t> </a:t>
            </a:r>
            <a:r>
              <a:rPr lang="en-US" altLang="zh-CN" sz="2400" b="1" i="1" dirty="0" err="1">
                <a:effectLst>
                  <a:outerShdw blurRad="38100" dist="38100" dir="2700000" algn="tl">
                    <a:srgbClr val="C0C0C0"/>
                  </a:outerShdw>
                </a:effectLst>
                <a:ea typeface="微软雅黑 Light" panose="020B0502040204020203" pitchFamily="34" charset="-122"/>
              </a:rPr>
              <a:t>v</a:t>
            </a:r>
            <a:r>
              <a:rPr lang="en-US" altLang="zh-CN" sz="2400" b="1" i="1" baseline="-25000" dirty="0" err="1">
                <a:effectLst>
                  <a:outerShdw blurRad="38100" dist="38100" dir="2700000" algn="tl">
                    <a:srgbClr val="C0C0C0"/>
                  </a:outerShdw>
                </a:effectLst>
                <a:ea typeface="微软雅黑 Light" panose="020B0502040204020203" pitchFamily="34" charset="-122"/>
              </a:rPr>
              <a:t>j</a:t>
            </a:r>
            <a:r>
              <a:rPr lang="zh-CN" altLang="en-US" sz="2400" b="1" dirty="0">
                <a:effectLst>
                  <a:outerShdw blurRad="38100" dist="38100" dir="2700000" algn="tl">
                    <a:srgbClr val="C0C0C0"/>
                  </a:outerShdw>
                </a:effectLst>
                <a:ea typeface="微软雅黑 Light" panose="020B0502040204020203" pitchFamily="34" charset="-122"/>
              </a:rPr>
              <a:t>，要求求出</a:t>
            </a:r>
            <a:r>
              <a:rPr lang="en-US" altLang="zh-CN" sz="2400" b="1" i="1" dirty="0">
                <a:effectLst>
                  <a:outerShdw blurRad="38100" dist="38100" dir="2700000" algn="tl">
                    <a:srgbClr val="C0C0C0"/>
                  </a:outerShdw>
                </a:effectLst>
                <a:ea typeface="微软雅黑 Light" panose="020B0502040204020203" pitchFamily="34" charset="-122"/>
              </a:rPr>
              <a:t>v</a:t>
            </a:r>
            <a:r>
              <a:rPr lang="en-US" altLang="zh-CN" sz="2400" b="1" i="1" baseline="-25000" dirty="0">
                <a:effectLst>
                  <a:outerShdw blurRad="38100" dist="38100" dir="2700000" algn="tl">
                    <a:srgbClr val="C0C0C0"/>
                  </a:outerShdw>
                </a:effectLst>
                <a:ea typeface="微软雅黑 Light" panose="020B0502040204020203" pitchFamily="34" charset="-122"/>
              </a:rPr>
              <a:t>i</a:t>
            </a:r>
            <a:r>
              <a:rPr lang="en-US" altLang="zh-CN" sz="2400" b="1" baseline="-25000" dirty="0">
                <a:effectLst>
                  <a:outerShdw blurRad="38100" dist="38100" dir="2700000" algn="tl">
                    <a:srgbClr val="C0C0C0"/>
                  </a:outerShdw>
                </a:effectLst>
                <a:ea typeface="微软雅黑 Light" panose="020B0502040204020203" pitchFamily="34" charset="-122"/>
              </a:rPr>
              <a:t> </a:t>
            </a:r>
            <a:r>
              <a:rPr lang="zh-CN" altLang="en-US" sz="2400" b="1" dirty="0">
                <a:effectLst>
                  <a:outerShdw blurRad="38100" dist="38100" dir="2700000" algn="tl">
                    <a:srgbClr val="C0C0C0"/>
                  </a:outerShdw>
                </a:effectLst>
                <a:ea typeface="微软雅黑 Light" panose="020B0502040204020203" pitchFamily="34" charset="-122"/>
              </a:rPr>
              <a:t>与</a:t>
            </a:r>
            <a:r>
              <a:rPr lang="en-US" altLang="zh-CN" sz="2400" b="1" i="1" dirty="0" err="1">
                <a:effectLst>
                  <a:outerShdw blurRad="38100" dist="38100" dir="2700000" algn="tl">
                    <a:srgbClr val="C0C0C0"/>
                  </a:outerShdw>
                </a:effectLst>
                <a:ea typeface="微软雅黑 Light" panose="020B0502040204020203" pitchFamily="34" charset="-122"/>
              </a:rPr>
              <a:t>v</a:t>
            </a:r>
            <a:r>
              <a:rPr lang="en-US" altLang="zh-CN" sz="2400" b="1" i="1" baseline="-25000" dirty="0" err="1">
                <a:effectLst>
                  <a:outerShdw blurRad="38100" dist="38100" dir="2700000" algn="tl">
                    <a:srgbClr val="C0C0C0"/>
                  </a:outerShdw>
                </a:effectLst>
                <a:ea typeface="微软雅黑 Light" panose="020B0502040204020203" pitchFamily="34" charset="-122"/>
              </a:rPr>
              <a:t>j</a:t>
            </a:r>
            <a:r>
              <a:rPr lang="zh-CN" altLang="en-US" sz="2400" b="1" dirty="0">
                <a:effectLst>
                  <a:outerShdw blurRad="38100" dist="38100" dir="2700000" algn="tl">
                    <a:srgbClr val="C0C0C0"/>
                  </a:outerShdw>
                </a:effectLst>
                <a:ea typeface="微软雅黑 Light" panose="020B0502040204020203" pitchFamily="34" charset="-122"/>
              </a:rPr>
              <a:t>之间的最短路径和最短路径长度。	</a:t>
            </a:r>
          </a:p>
        </p:txBody>
      </p:sp>
      <p:sp>
        <p:nvSpPr>
          <p:cNvPr id="6" name="Text Box 4"/>
          <p:cNvSpPr txBox="1">
            <a:spLocks noChangeArrowheads="1"/>
          </p:cNvSpPr>
          <p:nvPr/>
        </p:nvSpPr>
        <p:spPr bwMode="auto">
          <a:xfrm>
            <a:off x="427844" y="5143500"/>
            <a:ext cx="84251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solidFill>
                  <a:srgbClr val="800000"/>
                </a:solidFill>
                <a:latin typeface="微软雅黑 Light" panose="020B0502040204020203" pitchFamily="34" charset="-122"/>
                <a:ea typeface="微软雅黑 Light" panose="020B0502040204020203" pitchFamily="34" charset="-122"/>
              </a:rPr>
              <a:t>基本思想：</a:t>
            </a:r>
            <a:r>
              <a:rPr lang="en-US" altLang="zh-CN" sz="2400" dirty="0">
                <a:solidFill>
                  <a:srgbClr val="800000"/>
                </a:solidFill>
                <a:latin typeface="微软雅黑 Light" panose="020B0502040204020203" pitchFamily="34" charset="-122"/>
                <a:ea typeface="微软雅黑 Light" panose="020B0502040204020203" pitchFamily="34" charset="-122"/>
              </a:rPr>
              <a:t> </a:t>
            </a:r>
            <a:r>
              <a:rPr lang="zh-CN" altLang="en-US" sz="2400" dirty="0">
                <a:solidFill>
                  <a:srgbClr val="800000"/>
                </a:solidFill>
                <a:latin typeface="微软雅黑 Light" panose="020B0502040204020203" pitchFamily="34" charset="-122"/>
                <a:ea typeface="微软雅黑 Light" panose="020B0502040204020203" pitchFamily="34" charset="-122"/>
              </a:rPr>
              <a:t>从 </a:t>
            </a:r>
            <a:r>
              <a:rPr lang="en-US" altLang="zh-CN" sz="2400" dirty="0">
                <a:solidFill>
                  <a:srgbClr val="800000"/>
                </a:solidFill>
                <a:latin typeface="微软雅黑 Light" panose="020B0502040204020203" pitchFamily="34" charset="-122"/>
                <a:ea typeface="微软雅黑 Light" panose="020B0502040204020203" pitchFamily="34" charset="-122"/>
              </a:rPr>
              <a:t>v</a:t>
            </a:r>
            <a:r>
              <a:rPr lang="en-US" altLang="zh-CN" sz="2400" baseline="-25000" dirty="0">
                <a:solidFill>
                  <a:srgbClr val="800000"/>
                </a:solidFill>
                <a:latin typeface="微软雅黑 Light" panose="020B0502040204020203" pitchFamily="34" charset="-122"/>
                <a:ea typeface="微软雅黑 Light" panose="020B0502040204020203" pitchFamily="34" charset="-122"/>
              </a:rPr>
              <a:t>i</a:t>
            </a:r>
            <a:r>
              <a:rPr lang="en-US" altLang="zh-CN" sz="2400" dirty="0">
                <a:solidFill>
                  <a:srgbClr val="800000"/>
                </a:solidFill>
                <a:latin typeface="微软雅黑 Light" panose="020B0502040204020203" pitchFamily="34" charset="-122"/>
                <a:ea typeface="微软雅黑 Light" panose="020B0502040204020203" pitchFamily="34" charset="-122"/>
              </a:rPr>
              <a:t> </a:t>
            </a:r>
            <a:r>
              <a:rPr lang="zh-CN" altLang="en-US" sz="2400" dirty="0">
                <a:solidFill>
                  <a:srgbClr val="800000"/>
                </a:solidFill>
                <a:latin typeface="微软雅黑 Light" panose="020B0502040204020203" pitchFamily="34" charset="-122"/>
                <a:ea typeface="微软雅黑 Light" panose="020B0502040204020203" pitchFamily="34" charset="-122"/>
              </a:rPr>
              <a:t>到 </a:t>
            </a:r>
            <a:r>
              <a:rPr lang="en-US" altLang="zh-CN" sz="2400" dirty="0" err="1">
                <a:solidFill>
                  <a:srgbClr val="800000"/>
                </a:solidFill>
                <a:latin typeface="微软雅黑 Light" panose="020B0502040204020203" pitchFamily="34" charset="-122"/>
                <a:ea typeface="微软雅黑 Light" panose="020B0502040204020203" pitchFamily="34" charset="-122"/>
              </a:rPr>
              <a:t>v</a:t>
            </a:r>
            <a:r>
              <a:rPr lang="en-US" altLang="zh-CN" sz="2400" baseline="-25000" dirty="0" err="1">
                <a:solidFill>
                  <a:srgbClr val="800000"/>
                </a:solidFill>
                <a:latin typeface="微软雅黑 Light" panose="020B0502040204020203" pitchFamily="34" charset="-122"/>
                <a:ea typeface="微软雅黑 Light" panose="020B0502040204020203" pitchFamily="34" charset="-122"/>
              </a:rPr>
              <a:t>j</a:t>
            </a:r>
            <a:r>
              <a:rPr lang="en-US" altLang="zh-CN" sz="2400" dirty="0">
                <a:solidFill>
                  <a:srgbClr val="800000"/>
                </a:solidFill>
                <a:latin typeface="微软雅黑 Light" panose="020B0502040204020203" pitchFamily="34" charset="-122"/>
                <a:ea typeface="微软雅黑 Light" panose="020B0502040204020203" pitchFamily="34" charset="-122"/>
              </a:rPr>
              <a:t> </a:t>
            </a:r>
            <a:r>
              <a:rPr lang="zh-CN" altLang="en-US" sz="2400" dirty="0">
                <a:solidFill>
                  <a:srgbClr val="800000"/>
                </a:solidFill>
                <a:latin typeface="微软雅黑 Light" panose="020B0502040204020203" pitchFamily="34" charset="-122"/>
                <a:ea typeface="微软雅黑 Light" panose="020B0502040204020203" pitchFamily="34" charset="-122"/>
              </a:rPr>
              <a:t>的所有可能存在的路径中，选出一条长度最短的路径。</a:t>
            </a:r>
            <a:endParaRPr lang="zh-CN" altLang="en-US" sz="2400" dirty="0">
              <a:solidFill>
                <a:srgbClr val="0000FF"/>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9614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弗洛伊德（</a:t>
            </a:r>
            <a:r>
              <a:rPr lang="en-US" altLang="zh-CN" dirty="0"/>
              <a:t>Floyd</a:t>
            </a:r>
            <a:r>
              <a:rPr lang="zh-CN" altLang="en-US" dirty="0"/>
              <a:t>）算法</a:t>
            </a:r>
          </a:p>
        </p:txBody>
      </p:sp>
      <p:sp>
        <p:nvSpPr>
          <p:cNvPr id="4" name="矩形 3"/>
          <p:cNvSpPr/>
          <p:nvPr/>
        </p:nvSpPr>
        <p:spPr>
          <a:xfrm>
            <a:off x="495300" y="1656207"/>
            <a:ext cx="8267700" cy="2259080"/>
          </a:xfrm>
          <a:prstGeom prst="rect">
            <a:avLst/>
          </a:prstGeom>
        </p:spPr>
        <p:txBody>
          <a:bodyPr wrap="square">
            <a:spAutoFit/>
          </a:bodyPr>
          <a:lstStyle/>
          <a:p>
            <a:pPr>
              <a:lnSpc>
                <a:spcPct val="110000"/>
              </a:lnSpc>
              <a:defRPr/>
            </a:pPr>
            <a:r>
              <a:rPr lang="en-US" altLang="zh-CN" sz="2800" b="1" u="sng" dirty="0">
                <a:solidFill>
                  <a:srgbClr val="FF3300"/>
                </a:solidFill>
                <a:effectLst>
                  <a:outerShdw blurRad="38100" dist="38100" dir="2700000" algn="tl">
                    <a:srgbClr val="C0C0C0"/>
                  </a:outerShdw>
                </a:effectLst>
                <a:ea typeface="微软雅黑 Light" panose="020B0502040204020203" pitchFamily="34" charset="-122"/>
              </a:rPr>
              <a:t>Floyd</a:t>
            </a:r>
            <a:r>
              <a:rPr lang="zh-CN" altLang="en-US" sz="2800" b="1" u="sng" dirty="0">
                <a:solidFill>
                  <a:srgbClr val="FF3300"/>
                </a:solidFill>
                <a:effectLst>
                  <a:outerShdw blurRad="38100" dist="38100" dir="2700000" algn="tl">
                    <a:srgbClr val="C0C0C0"/>
                  </a:outerShdw>
                </a:effectLst>
                <a:ea typeface="微软雅黑 Light" panose="020B0502040204020203" pitchFamily="34" charset="-122"/>
              </a:rPr>
              <a:t>算法的基本思想：</a:t>
            </a:r>
            <a:r>
              <a:rPr lang="zh-CN" altLang="en-US" sz="2800" b="1" dirty="0">
                <a:effectLst>
                  <a:outerShdw blurRad="38100" dist="38100" dir="2700000" algn="tl">
                    <a:srgbClr val="C0C0C0"/>
                  </a:outerShdw>
                </a:effectLst>
                <a:ea typeface="微软雅黑 Light" panose="020B0502040204020203" pitchFamily="34" charset="-122"/>
              </a:rPr>
              <a:t>   定义一个</a:t>
            </a:r>
            <a:r>
              <a:rPr lang="en-US" altLang="zh-CN" sz="2800" b="1" i="1" dirty="0">
                <a:effectLst>
                  <a:outerShdw blurRad="38100" dist="38100" dir="2700000" algn="tl">
                    <a:srgbClr val="C0C0C0"/>
                  </a:outerShdw>
                </a:effectLst>
                <a:ea typeface="微软雅黑 Light" panose="020B0502040204020203" pitchFamily="34" charset="-122"/>
              </a:rPr>
              <a:t>n</a:t>
            </a:r>
            <a:r>
              <a:rPr lang="zh-CN" altLang="en-US" sz="2800" b="1" dirty="0">
                <a:effectLst>
                  <a:outerShdw blurRad="38100" dist="38100" dir="2700000" algn="tl">
                    <a:srgbClr val="C0C0C0"/>
                  </a:outerShdw>
                </a:effectLst>
                <a:ea typeface="微软雅黑 Light" panose="020B0502040204020203" pitchFamily="34" charset="-122"/>
              </a:rPr>
              <a:t>阶方阵序列：</a:t>
            </a:r>
            <a:r>
              <a:rPr lang="en-US" altLang="zh-CN" sz="2800" b="1" i="1" dirty="0">
                <a:solidFill>
                  <a:schemeClr val="tx2"/>
                </a:solidFill>
                <a:effectLst>
                  <a:outerShdw blurRad="38100" dist="38100" dir="2700000" algn="tl">
                    <a:srgbClr val="C0C0C0"/>
                  </a:outerShdw>
                </a:effectLst>
                <a:ea typeface="微软雅黑 Light" panose="020B0502040204020203" pitchFamily="34" charset="-122"/>
              </a:rPr>
              <a:t>A</a:t>
            </a:r>
            <a:r>
              <a:rPr lang="en-US" altLang="zh-CN" sz="2800" b="1" baseline="30000" dirty="0">
                <a:solidFill>
                  <a:schemeClr val="tx2"/>
                </a:solidFill>
                <a:effectLst>
                  <a:outerShdw blurRad="38100" dist="38100" dir="2700000" algn="tl">
                    <a:srgbClr val="C0C0C0"/>
                  </a:outerShdw>
                </a:effectLst>
                <a:ea typeface="微软雅黑 Light" panose="020B0502040204020203" pitchFamily="34" charset="-122"/>
              </a:rPr>
              <a:t>(-1)</a:t>
            </a:r>
            <a:r>
              <a:rPr lang="en-US" altLang="zh-CN" sz="2800" b="1" dirty="0">
                <a:solidFill>
                  <a:schemeClr val="tx2"/>
                </a:solidFill>
                <a:effectLst>
                  <a:outerShdw blurRad="38100" dist="38100" dir="2700000" algn="tl">
                    <a:srgbClr val="C0C0C0"/>
                  </a:outerShdw>
                </a:effectLst>
                <a:ea typeface="微软雅黑 Light" panose="020B0502040204020203" pitchFamily="34" charset="-122"/>
              </a:rPr>
              <a:t>,  </a:t>
            </a:r>
            <a:r>
              <a:rPr lang="en-US" altLang="zh-CN" sz="2800" b="1" i="1" dirty="0">
                <a:solidFill>
                  <a:schemeClr val="tx2"/>
                </a:solidFill>
                <a:effectLst>
                  <a:outerShdw blurRad="38100" dist="38100" dir="2700000" algn="tl">
                    <a:srgbClr val="C0C0C0"/>
                  </a:outerShdw>
                </a:effectLst>
                <a:ea typeface="微软雅黑 Light" panose="020B0502040204020203" pitchFamily="34" charset="-122"/>
              </a:rPr>
              <a:t>A</a:t>
            </a:r>
            <a:r>
              <a:rPr lang="en-US" altLang="zh-CN" sz="2800" b="1" baseline="30000" dirty="0">
                <a:solidFill>
                  <a:schemeClr val="tx2"/>
                </a:solidFill>
                <a:effectLst>
                  <a:outerShdw blurRad="38100" dist="38100" dir="2700000" algn="tl">
                    <a:srgbClr val="C0C0C0"/>
                  </a:outerShdw>
                </a:effectLst>
                <a:ea typeface="微软雅黑 Light" panose="020B0502040204020203" pitchFamily="34" charset="-122"/>
              </a:rPr>
              <a:t>(0)</a:t>
            </a:r>
            <a:r>
              <a:rPr lang="en-US" altLang="zh-CN" sz="2800" b="1" dirty="0">
                <a:solidFill>
                  <a:schemeClr val="tx2"/>
                </a:solidFill>
                <a:effectLst>
                  <a:outerShdw blurRad="38100" dist="38100" dir="2700000" algn="tl">
                    <a:srgbClr val="C0C0C0"/>
                  </a:outerShdw>
                </a:effectLst>
                <a:ea typeface="微软雅黑 Light" panose="020B0502040204020203" pitchFamily="34" charset="-122"/>
              </a:rPr>
              <a:t>,  …,  </a:t>
            </a:r>
            <a:r>
              <a:rPr lang="en-US" altLang="zh-CN" sz="2800" b="1" i="1" dirty="0">
                <a:solidFill>
                  <a:schemeClr val="tx2"/>
                </a:solidFill>
                <a:effectLst>
                  <a:outerShdw blurRad="38100" dist="38100" dir="2700000" algn="tl">
                    <a:srgbClr val="C0C0C0"/>
                  </a:outerShdw>
                </a:effectLst>
                <a:ea typeface="微软雅黑 Light" panose="020B0502040204020203" pitchFamily="34" charset="-122"/>
              </a:rPr>
              <a:t>A</a:t>
            </a:r>
            <a:r>
              <a:rPr lang="en-US" altLang="zh-CN" sz="2800" b="1" baseline="30000" dirty="0">
                <a:solidFill>
                  <a:schemeClr val="tx2"/>
                </a:solidFill>
                <a:effectLst>
                  <a:outerShdw blurRad="38100" dist="38100" dir="2700000" algn="tl">
                    <a:srgbClr val="C0C0C0"/>
                  </a:outerShdw>
                </a:effectLst>
                <a:ea typeface="微软雅黑 Light" panose="020B0502040204020203" pitchFamily="34" charset="-122"/>
              </a:rPr>
              <a:t>(</a:t>
            </a:r>
            <a:r>
              <a:rPr lang="en-US" altLang="zh-CN" sz="2800" b="1" i="1" baseline="30000" dirty="0">
                <a:solidFill>
                  <a:schemeClr val="tx2"/>
                </a:solidFill>
                <a:effectLst>
                  <a:outerShdw blurRad="38100" dist="38100" dir="2700000" algn="tl">
                    <a:srgbClr val="C0C0C0"/>
                  </a:outerShdw>
                </a:effectLst>
                <a:ea typeface="微软雅黑 Light" panose="020B0502040204020203" pitchFamily="34" charset="-122"/>
              </a:rPr>
              <a:t>n-</a:t>
            </a:r>
            <a:r>
              <a:rPr lang="en-US" altLang="zh-CN" sz="2800" b="1" baseline="30000" dirty="0">
                <a:solidFill>
                  <a:schemeClr val="tx2"/>
                </a:solidFill>
                <a:effectLst>
                  <a:outerShdw blurRad="38100" dist="38100" dir="2700000" algn="tl">
                    <a:srgbClr val="C0C0C0"/>
                  </a:outerShdw>
                </a:effectLst>
                <a:ea typeface="微软雅黑 Light" panose="020B0502040204020203" pitchFamily="34" charset="-122"/>
              </a:rPr>
              <a:t>1)</a:t>
            </a:r>
            <a:r>
              <a:rPr lang="en-US" altLang="zh-CN" sz="2800" b="1" dirty="0">
                <a:solidFill>
                  <a:schemeClr val="tx2"/>
                </a:solidFill>
                <a:effectLst>
                  <a:outerShdw blurRad="38100" dist="38100" dir="2700000" algn="tl">
                    <a:srgbClr val="C0C0C0"/>
                  </a:outerShdw>
                </a:effectLst>
                <a:ea typeface="微软雅黑 Light" panose="020B0502040204020203" pitchFamily="34" charset="-122"/>
              </a:rPr>
              <a:t>. </a:t>
            </a:r>
          </a:p>
          <a:p>
            <a:pPr marL="400050" lvl="1">
              <a:lnSpc>
                <a:spcPct val="110000"/>
              </a:lnSpc>
              <a:defRPr/>
            </a:pPr>
            <a:r>
              <a:rPr lang="en-US" altLang="zh-CN" sz="2400" b="1" dirty="0">
                <a:solidFill>
                  <a:schemeClr val="tx2"/>
                </a:solidFill>
                <a:effectLst>
                  <a:outerShdw blurRad="38100" dist="38100" dir="2700000" algn="tl">
                    <a:srgbClr val="C0C0C0"/>
                  </a:outerShdw>
                </a:effectLst>
                <a:ea typeface="微软雅黑 Light" panose="020B0502040204020203" pitchFamily="34" charset="-122"/>
              </a:rPr>
              <a:t>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baseline="30000" dirty="0">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a:t>
            </a:r>
            <a:r>
              <a:rPr lang="en-US" altLang="zh-CN" sz="2400" b="1" baseline="30000" dirty="0">
                <a:effectLst>
                  <a:outerShdw blurRad="38100" dist="38100" dir="2700000" algn="tl">
                    <a:srgbClr val="C0C0C0"/>
                  </a:outerShdw>
                </a:effectLst>
                <a:ea typeface="微软雅黑 Light" panose="020B0502040204020203" pitchFamily="34" charset="-122"/>
              </a:rPr>
              <a:t>1) </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 = </a:t>
            </a:r>
            <a:r>
              <a:rPr lang="en-US" altLang="zh-CN" sz="2400" b="1" i="1" dirty="0">
                <a:effectLst>
                  <a:outerShdw blurRad="38100" dist="38100" dir="2700000" algn="tl">
                    <a:srgbClr val="C0C0C0"/>
                  </a:outerShdw>
                </a:effectLst>
                <a:ea typeface="微软雅黑 Light" panose="020B0502040204020203" pitchFamily="34" charset="-122"/>
              </a:rPr>
              <a:t>Edge</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a:t>
            </a:r>
            <a:r>
              <a:rPr lang="zh-CN" altLang="en-US" sz="2400" b="1" dirty="0">
                <a:effectLst>
                  <a:outerShdw blurRad="38100" dist="38100" dir="2700000" algn="tl">
                    <a:srgbClr val="C0C0C0"/>
                  </a:outerShdw>
                </a:effectLst>
                <a:ea typeface="微软雅黑 Light" panose="020B0502040204020203" pitchFamily="34" charset="-122"/>
              </a:rPr>
              <a:t>；</a:t>
            </a:r>
            <a:endParaRPr lang="en-US" altLang="zh-CN" sz="2400" b="1" dirty="0">
              <a:effectLst>
                <a:outerShdw blurRad="38100" dist="38100" dir="2700000" algn="tl">
                  <a:srgbClr val="C0C0C0"/>
                </a:outerShdw>
              </a:effectLst>
              <a:ea typeface="微软雅黑 Light" panose="020B0502040204020203" pitchFamily="34" charset="-122"/>
            </a:endParaRPr>
          </a:p>
          <a:p>
            <a:pPr marL="400050" lvl="1">
              <a:lnSpc>
                <a:spcPct val="110000"/>
              </a:lnSpc>
              <a:defRPr/>
            </a:pPr>
            <a:r>
              <a:rPr lang="zh-CN" altLang="en-US" sz="2400" b="1" dirty="0">
                <a:effectLst>
                  <a:outerShdw blurRad="38100" dist="38100" dir="2700000" algn="tl">
                    <a:srgbClr val="C0C0C0"/>
                  </a:outerShdw>
                </a:effectLst>
                <a:ea typeface="微软雅黑 Light" panose="020B0502040204020203" pitchFamily="34" charset="-122"/>
              </a:rPr>
              <a:t>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i="1" baseline="30000" dirty="0">
                <a:effectLst>
                  <a:outerShdw blurRad="38100" dist="38100" dir="2700000" algn="tl">
                    <a:srgbClr val="C0C0C0"/>
                  </a:outerShdw>
                </a:effectLst>
                <a:ea typeface="微软雅黑 Light" panose="020B0502040204020203" pitchFamily="34" charset="-122"/>
              </a:rPr>
              <a:t>k</a:t>
            </a:r>
            <a:r>
              <a:rPr lang="en-US" altLang="zh-CN" sz="2400" b="1" baseline="30000" dirty="0">
                <a:effectLst>
                  <a:outerShdw blurRad="38100" dist="38100" dir="2700000" algn="tl">
                    <a:srgbClr val="C0C0C0"/>
                  </a:outerShdw>
                </a:effectLst>
                <a:ea typeface="微软雅黑 Light" panose="020B0502040204020203" pitchFamily="34" charset="-122"/>
              </a:rPr>
              <a:t>) </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 = min {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i="1" baseline="30000" dirty="0">
                <a:effectLst>
                  <a:outerShdw blurRad="38100" dist="38100" dir="2700000" algn="tl">
                    <a:srgbClr val="C0C0C0"/>
                  </a:outerShdw>
                </a:effectLst>
                <a:ea typeface="微软雅黑 Light" panose="020B0502040204020203" pitchFamily="34" charset="-122"/>
              </a:rPr>
              <a:t>k</a:t>
            </a:r>
            <a:r>
              <a:rPr lang="en-US" altLang="zh-CN" sz="2400" b="1" baseline="30000" dirty="0">
                <a:effectLst>
                  <a:outerShdw blurRad="38100" dist="38100" dir="2700000" algn="tl">
                    <a:srgbClr val="C0C0C0"/>
                  </a:outerShdw>
                </a:effectLst>
                <a:ea typeface="微软雅黑 Light" panose="020B0502040204020203" pitchFamily="34" charset="-122"/>
              </a:rPr>
              <a:t>-1)</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i="1" baseline="30000" dirty="0">
                <a:effectLst>
                  <a:outerShdw blurRad="38100" dist="38100" dir="2700000" algn="tl">
                    <a:srgbClr val="C0C0C0"/>
                  </a:outerShdw>
                </a:effectLst>
                <a:ea typeface="微软雅黑 Light" panose="020B0502040204020203" pitchFamily="34" charset="-122"/>
              </a:rPr>
              <a:t>k</a:t>
            </a:r>
            <a:r>
              <a:rPr lang="en-US" altLang="zh-CN" sz="2400" b="1" baseline="30000" dirty="0">
                <a:effectLst>
                  <a:outerShdw blurRad="38100" dist="38100" dir="2700000" algn="tl">
                    <a:srgbClr val="C0C0C0"/>
                  </a:outerShdw>
                </a:effectLst>
                <a:ea typeface="微软雅黑 Light" panose="020B0502040204020203" pitchFamily="34" charset="-122"/>
              </a:rPr>
              <a:t>-1)</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k</a:t>
            </a:r>
            <a:r>
              <a:rPr lang="en-US" altLang="zh-CN" sz="2400" b="1" dirty="0">
                <a:effectLst>
                  <a:outerShdw blurRad="38100" dist="38100" dir="2700000" algn="tl">
                    <a:srgbClr val="C0C0C0"/>
                  </a:outerShdw>
                </a:effectLst>
                <a:ea typeface="微软雅黑 Light" panose="020B0502040204020203" pitchFamily="34" charset="-122"/>
              </a:rPr>
              <a:t>] +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i="1" baseline="30000" dirty="0">
                <a:effectLst>
                  <a:outerShdw blurRad="38100" dist="38100" dir="2700000" algn="tl">
                    <a:srgbClr val="C0C0C0"/>
                  </a:outerShdw>
                </a:effectLst>
                <a:ea typeface="微软雅黑 Light" panose="020B0502040204020203" pitchFamily="34" charset="-122"/>
              </a:rPr>
              <a:t>k</a:t>
            </a:r>
            <a:r>
              <a:rPr lang="en-US" altLang="zh-CN" sz="2400" b="1" baseline="30000" dirty="0">
                <a:effectLst>
                  <a:outerShdw blurRad="38100" dist="38100" dir="2700000" algn="tl">
                    <a:srgbClr val="C0C0C0"/>
                  </a:outerShdw>
                </a:effectLst>
                <a:ea typeface="微软雅黑 Light" panose="020B0502040204020203" pitchFamily="34" charset="-122"/>
              </a:rPr>
              <a:t>-1)</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k</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 },     </a:t>
            </a:r>
            <a:br>
              <a:rPr lang="en-US" altLang="zh-CN" sz="2400" b="1" dirty="0">
                <a:effectLst>
                  <a:outerShdw blurRad="38100" dist="38100" dir="2700000" algn="tl">
                    <a:srgbClr val="C0C0C0"/>
                  </a:outerShdw>
                </a:effectLst>
                <a:ea typeface="微软雅黑 Light" panose="020B0502040204020203" pitchFamily="34" charset="-122"/>
              </a:rPr>
            </a:br>
            <a:r>
              <a:rPr lang="en-US" altLang="zh-CN" sz="2400" b="1" dirty="0">
                <a:effectLst>
                  <a:outerShdw blurRad="38100" dist="38100" dir="2700000" algn="tl">
                    <a:srgbClr val="C0C0C0"/>
                  </a:outerShdw>
                </a:effectLst>
                <a:ea typeface="微软雅黑 Light" panose="020B0502040204020203" pitchFamily="34" charset="-122"/>
              </a:rPr>
              <a:t>			</a:t>
            </a:r>
            <a:r>
              <a:rPr lang="en-US" altLang="zh-CN" sz="2400" b="1" i="1" dirty="0">
                <a:effectLst>
                  <a:outerShdw blurRad="38100" dist="38100" dir="2700000" algn="tl">
                    <a:srgbClr val="C0C0C0"/>
                  </a:outerShdw>
                </a:effectLst>
                <a:ea typeface="微软雅黑 Light" panose="020B0502040204020203" pitchFamily="34" charset="-122"/>
              </a:rPr>
              <a:t>k</a:t>
            </a:r>
            <a:r>
              <a:rPr lang="en-US" altLang="zh-CN" b="1" dirty="0">
                <a:effectLst>
                  <a:outerShdw blurRad="38100" dist="38100" dir="2700000" algn="tl">
                    <a:srgbClr val="C0C0C0"/>
                  </a:outerShdw>
                </a:effectLst>
                <a:ea typeface="微软雅黑 Light" panose="020B0502040204020203" pitchFamily="34" charset="-122"/>
              </a:rPr>
              <a:t> = </a:t>
            </a:r>
            <a:r>
              <a:rPr lang="en-US" altLang="zh-CN" sz="2400" b="1" dirty="0">
                <a:effectLst>
                  <a:outerShdw blurRad="38100" dist="38100" dir="2700000" algn="tl">
                    <a:srgbClr val="C0C0C0"/>
                  </a:outerShdw>
                </a:effectLst>
                <a:ea typeface="微软雅黑 Light" panose="020B0502040204020203" pitchFamily="34" charset="-122"/>
              </a:rPr>
              <a:t>0,1,…, </a:t>
            </a:r>
            <a:r>
              <a:rPr lang="en-US" altLang="zh-CN" sz="2400" b="1" i="1" dirty="0">
                <a:effectLst>
                  <a:outerShdw blurRad="38100" dist="38100" dir="2700000" algn="tl">
                    <a:srgbClr val="C0C0C0"/>
                  </a:outerShdw>
                </a:effectLst>
                <a:ea typeface="微软雅黑 Light" panose="020B0502040204020203" pitchFamily="34" charset="-122"/>
              </a:rPr>
              <a:t>n</a:t>
            </a:r>
            <a:r>
              <a:rPr lang="en-US" altLang="zh-CN" sz="2400" b="1" dirty="0">
                <a:effectLst>
                  <a:outerShdw blurRad="38100" dist="38100" dir="2700000" algn="tl">
                    <a:srgbClr val="C0C0C0"/>
                  </a:outerShdw>
                </a:effectLst>
                <a:ea typeface="微软雅黑 Light" panose="020B0502040204020203" pitchFamily="34" charset="-122"/>
              </a:rPr>
              <a:t>-1</a:t>
            </a:r>
            <a:r>
              <a:rPr lang="en-US" altLang="zh-CN" b="1" dirty="0">
                <a:effectLst>
                  <a:outerShdw blurRad="38100" dist="38100" dir="2700000" algn="tl">
                    <a:srgbClr val="C0C0C0"/>
                  </a:outerShdw>
                </a:effectLst>
                <a:ea typeface="微软雅黑 Light" panose="020B0502040204020203" pitchFamily="34" charset="-122"/>
              </a:rPr>
              <a:t> </a:t>
            </a:r>
            <a:endParaRPr lang="en-US" altLang="zh-CN" sz="2400" dirty="0"/>
          </a:p>
        </p:txBody>
      </p:sp>
      <p:sp>
        <p:nvSpPr>
          <p:cNvPr id="5" name="Rectangle 6"/>
          <p:cNvSpPr>
            <a:spLocks noChangeArrowheads="1"/>
          </p:cNvSpPr>
          <p:nvPr/>
        </p:nvSpPr>
        <p:spPr bwMode="auto">
          <a:xfrm>
            <a:off x="0" y="4406900"/>
            <a:ext cx="8893175" cy="1655763"/>
          </a:xfrm>
          <a:prstGeom prst="rect">
            <a:avLst/>
          </a:prstGeom>
          <a:noFill/>
          <a:ln w="9525">
            <a:noFill/>
            <a:miter lim="800000"/>
            <a:headEnd/>
            <a:tailEnd/>
          </a:ln>
          <a:effectLst/>
        </p:spPr>
        <p:txBody>
          <a:bodyPr lIns="92075" tIns="46038" rIns="92075" bIns="46038"/>
          <a:lstStyle/>
          <a:p>
            <a:pPr marL="342900" indent="-342900" eaLnBrk="1" hangingPunct="1">
              <a:lnSpc>
                <a:spcPct val="110000"/>
              </a:lnSpc>
              <a:spcBef>
                <a:spcPct val="20000"/>
              </a:spcBef>
              <a:buClr>
                <a:schemeClr val="bg2"/>
              </a:buClr>
              <a:buFont typeface="Monotype Sorts" pitchFamily="2" charset="2"/>
              <a:buNone/>
              <a:defRPr/>
            </a:pPr>
            <a:r>
              <a:rPr lang="en-US" altLang="zh-CN" b="1" i="1" dirty="0">
                <a:effectLst>
                  <a:outerShdw blurRad="38100" dist="38100" dir="2700000" algn="tl">
                    <a:srgbClr val="C0C0C0"/>
                  </a:outerShdw>
                </a:effectLst>
                <a:ea typeface="微软雅黑 Light" panose="020B0502040204020203" pitchFamily="34" charset="-122"/>
              </a:rPr>
              <a:t>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(0) </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a:t>
            </a:r>
            <a:r>
              <a:rPr lang="zh-CN" altLang="en-US" sz="2400" b="1" dirty="0">
                <a:effectLst>
                  <a:outerShdw blurRad="38100" dist="38100" dir="2700000" algn="tl">
                    <a:srgbClr val="C0C0C0"/>
                  </a:outerShdw>
                </a:effectLst>
                <a:ea typeface="微软雅黑 Light" panose="020B0502040204020203" pitchFamily="34" charset="-122"/>
              </a:rPr>
              <a:t>是从顶点</a:t>
            </a:r>
            <a:r>
              <a:rPr lang="en-US" altLang="zh-CN" sz="2400" b="1" i="1" dirty="0">
                <a:effectLst>
                  <a:outerShdw blurRad="38100" dist="38100" dir="2700000" algn="tl">
                    <a:srgbClr val="C0C0C0"/>
                  </a:outerShdw>
                </a:effectLst>
                <a:ea typeface="微软雅黑 Light" panose="020B0502040204020203" pitchFamily="34" charset="-122"/>
              </a:rPr>
              <a:t>v</a:t>
            </a:r>
            <a:r>
              <a:rPr lang="en-US" altLang="zh-CN" sz="2400" b="1" i="1" baseline="-25000" dirty="0">
                <a:effectLst>
                  <a:outerShdw blurRad="38100" dist="38100" dir="2700000" algn="tl">
                    <a:srgbClr val="C0C0C0"/>
                  </a:outerShdw>
                </a:effectLst>
                <a:ea typeface="微软雅黑 Light" panose="020B0502040204020203" pitchFamily="34" charset="-122"/>
              </a:rPr>
              <a:t>i </a:t>
            </a:r>
            <a:r>
              <a:rPr lang="zh-CN" altLang="en-US" sz="2400" b="1" dirty="0">
                <a:effectLst>
                  <a:outerShdw blurRad="38100" dist="38100" dir="2700000" algn="tl">
                    <a:srgbClr val="C0C0C0"/>
                  </a:outerShdw>
                </a:effectLst>
                <a:ea typeface="微软雅黑 Light" panose="020B0502040204020203" pitchFamily="34" charset="-122"/>
              </a:rPr>
              <a:t>到</a:t>
            </a:r>
            <a:r>
              <a:rPr lang="en-US" altLang="zh-CN" sz="2400" b="1" i="1" dirty="0" err="1">
                <a:effectLst>
                  <a:outerShdw blurRad="38100" dist="38100" dir="2700000" algn="tl">
                    <a:srgbClr val="C0C0C0"/>
                  </a:outerShdw>
                </a:effectLst>
                <a:ea typeface="微软雅黑 Light" panose="020B0502040204020203" pitchFamily="34" charset="-122"/>
              </a:rPr>
              <a:t>v</a:t>
            </a:r>
            <a:r>
              <a:rPr lang="en-US" altLang="zh-CN" sz="2400" b="1" i="1" baseline="-25000" dirty="0" err="1">
                <a:effectLst>
                  <a:outerShdw blurRad="38100" dist="38100" dir="2700000" algn="tl">
                    <a:srgbClr val="C0C0C0"/>
                  </a:outerShdw>
                </a:effectLst>
                <a:ea typeface="微软雅黑 Light" panose="020B0502040204020203" pitchFamily="34" charset="-122"/>
              </a:rPr>
              <a:t>j</a:t>
            </a:r>
            <a:r>
              <a:rPr lang="en-US" altLang="zh-CN" sz="2400" b="1" i="1" baseline="-25000" dirty="0">
                <a:effectLst>
                  <a:outerShdw blurRad="38100" dist="38100" dir="2700000" algn="tl">
                    <a:srgbClr val="C0C0C0"/>
                  </a:outerShdw>
                </a:effectLst>
                <a:ea typeface="微软雅黑 Light" panose="020B0502040204020203" pitchFamily="34" charset="-122"/>
              </a:rPr>
              <a:t> </a:t>
            </a:r>
            <a:r>
              <a:rPr lang="en-US" altLang="zh-CN" sz="2400" b="1" dirty="0">
                <a:effectLst>
                  <a:outerShdw blurRad="38100" dist="38100" dir="2700000" algn="tl">
                    <a:srgbClr val="C0C0C0"/>
                  </a:outerShdw>
                </a:effectLst>
                <a:ea typeface="微软雅黑 Light" panose="020B0502040204020203" pitchFamily="34" charset="-122"/>
              </a:rPr>
              <a:t>, </a:t>
            </a:r>
            <a:r>
              <a:rPr lang="zh-CN" altLang="en-US" sz="2400" b="1" dirty="0">
                <a:effectLst>
                  <a:outerShdw blurRad="38100" dist="38100" dir="2700000" algn="tl">
                    <a:srgbClr val="C0C0C0"/>
                  </a:outerShdw>
                </a:effectLst>
                <a:ea typeface="微软雅黑 Light" panose="020B0502040204020203" pitchFamily="34" charset="-122"/>
              </a:rPr>
              <a:t>中间顶点是</a:t>
            </a:r>
            <a:r>
              <a:rPr lang="en-US" altLang="zh-CN" sz="2400" b="1" i="1" dirty="0">
                <a:effectLst>
                  <a:outerShdw blurRad="38100" dist="38100" dir="2700000" algn="tl">
                    <a:srgbClr val="C0C0C0"/>
                  </a:outerShdw>
                </a:effectLst>
                <a:ea typeface="微软雅黑 Light" panose="020B0502040204020203" pitchFamily="34" charset="-122"/>
              </a:rPr>
              <a:t>v</a:t>
            </a:r>
            <a:r>
              <a:rPr lang="en-US" altLang="zh-CN" sz="2400" b="1" baseline="-25000" dirty="0">
                <a:effectLst>
                  <a:outerShdw blurRad="38100" dist="38100" dir="2700000" algn="tl">
                    <a:srgbClr val="C0C0C0"/>
                  </a:outerShdw>
                </a:effectLst>
                <a:ea typeface="微软雅黑 Light" panose="020B0502040204020203" pitchFamily="34" charset="-122"/>
              </a:rPr>
              <a:t>0</a:t>
            </a:r>
            <a:r>
              <a:rPr lang="zh-CN" altLang="en-US" sz="2400" b="1" dirty="0">
                <a:effectLst>
                  <a:outerShdw blurRad="38100" dist="38100" dir="2700000" algn="tl">
                    <a:srgbClr val="C0C0C0"/>
                  </a:outerShdw>
                </a:effectLst>
                <a:ea typeface="微软雅黑 Light" panose="020B0502040204020203" pitchFamily="34" charset="-122"/>
              </a:rPr>
              <a:t>的最短路径的长度</a:t>
            </a:r>
            <a:r>
              <a:rPr lang="en-US" altLang="zh-CN" sz="2400" b="1" dirty="0">
                <a:effectLst>
                  <a:outerShdw blurRad="38100" dist="38100" dir="2700000" algn="tl">
                    <a:srgbClr val="C0C0C0"/>
                  </a:outerShdw>
                </a:effectLst>
                <a:ea typeface="微软雅黑 Light" panose="020B0502040204020203" pitchFamily="34" charset="-122"/>
              </a:rPr>
              <a:t>,  </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i="1" baseline="30000" dirty="0">
                <a:effectLst>
                  <a:outerShdw blurRad="38100" dist="38100" dir="2700000" algn="tl">
                    <a:srgbClr val="C0C0C0"/>
                  </a:outerShdw>
                </a:effectLst>
                <a:ea typeface="微软雅黑 Light" panose="020B0502040204020203" pitchFamily="34" charset="-122"/>
              </a:rPr>
              <a:t>k</a:t>
            </a:r>
            <a:r>
              <a:rPr lang="en-US" altLang="zh-CN" sz="2400" b="1" baseline="30000" dirty="0">
                <a:effectLst>
                  <a:outerShdw blurRad="38100" dist="38100" dir="2700000" algn="tl">
                    <a:srgbClr val="C0C0C0"/>
                  </a:outerShdw>
                </a:effectLst>
                <a:ea typeface="微软雅黑 Light" panose="020B0502040204020203" pitchFamily="34" charset="-122"/>
              </a:rPr>
              <a:t>) </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a:t>
            </a:r>
            <a:r>
              <a:rPr lang="zh-CN" altLang="en-US" sz="2400" b="1" dirty="0">
                <a:effectLst>
                  <a:outerShdw blurRad="38100" dist="38100" dir="2700000" algn="tl">
                    <a:srgbClr val="C0C0C0"/>
                  </a:outerShdw>
                </a:effectLst>
                <a:ea typeface="微软雅黑 Light" panose="020B0502040204020203" pitchFamily="34" charset="-122"/>
              </a:rPr>
              <a:t>是从顶点</a:t>
            </a:r>
            <a:r>
              <a:rPr lang="en-US" altLang="zh-CN" sz="2400" b="1" i="1" dirty="0">
                <a:effectLst>
                  <a:outerShdw blurRad="38100" dist="38100" dir="2700000" algn="tl">
                    <a:srgbClr val="C0C0C0"/>
                  </a:outerShdw>
                </a:effectLst>
                <a:ea typeface="微软雅黑 Light" panose="020B0502040204020203" pitchFamily="34" charset="-122"/>
              </a:rPr>
              <a:t>v</a:t>
            </a:r>
            <a:r>
              <a:rPr lang="en-US" altLang="zh-CN" sz="2400" b="1" i="1" baseline="-25000" dirty="0">
                <a:effectLst>
                  <a:outerShdw blurRad="38100" dist="38100" dir="2700000" algn="tl">
                    <a:srgbClr val="C0C0C0"/>
                  </a:outerShdw>
                </a:effectLst>
                <a:ea typeface="微软雅黑 Light" panose="020B0502040204020203" pitchFamily="34" charset="-122"/>
              </a:rPr>
              <a:t>i </a:t>
            </a:r>
            <a:r>
              <a:rPr lang="zh-CN" altLang="en-US" sz="2400" b="1" dirty="0">
                <a:effectLst>
                  <a:outerShdw blurRad="38100" dist="38100" dir="2700000" algn="tl">
                    <a:srgbClr val="C0C0C0"/>
                  </a:outerShdw>
                </a:effectLst>
                <a:ea typeface="微软雅黑 Light" panose="020B0502040204020203" pitchFamily="34" charset="-122"/>
              </a:rPr>
              <a:t>到</a:t>
            </a:r>
            <a:r>
              <a:rPr lang="en-US" altLang="zh-CN" sz="2400" b="1" i="1" dirty="0" err="1">
                <a:effectLst>
                  <a:outerShdw blurRad="38100" dist="38100" dir="2700000" algn="tl">
                    <a:srgbClr val="C0C0C0"/>
                  </a:outerShdw>
                </a:effectLst>
                <a:ea typeface="微软雅黑 Light" panose="020B0502040204020203" pitchFamily="34" charset="-122"/>
              </a:rPr>
              <a:t>v</a:t>
            </a:r>
            <a:r>
              <a:rPr lang="en-US" altLang="zh-CN" sz="2400" b="1" i="1" baseline="-25000" dirty="0" err="1">
                <a:effectLst>
                  <a:outerShdw blurRad="38100" dist="38100" dir="2700000" algn="tl">
                    <a:srgbClr val="C0C0C0"/>
                  </a:outerShdw>
                </a:effectLst>
                <a:ea typeface="微软雅黑 Light" panose="020B0502040204020203" pitchFamily="34" charset="-122"/>
              </a:rPr>
              <a:t>j</a:t>
            </a:r>
            <a:r>
              <a:rPr lang="en-US" altLang="zh-CN" sz="2400" b="1" i="1" baseline="-25000" dirty="0">
                <a:effectLst>
                  <a:outerShdw blurRad="38100" dist="38100" dir="2700000" algn="tl">
                    <a:srgbClr val="C0C0C0"/>
                  </a:outerShdw>
                </a:effectLst>
                <a:ea typeface="微软雅黑 Light" panose="020B0502040204020203" pitchFamily="34" charset="-122"/>
              </a:rPr>
              <a:t> </a:t>
            </a:r>
            <a:r>
              <a:rPr lang="en-US" altLang="zh-CN" sz="2400" b="1" dirty="0">
                <a:effectLst>
                  <a:outerShdw blurRad="38100" dist="38100" dir="2700000" algn="tl">
                    <a:srgbClr val="C0C0C0"/>
                  </a:outerShdw>
                </a:effectLst>
                <a:ea typeface="微软雅黑 Light" panose="020B0502040204020203" pitchFamily="34" charset="-122"/>
              </a:rPr>
              <a:t>,  </a:t>
            </a:r>
            <a:r>
              <a:rPr lang="zh-CN" altLang="en-US" sz="2400" b="1" dirty="0">
                <a:effectLst>
                  <a:outerShdw blurRad="38100" dist="38100" dir="2700000" algn="tl">
                    <a:srgbClr val="C0C0C0"/>
                  </a:outerShdw>
                </a:effectLst>
                <a:ea typeface="微软雅黑 Light" panose="020B0502040204020203" pitchFamily="34" charset="-122"/>
              </a:rPr>
              <a:t>中间顶点的序号不大于</a:t>
            </a:r>
            <a:r>
              <a:rPr lang="en-US" altLang="zh-CN" sz="2400" b="1" i="1" dirty="0">
                <a:effectLst>
                  <a:outerShdw blurRad="38100" dist="38100" dir="2700000" algn="tl">
                    <a:srgbClr val="C0C0C0"/>
                  </a:outerShdw>
                </a:effectLst>
                <a:ea typeface="微软雅黑 Light" panose="020B0502040204020203" pitchFamily="34" charset="-122"/>
              </a:rPr>
              <a:t>k</a:t>
            </a:r>
            <a:r>
              <a:rPr lang="zh-CN" altLang="en-US" sz="2400" b="1" dirty="0">
                <a:effectLst>
                  <a:outerShdw blurRad="38100" dist="38100" dir="2700000" algn="tl">
                    <a:srgbClr val="C0C0C0"/>
                  </a:outerShdw>
                </a:effectLst>
                <a:ea typeface="微软雅黑 Light" panose="020B0502040204020203" pitchFamily="34" charset="-122"/>
              </a:rPr>
              <a:t>的最短路径的长度</a:t>
            </a:r>
            <a:r>
              <a:rPr lang="en-US" altLang="zh-CN" sz="2400" b="1" dirty="0">
                <a:effectLst>
                  <a:outerShdw blurRad="38100" dist="38100" dir="2700000" algn="tl">
                    <a:srgbClr val="C0C0C0"/>
                  </a:outerShdw>
                </a:effectLst>
                <a:ea typeface="微软雅黑 Light" panose="020B0502040204020203" pitchFamily="34" charset="-122"/>
              </a:rPr>
              <a:t>, </a:t>
            </a:r>
            <a:r>
              <a:rPr lang="zh-CN" altLang="en-US" sz="2400" b="1" dirty="0">
                <a:effectLst>
                  <a:outerShdw blurRad="38100" dist="38100" dir="2700000" algn="tl">
                    <a:srgbClr val="C0C0C0"/>
                  </a:outerShdw>
                </a:effectLst>
                <a:ea typeface="微软雅黑 Light" panose="020B0502040204020203" pitchFamily="34" charset="-122"/>
              </a:rPr>
              <a:t>那么</a:t>
            </a:r>
            <a:r>
              <a:rPr lang="en-US" altLang="zh-CN" sz="2400" b="1" i="1" dirty="0">
                <a:effectLst>
                  <a:outerShdw blurRad="38100" dist="38100" dir="2700000" algn="tl">
                    <a:srgbClr val="C0C0C0"/>
                  </a:outerShdw>
                </a:effectLst>
                <a:ea typeface="微软雅黑 Light" panose="020B0502040204020203" pitchFamily="34" charset="-122"/>
              </a:rPr>
              <a:t>A</a:t>
            </a:r>
            <a:r>
              <a:rPr lang="en-US" altLang="zh-CN" sz="2400" b="1" baseline="30000" dirty="0">
                <a:effectLst>
                  <a:outerShdw blurRad="38100" dist="38100" dir="2700000" algn="tl">
                    <a:srgbClr val="C0C0C0"/>
                  </a:outerShdw>
                </a:effectLst>
                <a:ea typeface="微软雅黑 Light" panose="020B0502040204020203" pitchFamily="34" charset="-122"/>
              </a:rPr>
              <a:t>(</a:t>
            </a:r>
            <a:r>
              <a:rPr lang="en-US" altLang="zh-CN" sz="2400" b="1" i="1" baseline="30000" dirty="0">
                <a:effectLst>
                  <a:outerShdw blurRad="38100" dist="38100" dir="2700000" algn="tl">
                    <a:srgbClr val="C0C0C0"/>
                  </a:outerShdw>
                </a:effectLst>
                <a:ea typeface="微软雅黑 Light" panose="020B0502040204020203" pitchFamily="34" charset="-122"/>
              </a:rPr>
              <a:t>n-</a:t>
            </a:r>
            <a:r>
              <a:rPr lang="en-US" altLang="zh-CN" sz="2400" b="1" baseline="30000" dirty="0">
                <a:effectLst>
                  <a:outerShdw blurRad="38100" dist="38100" dir="2700000" algn="tl">
                    <a:srgbClr val="C0C0C0"/>
                  </a:outerShdw>
                </a:effectLst>
                <a:ea typeface="微软雅黑 Light" panose="020B0502040204020203" pitchFamily="34" charset="-122"/>
              </a:rPr>
              <a:t>1)</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err="1">
                <a:effectLst>
                  <a:outerShdw blurRad="38100" dist="38100" dir="2700000" algn="tl">
                    <a:srgbClr val="C0C0C0"/>
                  </a:outerShdw>
                </a:effectLst>
                <a:ea typeface="微软雅黑 Light" panose="020B0502040204020203" pitchFamily="34" charset="-122"/>
              </a:rPr>
              <a:t>i</a:t>
            </a:r>
            <a:r>
              <a:rPr lang="en-US" altLang="zh-CN" sz="2400" b="1" dirty="0">
                <a:effectLst>
                  <a:outerShdw blurRad="38100" dist="38100" dir="2700000" algn="tl">
                    <a:srgbClr val="C0C0C0"/>
                  </a:outerShdw>
                </a:effectLst>
                <a:ea typeface="微软雅黑 Light" panose="020B0502040204020203" pitchFamily="34" charset="-122"/>
              </a:rPr>
              <a:t>][</a:t>
            </a:r>
            <a:r>
              <a:rPr lang="en-US" altLang="zh-CN" sz="2400" b="1" i="1" dirty="0">
                <a:effectLst>
                  <a:outerShdw blurRad="38100" dist="38100" dir="2700000" algn="tl">
                    <a:srgbClr val="C0C0C0"/>
                  </a:outerShdw>
                </a:effectLst>
                <a:ea typeface="微软雅黑 Light" panose="020B0502040204020203" pitchFamily="34" charset="-122"/>
              </a:rPr>
              <a:t>j</a:t>
            </a:r>
            <a:r>
              <a:rPr lang="en-US" altLang="zh-CN" sz="2400" b="1" dirty="0">
                <a:effectLst>
                  <a:outerShdw blurRad="38100" dist="38100" dir="2700000" algn="tl">
                    <a:srgbClr val="C0C0C0"/>
                  </a:outerShdw>
                </a:effectLst>
                <a:ea typeface="微软雅黑 Light" panose="020B0502040204020203" pitchFamily="34" charset="-122"/>
              </a:rPr>
              <a:t>]</a:t>
            </a:r>
            <a:r>
              <a:rPr lang="zh-CN" altLang="en-US" sz="2400" b="1" dirty="0">
                <a:effectLst>
                  <a:outerShdw blurRad="38100" dist="38100" dir="2700000" algn="tl">
                    <a:srgbClr val="C0C0C0"/>
                  </a:outerShdw>
                </a:effectLst>
                <a:ea typeface="微软雅黑 Light" panose="020B0502040204020203" pitchFamily="34" charset="-122"/>
              </a:rPr>
              <a:t>是从顶点</a:t>
            </a:r>
            <a:r>
              <a:rPr lang="en-US" altLang="zh-CN" sz="2400" b="1" i="1" dirty="0">
                <a:effectLst>
                  <a:outerShdw blurRad="38100" dist="38100" dir="2700000" algn="tl">
                    <a:srgbClr val="C0C0C0"/>
                  </a:outerShdw>
                </a:effectLst>
                <a:ea typeface="微软雅黑 Light" panose="020B0502040204020203" pitchFamily="34" charset="-122"/>
              </a:rPr>
              <a:t>v</a:t>
            </a:r>
            <a:r>
              <a:rPr lang="en-US" altLang="zh-CN" sz="2400" b="1" i="1" baseline="-25000" dirty="0">
                <a:effectLst>
                  <a:outerShdw blurRad="38100" dist="38100" dir="2700000" algn="tl">
                    <a:srgbClr val="C0C0C0"/>
                  </a:outerShdw>
                </a:effectLst>
                <a:ea typeface="微软雅黑 Light" panose="020B0502040204020203" pitchFamily="34" charset="-122"/>
              </a:rPr>
              <a:t>i </a:t>
            </a:r>
            <a:r>
              <a:rPr lang="zh-CN" altLang="en-US" sz="2400" b="1" dirty="0">
                <a:effectLst>
                  <a:outerShdw blurRad="38100" dist="38100" dir="2700000" algn="tl">
                    <a:srgbClr val="C0C0C0"/>
                  </a:outerShdw>
                </a:effectLst>
                <a:ea typeface="微软雅黑 Light" panose="020B0502040204020203" pitchFamily="34" charset="-122"/>
              </a:rPr>
              <a:t>到</a:t>
            </a:r>
            <a:r>
              <a:rPr lang="en-US" altLang="zh-CN" sz="2400" b="1" i="1" dirty="0" err="1">
                <a:effectLst>
                  <a:outerShdw blurRad="38100" dist="38100" dir="2700000" algn="tl">
                    <a:srgbClr val="C0C0C0"/>
                  </a:outerShdw>
                </a:effectLst>
                <a:ea typeface="微软雅黑 Light" panose="020B0502040204020203" pitchFamily="34" charset="-122"/>
              </a:rPr>
              <a:t>v</a:t>
            </a:r>
            <a:r>
              <a:rPr lang="en-US" altLang="zh-CN" sz="2400" b="1" i="1" baseline="-25000" dirty="0" err="1">
                <a:effectLst>
                  <a:outerShdw blurRad="38100" dist="38100" dir="2700000" algn="tl">
                    <a:srgbClr val="C0C0C0"/>
                  </a:outerShdw>
                </a:effectLst>
                <a:ea typeface="微软雅黑 Light" panose="020B0502040204020203" pitchFamily="34" charset="-122"/>
              </a:rPr>
              <a:t>j</a:t>
            </a:r>
            <a:r>
              <a:rPr lang="en-US" altLang="zh-CN" sz="2400" b="1" i="1" baseline="-25000" dirty="0">
                <a:effectLst>
                  <a:outerShdw blurRad="38100" dist="38100" dir="2700000" algn="tl">
                    <a:srgbClr val="C0C0C0"/>
                  </a:outerShdw>
                </a:effectLst>
                <a:ea typeface="微软雅黑 Light" panose="020B0502040204020203" pitchFamily="34" charset="-122"/>
              </a:rPr>
              <a:t> </a:t>
            </a:r>
            <a:r>
              <a:rPr lang="zh-CN" altLang="en-US" sz="2400" b="1" dirty="0">
                <a:effectLst>
                  <a:outerShdw blurRad="38100" dist="38100" dir="2700000" algn="tl">
                    <a:srgbClr val="C0C0C0"/>
                  </a:outerShdw>
                </a:effectLst>
                <a:ea typeface="微软雅黑 Light" panose="020B0502040204020203" pitchFamily="34" charset="-122"/>
              </a:rPr>
              <a:t>的最短路径长度。</a:t>
            </a:r>
            <a:endParaRPr lang="zh-CN" altLang="en-US" sz="2400" dirty="0">
              <a:ea typeface="微软雅黑 Light" panose="020B0502040204020203" pitchFamily="34" charset="-122"/>
            </a:endParaRPr>
          </a:p>
        </p:txBody>
      </p:sp>
    </p:spTree>
    <p:extLst>
      <p:ext uri="{BB962C8B-B14F-4D97-AF65-F5344CB8AC3E}">
        <p14:creationId xmlns:p14="http://schemas.microsoft.com/office/powerpoint/2010/main" val="135581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250" y="190500"/>
            <a:ext cx="8963025" cy="65913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19" name="Group 18"/>
          <p:cNvGrpSpPr>
            <a:grpSpLocks/>
          </p:cNvGrpSpPr>
          <p:nvPr/>
        </p:nvGrpSpPr>
        <p:grpSpPr bwMode="auto">
          <a:xfrm>
            <a:off x="338138" y="150813"/>
            <a:ext cx="2743200" cy="1944688"/>
            <a:chOff x="288" y="215"/>
            <a:chExt cx="1728" cy="1225"/>
          </a:xfrm>
        </p:grpSpPr>
        <p:sp>
          <p:nvSpPr>
            <p:cNvPr id="234" name="Text Box 10"/>
            <p:cNvSpPr txBox="1">
              <a:spLocks noChangeArrowheads="1"/>
            </p:cNvSpPr>
            <p:nvPr/>
          </p:nvSpPr>
          <p:spPr bwMode="auto">
            <a:xfrm>
              <a:off x="1064" y="215"/>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ea typeface="微软雅黑 Light" panose="020B0502040204020203" pitchFamily="34" charset="-122"/>
                </a:rPr>
                <a:t>6</a:t>
              </a:r>
            </a:p>
          </p:txBody>
        </p:sp>
        <p:grpSp>
          <p:nvGrpSpPr>
            <p:cNvPr id="235" name="Group 17"/>
            <p:cNvGrpSpPr>
              <a:grpSpLocks/>
            </p:cNvGrpSpPr>
            <p:nvPr/>
          </p:nvGrpSpPr>
          <p:grpSpPr bwMode="auto">
            <a:xfrm>
              <a:off x="288" y="384"/>
              <a:ext cx="1728" cy="1056"/>
              <a:chOff x="192" y="288"/>
              <a:chExt cx="1728" cy="1056"/>
            </a:xfrm>
          </p:grpSpPr>
          <p:sp>
            <p:nvSpPr>
              <p:cNvPr id="236" name="Text Box 11"/>
              <p:cNvSpPr txBox="1">
                <a:spLocks noChangeArrowheads="1"/>
              </p:cNvSpPr>
              <p:nvPr/>
            </p:nvSpPr>
            <p:spPr bwMode="auto">
              <a:xfrm>
                <a:off x="1008" y="4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ea typeface="微软雅黑 Light" panose="020B0502040204020203" pitchFamily="34" charset="-122"/>
                  </a:rPr>
                  <a:t>4</a:t>
                </a:r>
              </a:p>
            </p:txBody>
          </p:sp>
          <p:grpSp>
            <p:nvGrpSpPr>
              <p:cNvPr id="237" name="Group 16"/>
              <p:cNvGrpSpPr>
                <a:grpSpLocks/>
              </p:cNvGrpSpPr>
              <p:nvPr/>
            </p:nvGrpSpPr>
            <p:grpSpPr bwMode="auto">
              <a:xfrm>
                <a:off x="192" y="288"/>
                <a:ext cx="1728" cy="1056"/>
                <a:chOff x="240" y="384"/>
                <a:chExt cx="1728" cy="1056"/>
              </a:xfrm>
            </p:grpSpPr>
            <p:sp>
              <p:nvSpPr>
                <p:cNvPr id="238" name="Oval 2"/>
                <p:cNvSpPr>
                  <a:spLocks noChangeArrowheads="1"/>
                </p:cNvSpPr>
                <p:nvPr/>
              </p:nvSpPr>
              <p:spPr bwMode="auto">
                <a:xfrm>
                  <a:off x="384" y="384"/>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b="1" dirty="0">
                      <a:ea typeface="微软雅黑 Light" panose="020B0502040204020203" pitchFamily="34" charset="-122"/>
                    </a:rPr>
                    <a:t>v</a:t>
                  </a:r>
                  <a:r>
                    <a:rPr lang="en-US" altLang="zh-CN" b="1" baseline="-25000" dirty="0">
                      <a:ea typeface="微软雅黑 Light" panose="020B0502040204020203" pitchFamily="34" charset="-122"/>
                    </a:rPr>
                    <a:t>0</a:t>
                  </a:r>
                </a:p>
              </p:txBody>
            </p:sp>
            <p:sp>
              <p:nvSpPr>
                <p:cNvPr id="239" name="Oval 3"/>
                <p:cNvSpPr>
                  <a:spLocks noChangeArrowheads="1"/>
                </p:cNvSpPr>
                <p:nvPr/>
              </p:nvSpPr>
              <p:spPr bwMode="auto">
                <a:xfrm>
                  <a:off x="1488" y="384"/>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b="1" dirty="0">
                      <a:ea typeface="微软雅黑 Light" panose="020B0502040204020203" pitchFamily="34" charset="-122"/>
                    </a:rPr>
                    <a:t>v</a:t>
                  </a:r>
                  <a:r>
                    <a:rPr lang="en-US" altLang="zh-CN" b="1" baseline="-25000" dirty="0">
                      <a:ea typeface="微软雅黑 Light" panose="020B0502040204020203" pitchFamily="34" charset="-122"/>
                    </a:rPr>
                    <a:t>1</a:t>
                  </a:r>
                </a:p>
              </p:txBody>
            </p:sp>
            <p:sp>
              <p:nvSpPr>
                <p:cNvPr id="240" name="Oval 4"/>
                <p:cNvSpPr>
                  <a:spLocks noChangeArrowheads="1"/>
                </p:cNvSpPr>
                <p:nvPr/>
              </p:nvSpPr>
              <p:spPr bwMode="auto">
                <a:xfrm>
                  <a:off x="960" y="1056"/>
                  <a:ext cx="384" cy="384"/>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b="1" dirty="0">
                      <a:ea typeface="微软雅黑 Light" panose="020B0502040204020203" pitchFamily="34" charset="-122"/>
                    </a:rPr>
                    <a:t>v</a:t>
                  </a:r>
                  <a:r>
                    <a:rPr lang="en-US" altLang="zh-CN" b="1" baseline="-25000" dirty="0">
                      <a:ea typeface="微软雅黑 Light" panose="020B0502040204020203" pitchFamily="34" charset="-122"/>
                    </a:rPr>
                    <a:t>2</a:t>
                  </a:r>
                </a:p>
              </p:txBody>
            </p:sp>
            <p:cxnSp>
              <p:nvCxnSpPr>
                <p:cNvPr id="241" name="AutoShape 5"/>
                <p:cNvCxnSpPr>
                  <a:cxnSpLocks noChangeShapeType="1"/>
                  <a:stCxn id="239" idx="1"/>
                  <a:endCxn id="238" idx="7"/>
                </p:cNvCxnSpPr>
                <p:nvPr/>
              </p:nvCxnSpPr>
              <p:spPr bwMode="auto">
                <a:xfrm rot="-5400000" flipH="1" flipV="1">
                  <a:off x="1127" y="25"/>
                  <a:ext cx="1" cy="832"/>
                </a:xfrm>
                <a:prstGeom prst="curvedConnector3">
                  <a:avLst>
                    <a:gd name="adj1" fmla="val -20000009"/>
                  </a:avLst>
                </a:prstGeom>
                <a:noFill/>
                <a:ln w="38100" cap="sq">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242" name="AutoShape 6"/>
                <p:cNvCxnSpPr>
                  <a:cxnSpLocks noChangeShapeType="1"/>
                  <a:stCxn id="239" idx="5"/>
                  <a:endCxn id="240" idx="6"/>
                </p:cNvCxnSpPr>
                <p:nvPr/>
              </p:nvCxnSpPr>
              <p:spPr bwMode="auto">
                <a:xfrm rot="5400000">
                  <a:off x="1312" y="744"/>
                  <a:ext cx="536" cy="472"/>
                </a:xfrm>
                <a:prstGeom prst="curvedConnector2">
                  <a:avLst/>
                </a:prstGeom>
                <a:noFill/>
                <a:ln w="38100" cap="sq">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243" name="AutoShape 7"/>
                <p:cNvCxnSpPr>
                  <a:cxnSpLocks noChangeShapeType="1"/>
                  <a:stCxn id="238" idx="5"/>
                  <a:endCxn id="239" idx="3"/>
                </p:cNvCxnSpPr>
                <p:nvPr/>
              </p:nvCxnSpPr>
              <p:spPr bwMode="auto">
                <a:xfrm rot="16200000" flipH="1">
                  <a:off x="1127" y="297"/>
                  <a:ext cx="1" cy="832"/>
                </a:xfrm>
                <a:prstGeom prst="curvedConnector3">
                  <a:avLst>
                    <a:gd name="adj1" fmla="val 14299995"/>
                  </a:avLst>
                </a:prstGeom>
                <a:noFill/>
                <a:ln w="38100" cap="sq">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244" name="AutoShape 8"/>
                <p:cNvCxnSpPr>
                  <a:cxnSpLocks noChangeShapeType="1"/>
                  <a:stCxn id="240" idx="3"/>
                  <a:endCxn id="238" idx="3"/>
                </p:cNvCxnSpPr>
                <p:nvPr/>
              </p:nvCxnSpPr>
              <p:spPr bwMode="auto">
                <a:xfrm rot="16200000" flipV="1">
                  <a:off x="392" y="760"/>
                  <a:ext cx="672" cy="576"/>
                </a:xfrm>
                <a:prstGeom prst="curvedConnector3">
                  <a:avLst>
                    <a:gd name="adj1" fmla="val -9972"/>
                  </a:avLst>
                </a:prstGeom>
                <a:noFill/>
                <a:ln w="38100" cap="sq">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245" name="AutoShape 9"/>
                <p:cNvCxnSpPr>
                  <a:cxnSpLocks noChangeShapeType="1"/>
                  <a:stCxn id="238" idx="4"/>
                  <a:endCxn id="240" idx="1"/>
                </p:cNvCxnSpPr>
                <p:nvPr/>
              </p:nvCxnSpPr>
              <p:spPr bwMode="auto">
                <a:xfrm rot="16200000" flipH="1">
                  <a:off x="624" y="720"/>
                  <a:ext cx="344" cy="440"/>
                </a:xfrm>
                <a:prstGeom prst="curvedConnector3">
                  <a:avLst>
                    <a:gd name="adj1" fmla="val 41861"/>
                  </a:avLst>
                </a:prstGeom>
                <a:noFill/>
                <a:ln w="38100" cap="sq">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246" name="Text Box 12"/>
                <p:cNvSpPr txBox="1">
                  <a:spLocks noChangeArrowheads="1"/>
                </p:cNvSpPr>
                <p:nvPr/>
              </p:nvSpPr>
              <p:spPr bwMode="auto">
                <a:xfrm>
                  <a:off x="1680" y="9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ea typeface="微软雅黑 Light" panose="020B0502040204020203" pitchFamily="34" charset="-122"/>
                    </a:rPr>
                    <a:t>2</a:t>
                  </a:r>
                </a:p>
              </p:txBody>
            </p:sp>
            <p:sp>
              <p:nvSpPr>
                <p:cNvPr id="247" name="Text Box 14"/>
                <p:cNvSpPr txBox="1">
                  <a:spLocks noChangeArrowheads="1"/>
                </p:cNvSpPr>
                <p:nvPr/>
              </p:nvSpPr>
              <p:spPr bwMode="auto">
                <a:xfrm>
                  <a:off x="240" y="11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ea typeface="微软雅黑 Light" panose="020B0502040204020203" pitchFamily="34" charset="-122"/>
                    </a:rPr>
                    <a:t>3</a:t>
                  </a:r>
                </a:p>
              </p:txBody>
            </p:sp>
            <p:sp>
              <p:nvSpPr>
                <p:cNvPr id="248" name="Text Box 15"/>
                <p:cNvSpPr txBox="1">
                  <a:spLocks noChangeArrowheads="1"/>
                </p:cNvSpPr>
                <p:nvPr/>
              </p:nvSpPr>
              <p:spPr bwMode="auto">
                <a:xfrm>
                  <a:off x="624" y="96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ea typeface="微软雅黑 Light" panose="020B0502040204020203" pitchFamily="34" charset="-122"/>
                    </a:rPr>
                    <a:t>11</a:t>
                  </a:r>
                </a:p>
              </p:txBody>
            </p:sp>
          </p:grpSp>
        </p:grpSp>
      </p:grpSp>
      <p:graphicFrame>
        <p:nvGraphicFramePr>
          <p:cNvPr id="249" name="Group 331"/>
          <p:cNvGraphicFramePr>
            <a:graphicFrameLocks noGrp="1"/>
          </p:cNvGraphicFramePr>
          <p:nvPr/>
        </p:nvGraphicFramePr>
        <p:xfrm>
          <a:off x="1524000" y="2286000"/>
          <a:ext cx="6400800" cy="2590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tblGrid>
              <a:tr h="457200">
                <a:tc rowSpan="2">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rPr>
                        <a:t>D</a:t>
                      </a:r>
                    </a:p>
                  </a:txBody>
                  <a:tcPr anchor="ctr" horzOverflow="overflow">
                    <a:lnL w="28575"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rPr>
                        <a:t>D</a:t>
                      </a:r>
                      <a:r>
                        <a:rPr kumimoji="1" lang="en-US" altLang="zh-CN" sz="2800" b="0" i="0" u="none" strike="noStrike" cap="none" normalizeH="0" baseline="30000" dirty="0">
                          <a:ln>
                            <a:noFill/>
                          </a:ln>
                          <a:solidFill>
                            <a:schemeClr val="tx1"/>
                          </a:solidFill>
                          <a:effectLst/>
                          <a:latin typeface="Times New Roman" pitchFamily="18" charset="0"/>
                          <a:ea typeface="微软雅黑 Light" panose="020B0502040204020203" pitchFamily="34" charset="-122"/>
                        </a:rPr>
                        <a:t>(-1)</a:t>
                      </a:r>
                    </a:p>
                  </a:txBody>
                  <a:tcP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73075">
                <a:tc vMerge="1">
                  <a:txBody>
                    <a:bodyPr/>
                    <a:lstStyle/>
                    <a:p>
                      <a:endParaRPr lang="zh-CN" altLang="en-US"/>
                    </a:p>
                  </a:txBody>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0</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2</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1000">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0</a:t>
                      </a:r>
                    </a:p>
                  </a:txBody>
                  <a:tcPr horzOverflow="overflow">
                    <a:lnL w="28575"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0</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11</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81000">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1</a:t>
                      </a:r>
                    </a:p>
                  </a:txBody>
                  <a:tcPr horzOverflow="overflow">
                    <a:lnL w="28575"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6</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2</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81000">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微软雅黑 Light" panose="020B0502040204020203" pitchFamily="34" charset="-122"/>
                        </a:rPr>
                        <a:t>2</a:t>
                      </a:r>
                    </a:p>
                  </a:txBody>
                  <a:tcPr horzOverflow="overflow">
                    <a:lnL w="28575"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3</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400" b="1" i="0" u="none" strike="noStrike" cap="none" normalizeH="0" baseline="0" dirty="0">
                          <a:ln>
                            <a:noFill/>
                          </a:ln>
                          <a:solidFill>
                            <a:srgbClr val="3333FF"/>
                          </a:solidFill>
                          <a:effectLst/>
                          <a:latin typeface="Times New Roman" pitchFamily="18" charset="0"/>
                          <a:ea typeface="微软雅黑 Light" panose="020B0502040204020203" pitchFamily="34" charset="-122"/>
                        </a:rPr>
                        <a:t>0</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0" name="Text Box 185"/>
          <p:cNvSpPr txBox="1">
            <a:spLocks noChangeArrowheads="1"/>
          </p:cNvSpPr>
          <p:nvPr/>
        </p:nvSpPr>
        <p:spPr bwMode="auto">
          <a:xfrm>
            <a:off x="3810000" y="22860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dirty="0">
                <a:ea typeface="微软雅黑 Light" panose="020B0502040204020203" pitchFamily="34" charset="-122"/>
              </a:rPr>
              <a:t>D</a:t>
            </a:r>
            <a:r>
              <a:rPr lang="en-US" altLang="zh-CN" baseline="30000" dirty="0">
                <a:ea typeface="微软雅黑 Light" panose="020B0502040204020203" pitchFamily="34" charset="-122"/>
              </a:rPr>
              <a:t>(0)</a:t>
            </a:r>
          </a:p>
        </p:txBody>
      </p:sp>
      <p:sp>
        <p:nvSpPr>
          <p:cNvPr id="251" name="Text Box 186"/>
          <p:cNvSpPr txBox="1">
            <a:spLocks noChangeArrowheads="1"/>
          </p:cNvSpPr>
          <p:nvPr/>
        </p:nvSpPr>
        <p:spPr bwMode="auto">
          <a:xfrm>
            <a:off x="365760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0     1      2</a:t>
            </a:r>
          </a:p>
        </p:txBody>
      </p:sp>
      <p:sp>
        <p:nvSpPr>
          <p:cNvPr id="252" name="Text Box 187"/>
          <p:cNvSpPr txBox="1">
            <a:spLocks noChangeArrowheads="1"/>
          </p:cNvSpPr>
          <p:nvPr/>
        </p:nvSpPr>
        <p:spPr bwMode="auto">
          <a:xfrm>
            <a:off x="3657600" y="33528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0   4   11</a:t>
            </a:r>
          </a:p>
        </p:txBody>
      </p:sp>
      <p:sp>
        <p:nvSpPr>
          <p:cNvPr id="253" name="Text Box 188"/>
          <p:cNvSpPr txBox="1">
            <a:spLocks noChangeArrowheads="1"/>
          </p:cNvSpPr>
          <p:nvPr/>
        </p:nvSpPr>
        <p:spPr bwMode="auto">
          <a:xfrm>
            <a:off x="36576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6 </a:t>
            </a:r>
          </a:p>
        </p:txBody>
      </p:sp>
      <p:sp>
        <p:nvSpPr>
          <p:cNvPr id="254" name="Text Box 189"/>
          <p:cNvSpPr txBox="1">
            <a:spLocks noChangeArrowheads="1"/>
          </p:cNvSpPr>
          <p:nvPr/>
        </p:nvSpPr>
        <p:spPr bwMode="auto">
          <a:xfrm>
            <a:off x="40386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0 </a:t>
            </a:r>
          </a:p>
        </p:txBody>
      </p:sp>
      <p:sp>
        <p:nvSpPr>
          <p:cNvPr id="255" name="Text Box 190"/>
          <p:cNvSpPr txBox="1">
            <a:spLocks noChangeArrowheads="1"/>
          </p:cNvSpPr>
          <p:nvPr/>
        </p:nvSpPr>
        <p:spPr bwMode="auto">
          <a:xfrm>
            <a:off x="45720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2 </a:t>
            </a:r>
          </a:p>
        </p:txBody>
      </p:sp>
      <p:sp>
        <p:nvSpPr>
          <p:cNvPr id="256" name="Text Box 191"/>
          <p:cNvSpPr txBox="1">
            <a:spLocks noChangeArrowheads="1"/>
          </p:cNvSpPr>
          <p:nvPr/>
        </p:nvSpPr>
        <p:spPr bwMode="auto">
          <a:xfrm>
            <a:off x="3657600" y="4419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3 </a:t>
            </a:r>
          </a:p>
        </p:txBody>
      </p:sp>
      <p:sp>
        <p:nvSpPr>
          <p:cNvPr id="257" name="Text Box 192"/>
          <p:cNvSpPr txBox="1">
            <a:spLocks noChangeArrowheads="1"/>
          </p:cNvSpPr>
          <p:nvPr/>
        </p:nvSpPr>
        <p:spPr bwMode="auto">
          <a:xfrm>
            <a:off x="4038600" y="4419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FF0000"/>
                </a:solidFill>
                <a:ea typeface="微软雅黑 Light" panose="020B0502040204020203" pitchFamily="34" charset="-122"/>
              </a:rPr>
              <a:t>7</a:t>
            </a:r>
            <a:r>
              <a:rPr lang="en-US" altLang="zh-CN" sz="2400" b="1" dirty="0">
                <a:solidFill>
                  <a:srgbClr val="3333FF"/>
                </a:solidFill>
                <a:ea typeface="微软雅黑 Light" panose="020B0502040204020203" pitchFamily="34" charset="-122"/>
              </a:rPr>
              <a:t> </a:t>
            </a:r>
          </a:p>
        </p:txBody>
      </p:sp>
      <p:sp>
        <p:nvSpPr>
          <p:cNvPr id="258" name="Text Box 193"/>
          <p:cNvSpPr txBox="1">
            <a:spLocks noChangeArrowheads="1"/>
          </p:cNvSpPr>
          <p:nvPr/>
        </p:nvSpPr>
        <p:spPr bwMode="auto">
          <a:xfrm>
            <a:off x="4572000" y="4419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0 </a:t>
            </a:r>
          </a:p>
        </p:txBody>
      </p:sp>
      <p:graphicFrame>
        <p:nvGraphicFramePr>
          <p:cNvPr id="259" name="Group 359"/>
          <p:cNvGraphicFramePr>
            <a:graphicFrameLocks noGrp="1"/>
          </p:cNvGraphicFramePr>
          <p:nvPr/>
        </p:nvGraphicFramePr>
        <p:xfrm>
          <a:off x="1524000" y="5029200"/>
          <a:ext cx="6400800" cy="1570038"/>
        </p:xfrm>
        <a:graphic>
          <a:graphicData uri="http://schemas.openxmlformats.org/drawingml/2006/table">
            <a:tbl>
              <a:tblPr/>
              <a:tblGrid>
                <a:gridCol w="5334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584200">
                  <a:extLst>
                    <a:ext uri="{9D8B030D-6E8A-4147-A177-3AD203B41FA5}">
                      <a16:colId xmlns:a16="http://schemas.microsoft.com/office/drawing/2014/main" val="20007"/>
                    </a:ext>
                  </a:extLst>
                </a:gridCol>
                <a:gridCol w="4064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533508">
                <a:tc rowSpan="3">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rPr>
                        <a:t>P</a:t>
                      </a:r>
                    </a:p>
                  </a:txBody>
                  <a:tcPr marT="45729" marB="45729" horzOverflow="overflow">
                    <a:lnL w="28575"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8265">
                <a:tc vMerge="1">
                  <a:txBody>
                    <a:bodyPr/>
                    <a:lstStyle/>
                    <a:p>
                      <a:endParaRPr lang="zh-CN" altLang="en-US"/>
                    </a:p>
                  </a:txBody>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8265">
                <a:tc vMerge="1">
                  <a:txBody>
                    <a:bodyPr/>
                    <a:lstStyle/>
                    <a:p>
                      <a:endParaRPr lang="zh-CN" altLang="en-US"/>
                    </a:p>
                  </a:txBody>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bg2"/>
                        </a:buClr>
                        <a:buFont typeface="Monotype Sorts" pitchFamily="2" charset="2"/>
                        <a:defRPr kumimoji="1" sz="2800">
                          <a:solidFill>
                            <a:schemeClr val="tx1"/>
                          </a:solidFill>
                          <a:latin typeface="Times New Roman" pitchFamily="18" charset="0"/>
                          <a:ea typeface="宋体" pitchFamily="2" charset="-122"/>
                        </a:defRPr>
                      </a:lvl1pPr>
                      <a:lvl2pPr marL="742950" indent="-285750" eaLnBrk="0" hangingPunct="0">
                        <a:spcBef>
                          <a:spcPct val="20000"/>
                        </a:spcBef>
                        <a:buClr>
                          <a:schemeClr val="bg2"/>
                        </a:buClr>
                        <a:buSzPct val="50000"/>
                        <a:buFont typeface="Monotype Sorts" pitchFamily="2" charset="2"/>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微软雅黑 Light" panose="020B0502040204020203" pitchFamily="34" charset="-122"/>
                      </a:endParaRP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0" name="Text Box 260"/>
          <p:cNvSpPr txBox="1">
            <a:spLocks noChangeArrowheads="1"/>
          </p:cNvSpPr>
          <p:nvPr/>
        </p:nvSpPr>
        <p:spPr bwMode="auto">
          <a:xfrm>
            <a:off x="0" y="609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dirty="0">
                <a:solidFill>
                  <a:srgbClr val="3333FF"/>
                </a:solidFill>
                <a:ea typeface="微软雅黑 Light" panose="020B0502040204020203" pitchFamily="34" charset="-122"/>
              </a:rPr>
              <a:t>A</a:t>
            </a:r>
          </a:p>
        </p:txBody>
      </p:sp>
      <p:sp>
        <p:nvSpPr>
          <p:cNvPr id="261" name="Text Box 261"/>
          <p:cNvSpPr txBox="1">
            <a:spLocks noChangeArrowheads="1"/>
          </p:cNvSpPr>
          <p:nvPr/>
        </p:nvSpPr>
        <p:spPr bwMode="auto">
          <a:xfrm>
            <a:off x="3005138" y="380206"/>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dirty="0">
                <a:solidFill>
                  <a:srgbClr val="3333FF"/>
                </a:solidFill>
                <a:ea typeface="微软雅黑 Light" panose="020B0502040204020203" pitchFamily="34" charset="-122"/>
              </a:rPr>
              <a:t>B</a:t>
            </a:r>
          </a:p>
        </p:txBody>
      </p:sp>
      <p:sp>
        <p:nvSpPr>
          <p:cNvPr id="262" name="Text Box 262"/>
          <p:cNvSpPr txBox="1">
            <a:spLocks noChangeArrowheads="1"/>
          </p:cNvSpPr>
          <p:nvPr/>
        </p:nvSpPr>
        <p:spPr bwMode="auto">
          <a:xfrm>
            <a:off x="2395538" y="158353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dirty="0">
                <a:solidFill>
                  <a:srgbClr val="3333FF"/>
                </a:solidFill>
                <a:ea typeface="微软雅黑 Light" panose="020B0502040204020203" pitchFamily="34" charset="-122"/>
              </a:rPr>
              <a:t>C</a:t>
            </a:r>
          </a:p>
        </p:txBody>
      </p:sp>
      <p:sp>
        <p:nvSpPr>
          <p:cNvPr id="263" name="Text Box 263"/>
          <p:cNvSpPr txBox="1">
            <a:spLocks noChangeArrowheads="1"/>
          </p:cNvSpPr>
          <p:nvPr/>
        </p:nvSpPr>
        <p:spPr bwMode="auto">
          <a:xfrm>
            <a:off x="2590800" y="5105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AB</a:t>
            </a:r>
          </a:p>
        </p:txBody>
      </p:sp>
      <p:sp>
        <p:nvSpPr>
          <p:cNvPr id="264" name="Text Box 264"/>
          <p:cNvSpPr txBox="1">
            <a:spLocks noChangeArrowheads="1"/>
          </p:cNvSpPr>
          <p:nvPr/>
        </p:nvSpPr>
        <p:spPr bwMode="auto">
          <a:xfrm>
            <a:off x="3048000" y="5105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AC</a:t>
            </a:r>
          </a:p>
        </p:txBody>
      </p:sp>
      <p:sp>
        <p:nvSpPr>
          <p:cNvPr id="265" name="Text Box 265"/>
          <p:cNvSpPr txBox="1">
            <a:spLocks noChangeArrowheads="1"/>
          </p:cNvSpPr>
          <p:nvPr/>
        </p:nvSpPr>
        <p:spPr bwMode="auto">
          <a:xfrm>
            <a:off x="3124200" y="5562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BC</a:t>
            </a:r>
          </a:p>
        </p:txBody>
      </p:sp>
      <p:sp>
        <p:nvSpPr>
          <p:cNvPr id="266" name="Text Box 266"/>
          <p:cNvSpPr txBox="1">
            <a:spLocks noChangeArrowheads="1"/>
          </p:cNvSpPr>
          <p:nvPr/>
        </p:nvSpPr>
        <p:spPr bwMode="auto">
          <a:xfrm>
            <a:off x="2057400" y="5562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BA</a:t>
            </a:r>
          </a:p>
        </p:txBody>
      </p:sp>
      <p:sp>
        <p:nvSpPr>
          <p:cNvPr id="267" name="Text Box 267"/>
          <p:cNvSpPr txBox="1">
            <a:spLocks noChangeArrowheads="1"/>
          </p:cNvSpPr>
          <p:nvPr/>
        </p:nvSpPr>
        <p:spPr bwMode="auto">
          <a:xfrm>
            <a:off x="2057400" y="6096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CA</a:t>
            </a:r>
          </a:p>
        </p:txBody>
      </p:sp>
      <p:sp>
        <p:nvSpPr>
          <p:cNvPr id="268" name="Text Box 268"/>
          <p:cNvSpPr txBox="1">
            <a:spLocks noChangeArrowheads="1"/>
          </p:cNvSpPr>
          <p:nvPr/>
        </p:nvSpPr>
        <p:spPr bwMode="auto">
          <a:xfrm>
            <a:off x="4038600" y="5105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AB</a:t>
            </a:r>
          </a:p>
        </p:txBody>
      </p:sp>
      <p:sp>
        <p:nvSpPr>
          <p:cNvPr id="269" name="Text Box 269"/>
          <p:cNvSpPr txBox="1">
            <a:spLocks noChangeArrowheads="1"/>
          </p:cNvSpPr>
          <p:nvPr/>
        </p:nvSpPr>
        <p:spPr bwMode="auto">
          <a:xfrm>
            <a:off x="4495800" y="5105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AC</a:t>
            </a:r>
          </a:p>
        </p:txBody>
      </p:sp>
      <p:sp>
        <p:nvSpPr>
          <p:cNvPr id="270" name="Text Box 271"/>
          <p:cNvSpPr txBox="1">
            <a:spLocks noChangeArrowheads="1"/>
          </p:cNvSpPr>
          <p:nvPr/>
        </p:nvSpPr>
        <p:spPr bwMode="auto">
          <a:xfrm>
            <a:off x="3581400" y="5562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BA</a:t>
            </a:r>
          </a:p>
        </p:txBody>
      </p:sp>
      <p:sp>
        <p:nvSpPr>
          <p:cNvPr id="271" name="Text Box 272"/>
          <p:cNvSpPr txBox="1">
            <a:spLocks noChangeArrowheads="1"/>
          </p:cNvSpPr>
          <p:nvPr/>
        </p:nvSpPr>
        <p:spPr bwMode="auto">
          <a:xfrm>
            <a:off x="4572000" y="5562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BC</a:t>
            </a:r>
          </a:p>
        </p:txBody>
      </p:sp>
      <p:sp>
        <p:nvSpPr>
          <p:cNvPr id="272" name="Text Box 273"/>
          <p:cNvSpPr txBox="1">
            <a:spLocks noChangeArrowheads="1"/>
          </p:cNvSpPr>
          <p:nvPr/>
        </p:nvSpPr>
        <p:spPr bwMode="auto">
          <a:xfrm>
            <a:off x="3581400" y="6096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CA</a:t>
            </a:r>
          </a:p>
        </p:txBody>
      </p:sp>
      <p:sp>
        <p:nvSpPr>
          <p:cNvPr id="273" name="Text Box 274"/>
          <p:cNvSpPr txBox="1">
            <a:spLocks noChangeArrowheads="1"/>
          </p:cNvSpPr>
          <p:nvPr/>
        </p:nvSpPr>
        <p:spPr bwMode="auto">
          <a:xfrm>
            <a:off x="3962400" y="6096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solidFill>
                  <a:srgbClr val="FF0000"/>
                </a:solidFill>
                <a:ea typeface="微软雅黑 Light" panose="020B0502040204020203" pitchFamily="34" charset="-122"/>
              </a:rPr>
              <a:t>CAB</a:t>
            </a:r>
          </a:p>
        </p:txBody>
      </p:sp>
      <p:sp>
        <p:nvSpPr>
          <p:cNvPr id="274" name="Text Box 314"/>
          <p:cNvSpPr txBox="1">
            <a:spLocks noChangeArrowheads="1"/>
          </p:cNvSpPr>
          <p:nvPr/>
        </p:nvSpPr>
        <p:spPr bwMode="auto">
          <a:xfrm>
            <a:off x="510540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0     1      2</a:t>
            </a:r>
          </a:p>
        </p:txBody>
      </p:sp>
      <p:sp>
        <p:nvSpPr>
          <p:cNvPr id="275" name="Text Box 315"/>
          <p:cNvSpPr txBox="1">
            <a:spLocks noChangeArrowheads="1"/>
          </p:cNvSpPr>
          <p:nvPr/>
        </p:nvSpPr>
        <p:spPr bwMode="auto">
          <a:xfrm>
            <a:off x="5181600" y="22860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dirty="0">
                <a:ea typeface="微软雅黑 Light" panose="020B0502040204020203" pitchFamily="34" charset="-122"/>
              </a:rPr>
              <a:t>D</a:t>
            </a:r>
            <a:r>
              <a:rPr lang="en-US" altLang="zh-CN" baseline="30000" dirty="0">
                <a:ea typeface="微软雅黑 Light" panose="020B0502040204020203" pitchFamily="34" charset="-122"/>
              </a:rPr>
              <a:t>(1)</a:t>
            </a:r>
          </a:p>
        </p:txBody>
      </p:sp>
      <p:sp>
        <p:nvSpPr>
          <p:cNvPr id="276" name="Text Box 316"/>
          <p:cNvSpPr txBox="1">
            <a:spLocks noChangeArrowheads="1"/>
          </p:cNvSpPr>
          <p:nvPr/>
        </p:nvSpPr>
        <p:spPr bwMode="auto">
          <a:xfrm>
            <a:off x="51054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0 </a:t>
            </a:r>
          </a:p>
        </p:txBody>
      </p:sp>
      <p:sp>
        <p:nvSpPr>
          <p:cNvPr id="277" name="Text Box 317"/>
          <p:cNvSpPr txBox="1">
            <a:spLocks noChangeArrowheads="1"/>
          </p:cNvSpPr>
          <p:nvPr/>
        </p:nvSpPr>
        <p:spPr bwMode="auto">
          <a:xfrm>
            <a:off x="55626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4 </a:t>
            </a:r>
          </a:p>
        </p:txBody>
      </p:sp>
      <p:sp>
        <p:nvSpPr>
          <p:cNvPr id="278" name="Text Box 318"/>
          <p:cNvSpPr txBox="1">
            <a:spLocks noChangeArrowheads="1"/>
          </p:cNvSpPr>
          <p:nvPr/>
        </p:nvSpPr>
        <p:spPr bwMode="auto">
          <a:xfrm>
            <a:off x="60198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FF0000"/>
                </a:solidFill>
                <a:ea typeface="微软雅黑 Light" panose="020B0502040204020203" pitchFamily="34" charset="-122"/>
              </a:rPr>
              <a:t>6</a:t>
            </a:r>
            <a:r>
              <a:rPr lang="en-US" altLang="zh-CN" sz="2400" b="1" dirty="0">
                <a:solidFill>
                  <a:srgbClr val="3333FF"/>
                </a:solidFill>
                <a:ea typeface="微软雅黑 Light" panose="020B0502040204020203" pitchFamily="34" charset="-122"/>
              </a:rPr>
              <a:t> </a:t>
            </a:r>
          </a:p>
        </p:txBody>
      </p:sp>
      <p:sp>
        <p:nvSpPr>
          <p:cNvPr id="279" name="Text Box 319"/>
          <p:cNvSpPr txBox="1">
            <a:spLocks noChangeArrowheads="1"/>
          </p:cNvSpPr>
          <p:nvPr/>
        </p:nvSpPr>
        <p:spPr bwMode="auto">
          <a:xfrm>
            <a:off x="5105400" y="3886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6    0    2</a:t>
            </a:r>
          </a:p>
        </p:txBody>
      </p:sp>
      <p:sp>
        <p:nvSpPr>
          <p:cNvPr id="280" name="Text Box 320"/>
          <p:cNvSpPr txBox="1">
            <a:spLocks noChangeArrowheads="1"/>
          </p:cNvSpPr>
          <p:nvPr/>
        </p:nvSpPr>
        <p:spPr bwMode="auto">
          <a:xfrm>
            <a:off x="50292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3     7    0</a:t>
            </a:r>
          </a:p>
        </p:txBody>
      </p:sp>
      <p:sp>
        <p:nvSpPr>
          <p:cNvPr id="281" name="Text Box 321"/>
          <p:cNvSpPr txBox="1">
            <a:spLocks noChangeArrowheads="1"/>
          </p:cNvSpPr>
          <p:nvPr/>
        </p:nvSpPr>
        <p:spPr bwMode="auto">
          <a:xfrm>
            <a:off x="5486400" y="5105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AB</a:t>
            </a:r>
          </a:p>
        </p:txBody>
      </p:sp>
      <p:sp>
        <p:nvSpPr>
          <p:cNvPr id="282" name="Text Box 322"/>
          <p:cNvSpPr txBox="1">
            <a:spLocks noChangeArrowheads="1"/>
          </p:cNvSpPr>
          <p:nvPr/>
        </p:nvSpPr>
        <p:spPr bwMode="auto">
          <a:xfrm>
            <a:off x="4953000" y="5638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BA</a:t>
            </a:r>
          </a:p>
        </p:txBody>
      </p:sp>
      <p:sp>
        <p:nvSpPr>
          <p:cNvPr id="283" name="Text Box 323"/>
          <p:cNvSpPr txBox="1">
            <a:spLocks noChangeArrowheads="1"/>
          </p:cNvSpPr>
          <p:nvPr/>
        </p:nvSpPr>
        <p:spPr bwMode="auto">
          <a:xfrm>
            <a:off x="5943600" y="5638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BC</a:t>
            </a:r>
          </a:p>
        </p:txBody>
      </p:sp>
      <p:sp>
        <p:nvSpPr>
          <p:cNvPr id="284" name="Text Box 324"/>
          <p:cNvSpPr txBox="1">
            <a:spLocks noChangeArrowheads="1"/>
          </p:cNvSpPr>
          <p:nvPr/>
        </p:nvSpPr>
        <p:spPr bwMode="auto">
          <a:xfrm>
            <a:off x="4953000" y="6096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CA</a:t>
            </a:r>
          </a:p>
        </p:txBody>
      </p:sp>
      <p:sp>
        <p:nvSpPr>
          <p:cNvPr id="285" name="Text Box 325"/>
          <p:cNvSpPr txBox="1">
            <a:spLocks noChangeArrowheads="1"/>
          </p:cNvSpPr>
          <p:nvPr/>
        </p:nvSpPr>
        <p:spPr bwMode="auto">
          <a:xfrm>
            <a:off x="5410200" y="6096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CAB</a:t>
            </a:r>
          </a:p>
        </p:txBody>
      </p:sp>
      <p:sp>
        <p:nvSpPr>
          <p:cNvPr id="286" name="Text Box 326"/>
          <p:cNvSpPr txBox="1">
            <a:spLocks noChangeArrowheads="1"/>
          </p:cNvSpPr>
          <p:nvPr/>
        </p:nvSpPr>
        <p:spPr bwMode="auto">
          <a:xfrm>
            <a:off x="5867400" y="51054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solidFill>
                  <a:srgbClr val="FF0000"/>
                </a:solidFill>
                <a:ea typeface="微软雅黑 Light" panose="020B0502040204020203" pitchFamily="34" charset="-122"/>
              </a:rPr>
              <a:t>ABC</a:t>
            </a:r>
          </a:p>
        </p:txBody>
      </p:sp>
      <p:sp>
        <p:nvSpPr>
          <p:cNvPr id="287" name="Text Box 330"/>
          <p:cNvSpPr txBox="1">
            <a:spLocks noChangeArrowheads="1"/>
          </p:cNvSpPr>
          <p:nvPr/>
        </p:nvSpPr>
        <p:spPr bwMode="auto">
          <a:xfrm>
            <a:off x="6553200" y="2895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0     1      2</a:t>
            </a:r>
          </a:p>
        </p:txBody>
      </p:sp>
      <p:sp>
        <p:nvSpPr>
          <p:cNvPr id="288" name="Text Box 332"/>
          <p:cNvSpPr txBox="1">
            <a:spLocks noChangeArrowheads="1"/>
          </p:cNvSpPr>
          <p:nvPr/>
        </p:nvSpPr>
        <p:spPr bwMode="auto">
          <a:xfrm>
            <a:off x="6553200" y="22860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dirty="0">
                <a:ea typeface="微软雅黑 Light" panose="020B0502040204020203" pitchFamily="34" charset="-122"/>
              </a:rPr>
              <a:t>D</a:t>
            </a:r>
            <a:r>
              <a:rPr lang="en-US" altLang="zh-CN" baseline="30000" dirty="0">
                <a:ea typeface="微软雅黑 Light" panose="020B0502040204020203" pitchFamily="34" charset="-122"/>
              </a:rPr>
              <a:t>(2)</a:t>
            </a:r>
          </a:p>
        </p:txBody>
      </p:sp>
      <p:sp>
        <p:nvSpPr>
          <p:cNvPr id="289" name="Text Box 333"/>
          <p:cNvSpPr txBox="1">
            <a:spLocks noChangeArrowheads="1"/>
          </p:cNvSpPr>
          <p:nvPr/>
        </p:nvSpPr>
        <p:spPr bwMode="auto">
          <a:xfrm>
            <a:off x="6477000" y="441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3     7    0</a:t>
            </a:r>
          </a:p>
        </p:txBody>
      </p:sp>
      <p:sp>
        <p:nvSpPr>
          <p:cNvPr id="290" name="Text Box 334"/>
          <p:cNvSpPr txBox="1">
            <a:spLocks noChangeArrowheads="1"/>
          </p:cNvSpPr>
          <p:nvPr/>
        </p:nvSpPr>
        <p:spPr bwMode="auto">
          <a:xfrm>
            <a:off x="74676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6 </a:t>
            </a:r>
          </a:p>
        </p:txBody>
      </p:sp>
      <p:sp>
        <p:nvSpPr>
          <p:cNvPr id="291" name="Text Box 335"/>
          <p:cNvSpPr txBox="1">
            <a:spLocks noChangeArrowheads="1"/>
          </p:cNvSpPr>
          <p:nvPr/>
        </p:nvSpPr>
        <p:spPr bwMode="auto">
          <a:xfrm>
            <a:off x="74676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2 </a:t>
            </a:r>
          </a:p>
        </p:txBody>
      </p:sp>
      <p:sp>
        <p:nvSpPr>
          <p:cNvPr id="292" name="Text Box 336"/>
          <p:cNvSpPr txBox="1">
            <a:spLocks noChangeArrowheads="1"/>
          </p:cNvSpPr>
          <p:nvPr/>
        </p:nvSpPr>
        <p:spPr bwMode="auto">
          <a:xfrm>
            <a:off x="64770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0 </a:t>
            </a:r>
          </a:p>
        </p:txBody>
      </p:sp>
      <p:sp>
        <p:nvSpPr>
          <p:cNvPr id="293" name="Text Box 337"/>
          <p:cNvSpPr txBox="1">
            <a:spLocks noChangeArrowheads="1"/>
          </p:cNvSpPr>
          <p:nvPr/>
        </p:nvSpPr>
        <p:spPr bwMode="auto">
          <a:xfrm>
            <a:off x="69342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0 </a:t>
            </a:r>
          </a:p>
        </p:txBody>
      </p:sp>
      <p:sp>
        <p:nvSpPr>
          <p:cNvPr id="294" name="Text Box 338"/>
          <p:cNvSpPr txBox="1">
            <a:spLocks noChangeArrowheads="1"/>
          </p:cNvSpPr>
          <p:nvPr/>
        </p:nvSpPr>
        <p:spPr bwMode="auto">
          <a:xfrm>
            <a:off x="69342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3333FF"/>
                </a:solidFill>
                <a:ea typeface="微软雅黑 Light" panose="020B0502040204020203" pitchFamily="34" charset="-122"/>
              </a:rPr>
              <a:t>4 </a:t>
            </a:r>
          </a:p>
        </p:txBody>
      </p:sp>
      <p:sp>
        <p:nvSpPr>
          <p:cNvPr id="295" name="Text Box 339"/>
          <p:cNvSpPr txBox="1">
            <a:spLocks noChangeArrowheads="1"/>
          </p:cNvSpPr>
          <p:nvPr/>
        </p:nvSpPr>
        <p:spPr bwMode="auto">
          <a:xfrm>
            <a:off x="6477000" y="3886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1" dirty="0">
                <a:solidFill>
                  <a:srgbClr val="FF0000"/>
                </a:solidFill>
                <a:ea typeface="微软雅黑 Light" panose="020B0502040204020203" pitchFamily="34" charset="-122"/>
              </a:rPr>
              <a:t>5</a:t>
            </a:r>
            <a:r>
              <a:rPr lang="en-US" altLang="zh-CN" sz="2400" b="1" dirty="0">
                <a:solidFill>
                  <a:srgbClr val="3333FF"/>
                </a:solidFill>
                <a:ea typeface="微软雅黑 Light" panose="020B0502040204020203" pitchFamily="34" charset="-122"/>
              </a:rPr>
              <a:t> </a:t>
            </a:r>
          </a:p>
        </p:txBody>
      </p:sp>
      <p:sp>
        <p:nvSpPr>
          <p:cNvPr id="296" name="Text Box 340"/>
          <p:cNvSpPr txBox="1">
            <a:spLocks noChangeArrowheads="1"/>
          </p:cNvSpPr>
          <p:nvPr/>
        </p:nvSpPr>
        <p:spPr bwMode="auto">
          <a:xfrm>
            <a:off x="6858000" y="5105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AB</a:t>
            </a:r>
          </a:p>
        </p:txBody>
      </p:sp>
      <p:sp>
        <p:nvSpPr>
          <p:cNvPr id="297" name="Text Box 341"/>
          <p:cNvSpPr txBox="1">
            <a:spLocks noChangeArrowheads="1"/>
          </p:cNvSpPr>
          <p:nvPr/>
        </p:nvSpPr>
        <p:spPr bwMode="auto">
          <a:xfrm>
            <a:off x="7315200" y="5638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BC</a:t>
            </a:r>
          </a:p>
        </p:txBody>
      </p:sp>
      <p:sp>
        <p:nvSpPr>
          <p:cNvPr id="298" name="Text Box 342"/>
          <p:cNvSpPr txBox="1">
            <a:spLocks noChangeArrowheads="1"/>
          </p:cNvSpPr>
          <p:nvPr/>
        </p:nvSpPr>
        <p:spPr bwMode="auto">
          <a:xfrm>
            <a:off x="6781800" y="6096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CAB</a:t>
            </a:r>
          </a:p>
        </p:txBody>
      </p:sp>
      <p:sp>
        <p:nvSpPr>
          <p:cNvPr id="299" name="Text Box 343"/>
          <p:cNvSpPr txBox="1">
            <a:spLocks noChangeArrowheads="1"/>
          </p:cNvSpPr>
          <p:nvPr/>
        </p:nvSpPr>
        <p:spPr bwMode="auto">
          <a:xfrm>
            <a:off x="6400800" y="6096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CA</a:t>
            </a:r>
          </a:p>
        </p:txBody>
      </p:sp>
      <p:sp>
        <p:nvSpPr>
          <p:cNvPr id="300" name="Text Box 344"/>
          <p:cNvSpPr txBox="1">
            <a:spLocks noChangeArrowheads="1"/>
          </p:cNvSpPr>
          <p:nvPr/>
        </p:nvSpPr>
        <p:spPr bwMode="auto">
          <a:xfrm>
            <a:off x="7315200" y="51054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ABC</a:t>
            </a:r>
          </a:p>
        </p:txBody>
      </p:sp>
      <p:sp>
        <p:nvSpPr>
          <p:cNvPr id="301" name="Text Box 345"/>
          <p:cNvSpPr txBox="1">
            <a:spLocks noChangeArrowheads="1"/>
          </p:cNvSpPr>
          <p:nvPr/>
        </p:nvSpPr>
        <p:spPr bwMode="auto">
          <a:xfrm>
            <a:off x="6400800" y="5638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solidFill>
                  <a:srgbClr val="FF0000"/>
                </a:solidFill>
                <a:ea typeface="微软雅黑 Light" panose="020B0502040204020203" pitchFamily="34" charset="-122"/>
              </a:rPr>
              <a:t>BCA</a:t>
            </a:r>
          </a:p>
        </p:txBody>
      </p:sp>
      <p:sp>
        <p:nvSpPr>
          <p:cNvPr id="302" name="Text Box 360"/>
          <p:cNvSpPr txBox="1">
            <a:spLocks noChangeArrowheads="1"/>
          </p:cNvSpPr>
          <p:nvPr/>
        </p:nvSpPr>
        <p:spPr bwMode="auto">
          <a:xfrm>
            <a:off x="3429000" y="18288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V0</a:t>
            </a:r>
            <a:r>
              <a:rPr lang="zh-CN" altLang="en-US" sz="2000" b="1" dirty="0">
                <a:ea typeface="微软雅黑 Light" panose="020B0502040204020203" pitchFamily="34" charset="-122"/>
              </a:rPr>
              <a:t>作中介点</a:t>
            </a:r>
          </a:p>
        </p:txBody>
      </p:sp>
      <p:sp>
        <p:nvSpPr>
          <p:cNvPr id="303" name="Text Box 361"/>
          <p:cNvSpPr txBox="1">
            <a:spLocks noChangeArrowheads="1"/>
          </p:cNvSpPr>
          <p:nvPr/>
        </p:nvSpPr>
        <p:spPr bwMode="auto">
          <a:xfrm>
            <a:off x="4953000" y="16002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V1</a:t>
            </a:r>
            <a:r>
              <a:rPr lang="zh-CN" altLang="en-US" sz="2000" b="1" dirty="0">
                <a:ea typeface="微软雅黑 Light" panose="020B0502040204020203" pitchFamily="34" charset="-122"/>
              </a:rPr>
              <a:t>作中介点</a:t>
            </a:r>
          </a:p>
        </p:txBody>
      </p:sp>
      <p:sp>
        <p:nvSpPr>
          <p:cNvPr id="304" name="Text Box 362"/>
          <p:cNvSpPr txBox="1">
            <a:spLocks noChangeArrowheads="1"/>
          </p:cNvSpPr>
          <p:nvPr/>
        </p:nvSpPr>
        <p:spPr bwMode="auto">
          <a:xfrm>
            <a:off x="6477000" y="1905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1" dirty="0">
                <a:ea typeface="微软雅黑 Light" panose="020B0502040204020203" pitchFamily="34" charset="-122"/>
              </a:rPr>
              <a:t>V2</a:t>
            </a:r>
            <a:r>
              <a:rPr lang="zh-CN" altLang="en-US" sz="2000" b="1" dirty="0">
                <a:ea typeface="微软雅黑 Light" panose="020B0502040204020203" pitchFamily="34" charset="-122"/>
              </a:rPr>
              <a:t>作中介点</a:t>
            </a:r>
          </a:p>
        </p:txBody>
      </p:sp>
      <p:sp>
        <p:nvSpPr>
          <p:cNvPr id="75" name="圆角矩形 74"/>
          <p:cNvSpPr/>
          <p:nvPr/>
        </p:nvSpPr>
        <p:spPr>
          <a:xfrm>
            <a:off x="6794499" y="119460"/>
            <a:ext cx="22955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时间复杂度</a:t>
            </a:r>
            <a:r>
              <a:rPr lang="en-US" altLang="zh-CN" sz="2400" dirty="0"/>
              <a:t>O (n^3)</a:t>
            </a:r>
            <a:endParaRPr lang="zh-CN" altLang="en-US" sz="2400" dirty="0"/>
          </a:p>
        </p:txBody>
      </p:sp>
    </p:spTree>
    <p:extLst>
      <p:ext uri="{BB962C8B-B14F-4D97-AF65-F5344CB8AC3E}">
        <p14:creationId xmlns:p14="http://schemas.microsoft.com/office/powerpoint/2010/main" val="8963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dissolve">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dissolve">
                                      <p:cBhvr>
                                        <p:cTn id="12" dur="500"/>
                                        <p:tgtEl>
                                          <p:spTgt spid="250"/>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2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52"/>
                                        </p:tgtEl>
                                        <p:attrNameLst>
                                          <p:attrName>style.visibility</p:attrName>
                                        </p:attrNameLst>
                                      </p:cBhvr>
                                      <p:to>
                                        <p:strVal val="visible"/>
                                      </p:to>
                                    </p:set>
                                    <p:animEffect transition="in" filter="dissolve">
                                      <p:cBhvr>
                                        <p:cTn id="20" dur="500"/>
                                        <p:tgtEl>
                                          <p:spTgt spid="25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4"/>
                                        </p:tgtEl>
                                        <p:attrNameLst>
                                          <p:attrName>style.visibility</p:attrName>
                                        </p:attrNameLst>
                                      </p:cBhvr>
                                      <p:to>
                                        <p:strVal val="visible"/>
                                      </p:to>
                                    </p:set>
                                    <p:animEffect transition="in" filter="dissolve">
                                      <p:cBhvr>
                                        <p:cTn id="25" dur="500"/>
                                        <p:tgtEl>
                                          <p:spTgt spid="25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8"/>
                                        </p:tgtEl>
                                        <p:attrNameLst>
                                          <p:attrName>style.visibility</p:attrName>
                                        </p:attrNameLst>
                                      </p:cBhvr>
                                      <p:to>
                                        <p:strVal val="visible"/>
                                      </p:to>
                                    </p:set>
                                    <p:animEffect transition="in" filter="dissolve">
                                      <p:cBhvr>
                                        <p:cTn id="30" dur="500"/>
                                        <p:tgtEl>
                                          <p:spTgt spid="25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53"/>
                                        </p:tgtEl>
                                        <p:attrNameLst>
                                          <p:attrName>style.visibility</p:attrName>
                                        </p:attrNameLst>
                                      </p:cBhvr>
                                      <p:to>
                                        <p:strVal val="visible"/>
                                      </p:to>
                                    </p:set>
                                    <p:animEffect transition="in" filter="dissolve">
                                      <p:cBhvr>
                                        <p:cTn id="35" dur="500"/>
                                        <p:tgtEl>
                                          <p:spTgt spid="25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55"/>
                                        </p:tgtEl>
                                        <p:attrNameLst>
                                          <p:attrName>style.visibility</p:attrName>
                                        </p:attrNameLst>
                                      </p:cBhvr>
                                      <p:to>
                                        <p:strVal val="visible"/>
                                      </p:to>
                                    </p:set>
                                    <p:animEffect transition="in" filter="dissolve">
                                      <p:cBhvr>
                                        <p:cTn id="40" dur="500"/>
                                        <p:tgtEl>
                                          <p:spTgt spid="25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56"/>
                                        </p:tgtEl>
                                        <p:attrNameLst>
                                          <p:attrName>style.visibility</p:attrName>
                                        </p:attrNameLst>
                                      </p:cBhvr>
                                      <p:to>
                                        <p:strVal val="visible"/>
                                      </p:to>
                                    </p:set>
                                    <p:animEffect transition="in" filter="dissolve">
                                      <p:cBhvr>
                                        <p:cTn id="45" dur="500"/>
                                        <p:tgtEl>
                                          <p:spTgt spid="25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57"/>
                                        </p:tgtEl>
                                        <p:attrNameLst>
                                          <p:attrName>style.visibility</p:attrName>
                                        </p:attrNameLst>
                                      </p:cBhvr>
                                      <p:to>
                                        <p:strVal val="visible"/>
                                      </p:to>
                                    </p:set>
                                    <p:animEffect transition="in" filter="dissolve">
                                      <p:cBhvr>
                                        <p:cTn id="50" dur="500"/>
                                        <p:tgtEl>
                                          <p:spTgt spid="25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animEffect transition="in" filter="dissolve">
                                      <p:cBhvr>
                                        <p:cTn id="55" dur="500"/>
                                        <p:tgtEl>
                                          <p:spTgt spid="268"/>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269"/>
                                        </p:tgtEl>
                                        <p:attrNameLst>
                                          <p:attrName>style.visibility</p:attrName>
                                        </p:attrNameLst>
                                      </p:cBhvr>
                                      <p:to>
                                        <p:strVal val="visible"/>
                                      </p:to>
                                    </p:set>
                                    <p:animEffect transition="in" filter="dissolve">
                                      <p:cBhvr>
                                        <p:cTn id="59" dur="500"/>
                                        <p:tgtEl>
                                          <p:spTgt spid="269"/>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270"/>
                                        </p:tgtEl>
                                        <p:attrNameLst>
                                          <p:attrName>style.visibility</p:attrName>
                                        </p:attrNameLst>
                                      </p:cBhvr>
                                      <p:to>
                                        <p:strVal val="visible"/>
                                      </p:to>
                                    </p:set>
                                    <p:animEffect transition="in" filter="dissolve">
                                      <p:cBhvr>
                                        <p:cTn id="63" dur="500"/>
                                        <p:tgtEl>
                                          <p:spTgt spid="270"/>
                                        </p:tgtEl>
                                      </p:cBhvr>
                                    </p:animEffect>
                                  </p:childTnLst>
                                </p:cTn>
                              </p:par>
                            </p:childTnLst>
                          </p:cTn>
                        </p:par>
                        <p:par>
                          <p:cTn id="64" fill="hold">
                            <p:stCondLst>
                              <p:cond delay="1500"/>
                            </p:stCondLst>
                            <p:childTnLst>
                              <p:par>
                                <p:cTn id="65" presetID="9" presetClass="entr" presetSubtype="0" fill="hold" grpId="0" nodeType="afterEffect">
                                  <p:stCondLst>
                                    <p:cond delay="0"/>
                                  </p:stCondLst>
                                  <p:childTnLst>
                                    <p:set>
                                      <p:cBhvr>
                                        <p:cTn id="66" dur="1" fill="hold">
                                          <p:stCondLst>
                                            <p:cond delay="0"/>
                                          </p:stCondLst>
                                        </p:cTn>
                                        <p:tgtEl>
                                          <p:spTgt spid="271"/>
                                        </p:tgtEl>
                                        <p:attrNameLst>
                                          <p:attrName>style.visibility</p:attrName>
                                        </p:attrNameLst>
                                      </p:cBhvr>
                                      <p:to>
                                        <p:strVal val="visible"/>
                                      </p:to>
                                    </p:set>
                                    <p:animEffect transition="in" filter="dissolve">
                                      <p:cBhvr>
                                        <p:cTn id="67" dur="500"/>
                                        <p:tgtEl>
                                          <p:spTgt spid="271"/>
                                        </p:tgtEl>
                                      </p:cBhvr>
                                    </p:animEffect>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272"/>
                                        </p:tgtEl>
                                        <p:attrNameLst>
                                          <p:attrName>style.visibility</p:attrName>
                                        </p:attrNameLst>
                                      </p:cBhvr>
                                      <p:to>
                                        <p:strVal val="visible"/>
                                      </p:to>
                                    </p:set>
                                    <p:animEffect transition="in" filter="dissolve">
                                      <p:cBhvr>
                                        <p:cTn id="71" dur="500"/>
                                        <p:tgtEl>
                                          <p:spTgt spid="27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73"/>
                                        </p:tgtEl>
                                        <p:attrNameLst>
                                          <p:attrName>style.visibility</p:attrName>
                                        </p:attrNameLst>
                                      </p:cBhvr>
                                      <p:to>
                                        <p:strVal val="visible"/>
                                      </p:to>
                                    </p:set>
                                    <p:animEffect transition="in" filter="dissolve">
                                      <p:cBhvr>
                                        <p:cTn id="76" dur="500"/>
                                        <p:tgtEl>
                                          <p:spTgt spid="273"/>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03"/>
                                        </p:tgtEl>
                                        <p:attrNameLst>
                                          <p:attrName>style.visibility</p:attrName>
                                        </p:attrNameLst>
                                      </p:cBhvr>
                                      <p:to>
                                        <p:strVal val="visible"/>
                                      </p:to>
                                    </p:set>
                                    <p:animEffect transition="in" filter="blinds(horizontal)">
                                      <p:cBhvr>
                                        <p:cTn id="81" dur="500"/>
                                        <p:tgtEl>
                                          <p:spTgt spid="30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75"/>
                                        </p:tgtEl>
                                        <p:attrNameLst>
                                          <p:attrName>style.visibility</p:attrName>
                                        </p:attrNameLst>
                                      </p:cBhvr>
                                      <p:to>
                                        <p:strVal val="visible"/>
                                      </p:to>
                                    </p:set>
                                    <p:animEffect transition="in" filter="blinds(horizontal)">
                                      <p:cBhvr>
                                        <p:cTn id="86" dur="500"/>
                                        <p:tgtEl>
                                          <p:spTgt spid="275"/>
                                        </p:tgtEl>
                                      </p:cBhvr>
                                    </p:animEffect>
                                  </p:childTnLst>
                                </p:cTn>
                              </p:par>
                            </p:childTnLst>
                          </p:cTn>
                        </p:par>
                        <p:par>
                          <p:cTn id="87" fill="hold">
                            <p:stCondLst>
                              <p:cond delay="500"/>
                            </p:stCondLst>
                            <p:childTnLst>
                              <p:par>
                                <p:cTn id="88" presetID="3" presetClass="entr" presetSubtype="10" fill="hold" grpId="0" nodeType="afterEffect">
                                  <p:stCondLst>
                                    <p:cond delay="0"/>
                                  </p:stCondLst>
                                  <p:childTnLst>
                                    <p:set>
                                      <p:cBhvr>
                                        <p:cTn id="89" dur="1" fill="hold">
                                          <p:stCondLst>
                                            <p:cond delay="0"/>
                                          </p:stCondLst>
                                        </p:cTn>
                                        <p:tgtEl>
                                          <p:spTgt spid="274"/>
                                        </p:tgtEl>
                                        <p:attrNameLst>
                                          <p:attrName>style.visibility</p:attrName>
                                        </p:attrNameLst>
                                      </p:cBhvr>
                                      <p:to>
                                        <p:strVal val="visible"/>
                                      </p:to>
                                    </p:set>
                                    <p:animEffect transition="in" filter="blinds(horizontal)">
                                      <p:cBhvr>
                                        <p:cTn id="90" dur="500"/>
                                        <p:tgtEl>
                                          <p:spTgt spid="274"/>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76"/>
                                        </p:tgtEl>
                                        <p:attrNameLst>
                                          <p:attrName>style.visibility</p:attrName>
                                        </p:attrNameLst>
                                      </p:cBhvr>
                                      <p:to>
                                        <p:strVal val="visible"/>
                                      </p:to>
                                    </p:set>
                                    <p:animEffect transition="in" filter="blinds(horizontal)">
                                      <p:cBhvr>
                                        <p:cTn id="95" dur="500"/>
                                        <p:tgtEl>
                                          <p:spTgt spid="276"/>
                                        </p:tgtEl>
                                      </p:cBhvr>
                                    </p:animEffect>
                                  </p:childTnLst>
                                </p:cTn>
                              </p:par>
                            </p:childTnLst>
                          </p:cTn>
                        </p:par>
                        <p:par>
                          <p:cTn id="96" fill="hold">
                            <p:stCondLst>
                              <p:cond delay="500"/>
                            </p:stCondLst>
                            <p:childTnLst>
                              <p:par>
                                <p:cTn id="97" presetID="3" presetClass="entr" presetSubtype="10" fill="hold" grpId="0" nodeType="afterEffect">
                                  <p:stCondLst>
                                    <p:cond delay="0"/>
                                  </p:stCondLst>
                                  <p:childTnLst>
                                    <p:set>
                                      <p:cBhvr>
                                        <p:cTn id="98" dur="1" fill="hold">
                                          <p:stCondLst>
                                            <p:cond delay="0"/>
                                          </p:stCondLst>
                                        </p:cTn>
                                        <p:tgtEl>
                                          <p:spTgt spid="279"/>
                                        </p:tgtEl>
                                        <p:attrNameLst>
                                          <p:attrName>style.visibility</p:attrName>
                                        </p:attrNameLst>
                                      </p:cBhvr>
                                      <p:to>
                                        <p:strVal val="visible"/>
                                      </p:to>
                                    </p:set>
                                    <p:animEffect transition="in" filter="blinds(horizontal)">
                                      <p:cBhvr>
                                        <p:cTn id="99" dur="500"/>
                                        <p:tgtEl>
                                          <p:spTgt spid="279"/>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277"/>
                                        </p:tgtEl>
                                        <p:attrNameLst>
                                          <p:attrName>style.visibility</p:attrName>
                                        </p:attrNameLst>
                                      </p:cBhvr>
                                      <p:to>
                                        <p:strVal val="visible"/>
                                      </p:to>
                                    </p:set>
                                    <p:animEffect transition="in" filter="blinds(horizontal)">
                                      <p:cBhvr>
                                        <p:cTn id="104" dur="500"/>
                                        <p:tgtEl>
                                          <p:spTgt spid="27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278"/>
                                        </p:tgtEl>
                                        <p:attrNameLst>
                                          <p:attrName>style.visibility</p:attrName>
                                        </p:attrNameLst>
                                      </p:cBhvr>
                                      <p:to>
                                        <p:strVal val="visible"/>
                                      </p:to>
                                    </p:set>
                                    <p:animEffect transition="in" filter="blinds(horizontal)">
                                      <p:cBhvr>
                                        <p:cTn id="109" dur="500"/>
                                        <p:tgtEl>
                                          <p:spTgt spid="278"/>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280"/>
                                        </p:tgtEl>
                                        <p:attrNameLst>
                                          <p:attrName>style.visibility</p:attrName>
                                        </p:attrNameLst>
                                      </p:cBhvr>
                                      <p:to>
                                        <p:strVal val="visible"/>
                                      </p:to>
                                    </p:set>
                                    <p:animEffect transition="in" filter="blinds(horizontal)">
                                      <p:cBhvr>
                                        <p:cTn id="114" dur="500"/>
                                        <p:tgtEl>
                                          <p:spTgt spid="280"/>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281"/>
                                        </p:tgtEl>
                                        <p:attrNameLst>
                                          <p:attrName>style.visibility</p:attrName>
                                        </p:attrNameLst>
                                      </p:cBhvr>
                                      <p:to>
                                        <p:strVal val="visible"/>
                                      </p:to>
                                    </p:set>
                                    <p:animEffect transition="in" filter="blinds(horizontal)">
                                      <p:cBhvr>
                                        <p:cTn id="119" dur="500"/>
                                        <p:tgtEl>
                                          <p:spTgt spid="281"/>
                                        </p:tgtEl>
                                      </p:cBhvr>
                                    </p:animEffec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286"/>
                                        </p:tgtEl>
                                        <p:attrNameLst>
                                          <p:attrName>style.visibility</p:attrName>
                                        </p:attrNameLst>
                                      </p:cBhvr>
                                      <p:to>
                                        <p:strVal val="visible"/>
                                      </p:to>
                                    </p:set>
                                    <p:animEffect transition="in" filter="dissolve">
                                      <p:cBhvr>
                                        <p:cTn id="123" dur="500"/>
                                        <p:tgtEl>
                                          <p:spTgt spid="286"/>
                                        </p:tgtEl>
                                      </p:cBhvr>
                                    </p:animEffect>
                                  </p:childTnLst>
                                </p:cTn>
                              </p:par>
                            </p:childTnLst>
                          </p:cTn>
                        </p:par>
                        <p:par>
                          <p:cTn id="124" fill="hold">
                            <p:stCondLst>
                              <p:cond delay="1000"/>
                            </p:stCondLst>
                            <p:childTnLst>
                              <p:par>
                                <p:cTn id="125" presetID="3" presetClass="entr" presetSubtype="10" fill="hold" grpId="0" nodeType="afterEffect">
                                  <p:stCondLst>
                                    <p:cond delay="0"/>
                                  </p:stCondLst>
                                  <p:childTnLst>
                                    <p:set>
                                      <p:cBhvr>
                                        <p:cTn id="126" dur="1" fill="hold">
                                          <p:stCondLst>
                                            <p:cond delay="0"/>
                                          </p:stCondLst>
                                        </p:cTn>
                                        <p:tgtEl>
                                          <p:spTgt spid="282"/>
                                        </p:tgtEl>
                                        <p:attrNameLst>
                                          <p:attrName>style.visibility</p:attrName>
                                        </p:attrNameLst>
                                      </p:cBhvr>
                                      <p:to>
                                        <p:strVal val="visible"/>
                                      </p:to>
                                    </p:set>
                                    <p:animEffect transition="in" filter="blinds(horizontal)">
                                      <p:cBhvr>
                                        <p:cTn id="127" dur="500"/>
                                        <p:tgtEl>
                                          <p:spTgt spid="282"/>
                                        </p:tgtEl>
                                      </p:cBhvr>
                                    </p:animEffect>
                                  </p:childTnLst>
                                </p:cTn>
                              </p:par>
                            </p:childTnLst>
                          </p:cTn>
                        </p:par>
                        <p:par>
                          <p:cTn id="128" fill="hold">
                            <p:stCondLst>
                              <p:cond delay="1500"/>
                            </p:stCondLst>
                            <p:childTnLst>
                              <p:par>
                                <p:cTn id="129" presetID="3" presetClass="entr" presetSubtype="10" fill="hold" grpId="0" nodeType="afterEffect">
                                  <p:stCondLst>
                                    <p:cond delay="0"/>
                                  </p:stCondLst>
                                  <p:childTnLst>
                                    <p:set>
                                      <p:cBhvr>
                                        <p:cTn id="130" dur="1" fill="hold">
                                          <p:stCondLst>
                                            <p:cond delay="0"/>
                                          </p:stCondLst>
                                        </p:cTn>
                                        <p:tgtEl>
                                          <p:spTgt spid="283"/>
                                        </p:tgtEl>
                                        <p:attrNameLst>
                                          <p:attrName>style.visibility</p:attrName>
                                        </p:attrNameLst>
                                      </p:cBhvr>
                                      <p:to>
                                        <p:strVal val="visible"/>
                                      </p:to>
                                    </p:set>
                                    <p:animEffect transition="in" filter="blinds(horizontal)">
                                      <p:cBhvr>
                                        <p:cTn id="131" dur="500"/>
                                        <p:tgtEl>
                                          <p:spTgt spid="283"/>
                                        </p:tgtEl>
                                      </p:cBhvr>
                                    </p:animEffect>
                                  </p:childTnLst>
                                </p:cTn>
                              </p:par>
                            </p:childTnLst>
                          </p:cTn>
                        </p:par>
                        <p:par>
                          <p:cTn id="132" fill="hold">
                            <p:stCondLst>
                              <p:cond delay="2000"/>
                            </p:stCondLst>
                            <p:childTnLst>
                              <p:par>
                                <p:cTn id="133" presetID="3" presetClass="entr" presetSubtype="10" fill="hold" grpId="0" nodeType="afterEffect">
                                  <p:stCondLst>
                                    <p:cond delay="0"/>
                                  </p:stCondLst>
                                  <p:childTnLst>
                                    <p:set>
                                      <p:cBhvr>
                                        <p:cTn id="134" dur="1" fill="hold">
                                          <p:stCondLst>
                                            <p:cond delay="0"/>
                                          </p:stCondLst>
                                        </p:cTn>
                                        <p:tgtEl>
                                          <p:spTgt spid="284"/>
                                        </p:tgtEl>
                                        <p:attrNameLst>
                                          <p:attrName>style.visibility</p:attrName>
                                        </p:attrNameLst>
                                      </p:cBhvr>
                                      <p:to>
                                        <p:strVal val="visible"/>
                                      </p:to>
                                    </p:set>
                                    <p:animEffect transition="in" filter="blinds(horizontal)">
                                      <p:cBhvr>
                                        <p:cTn id="135" dur="500"/>
                                        <p:tgtEl>
                                          <p:spTgt spid="284"/>
                                        </p:tgtEl>
                                      </p:cBhvr>
                                    </p:animEffect>
                                  </p:childTnLst>
                                </p:cTn>
                              </p:par>
                            </p:childTnLst>
                          </p:cTn>
                        </p:par>
                        <p:par>
                          <p:cTn id="136" fill="hold">
                            <p:stCondLst>
                              <p:cond delay="2500"/>
                            </p:stCondLst>
                            <p:childTnLst>
                              <p:par>
                                <p:cTn id="137" presetID="9" presetClass="entr" presetSubtype="0" fill="hold" grpId="0" nodeType="afterEffect">
                                  <p:stCondLst>
                                    <p:cond delay="0"/>
                                  </p:stCondLst>
                                  <p:childTnLst>
                                    <p:set>
                                      <p:cBhvr>
                                        <p:cTn id="138" dur="1" fill="hold">
                                          <p:stCondLst>
                                            <p:cond delay="0"/>
                                          </p:stCondLst>
                                        </p:cTn>
                                        <p:tgtEl>
                                          <p:spTgt spid="285"/>
                                        </p:tgtEl>
                                        <p:attrNameLst>
                                          <p:attrName>style.visibility</p:attrName>
                                        </p:attrNameLst>
                                      </p:cBhvr>
                                      <p:to>
                                        <p:strVal val="visible"/>
                                      </p:to>
                                    </p:set>
                                    <p:animEffect transition="in" filter="dissolve">
                                      <p:cBhvr>
                                        <p:cTn id="139" dur="500"/>
                                        <p:tgtEl>
                                          <p:spTgt spid="285"/>
                                        </p:tgtEl>
                                      </p:cBhvr>
                                    </p:animEffect>
                                  </p:childTnLst>
                                </p:cTn>
                              </p:par>
                            </p:childTnLst>
                          </p:cTn>
                        </p:par>
                      </p:childTnLst>
                    </p:cTn>
                  </p:par>
                  <p:par>
                    <p:cTn id="140" fill="hold">
                      <p:stCondLst>
                        <p:cond delay="indefinite"/>
                      </p:stCondLst>
                      <p:childTnLst>
                        <p:par>
                          <p:cTn id="141" fill="hold">
                            <p:stCondLst>
                              <p:cond delay="0"/>
                            </p:stCondLst>
                            <p:childTnLst>
                              <p:par>
                                <p:cTn id="142" presetID="14" presetClass="entr" presetSubtype="10" fill="hold" grpId="0" nodeType="clickEffect">
                                  <p:stCondLst>
                                    <p:cond delay="0"/>
                                  </p:stCondLst>
                                  <p:childTnLst>
                                    <p:set>
                                      <p:cBhvr>
                                        <p:cTn id="143" dur="1" fill="hold">
                                          <p:stCondLst>
                                            <p:cond delay="0"/>
                                          </p:stCondLst>
                                        </p:cTn>
                                        <p:tgtEl>
                                          <p:spTgt spid="304"/>
                                        </p:tgtEl>
                                        <p:attrNameLst>
                                          <p:attrName>style.visibility</p:attrName>
                                        </p:attrNameLst>
                                      </p:cBhvr>
                                      <p:to>
                                        <p:strVal val="visible"/>
                                      </p:to>
                                    </p:set>
                                    <p:animEffect transition="in" filter="randombar(horizontal)">
                                      <p:cBhvr>
                                        <p:cTn id="144" dur="500"/>
                                        <p:tgtEl>
                                          <p:spTgt spid="304"/>
                                        </p:tgtEl>
                                      </p:cBhvr>
                                    </p:animEffect>
                                  </p:childTnLst>
                                </p:cTn>
                              </p:par>
                            </p:childTnLst>
                          </p:cTn>
                        </p:par>
                      </p:childTnLst>
                    </p:cTn>
                  </p:par>
                  <p:par>
                    <p:cTn id="145" fill="hold">
                      <p:stCondLst>
                        <p:cond delay="indefinite"/>
                      </p:stCondLst>
                      <p:childTnLst>
                        <p:par>
                          <p:cTn id="146" fill="hold">
                            <p:stCondLst>
                              <p:cond delay="0"/>
                            </p:stCondLst>
                            <p:childTnLst>
                              <p:par>
                                <p:cTn id="147" presetID="14" presetClass="entr" presetSubtype="10" fill="hold" grpId="0" nodeType="clickEffect">
                                  <p:stCondLst>
                                    <p:cond delay="0"/>
                                  </p:stCondLst>
                                  <p:childTnLst>
                                    <p:set>
                                      <p:cBhvr>
                                        <p:cTn id="148" dur="1" fill="hold">
                                          <p:stCondLst>
                                            <p:cond delay="0"/>
                                          </p:stCondLst>
                                        </p:cTn>
                                        <p:tgtEl>
                                          <p:spTgt spid="288"/>
                                        </p:tgtEl>
                                        <p:attrNameLst>
                                          <p:attrName>style.visibility</p:attrName>
                                        </p:attrNameLst>
                                      </p:cBhvr>
                                      <p:to>
                                        <p:strVal val="visible"/>
                                      </p:to>
                                    </p:set>
                                    <p:animEffect transition="in" filter="randombar(horizontal)">
                                      <p:cBhvr>
                                        <p:cTn id="149" dur="500"/>
                                        <p:tgtEl>
                                          <p:spTgt spid="288"/>
                                        </p:tgtEl>
                                      </p:cBhvr>
                                    </p:animEffect>
                                  </p:childTnLst>
                                </p:cTn>
                              </p:par>
                            </p:childTnLst>
                          </p:cTn>
                        </p:par>
                        <p:par>
                          <p:cTn id="150" fill="hold">
                            <p:stCondLst>
                              <p:cond delay="500"/>
                            </p:stCondLst>
                            <p:childTnLst>
                              <p:par>
                                <p:cTn id="151" presetID="14" presetClass="entr" presetSubtype="10" fill="hold" grpId="0" nodeType="afterEffect">
                                  <p:stCondLst>
                                    <p:cond delay="0"/>
                                  </p:stCondLst>
                                  <p:childTnLst>
                                    <p:set>
                                      <p:cBhvr>
                                        <p:cTn id="152" dur="1" fill="hold">
                                          <p:stCondLst>
                                            <p:cond delay="0"/>
                                          </p:stCondLst>
                                        </p:cTn>
                                        <p:tgtEl>
                                          <p:spTgt spid="287"/>
                                        </p:tgtEl>
                                        <p:attrNameLst>
                                          <p:attrName>style.visibility</p:attrName>
                                        </p:attrNameLst>
                                      </p:cBhvr>
                                      <p:to>
                                        <p:strVal val="visible"/>
                                      </p:to>
                                    </p:set>
                                    <p:animEffect transition="in" filter="randombar(horizontal)">
                                      <p:cBhvr>
                                        <p:cTn id="153" dur="500"/>
                                        <p:tgtEl>
                                          <p:spTgt spid="287"/>
                                        </p:tgtEl>
                                      </p:cBhvr>
                                    </p:animEffect>
                                  </p:childTnLst>
                                </p:cTn>
                              </p:par>
                            </p:childTnLst>
                          </p:cTn>
                        </p:par>
                      </p:childTnLst>
                    </p:cTn>
                  </p:par>
                  <p:par>
                    <p:cTn id="154" fill="hold">
                      <p:stCondLst>
                        <p:cond delay="indefinite"/>
                      </p:stCondLst>
                      <p:childTnLst>
                        <p:par>
                          <p:cTn id="155" fill="hold">
                            <p:stCondLst>
                              <p:cond delay="0"/>
                            </p:stCondLst>
                            <p:childTnLst>
                              <p:par>
                                <p:cTn id="156" presetID="14" presetClass="entr" presetSubtype="10" fill="hold" grpId="0" nodeType="clickEffect">
                                  <p:stCondLst>
                                    <p:cond delay="0"/>
                                  </p:stCondLst>
                                  <p:childTnLst>
                                    <p:set>
                                      <p:cBhvr>
                                        <p:cTn id="157" dur="1" fill="hold">
                                          <p:stCondLst>
                                            <p:cond delay="0"/>
                                          </p:stCondLst>
                                        </p:cTn>
                                        <p:tgtEl>
                                          <p:spTgt spid="289"/>
                                        </p:tgtEl>
                                        <p:attrNameLst>
                                          <p:attrName>style.visibility</p:attrName>
                                        </p:attrNameLst>
                                      </p:cBhvr>
                                      <p:to>
                                        <p:strVal val="visible"/>
                                      </p:to>
                                    </p:set>
                                    <p:animEffect transition="in" filter="randombar(horizontal)">
                                      <p:cBhvr>
                                        <p:cTn id="158" dur="500"/>
                                        <p:tgtEl>
                                          <p:spTgt spid="289"/>
                                        </p:tgtEl>
                                      </p:cBhvr>
                                    </p:animEffect>
                                  </p:childTnLst>
                                </p:cTn>
                              </p:par>
                            </p:childTnLst>
                          </p:cTn>
                        </p:par>
                        <p:par>
                          <p:cTn id="159" fill="hold">
                            <p:stCondLst>
                              <p:cond delay="500"/>
                            </p:stCondLst>
                            <p:childTnLst>
                              <p:par>
                                <p:cTn id="160" presetID="14" presetClass="entr" presetSubtype="10" fill="hold" grpId="0" nodeType="afterEffect">
                                  <p:stCondLst>
                                    <p:cond delay="2000"/>
                                  </p:stCondLst>
                                  <p:childTnLst>
                                    <p:set>
                                      <p:cBhvr>
                                        <p:cTn id="161" dur="1" fill="hold">
                                          <p:stCondLst>
                                            <p:cond delay="0"/>
                                          </p:stCondLst>
                                        </p:cTn>
                                        <p:tgtEl>
                                          <p:spTgt spid="292"/>
                                        </p:tgtEl>
                                        <p:attrNameLst>
                                          <p:attrName>style.visibility</p:attrName>
                                        </p:attrNameLst>
                                      </p:cBhvr>
                                      <p:to>
                                        <p:strVal val="visible"/>
                                      </p:to>
                                    </p:set>
                                    <p:animEffect transition="in" filter="randombar(horizontal)">
                                      <p:cBhvr>
                                        <p:cTn id="162" dur="500"/>
                                        <p:tgtEl>
                                          <p:spTgt spid="292"/>
                                        </p:tgtEl>
                                      </p:cBhvr>
                                    </p:animEffect>
                                  </p:childTnLst>
                                </p:cTn>
                              </p:par>
                            </p:childTnLst>
                          </p:cTn>
                        </p:par>
                        <p:par>
                          <p:cTn id="163" fill="hold">
                            <p:stCondLst>
                              <p:cond delay="3000"/>
                            </p:stCondLst>
                            <p:childTnLst>
                              <p:par>
                                <p:cTn id="164" presetID="14" presetClass="entr" presetSubtype="10" fill="hold" grpId="0" nodeType="afterEffect">
                                  <p:stCondLst>
                                    <p:cond delay="1000"/>
                                  </p:stCondLst>
                                  <p:childTnLst>
                                    <p:set>
                                      <p:cBhvr>
                                        <p:cTn id="165" dur="1" fill="hold">
                                          <p:stCondLst>
                                            <p:cond delay="0"/>
                                          </p:stCondLst>
                                        </p:cTn>
                                        <p:tgtEl>
                                          <p:spTgt spid="293"/>
                                        </p:tgtEl>
                                        <p:attrNameLst>
                                          <p:attrName>style.visibility</p:attrName>
                                        </p:attrNameLst>
                                      </p:cBhvr>
                                      <p:to>
                                        <p:strVal val="visible"/>
                                      </p:to>
                                    </p:set>
                                    <p:animEffect transition="in" filter="randombar(horizontal)">
                                      <p:cBhvr>
                                        <p:cTn id="166" dur="500"/>
                                        <p:tgtEl>
                                          <p:spTgt spid="293"/>
                                        </p:tgtEl>
                                      </p:cBhvr>
                                    </p:animEffect>
                                  </p:childTnLst>
                                </p:cTn>
                              </p:par>
                            </p:childTnLst>
                          </p:cTn>
                        </p:par>
                      </p:childTnLst>
                    </p:cTn>
                  </p:par>
                  <p:par>
                    <p:cTn id="167" fill="hold">
                      <p:stCondLst>
                        <p:cond delay="indefinite"/>
                      </p:stCondLst>
                      <p:childTnLst>
                        <p:par>
                          <p:cTn id="168" fill="hold">
                            <p:stCondLst>
                              <p:cond delay="0"/>
                            </p:stCondLst>
                            <p:childTnLst>
                              <p:par>
                                <p:cTn id="169" presetID="14" presetClass="entr" presetSubtype="10" fill="hold" grpId="0" nodeType="clickEffect">
                                  <p:stCondLst>
                                    <p:cond delay="0"/>
                                  </p:stCondLst>
                                  <p:childTnLst>
                                    <p:set>
                                      <p:cBhvr>
                                        <p:cTn id="170" dur="1" fill="hold">
                                          <p:stCondLst>
                                            <p:cond delay="0"/>
                                          </p:stCondLst>
                                        </p:cTn>
                                        <p:tgtEl>
                                          <p:spTgt spid="294"/>
                                        </p:tgtEl>
                                        <p:attrNameLst>
                                          <p:attrName>style.visibility</p:attrName>
                                        </p:attrNameLst>
                                      </p:cBhvr>
                                      <p:to>
                                        <p:strVal val="visible"/>
                                      </p:to>
                                    </p:set>
                                    <p:animEffect transition="in" filter="randombar(horizontal)">
                                      <p:cBhvr>
                                        <p:cTn id="171" dur="500"/>
                                        <p:tgtEl>
                                          <p:spTgt spid="294"/>
                                        </p:tgtEl>
                                      </p:cBhvr>
                                    </p:animEffect>
                                  </p:childTnLst>
                                </p:cTn>
                              </p:par>
                            </p:childTnLst>
                          </p:cTn>
                        </p:par>
                      </p:childTnLst>
                    </p:cTn>
                  </p:par>
                  <p:par>
                    <p:cTn id="172" fill="hold">
                      <p:stCondLst>
                        <p:cond delay="indefinite"/>
                      </p:stCondLst>
                      <p:childTnLst>
                        <p:par>
                          <p:cTn id="173" fill="hold">
                            <p:stCondLst>
                              <p:cond delay="0"/>
                            </p:stCondLst>
                            <p:childTnLst>
                              <p:par>
                                <p:cTn id="174" presetID="14" presetClass="entr" presetSubtype="10" fill="hold" grpId="0" nodeType="clickEffect">
                                  <p:stCondLst>
                                    <p:cond delay="0"/>
                                  </p:stCondLst>
                                  <p:childTnLst>
                                    <p:set>
                                      <p:cBhvr>
                                        <p:cTn id="175" dur="1" fill="hold">
                                          <p:stCondLst>
                                            <p:cond delay="0"/>
                                          </p:stCondLst>
                                        </p:cTn>
                                        <p:tgtEl>
                                          <p:spTgt spid="290"/>
                                        </p:tgtEl>
                                        <p:attrNameLst>
                                          <p:attrName>style.visibility</p:attrName>
                                        </p:attrNameLst>
                                      </p:cBhvr>
                                      <p:to>
                                        <p:strVal val="visible"/>
                                      </p:to>
                                    </p:set>
                                    <p:animEffect transition="in" filter="randombar(horizontal)">
                                      <p:cBhvr>
                                        <p:cTn id="176" dur="500"/>
                                        <p:tgtEl>
                                          <p:spTgt spid="290"/>
                                        </p:tgtEl>
                                      </p:cBhvr>
                                    </p:animEffect>
                                  </p:childTnLst>
                                </p:cTn>
                              </p:par>
                            </p:childTnLst>
                          </p:cTn>
                        </p:par>
                      </p:childTnLst>
                    </p:cTn>
                  </p:par>
                  <p:par>
                    <p:cTn id="177" fill="hold">
                      <p:stCondLst>
                        <p:cond delay="indefinite"/>
                      </p:stCondLst>
                      <p:childTnLst>
                        <p:par>
                          <p:cTn id="178" fill="hold">
                            <p:stCondLst>
                              <p:cond delay="0"/>
                            </p:stCondLst>
                            <p:childTnLst>
                              <p:par>
                                <p:cTn id="179" presetID="14" presetClass="entr" presetSubtype="10" fill="hold" grpId="0" nodeType="clickEffect">
                                  <p:stCondLst>
                                    <p:cond delay="0"/>
                                  </p:stCondLst>
                                  <p:childTnLst>
                                    <p:set>
                                      <p:cBhvr>
                                        <p:cTn id="180" dur="1" fill="hold">
                                          <p:stCondLst>
                                            <p:cond delay="0"/>
                                          </p:stCondLst>
                                        </p:cTn>
                                        <p:tgtEl>
                                          <p:spTgt spid="295"/>
                                        </p:tgtEl>
                                        <p:attrNameLst>
                                          <p:attrName>style.visibility</p:attrName>
                                        </p:attrNameLst>
                                      </p:cBhvr>
                                      <p:to>
                                        <p:strVal val="visible"/>
                                      </p:to>
                                    </p:set>
                                    <p:animEffect transition="in" filter="randombar(horizontal)">
                                      <p:cBhvr>
                                        <p:cTn id="181" dur="500"/>
                                        <p:tgtEl>
                                          <p:spTgt spid="295"/>
                                        </p:tgtEl>
                                      </p:cBhvr>
                                    </p:animEffect>
                                  </p:childTnLst>
                                </p:cTn>
                              </p:par>
                            </p:childTnLst>
                          </p:cTn>
                        </p:par>
                      </p:childTnLst>
                    </p:cTn>
                  </p:par>
                  <p:par>
                    <p:cTn id="182" fill="hold">
                      <p:stCondLst>
                        <p:cond delay="indefinite"/>
                      </p:stCondLst>
                      <p:childTnLst>
                        <p:par>
                          <p:cTn id="183" fill="hold">
                            <p:stCondLst>
                              <p:cond delay="0"/>
                            </p:stCondLst>
                            <p:childTnLst>
                              <p:par>
                                <p:cTn id="184" presetID="14" presetClass="entr" presetSubtype="10" fill="hold" grpId="0" nodeType="clickEffect">
                                  <p:stCondLst>
                                    <p:cond delay="0"/>
                                  </p:stCondLst>
                                  <p:childTnLst>
                                    <p:set>
                                      <p:cBhvr>
                                        <p:cTn id="185" dur="1" fill="hold">
                                          <p:stCondLst>
                                            <p:cond delay="0"/>
                                          </p:stCondLst>
                                        </p:cTn>
                                        <p:tgtEl>
                                          <p:spTgt spid="291"/>
                                        </p:tgtEl>
                                        <p:attrNameLst>
                                          <p:attrName>style.visibility</p:attrName>
                                        </p:attrNameLst>
                                      </p:cBhvr>
                                      <p:to>
                                        <p:strVal val="visible"/>
                                      </p:to>
                                    </p:set>
                                    <p:animEffect transition="in" filter="randombar(horizontal)">
                                      <p:cBhvr>
                                        <p:cTn id="186" dur="500"/>
                                        <p:tgtEl>
                                          <p:spTgt spid="291"/>
                                        </p:tgtEl>
                                      </p:cBhvr>
                                    </p:animEffect>
                                  </p:childTnLst>
                                </p:cTn>
                              </p:par>
                            </p:childTnLst>
                          </p:cTn>
                        </p:par>
                      </p:childTnLst>
                    </p:cTn>
                  </p:par>
                  <p:par>
                    <p:cTn id="187" fill="hold">
                      <p:stCondLst>
                        <p:cond delay="indefinite"/>
                      </p:stCondLst>
                      <p:childTnLst>
                        <p:par>
                          <p:cTn id="188" fill="hold">
                            <p:stCondLst>
                              <p:cond delay="0"/>
                            </p:stCondLst>
                            <p:childTnLst>
                              <p:par>
                                <p:cTn id="189" presetID="14" presetClass="entr" presetSubtype="10" fill="hold" grpId="0" nodeType="clickEffect">
                                  <p:stCondLst>
                                    <p:cond delay="0"/>
                                  </p:stCondLst>
                                  <p:childTnLst>
                                    <p:set>
                                      <p:cBhvr>
                                        <p:cTn id="190" dur="1" fill="hold">
                                          <p:stCondLst>
                                            <p:cond delay="0"/>
                                          </p:stCondLst>
                                        </p:cTn>
                                        <p:tgtEl>
                                          <p:spTgt spid="296"/>
                                        </p:tgtEl>
                                        <p:attrNameLst>
                                          <p:attrName>style.visibility</p:attrName>
                                        </p:attrNameLst>
                                      </p:cBhvr>
                                      <p:to>
                                        <p:strVal val="visible"/>
                                      </p:to>
                                    </p:set>
                                    <p:animEffect transition="in" filter="randombar(horizontal)">
                                      <p:cBhvr>
                                        <p:cTn id="191" dur="500"/>
                                        <p:tgtEl>
                                          <p:spTgt spid="296"/>
                                        </p:tgtEl>
                                      </p:cBhvr>
                                    </p:animEffect>
                                  </p:childTnLst>
                                </p:cTn>
                              </p:par>
                            </p:childTnLst>
                          </p:cTn>
                        </p:par>
                        <p:par>
                          <p:cTn id="192" fill="hold">
                            <p:stCondLst>
                              <p:cond delay="500"/>
                            </p:stCondLst>
                            <p:childTnLst>
                              <p:par>
                                <p:cTn id="193" presetID="14" presetClass="entr" presetSubtype="10" fill="hold" grpId="0" nodeType="afterEffect">
                                  <p:stCondLst>
                                    <p:cond delay="0"/>
                                  </p:stCondLst>
                                  <p:childTnLst>
                                    <p:set>
                                      <p:cBhvr>
                                        <p:cTn id="194" dur="1" fill="hold">
                                          <p:stCondLst>
                                            <p:cond delay="0"/>
                                          </p:stCondLst>
                                        </p:cTn>
                                        <p:tgtEl>
                                          <p:spTgt spid="300"/>
                                        </p:tgtEl>
                                        <p:attrNameLst>
                                          <p:attrName>style.visibility</p:attrName>
                                        </p:attrNameLst>
                                      </p:cBhvr>
                                      <p:to>
                                        <p:strVal val="visible"/>
                                      </p:to>
                                    </p:set>
                                    <p:animEffect transition="in" filter="randombar(horizontal)">
                                      <p:cBhvr>
                                        <p:cTn id="195" dur="500"/>
                                        <p:tgtEl>
                                          <p:spTgt spid="300"/>
                                        </p:tgtEl>
                                      </p:cBhvr>
                                    </p:animEffect>
                                  </p:childTnLst>
                                </p:cTn>
                              </p:par>
                            </p:childTnLst>
                          </p:cTn>
                        </p:par>
                        <p:par>
                          <p:cTn id="196" fill="hold">
                            <p:stCondLst>
                              <p:cond delay="1000"/>
                            </p:stCondLst>
                            <p:childTnLst>
                              <p:par>
                                <p:cTn id="197" presetID="14" presetClass="entr" presetSubtype="10" fill="hold" grpId="0" nodeType="afterEffect">
                                  <p:stCondLst>
                                    <p:cond delay="0"/>
                                  </p:stCondLst>
                                  <p:childTnLst>
                                    <p:set>
                                      <p:cBhvr>
                                        <p:cTn id="198" dur="1" fill="hold">
                                          <p:stCondLst>
                                            <p:cond delay="0"/>
                                          </p:stCondLst>
                                        </p:cTn>
                                        <p:tgtEl>
                                          <p:spTgt spid="301"/>
                                        </p:tgtEl>
                                        <p:attrNameLst>
                                          <p:attrName>style.visibility</p:attrName>
                                        </p:attrNameLst>
                                      </p:cBhvr>
                                      <p:to>
                                        <p:strVal val="visible"/>
                                      </p:to>
                                    </p:set>
                                    <p:animEffect transition="in" filter="randombar(horizontal)">
                                      <p:cBhvr>
                                        <p:cTn id="199" dur="500"/>
                                        <p:tgtEl>
                                          <p:spTgt spid="301"/>
                                        </p:tgtEl>
                                      </p:cBhvr>
                                    </p:animEffect>
                                  </p:childTnLst>
                                </p:cTn>
                              </p:par>
                            </p:childTnLst>
                          </p:cTn>
                        </p:par>
                        <p:par>
                          <p:cTn id="200" fill="hold">
                            <p:stCondLst>
                              <p:cond delay="1500"/>
                            </p:stCondLst>
                            <p:childTnLst>
                              <p:par>
                                <p:cTn id="201" presetID="14" presetClass="entr" presetSubtype="10" fill="hold" grpId="0" nodeType="afterEffect">
                                  <p:stCondLst>
                                    <p:cond delay="0"/>
                                  </p:stCondLst>
                                  <p:childTnLst>
                                    <p:set>
                                      <p:cBhvr>
                                        <p:cTn id="202" dur="1" fill="hold">
                                          <p:stCondLst>
                                            <p:cond delay="0"/>
                                          </p:stCondLst>
                                        </p:cTn>
                                        <p:tgtEl>
                                          <p:spTgt spid="297"/>
                                        </p:tgtEl>
                                        <p:attrNameLst>
                                          <p:attrName>style.visibility</p:attrName>
                                        </p:attrNameLst>
                                      </p:cBhvr>
                                      <p:to>
                                        <p:strVal val="visible"/>
                                      </p:to>
                                    </p:set>
                                    <p:animEffect transition="in" filter="randombar(horizontal)">
                                      <p:cBhvr>
                                        <p:cTn id="203" dur="500"/>
                                        <p:tgtEl>
                                          <p:spTgt spid="297"/>
                                        </p:tgtEl>
                                      </p:cBhvr>
                                    </p:animEffect>
                                  </p:childTnLst>
                                </p:cTn>
                              </p:par>
                            </p:childTnLst>
                          </p:cTn>
                        </p:par>
                        <p:par>
                          <p:cTn id="204" fill="hold">
                            <p:stCondLst>
                              <p:cond delay="2000"/>
                            </p:stCondLst>
                            <p:childTnLst>
                              <p:par>
                                <p:cTn id="205" presetID="14" presetClass="entr" presetSubtype="10" fill="hold" grpId="0" nodeType="afterEffect">
                                  <p:stCondLst>
                                    <p:cond delay="0"/>
                                  </p:stCondLst>
                                  <p:childTnLst>
                                    <p:set>
                                      <p:cBhvr>
                                        <p:cTn id="206" dur="1" fill="hold">
                                          <p:stCondLst>
                                            <p:cond delay="0"/>
                                          </p:stCondLst>
                                        </p:cTn>
                                        <p:tgtEl>
                                          <p:spTgt spid="299"/>
                                        </p:tgtEl>
                                        <p:attrNameLst>
                                          <p:attrName>style.visibility</p:attrName>
                                        </p:attrNameLst>
                                      </p:cBhvr>
                                      <p:to>
                                        <p:strVal val="visible"/>
                                      </p:to>
                                    </p:set>
                                    <p:animEffect transition="in" filter="randombar(horizontal)">
                                      <p:cBhvr>
                                        <p:cTn id="207" dur="500"/>
                                        <p:tgtEl>
                                          <p:spTgt spid="299"/>
                                        </p:tgtEl>
                                      </p:cBhvr>
                                    </p:animEffect>
                                  </p:childTnLst>
                                </p:cTn>
                              </p:par>
                            </p:childTnLst>
                          </p:cTn>
                        </p:par>
                        <p:par>
                          <p:cTn id="208" fill="hold">
                            <p:stCondLst>
                              <p:cond delay="2500"/>
                            </p:stCondLst>
                            <p:childTnLst>
                              <p:par>
                                <p:cTn id="209" presetID="14" presetClass="entr" presetSubtype="10" fill="hold" grpId="0" nodeType="afterEffect">
                                  <p:stCondLst>
                                    <p:cond delay="0"/>
                                  </p:stCondLst>
                                  <p:childTnLst>
                                    <p:set>
                                      <p:cBhvr>
                                        <p:cTn id="210" dur="1" fill="hold">
                                          <p:stCondLst>
                                            <p:cond delay="0"/>
                                          </p:stCondLst>
                                        </p:cTn>
                                        <p:tgtEl>
                                          <p:spTgt spid="298"/>
                                        </p:tgtEl>
                                        <p:attrNameLst>
                                          <p:attrName>style.visibility</p:attrName>
                                        </p:attrNameLst>
                                      </p:cBhvr>
                                      <p:to>
                                        <p:strVal val="visible"/>
                                      </p:to>
                                    </p:set>
                                    <p:animEffect transition="in" filter="randombar(horizontal)">
                                      <p:cBhvr>
                                        <p:cTn id="211" dur="500"/>
                                        <p:tgtEl>
                                          <p:spTgt spid="298"/>
                                        </p:tgtEl>
                                      </p:cBhvr>
                                    </p:animEffec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utoUpdateAnimBg="0"/>
      <p:bldP spid="251" grpId="0" autoUpdateAnimBg="0"/>
      <p:bldP spid="252" grpId="0" autoUpdateAnimBg="0"/>
      <p:bldP spid="253" grpId="0" autoUpdateAnimBg="0"/>
      <p:bldP spid="254" grpId="0" autoUpdateAnimBg="0"/>
      <p:bldP spid="255" grpId="0" autoUpdateAnimBg="0"/>
      <p:bldP spid="256" grpId="0" autoUpdateAnimBg="0"/>
      <p:bldP spid="257" grpId="0" autoUpdateAnimBg="0"/>
      <p:bldP spid="258" grpId="0" autoUpdateAnimBg="0"/>
      <p:bldP spid="268" grpId="0" autoUpdateAnimBg="0"/>
      <p:bldP spid="269" grpId="0" autoUpdateAnimBg="0"/>
      <p:bldP spid="270" grpId="0" autoUpdateAnimBg="0"/>
      <p:bldP spid="271" grpId="0" autoUpdateAnimBg="0"/>
      <p:bldP spid="272" grpId="0" autoUpdateAnimBg="0"/>
      <p:bldP spid="273" grpId="0" autoUpdateAnimBg="0"/>
      <p:bldP spid="274" grpId="0" autoUpdateAnimBg="0"/>
      <p:bldP spid="275" grpId="0" autoUpdateAnimBg="0"/>
      <p:bldP spid="276" grpId="0" autoUpdateAnimBg="0"/>
      <p:bldP spid="277" grpId="0" autoUpdateAnimBg="0"/>
      <p:bldP spid="278" grpId="0" autoUpdateAnimBg="0"/>
      <p:bldP spid="279" grpId="0" autoUpdateAnimBg="0"/>
      <p:bldP spid="280" grpId="0" autoUpdateAnimBg="0"/>
      <p:bldP spid="281" grpId="0" autoUpdateAnimBg="0"/>
      <p:bldP spid="282" grpId="0" autoUpdateAnimBg="0"/>
      <p:bldP spid="283" grpId="0" autoUpdateAnimBg="0"/>
      <p:bldP spid="284" grpId="0" autoUpdateAnimBg="0"/>
      <p:bldP spid="285" grpId="0" autoUpdateAnimBg="0"/>
      <p:bldP spid="286" grpId="0" autoUpdateAnimBg="0"/>
      <p:bldP spid="287" grpId="0" autoUpdateAnimBg="0"/>
      <p:bldP spid="288" grpId="0" autoUpdateAnimBg="0"/>
      <p:bldP spid="289" grpId="0" autoUpdateAnimBg="0"/>
      <p:bldP spid="290" grpId="0" autoUpdateAnimBg="0"/>
      <p:bldP spid="291" grpId="0" autoUpdateAnimBg="0"/>
      <p:bldP spid="292" grpId="0" autoUpdateAnimBg="0"/>
      <p:bldP spid="293" grpId="0" autoUpdateAnimBg="0"/>
      <p:bldP spid="294" grpId="0" autoUpdateAnimBg="0"/>
      <p:bldP spid="295" grpId="0" autoUpdateAnimBg="0"/>
      <p:bldP spid="296" grpId="0" autoUpdateAnimBg="0"/>
      <p:bldP spid="297" grpId="0" autoUpdateAnimBg="0"/>
      <p:bldP spid="298" grpId="0" autoUpdateAnimBg="0"/>
      <p:bldP spid="299" grpId="0" autoUpdateAnimBg="0"/>
      <p:bldP spid="300" grpId="0" autoUpdateAnimBg="0"/>
      <p:bldP spid="301" grpId="0" autoUpdateAnimBg="0"/>
      <p:bldP spid="302" grpId="0" autoUpdateAnimBg="0"/>
      <p:bldP spid="303" grpId="0" autoUpdateAnimBg="0"/>
      <p:bldP spid="304" grpId="0" autoUpdateAnimBg="0"/>
      <p:bldP spid="7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弗洛伊德（</a:t>
            </a:r>
            <a:r>
              <a:rPr lang="en-US" altLang="zh-CN" dirty="0"/>
              <a:t>Floyd</a:t>
            </a:r>
            <a:r>
              <a:rPr lang="zh-CN" altLang="en-US" dirty="0"/>
              <a:t>）算法</a:t>
            </a:r>
          </a:p>
        </p:txBody>
      </p:sp>
      <p:sp>
        <p:nvSpPr>
          <p:cNvPr id="4" name="Text Box 6"/>
          <p:cNvSpPr txBox="1">
            <a:spLocks noChangeArrowheads="1"/>
          </p:cNvSpPr>
          <p:nvPr/>
        </p:nvSpPr>
        <p:spPr bwMode="auto">
          <a:xfrm>
            <a:off x="1485900" y="1402121"/>
            <a:ext cx="6448426" cy="3970318"/>
          </a:xfrm>
          <a:prstGeom prst="rect">
            <a:avLst/>
          </a:prstGeom>
          <a:solidFill>
            <a:srgbClr val="CCFFFF"/>
          </a:solidFill>
          <a:ln w="25400" cap="sq">
            <a:solidFill>
              <a:srgbClr val="003366"/>
            </a:solidFill>
            <a:miter lim="800000"/>
            <a:headEnd type="none" w="sm" len="sm"/>
            <a:tailEnd type="none" w="sm" len="sm"/>
          </a:ln>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lang="en-US" altLang="zh-CN" sz="2400" b="1" dirty="0">
                <a:ea typeface="微软雅黑 Light" panose="020B0502040204020203" pitchFamily="34" charset="-122"/>
              </a:rPr>
              <a:t>n </a:t>
            </a:r>
            <a:r>
              <a:rPr lang="zh-CN" altLang="en-US" sz="2400" b="1" dirty="0">
                <a:ea typeface="微软雅黑 Light" panose="020B0502040204020203" pitchFamily="34" charset="-122"/>
              </a:rPr>
              <a:t>次试探</a:t>
            </a:r>
            <a:r>
              <a:rPr lang="en-US" altLang="zh-CN" sz="2400" b="1" dirty="0">
                <a:ea typeface="微软雅黑 Light" panose="020B0502040204020203" pitchFamily="34" charset="-122"/>
              </a:rPr>
              <a:t>:</a:t>
            </a:r>
          </a:p>
          <a:p>
            <a:pPr eaLnBrk="1" hangingPunct="1">
              <a:lnSpc>
                <a:spcPct val="120000"/>
              </a:lnSpc>
              <a:spcBef>
                <a:spcPct val="0"/>
              </a:spcBef>
              <a:buClrTx/>
              <a:buFontTx/>
              <a:buNone/>
            </a:pPr>
            <a:r>
              <a:rPr lang="zh-CN" altLang="en-US" sz="2400" b="1" dirty="0">
                <a:ea typeface="微软雅黑 Light" panose="020B0502040204020203" pitchFamily="34" charset="-122"/>
              </a:rPr>
              <a:t>若</a:t>
            </a:r>
            <a:r>
              <a:rPr lang="en-US" altLang="zh-CN" sz="2400" b="1" dirty="0">
                <a:ea typeface="微软雅黑 Light" panose="020B0502040204020203" pitchFamily="34" charset="-122"/>
              </a:rPr>
              <a:t>&lt;</a:t>
            </a:r>
            <a:r>
              <a:rPr lang="en-US" altLang="zh-CN" sz="2400" b="1" dirty="0" err="1">
                <a:ea typeface="微软雅黑 Light" panose="020B0502040204020203" pitchFamily="34" charset="-122"/>
              </a:rPr>
              <a:t>v</a:t>
            </a:r>
            <a:r>
              <a:rPr lang="en-US" altLang="zh-CN" sz="2400" b="1" baseline="-25000" dirty="0" err="1">
                <a:ea typeface="微软雅黑 Light" panose="020B0502040204020203" pitchFamily="34" charset="-122"/>
              </a:rPr>
              <a:t>i</a:t>
            </a:r>
            <a:r>
              <a:rPr lang="en-US" altLang="zh-CN" sz="2400" b="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en-US" altLang="zh-CN" sz="2400" b="1" dirty="0">
                <a:ea typeface="微软雅黑 Light" panose="020B0502040204020203" pitchFamily="34" charset="-122"/>
              </a:rPr>
              <a:t>&gt;</a:t>
            </a:r>
            <a:r>
              <a:rPr lang="zh-CN" altLang="en-US" sz="2400" b="1" dirty="0">
                <a:ea typeface="微软雅黑 Light" panose="020B0502040204020203" pitchFamily="34" charset="-122"/>
              </a:rPr>
              <a:t>存在，则存在路径</a:t>
            </a:r>
            <a:r>
              <a:rPr lang="en-US" altLang="zh-CN" sz="2400" b="1" dirty="0">
                <a:ea typeface="微软雅黑 Light" panose="020B0502040204020203" pitchFamily="34" charset="-122"/>
              </a:rPr>
              <a:t>{</a:t>
            </a:r>
            <a:r>
              <a:rPr lang="en-US" altLang="zh-CN" sz="2400" b="1" dirty="0" err="1">
                <a:ea typeface="微软雅黑 Light" panose="020B0502040204020203" pitchFamily="34" charset="-122"/>
              </a:rPr>
              <a:t>v</a:t>
            </a:r>
            <a:r>
              <a:rPr lang="en-US" altLang="zh-CN" sz="2400" b="1" baseline="-25000" dirty="0" err="1">
                <a:ea typeface="微软雅黑 Light" panose="020B0502040204020203" pitchFamily="34" charset="-122"/>
              </a:rPr>
              <a:t>i</a:t>
            </a:r>
            <a:r>
              <a:rPr lang="en-US" altLang="zh-CN" sz="2400" b="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en-US" altLang="zh-CN" sz="2400" b="1" dirty="0">
                <a:ea typeface="微软雅黑 Light" panose="020B0502040204020203" pitchFamily="34" charset="-122"/>
              </a:rPr>
              <a:t>}</a:t>
            </a:r>
          </a:p>
          <a:p>
            <a:pPr eaLnBrk="1" hangingPunct="1">
              <a:lnSpc>
                <a:spcPct val="120000"/>
              </a:lnSpc>
              <a:spcBef>
                <a:spcPct val="0"/>
              </a:spcBef>
              <a:buClrTx/>
              <a:buFontTx/>
              <a:buNone/>
            </a:pPr>
            <a:r>
              <a:rPr lang="en-US" altLang="zh-CN" sz="2400" b="1" dirty="0">
                <a:ea typeface="微软雅黑 Light" panose="020B0502040204020203" pitchFamily="34" charset="-122"/>
              </a:rPr>
              <a:t>                // </a:t>
            </a:r>
            <a:r>
              <a:rPr lang="zh-CN" altLang="en-US" sz="2400" b="1" dirty="0">
                <a:ea typeface="微软雅黑 Light" panose="020B0502040204020203" pitchFamily="34" charset="-122"/>
              </a:rPr>
              <a:t>路径中不含其它顶点</a:t>
            </a:r>
          </a:p>
          <a:p>
            <a:pPr eaLnBrk="1" hangingPunct="1">
              <a:lnSpc>
                <a:spcPct val="120000"/>
              </a:lnSpc>
              <a:spcBef>
                <a:spcPct val="0"/>
              </a:spcBef>
              <a:buClrTx/>
              <a:buFontTx/>
              <a:buNone/>
            </a:pPr>
            <a:r>
              <a:rPr lang="zh-CN" altLang="en-US" sz="2400" b="1" dirty="0">
                <a:ea typeface="微软雅黑 Light" panose="020B0502040204020203" pitchFamily="34" charset="-122"/>
              </a:rPr>
              <a:t>若</a:t>
            </a:r>
            <a:r>
              <a:rPr lang="en-US" altLang="zh-CN" sz="2400" b="1" dirty="0">
                <a:ea typeface="微软雅黑 Light" panose="020B0502040204020203" pitchFamily="34" charset="-122"/>
              </a:rPr>
              <a:t>&lt;v</a:t>
            </a:r>
            <a:r>
              <a:rPr lang="en-US" altLang="zh-CN" sz="2400" b="1" baseline="-25000" dirty="0">
                <a:ea typeface="微软雅黑 Light" panose="020B0502040204020203" pitchFamily="34" charset="-122"/>
              </a:rPr>
              <a:t>i</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0</a:t>
            </a:r>
            <a:r>
              <a:rPr lang="en-US" altLang="zh-CN" sz="2400" b="1" dirty="0">
                <a:ea typeface="微软雅黑 Light" panose="020B0502040204020203" pitchFamily="34" charset="-122"/>
              </a:rPr>
              <a:t>&gt;,&lt;v</a:t>
            </a:r>
            <a:r>
              <a:rPr lang="en-US" altLang="zh-CN" sz="2400" b="1" baseline="-25000" dirty="0">
                <a:ea typeface="微软雅黑 Light" panose="020B0502040204020203" pitchFamily="34" charset="-122"/>
              </a:rPr>
              <a:t>0</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j</a:t>
            </a:r>
            <a:r>
              <a:rPr lang="en-US" altLang="zh-CN" sz="2400" b="1" dirty="0">
                <a:ea typeface="微软雅黑 Light" panose="020B0502040204020203" pitchFamily="34" charset="-122"/>
              </a:rPr>
              <a:t>&gt;</a:t>
            </a:r>
            <a:r>
              <a:rPr lang="zh-CN" altLang="en-US" sz="2400" b="1" dirty="0">
                <a:ea typeface="微软雅黑 Light" panose="020B0502040204020203" pitchFamily="34" charset="-122"/>
              </a:rPr>
              <a:t>存在，则存在路径</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i</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0</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j</a:t>
            </a:r>
            <a:r>
              <a:rPr lang="en-US" altLang="zh-CN" sz="2400" b="1" dirty="0">
                <a:ea typeface="微软雅黑 Light" panose="020B0502040204020203" pitchFamily="34" charset="-122"/>
              </a:rPr>
              <a:t>}</a:t>
            </a:r>
          </a:p>
          <a:p>
            <a:pPr eaLnBrk="1" hangingPunct="1">
              <a:lnSpc>
                <a:spcPct val="120000"/>
              </a:lnSpc>
              <a:spcBef>
                <a:spcPct val="0"/>
              </a:spcBef>
              <a:buClrTx/>
              <a:buFontTx/>
              <a:buNone/>
            </a:pPr>
            <a:r>
              <a:rPr lang="en-US" altLang="zh-CN" sz="2400" b="1" dirty="0">
                <a:ea typeface="微软雅黑 Light" panose="020B0502040204020203" pitchFamily="34" charset="-122"/>
              </a:rPr>
              <a:t>               // </a:t>
            </a:r>
            <a:r>
              <a:rPr lang="zh-CN" altLang="en-US" sz="2400" b="1" dirty="0">
                <a:ea typeface="微软雅黑 Light" panose="020B0502040204020203" pitchFamily="34" charset="-122"/>
              </a:rPr>
              <a:t>路径中所含顶点序号不大于</a:t>
            </a:r>
            <a:r>
              <a:rPr lang="en-US" altLang="zh-CN" sz="2400" b="1" dirty="0">
                <a:ea typeface="微软雅黑 Light" panose="020B0502040204020203" pitchFamily="34" charset="-122"/>
              </a:rPr>
              <a:t>0</a:t>
            </a:r>
          </a:p>
          <a:p>
            <a:pPr eaLnBrk="1" hangingPunct="1">
              <a:lnSpc>
                <a:spcPct val="120000"/>
              </a:lnSpc>
              <a:spcBef>
                <a:spcPct val="0"/>
              </a:spcBef>
              <a:buClrTx/>
              <a:buFontTx/>
              <a:buNone/>
            </a:pPr>
            <a:r>
              <a:rPr lang="zh-CN" altLang="en-US" sz="2400" b="1" dirty="0">
                <a:ea typeface="微软雅黑 Light" panose="020B0502040204020203" pitchFamily="34" charset="-122"/>
              </a:rPr>
              <a:t>若</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i</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1</a:t>
            </a:r>
            <a:r>
              <a:rPr lang="en-US" altLang="zh-CN" sz="2400" b="1" dirty="0">
                <a:ea typeface="微软雅黑 Light" panose="020B0502040204020203" pitchFamily="34" charset="-122"/>
              </a:rPr>
              <a:t>}, {v</a:t>
            </a:r>
            <a:r>
              <a:rPr lang="en-US" altLang="zh-CN" sz="2400" b="1" baseline="-25000" dirty="0">
                <a:ea typeface="微软雅黑 Light" panose="020B0502040204020203" pitchFamily="34" charset="-122"/>
              </a:rPr>
              <a:t>1</a:t>
            </a:r>
            <a:r>
              <a:rPr lang="en-US" altLang="zh-CN" sz="2400" b="1" dirty="0">
                <a:ea typeface="微软雅黑 Light" panose="020B0502040204020203" pitchFamily="34" charset="-122"/>
              </a:rPr>
              <a:t>,…,</a:t>
            </a:r>
            <a:r>
              <a:rPr lang="en-US" altLang="zh-CN" sz="2400" b="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en-US" altLang="zh-CN" sz="2400" b="1" dirty="0">
                <a:ea typeface="微软雅黑 Light" panose="020B0502040204020203" pitchFamily="34" charset="-122"/>
              </a:rPr>
              <a:t>}</a:t>
            </a:r>
            <a:r>
              <a:rPr lang="zh-CN" altLang="en-US" sz="2400" b="1" dirty="0">
                <a:ea typeface="微软雅黑 Light" panose="020B0502040204020203" pitchFamily="34" charset="-122"/>
              </a:rPr>
              <a:t>存在，</a:t>
            </a:r>
          </a:p>
          <a:p>
            <a:pPr eaLnBrk="1" hangingPunct="1">
              <a:lnSpc>
                <a:spcPct val="120000"/>
              </a:lnSpc>
              <a:spcBef>
                <a:spcPct val="0"/>
              </a:spcBef>
              <a:buClrTx/>
              <a:buFontTx/>
              <a:buNone/>
            </a:pPr>
            <a:r>
              <a:rPr lang="zh-CN" altLang="en-US" sz="2400" b="1" dirty="0">
                <a:ea typeface="微软雅黑 Light" panose="020B0502040204020203" pitchFamily="34" charset="-122"/>
              </a:rPr>
              <a:t>   则存在一条路径</a:t>
            </a:r>
            <a:r>
              <a:rPr lang="en-US" altLang="zh-CN" sz="2400" b="1" dirty="0">
                <a:ea typeface="微软雅黑 Light" panose="020B0502040204020203" pitchFamily="34" charset="-122"/>
              </a:rPr>
              <a:t>{v</a:t>
            </a:r>
            <a:r>
              <a:rPr lang="en-US" altLang="zh-CN" sz="2400" b="1" baseline="-25000" dirty="0">
                <a:ea typeface="微软雅黑 Light" panose="020B0502040204020203" pitchFamily="34" charset="-122"/>
              </a:rPr>
              <a:t>i</a:t>
            </a:r>
            <a:r>
              <a:rPr lang="en-US" altLang="zh-CN" sz="2400" b="1" dirty="0">
                <a:ea typeface="微软雅黑 Light" panose="020B0502040204020203" pitchFamily="34" charset="-122"/>
              </a:rPr>
              <a:t>, …, v</a:t>
            </a:r>
            <a:r>
              <a:rPr lang="en-US" altLang="zh-CN" sz="2400" b="1" baseline="-25000" dirty="0">
                <a:ea typeface="微软雅黑 Light" panose="020B0502040204020203" pitchFamily="34" charset="-122"/>
              </a:rPr>
              <a:t>1</a:t>
            </a:r>
            <a:r>
              <a:rPr lang="en-US" altLang="zh-CN" sz="2400" b="1" dirty="0">
                <a:ea typeface="微软雅黑 Light" panose="020B0502040204020203" pitchFamily="34" charset="-122"/>
              </a:rPr>
              <a:t>, …</a:t>
            </a:r>
            <a:r>
              <a:rPr lang="en-US" altLang="zh-CN" sz="2400" b="1" dirty="0" err="1">
                <a:ea typeface="微软雅黑 Light" panose="020B0502040204020203" pitchFamily="34" charset="-122"/>
              </a:rPr>
              <a:t>v</a:t>
            </a:r>
            <a:r>
              <a:rPr lang="en-US" altLang="zh-CN" sz="2400" b="1" baseline="-25000" dirty="0" err="1">
                <a:ea typeface="微软雅黑 Light" panose="020B0502040204020203" pitchFamily="34" charset="-122"/>
              </a:rPr>
              <a:t>j</a:t>
            </a:r>
            <a:r>
              <a:rPr lang="en-US" altLang="zh-CN" sz="2400" b="1" dirty="0">
                <a:ea typeface="微软雅黑 Light" panose="020B0502040204020203" pitchFamily="34" charset="-122"/>
              </a:rPr>
              <a:t>}</a:t>
            </a:r>
          </a:p>
          <a:p>
            <a:pPr eaLnBrk="1" hangingPunct="1">
              <a:lnSpc>
                <a:spcPct val="120000"/>
              </a:lnSpc>
              <a:spcBef>
                <a:spcPct val="0"/>
              </a:spcBef>
              <a:buClrTx/>
              <a:buFontTx/>
              <a:buNone/>
            </a:pPr>
            <a:r>
              <a:rPr lang="en-US" altLang="zh-CN" sz="2400" b="1" dirty="0">
                <a:ea typeface="微软雅黑 Light" panose="020B0502040204020203" pitchFamily="34" charset="-122"/>
              </a:rPr>
              <a:t>               // </a:t>
            </a:r>
            <a:r>
              <a:rPr lang="zh-CN" altLang="en-US" sz="2400" b="1" dirty="0">
                <a:ea typeface="微软雅黑 Light" panose="020B0502040204020203" pitchFamily="34" charset="-122"/>
              </a:rPr>
              <a:t>路径中所含顶点序号不大于</a:t>
            </a:r>
            <a:r>
              <a:rPr lang="en-US" altLang="zh-CN" sz="2400" b="1" dirty="0">
                <a:ea typeface="微软雅黑 Light" panose="020B0502040204020203" pitchFamily="34" charset="-122"/>
              </a:rPr>
              <a:t>1</a:t>
            </a:r>
          </a:p>
          <a:p>
            <a:pPr eaLnBrk="1" hangingPunct="1">
              <a:lnSpc>
                <a:spcPct val="90000"/>
              </a:lnSpc>
              <a:spcBef>
                <a:spcPct val="0"/>
              </a:spcBef>
              <a:buClrTx/>
              <a:buFontTx/>
              <a:buNone/>
            </a:pPr>
            <a:r>
              <a:rPr lang="en-US" altLang="zh-CN" sz="2400" b="1" dirty="0">
                <a:ea typeface="微软雅黑 Light" panose="020B0502040204020203" pitchFamily="34" charset="-122"/>
              </a:rPr>
              <a:t>      …</a:t>
            </a:r>
          </a:p>
        </p:txBody>
      </p:sp>
      <p:sp>
        <p:nvSpPr>
          <p:cNvPr id="5" name="Text Box 7"/>
          <p:cNvSpPr txBox="1">
            <a:spLocks noChangeArrowheads="1"/>
          </p:cNvSpPr>
          <p:nvPr/>
        </p:nvSpPr>
        <p:spPr bwMode="auto">
          <a:xfrm>
            <a:off x="166688" y="5686425"/>
            <a:ext cx="86868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0"/>
              </a:spcBef>
              <a:buClrTx/>
              <a:buFontTx/>
              <a:buNone/>
            </a:pP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依次类推，则 </a:t>
            </a:r>
            <a:r>
              <a:rPr lang="en-US" altLang="zh-CN" sz="2400" dirty="0">
                <a:solidFill>
                  <a:srgbClr val="000099"/>
                </a:solidFill>
                <a:ea typeface="微软雅黑 Light" panose="020B0502040204020203" pitchFamily="34" charset="-122"/>
              </a:rPr>
              <a:t>vi </a:t>
            </a:r>
            <a:r>
              <a:rPr lang="zh-CN" altLang="en-US" sz="2400" dirty="0">
                <a:solidFill>
                  <a:srgbClr val="000099"/>
                </a:solidFill>
                <a:ea typeface="微软雅黑 Light" panose="020B0502040204020203" pitchFamily="34" charset="-122"/>
              </a:rPr>
              <a:t>至 </a:t>
            </a:r>
            <a:r>
              <a:rPr lang="en-US" altLang="zh-CN" sz="2400" dirty="0" err="1">
                <a:solidFill>
                  <a:srgbClr val="000099"/>
                </a:solidFill>
                <a:ea typeface="微软雅黑 Light" panose="020B0502040204020203" pitchFamily="34" charset="-122"/>
              </a:rPr>
              <a:t>vj</a:t>
            </a:r>
            <a:r>
              <a:rPr lang="en-US" altLang="zh-CN" sz="2400" dirty="0">
                <a:solidFill>
                  <a:srgbClr val="000099"/>
                </a:solidFill>
                <a:ea typeface="微软雅黑 Light" panose="020B0502040204020203" pitchFamily="34" charset="-122"/>
              </a:rPr>
              <a:t> </a:t>
            </a:r>
            <a:r>
              <a:rPr lang="zh-CN" altLang="en-US" sz="2400" dirty="0">
                <a:solidFill>
                  <a:srgbClr val="000099"/>
                </a:solidFill>
                <a:ea typeface="微软雅黑 Light" panose="020B0502040204020203" pitchFamily="34" charset="-122"/>
              </a:rPr>
              <a:t>的最短路径应是上述这些路径中，路径长度最小者。</a:t>
            </a:r>
            <a:endParaRPr lang="zh-CN" altLang="en-US" sz="2400" dirty="0">
              <a:ea typeface="微软雅黑 Light" panose="020B0502040204020203" pitchFamily="34" charset="-122"/>
            </a:endParaRPr>
          </a:p>
        </p:txBody>
      </p:sp>
    </p:spTree>
    <p:extLst>
      <p:ext uri="{BB962C8B-B14F-4D97-AF65-F5344CB8AC3E}">
        <p14:creationId xmlns:p14="http://schemas.microsoft.com/office/powerpoint/2010/main" val="15662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altLang="zh-CN" dirty="0">
                <a:latin typeface="Segoe UI Light" panose="020B0502040204020203" pitchFamily="34" charset="0"/>
                <a:cs typeface="Segoe UI Light" panose="020B0502040204020203" pitchFamily="34" charset="0"/>
              </a:rPr>
              <a:t>Any Question</a:t>
            </a:r>
            <a:r>
              <a:rPr lang="zh-CN" altLang="en-US" dirty="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406208" y="2818071"/>
            <a:ext cx="7081986" cy="2983706"/>
          </a:xfrm>
        </p:spPr>
        <p:txBody>
          <a:bodyPr>
            <a:normAutofit/>
          </a:bodyPr>
          <a:lstStyle/>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a:p>
            <a:pPr>
              <a:lnSpc>
                <a:spcPts val="2700"/>
              </a:lnSpc>
              <a:spcBef>
                <a:spcPts val="1125"/>
              </a:spcBef>
              <a:spcAft>
                <a:spcPts val="0"/>
              </a:spcAft>
            </a:pPr>
            <a:r>
              <a:rPr lang="en-US" altLang="zh-CN" sz="1500" dirty="0">
                <a:latin typeface="Segoe UI Light" panose="020B0502040204020203" pitchFamily="34" charset="0"/>
                <a:cs typeface="Segoe UI Light" panose="020B0502040204020203" pitchFamily="34" charset="0"/>
                <a:hlinkClick r:id="rId3"/>
              </a:rPr>
              <a:t>www.xinggangw.info</a:t>
            </a:r>
            <a:endParaRPr lang="en-US" altLang="zh-CN" sz="1500" dirty="0">
              <a:latin typeface="Segoe UI Light" panose="020B0502040204020203" pitchFamily="34" charset="0"/>
              <a:cs typeface="Segoe UI Light" panose="020B0502040204020203" pitchFamily="34" charset="0"/>
            </a:endParaRPr>
          </a:p>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0363" y="3314638"/>
            <a:ext cx="496455" cy="496455"/>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连通分量</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733" y="1417960"/>
            <a:ext cx="5061914" cy="181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006" y="3462660"/>
            <a:ext cx="5725368" cy="180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p:nvSpPr>
        <p:spPr bwMode="auto">
          <a:xfrm>
            <a:off x="390907" y="5498146"/>
            <a:ext cx="85538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微软雅黑 Light" panose="020B0502040204020203" pitchFamily="34" charset="-122"/>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578963"/>
              </a:buClr>
              <a:buSzTx/>
              <a:buFont typeface="Monotype Sorts" pitchFamily="2" charset="2"/>
              <a:buChar char="§"/>
              <a:tabLst/>
              <a:defRPr/>
            </a:pPr>
            <a:r>
              <a:rPr kumimoji="1"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Times New Roman"/>
                <a:ea typeface="微软雅黑 Light" panose="020B0502040204020203" pitchFamily="34" charset="-122"/>
                <a:cs typeface="+mn-cs"/>
              </a:rPr>
              <a:t>对于非连通的无向图，所有连通分量的生成树组成了非连通图的生成森林。</a:t>
            </a:r>
            <a:endParaRPr kumimoji="1" lang="zh-CN" altLang="en-US" sz="2400" b="0" i="0" u="none" strike="noStrike" kern="0" cap="none" spc="0" normalizeH="0" baseline="0" noProof="0" dirty="0">
              <a:ln>
                <a:noFill/>
              </a:ln>
              <a:solidFill>
                <a:srgbClr val="800000"/>
              </a:solidFill>
              <a:effectLst/>
              <a:uLnTx/>
              <a:uFillTx/>
              <a:latin typeface="Times New Roman"/>
              <a:ea typeface="微软雅黑 Light" panose="020B0502040204020203" pitchFamily="34" charset="-122"/>
              <a:cs typeface="+mn-cs"/>
            </a:endParaRPr>
          </a:p>
        </p:txBody>
      </p:sp>
    </p:spTree>
    <p:extLst>
      <p:ext uri="{BB962C8B-B14F-4D97-AF65-F5344CB8AC3E}">
        <p14:creationId xmlns:p14="http://schemas.microsoft.com/office/powerpoint/2010/main" val="235102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8041893" cy="640080"/>
          </a:xfrm>
        </p:spPr>
        <p:txBody>
          <a:bodyPr>
            <a:normAutofit/>
          </a:bodyPr>
          <a:lstStyle/>
          <a:p>
            <a:r>
              <a:rPr lang="zh-CN" altLang="en-US" dirty="0">
                <a:effectLst>
                  <a:outerShdw blurRad="38100" dist="38100" dir="2700000" algn="tl">
                    <a:srgbClr val="C0C0C0"/>
                  </a:outerShdw>
                </a:effectLst>
                <a:ea typeface="微软雅黑 Light" panose="020B0502040204020203" pitchFamily="34" charset="-122"/>
              </a:rPr>
              <a:t>最小生成树</a:t>
            </a:r>
            <a:r>
              <a:rPr lang="en-US" altLang="zh-CN" dirty="0">
                <a:effectLst>
                  <a:outerShdw blurRad="38100" dist="38100" dir="2700000" algn="tl">
                    <a:srgbClr val="C0C0C0"/>
                  </a:outerShdw>
                </a:effectLst>
                <a:ea typeface="微软雅黑 Light" panose="020B0502040204020203" pitchFamily="34" charset="-122"/>
              </a:rPr>
              <a:t>( minimum cost spanning tree )</a:t>
            </a:r>
            <a:endParaRPr lang="zh-CN" altLang="en-US" dirty="0"/>
          </a:p>
        </p:txBody>
      </p:sp>
      <p:sp>
        <p:nvSpPr>
          <p:cNvPr id="7" name="Rectangle 3"/>
          <p:cNvSpPr txBox="1">
            <a:spLocks noChangeArrowheads="1"/>
          </p:cNvSpPr>
          <p:nvPr/>
        </p:nvSpPr>
        <p:spPr bwMode="auto">
          <a:xfrm>
            <a:off x="251520" y="1363286"/>
            <a:ext cx="8424613" cy="510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微软雅黑 Light" panose="020B0502040204020203" pitchFamily="34" charset="-122"/>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微软雅黑 Light" panose="020B0502040204020203" pitchFamily="34"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微软雅黑 Light" panose="020B0502040204020203" pitchFamily="34"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微软雅黑 Light" panose="020B0502040204020203" pitchFamily="34"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微软雅黑 Light" panose="020B0502040204020203" pitchFamily="34"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10000"/>
              </a:spcBef>
              <a:spcAft>
                <a:spcPct val="0"/>
              </a:spcAft>
              <a:buClr>
                <a:srgbClr val="578963"/>
              </a:buClr>
              <a:buSzTx/>
              <a:buFont typeface="Monotype Sorts" pitchFamily="2" charset="2"/>
              <a:buChar char="§"/>
              <a:tabLst/>
              <a:defRPr/>
            </a:pP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使用不同的遍历图的方法，可以得到不同的生成树；从</a:t>
            </a:r>
            <a:r>
              <a:rPr kumimoji="1" lang="zh-CN" altLang="en-US" sz="2800" b="1" i="0" u="none" strike="noStrike" kern="0" cap="none" spc="0" normalizeH="0" baseline="0" noProof="0" dirty="0">
                <a:ln>
                  <a:noFill/>
                </a:ln>
                <a:solidFill>
                  <a:schemeClr val="accent5"/>
                </a:solidFill>
                <a:effectLst/>
                <a:uLnTx/>
                <a:uFillTx/>
                <a:latin typeface="Times New Roman"/>
                <a:ea typeface="微软雅黑 Light" panose="020B0502040204020203" pitchFamily="34" charset="-122"/>
                <a:cs typeface="+mn-cs"/>
              </a:rPr>
              <a:t>不同的顶点出发，也可能得到不同的生成树</a:t>
            </a: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a:t>
            </a:r>
            <a:endParaRPr kumimoji="1" lang="en-US" altLang="zh-CN" sz="2800" b="1" i="0" u="none" strike="noStrike" kern="0" cap="none" spc="0" normalizeH="0" baseline="0" noProof="0" dirty="0">
              <a:ln>
                <a:noFill/>
              </a:ln>
              <a:effectLst/>
              <a:uLnTx/>
              <a:uFillTx/>
              <a:latin typeface="Times New Roman"/>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10000"/>
              </a:spcBef>
              <a:spcAft>
                <a:spcPct val="0"/>
              </a:spcAft>
              <a:buClr>
                <a:srgbClr val="578963"/>
              </a:buClr>
              <a:buSzTx/>
              <a:buFont typeface="Monotype Sorts" pitchFamily="2" charset="2"/>
              <a:buChar char="§"/>
              <a:tabLst/>
              <a:defRPr/>
            </a:pPr>
            <a:endPar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10000"/>
              </a:spcBef>
              <a:spcAft>
                <a:spcPct val="0"/>
              </a:spcAft>
              <a:buClr>
                <a:srgbClr val="578963"/>
              </a:buClr>
              <a:buSzTx/>
              <a:buFont typeface="Monotype Sorts" pitchFamily="2" charset="2"/>
              <a:buChar char="§"/>
              <a:tabLst/>
              <a:defRPr/>
            </a:pP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按照生成树的定义，</a:t>
            </a:r>
            <a:r>
              <a:rPr kumimoji="1" lang="en-US" altLang="zh-CN" sz="2800" b="1" i="1" u="none" strike="noStrike" kern="0" cap="none" spc="0" normalizeH="0" baseline="0" noProof="0" dirty="0">
                <a:ln>
                  <a:noFill/>
                </a:ln>
                <a:effectLst/>
                <a:uLnTx/>
                <a:uFillTx/>
                <a:latin typeface="Times New Roman"/>
                <a:ea typeface="微软雅黑 Light" panose="020B0502040204020203" pitchFamily="34" charset="-122"/>
                <a:cs typeface="+mn-cs"/>
              </a:rPr>
              <a:t>n </a:t>
            </a: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个顶点的连通网络的生成树有 </a:t>
            </a:r>
            <a:r>
              <a:rPr kumimoji="1" lang="en-US" altLang="zh-CN" sz="2800" b="1" i="1" u="none" strike="noStrike" kern="0" cap="none" spc="0" normalizeH="0" baseline="0" noProof="0" dirty="0">
                <a:ln>
                  <a:noFill/>
                </a:ln>
                <a:effectLst/>
                <a:uLnTx/>
                <a:uFillTx/>
                <a:latin typeface="Times New Roman"/>
                <a:ea typeface="微软雅黑 Light" panose="020B0502040204020203" pitchFamily="34" charset="-122"/>
                <a:cs typeface="+mn-cs"/>
              </a:rPr>
              <a:t>n </a:t>
            </a: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个顶点、</a:t>
            </a:r>
            <a:r>
              <a:rPr kumimoji="1" lang="en-US" altLang="zh-CN" sz="2800" b="1" i="1" u="none" strike="noStrike" kern="0" cap="none" spc="0" normalizeH="0" baseline="0" noProof="0" dirty="0">
                <a:ln>
                  <a:noFill/>
                </a:ln>
                <a:effectLst/>
                <a:uLnTx/>
                <a:uFillTx/>
                <a:latin typeface="Times New Roman"/>
                <a:ea typeface="微软雅黑 Light" panose="020B0502040204020203" pitchFamily="34" charset="-122"/>
                <a:cs typeface="+mn-cs"/>
              </a:rPr>
              <a:t>n</a:t>
            </a:r>
            <a:r>
              <a:rPr kumimoji="1" lang="en-US" altLang="zh-CN" sz="2800" b="1" i="1" u="none" strike="noStrike" kern="0" cap="none" spc="0" normalizeH="0" baseline="0" noProof="0" dirty="0">
                <a:ln>
                  <a:noFill/>
                </a:ln>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a:ln>
                  <a:noFill/>
                </a:ln>
                <a:effectLst/>
                <a:uLnTx/>
                <a:uFillTx/>
                <a:latin typeface="Times New Roman"/>
                <a:ea typeface="微软雅黑 Light" panose="020B0502040204020203" pitchFamily="34" charset="-122"/>
                <a:cs typeface="+mn-cs"/>
              </a:rPr>
              <a:t>1 </a:t>
            </a: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条边。</a:t>
            </a:r>
            <a:endParaRPr kumimoji="1" lang="en-US" altLang="zh-CN" sz="2800" b="1" i="0" u="none" strike="noStrike" kern="0" cap="none" spc="0" normalizeH="0" baseline="0" noProof="0" dirty="0">
              <a:ln>
                <a:noFill/>
              </a:ln>
              <a:effectLst/>
              <a:uLnTx/>
              <a:uFillTx/>
              <a:latin typeface="Times New Roman"/>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10000"/>
              </a:spcBef>
              <a:spcAft>
                <a:spcPct val="0"/>
              </a:spcAft>
              <a:buClr>
                <a:srgbClr val="578963"/>
              </a:buClr>
              <a:buSzTx/>
              <a:buFont typeface="Monotype Sorts" pitchFamily="2" charset="2"/>
              <a:buChar char="§"/>
              <a:tabLst/>
              <a:defRPr/>
            </a:pPr>
            <a:endPar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endParaRPr>
          </a:p>
          <a:p>
            <a:pPr marL="342900" marR="0" lvl="0" indent="-342900" algn="l" defTabSz="914400" rtl="0" eaLnBrk="1" fontAlgn="base" latinLnBrk="0" hangingPunct="1">
              <a:lnSpc>
                <a:spcPct val="100000"/>
              </a:lnSpc>
              <a:spcBef>
                <a:spcPct val="10000"/>
              </a:spcBef>
              <a:spcAft>
                <a:spcPct val="0"/>
              </a:spcAft>
              <a:buClr>
                <a:srgbClr val="578963"/>
              </a:buClr>
              <a:buSzTx/>
              <a:buFont typeface="Monotype Sorts" pitchFamily="2" charset="2"/>
              <a:buChar char="§"/>
              <a:tabLst/>
              <a:defRPr/>
            </a:pP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cs typeface="+mn-cs"/>
              </a:rPr>
              <a:t>构造生成树的准则</a:t>
            </a:r>
          </a:p>
          <a:p>
            <a:pPr marL="552450" marR="0" lvl="1" indent="-95250" algn="l" defTabSz="914400" rtl="0" eaLnBrk="1" fontAlgn="base" latinLnBrk="0" hangingPunct="1">
              <a:lnSpc>
                <a:spcPct val="100000"/>
              </a:lnSpc>
              <a:spcBef>
                <a:spcPct val="10000"/>
              </a:spcBef>
              <a:spcAft>
                <a:spcPct val="0"/>
              </a:spcAft>
              <a:buClr>
                <a:srgbClr val="578963"/>
              </a:buClr>
              <a:buSzPct val="50000"/>
              <a:buFont typeface="Monotype Sorts" pitchFamily="2" charset="2"/>
              <a:buChar char="l"/>
              <a:tabLst/>
              <a:defRPr/>
            </a:pP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rPr>
              <a:t>必须只使用该网络中的边来构造生成树；</a:t>
            </a:r>
          </a:p>
          <a:p>
            <a:pPr marL="552450" marR="0" lvl="1" indent="-95250" algn="l" defTabSz="914400" rtl="0" eaLnBrk="1" fontAlgn="base" latinLnBrk="0" hangingPunct="1">
              <a:lnSpc>
                <a:spcPct val="100000"/>
              </a:lnSpc>
              <a:spcBef>
                <a:spcPct val="10000"/>
              </a:spcBef>
              <a:spcAft>
                <a:spcPct val="0"/>
              </a:spcAft>
              <a:buClr>
                <a:srgbClr val="578963"/>
              </a:buClr>
              <a:buSzPct val="50000"/>
              <a:buFont typeface="Monotype Sorts" pitchFamily="2" charset="2"/>
              <a:buChar char="l"/>
              <a:tabLst/>
              <a:defRPr/>
            </a:pP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rPr>
              <a:t>必须使用且仅使用 </a:t>
            </a:r>
            <a:r>
              <a:rPr kumimoji="1" lang="en-US" altLang="zh-CN" sz="2800" b="1" i="0" u="none" strike="noStrike" kern="0" cap="none" spc="0" normalizeH="0" baseline="0" noProof="0" dirty="0">
                <a:ln>
                  <a:noFill/>
                </a:ln>
                <a:effectLst/>
                <a:uLnTx/>
                <a:uFillTx/>
                <a:latin typeface="Times New Roman"/>
                <a:ea typeface="微软雅黑 Light" panose="020B0502040204020203" pitchFamily="34" charset="-122"/>
              </a:rPr>
              <a:t>n-1 </a:t>
            </a: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rPr>
              <a:t>条边来联结网络中的 </a:t>
            </a:r>
            <a:r>
              <a:rPr kumimoji="1" lang="en-US" altLang="zh-CN" sz="2800" b="1" i="1" u="none" strike="noStrike" kern="0" cap="none" spc="0" normalizeH="0" baseline="0" noProof="0" dirty="0">
                <a:ln>
                  <a:noFill/>
                </a:ln>
                <a:effectLst/>
                <a:uLnTx/>
                <a:uFillTx/>
                <a:latin typeface="Times New Roman"/>
                <a:ea typeface="微软雅黑 Light" panose="020B0502040204020203" pitchFamily="34" charset="-122"/>
              </a:rPr>
              <a:t>n </a:t>
            </a: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rPr>
              <a:t>个顶点；</a:t>
            </a:r>
          </a:p>
          <a:p>
            <a:pPr marL="552450" marR="0" lvl="1" indent="-95250" algn="l" defTabSz="914400" rtl="0" eaLnBrk="1" fontAlgn="base" latinLnBrk="0" hangingPunct="1">
              <a:lnSpc>
                <a:spcPct val="100000"/>
              </a:lnSpc>
              <a:spcBef>
                <a:spcPct val="10000"/>
              </a:spcBef>
              <a:spcAft>
                <a:spcPct val="0"/>
              </a:spcAft>
              <a:buClr>
                <a:srgbClr val="578963"/>
              </a:buClr>
              <a:buSzPct val="50000"/>
              <a:buFont typeface="Monotype Sorts" pitchFamily="2" charset="2"/>
              <a:buChar char="l"/>
              <a:tabLst/>
              <a:defRPr/>
            </a:pPr>
            <a:r>
              <a:rPr kumimoji="1" lang="zh-CN" altLang="en-US" sz="2800" b="1" i="0" u="none" strike="noStrike" kern="0" cap="none" spc="0" normalizeH="0" baseline="0" noProof="0" dirty="0">
                <a:ln>
                  <a:noFill/>
                </a:ln>
                <a:effectLst/>
                <a:uLnTx/>
                <a:uFillTx/>
                <a:latin typeface="Times New Roman"/>
                <a:ea typeface="微软雅黑 Light" panose="020B0502040204020203" pitchFamily="34" charset="-122"/>
              </a:rPr>
              <a:t>不能使用产生回路的边。</a:t>
            </a:r>
            <a:endParaRPr kumimoji="1" lang="zh-CN" altLang="en-US" sz="2800" b="0" i="0" u="none" strike="noStrike" kern="0" cap="none" spc="0" normalizeH="0" baseline="0" noProof="0" dirty="0">
              <a:ln>
                <a:noFill/>
              </a:ln>
              <a:effectLst/>
              <a:uLnTx/>
              <a:uFillTx/>
              <a:latin typeface="Times New Roman"/>
              <a:ea typeface="微软雅黑 Light" panose="020B0502040204020203" pitchFamily="34" charset="-122"/>
            </a:endParaRPr>
          </a:p>
        </p:txBody>
      </p:sp>
    </p:spTree>
    <p:extLst>
      <p:ext uri="{BB962C8B-B14F-4D97-AF65-F5344CB8AC3E}">
        <p14:creationId xmlns:p14="http://schemas.microsoft.com/office/powerpoint/2010/main" val="79167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最小生成树</a:t>
            </a:r>
          </a:p>
        </p:txBody>
      </p:sp>
      <p:sp>
        <p:nvSpPr>
          <p:cNvPr id="4" name="Rectangle 7"/>
          <p:cNvSpPr>
            <a:spLocks noChangeArrowheads="1"/>
          </p:cNvSpPr>
          <p:nvPr/>
        </p:nvSpPr>
        <p:spPr bwMode="auto">
          <a:xfrm>
            <a:off x="586481" y="1324148"/>
            <a:ext cx="5638800" cy="1939925"/>
          </a:xfrm>
          <a:prstGeom prst="rect">
            <a:avLst/>
          </a:prstGeom>
          <a:noFill/>
          <a:ln w="9525">
            <a:noFill/>
            <a:miter lim="800000"/>
            <a:headEnd/>
            <a:tailEnd/>
          </a:ln>
        </p:spPr>
        <p:txBody>
          <a:bodyPr>
            <a:spAutoFit/>
          </a:bodyPr>
          <a:lstStyle/>
          <a:p>
            <a:pPr marL="381000" indent="-381000" eaLnBrk="1" fontAlgn="auto" hangingPunct="1">
              <a:spcBef>
                <a:spcPts val="0"/>
              </a:spcBef>
              <a:spcAft>
                <a:spcPts val="0"/>
              </a:spcAft>
              <a:defRPr/>
            </a:pPr>
            <a:r>
              <a:rPr kumimoji="0" lang="zh-CN" altLang="en-US" sz="2400" kern="0" dirty="0">
                <a:ea typeface="黑体" pitchFamily="49" charset="-122"/>
              </a:rPr>
              <a:t>数学模型：</a:t>
            </a:r>
          </a:p>
          <a:p>
            <a:pPr marL="381000" indent="-381000" eaLnBrk="1" fontAlgn="auto" hangingPunct="1">
              <a:spcBef>
                <a:spcPts val="0"/>
              </a:spcBef>
              <a:spcAft>
                <a:spcPts val="0"/>
              </a:spcAft>
              <a:buFont typeface="Arial" panose="020B0604020202020204" pitchFamily="34" charset="0"/>
              <a:buChar char="•"/>
              <a:defRPr/>
            </a:pPr>
            <a:r>
              <a:rPr kumimoji="0" lang="zh-CN" altLang="en-US" sz="2400" kern="0" dirty="0">
                <a:latin typeface="微软雅黑 Light" panose="020B0502040204020203" pitchFamily="34" charset="-122"/>
                <a:ea typeface="微软雅黑 Light" panose="020B0502040204020203" pitchFamily="34" charset="-122"/>
              </a:rPr>
              <a:t>顶点</a:t>
            </a:r>
            <a:r>
              <a:rPr lang="zh-CN" altLang="en-US" sz="2400" kern="0" dirty="0">
                <a:ea typeface="微软雅黑 Light" panose="020B0502040204020203" pitchFamily="34" charset="-122"/>
              </a:rPr>
              <a:t>：</a:t>
            </a:r>
            <a:r>
              <a:rPr kumimoji="0" lang="zh-CN" altLang="en-US" sz="2400" kern="0" dirty="0">
                <a:latin typeface="微软雅黑 Light" panose="020B0502040204020203" pitchFamily="34" charset="-122"/>
                <a:ea typeface="微软雅黑 Light" panose="020B0502040204020203" pitchFamily="34" charset="-122"/>
              </a:rPr>
              <a:t>表示城市，有</a:t>
            </a:r>
            <a:r>
              <a:rPr kumimoji="0" lang="en-US" altLang="zh-CN" sz="2400" kern="0" dirty="0">
                <a:latin typeface="微软雅黑 Light" panose="020B0502040204020203" pitchFamily="34" charset="-122"/>
                <a:ea typeface="微软雅黑 Light" panose="020B0502040204020203" pitchFamily="34" charset="-122"/>
              </a:rPr>
              <a:t>n</a:t>
            </a:r>
            <a:r>
              <a:rPr kumimoji="0" lang="zh-CN" altLang="en-US" sz="2400" kern="0" dirty="0">
                <a:latin typeface="微软雅黑 Light" panose="020B0502040204020203" pitchFamily="34" charset="-122"/>
                <a:ea typeface="微软雅黑 Light" panose="020B0502040204020203" pitchFamily="34" charset="-122"/>
              </a:rPr>
              <a:t>个；</a:t>
            </a:r>
          </a:p>
          <a:p>
            <a:pPr marL="381000" indent="-381000" eaLnBrk="1" fontAlgn="auto" hangingPunct="1">
              <a:spcBef>
                <a:spcPts val="0"/>
              </a:spcBef>
              <a:spcAft>
                <a:spcPts val="0"/>
              </a:spcAft>
              <a:buFont typeface="Arial" panose="020B0604020202020204" pitchFamily="34" charset="0"/>
              <a:buChar char="•"/>
              <a:defRPr/>
            </a:pPr>
            <a:r>
              <a:rPr kumimoji="0" lang="zh-CN" altLang="en-US" sz="2400" kern="0" dirty="0">
                <a:latin typeface="微软雅黑 Light" panose="020B0502040204020203" pitchFamily="34" charset="-122"/>
                <a:ea typeface="微软雅黑 Light" panose="020B0502040204020203" pitchFamily="34" charset="-122"/>
              </a:rPr>
              <a:t>边</a:t>
            </a:r>
            <a:r>
              <a:rPr lang="zh-CN" altLang="en-US" sz="2400" kern="0" dirty="0">
                <a:ea typeface="微软雅黑 Light" panose="020B0502040204020203" pitchFamily="34" charset="-122"/>
              </a:rPr>
              <a:t>：</a:t>
            </a:r>
            <a:r>
              <a:rPr kumimoji="0" lang="zh-CN" altLang="en-US" sz="2400" kern="0" dirty="0">
                <a:latin typeface="微软雅黑 Light" panose="020B0502040204020203" pitchFamily="34" charset="-122"/>
                <a:ea typeface="微软雅黑 Light" panose="020B0502040204020203" pitchFamily="34" charset="-122"/>
              </a:rPr>
              <a:t>表示线路，有</a:t>
            </a:r>
            <a:r>
              <a:rPr kumimoji="0" lang="en-US" altLang="zh-CN" sz="2400" kern="0" dirty="0">
                <a:latin typeface="微软雅黑 Light" panose="020B0502040204020203" pitchFamily="34" charset="-122"/>
                <a:ea typeface="微软雅黑 Light" panose="020B0502040204020203" pitchFamily="34" charset="-122"/>
              </a:rPr>
              <a:t>n</a:t>
            </a:r>
            <a:r>
              <a:rPr kumimoji="0" lang="en-US" altLang="zh-CN" sz="2400" kern="0" dirty="0">
                <a:ea typeface="微软雅黑 Light" panose="020B0502040204020203" pitchFamily="34" charset="-122"/>
              </a:rPr>
              <a:t>–</a:t>
            </a:r>
            <a:r>
              <a:rPr kumimoji="0" lang="en-US" altLang="zh-CN" sz="2400" kern="0" dirty="0">
                <a:latin typeface="微软雅黑 Light" panose="020B0502040204020203" pitchFamily="34" charset="-122"/>
                <a:ea typeface="微软雅黑 Light" panose="020B0502040204020203" pitchFamily="34" charset="-122"/>
              </a:rPr>
              <a:t>1</a:t>
            </a:r>
            <a:r>
              <a:rPr kumimoji="0" lang="zh-CN" altLang="en-US" sz="2400" kern="0" dirty="0">
                <a:latin typeface="微软雅黑 Light" panose="020B0502040204020203" pitchFamily="34" charset="-122"/>
                <a:ea typeface="微软雅黑 Light" panose="020B0502040204020203" pitchFamily="34" charset="-122"/>
              </a:rPr>
              <a:t>条；</a:t>
            </a:r>
          </a:p>
          <a:p>
            <a:pPr marL="381000" indent="-381000" eaLnBrk="1" fontAlgn="auto" hangingPunct="1">
              <a:spcBef>
                <a:spcPts val="0"/>
              </a:spcBef>
              <a:spcAft>
                <a:spcPts val="0"/>
              </a:spcAft>
              <a:buFont typeface="Arial" panose="020B0604020202020204" pitchFamily="34" charset="0"/>
              <a:buChar char="•"/>
              <a:defRPr/>
            </a:pPr>
            <a:r>
              <a:rPr kumimoji="0" lang="zh-CN" altLang="en-US" sz="2400" kern="0" dirty="0">
                <a:latin typeface="微软雅黑 Light" panose="020B0502040204020203" pitchFamily="34" charset="-122"/>
                <a:ea typeface="微软雅黑 Light" panose="020B0502040204020203" pitchFamily="34" charset="-122"/>
              </a:rPr>
              <a:t>边的权值</a:t>
            </a:r>
            <a:r>
              <a:rPr lang="zh-CN" altLang="en-US" sz="2400" kern="0" dirty="0">
                <a:ea typeface="微软雅黑 Light" panose="020B0502040204020203" pitchFamily="34" charset="-122"/>
              </a:rPr>
              <a:t>：</a:t>
            </a:r>
            <a:r>
              <a:rPr kumimoji="0" lang="zh-CN" altLang="en-US" sz="2400" kern="0" dirty="0">
                <a:latin typeface="微软雅黑 Light" panose="020B0502040204020203" pitchFamily="34" charset="-122"/>
                <a:ea typeface="微软雅黑 Light" panose="020B0502040204020203" pitchFamily="34" charset="-122"/>
              </a:rPr>
              <a:t>表示线路的经济代价；</a:t>
            </a:r>
          </a:p>
          <a:p>
            <a:pPr marL="381000" indent="-381000" eaLnBrk="1" fontAlgn="auto" hangingPunct="1">
              <a:spcBef>
                <a:spcPts val="0"/>
              </a:spcBef>
              <a:spcAft>
                <a:spcPts val="0"/>
              </a:spcAft>
              <a:buFont typeface="Arial" panose="020B0604020202020204" pitchFamily="34" charset="0"/>
              <a:buChar char="•"/>
              <a:defRPr/>
            </a:pPr>
            <a:r>
              <a:rPr kumimoji="0" lang="zh-CN" altLang="en-US" sz="2400" kern="0" dirty="0">
                <a:latin typeface="微软雅黑 Light" panose="020B0502040204020203" pitchFamily="34" charset="-122"/>
                <a:ea typeface="微软雅黑 Light" panose="020B0502040204020203" pitchFamily="34" charset="-122"/>
              </a:rPr>
              <a:t>连通网</a:t>
            </a:r>
            <a:r>
              <a:rPr lang="zh-CN" altLang="en-US" sz="2400" kern="0" dirty="0">
                <a:ea typeface="微软雅黑 Light" panose="020B0502040204020203" pitchFamily="34" charset="-122"/>
              </a:rPr>
              <a:t>：</a:t>
            </a:r>
            <a:r>
              <a:rPr kumimoji="0" lang="zh-CN" altLang="en-US" sz="2400" kern="0" dirty="0">
                <a:latin typeface="微软雅黑 Light" panose="020B0502040204020203" pitchFamily="34" charset="-122"/>
                <a:ea typeface="微软雅黑 Light" panose="020B0502040204020203" pitchFamily="34" charset="-122"/>
              </a:rPr>
              <a:t>表示</a:t>
            </a:r>
            <a:r>
              <a:rPr kumimoji="0" lang="en-US" altLang="zh-CN" sz="2400" kern="0" dirty="0">
                <a:latin typeface="微软雅黑 Light" panose="020B0502040204020203" pitchFamily="34" charset="-122"/>
                <a:ea typeface="微软雅黑 Light" panose="020B0502040204020203" pitchFamily="34" charset="-122"/>
              </a:rPr>
              <a:t>n</a:t>
            </a:r>
            <a:r>
              <a:rPr kumimoji="0" lang="zh-CN" altLang="en-US" sz="2400" kern="0" dirty="0">
                <a:latin typeface="微软雅黑 Light" panose="020B0502040204020203" pitchFamily="34" charset="-122"/>
                <a:ea typeface="微软雅黑 Light" panose="020B0502040204020203" pitchFamily="34" charset="-122"/>
              </a:rPr>
              <a:t>个城市间的通信网。</a:t>
            </a:r>
            <a:endParaRPr kumimoji="0" lang="zh-CN" altLang="en-US" sz="2400" kern="0" dirty="0">
              <a:ea typeface="黑体" pitchFamily="49" charset="-122"/>
            </a:endParaRPr>
          </a:p>
        </p:txBody>
      </p:sp>
      <p:sp>
        <p:nvSpPr>
          <p:cNvPr id="5" name="Rectangle 9"/>
          <p:cNvSpPr>
            <a:spLocks noChangeArrowheads="1"/>
          </p:cNvSpPr>
          <p:nvPr/>
        </p:nvSpPr>
        <p:spPr bwMode="auto">
          <a:xfrm>
            <a:off x="470102" y="3956512"/>
            <a:ext cx="8382000" cy="1200150"/>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kumimoji="0" lang="zh-CN" altLang="en-US" sz="2400" b="1" kern="0" dirty="0">
                <a:ea typeface="黑体" pitchFamily="49" charset="-122"/>
              </a:rPr>
              <a:t>问题抽象： </a:t>
            </a:r>
            <a:r>
              <a:rPr kumimoji="0" lang="en-US" altLang="zh-CN" sz="2400" b="1" kern="0" dirty="0">
                <a:ea typeface="黑体" pitchFamily="49" charset="-122"/>
              </a:rPr>
              <a:t>n</a:t>
            </a:r>
            <a:r>
              <a:rPr kumimoji="0" lang="zh-CN" altLang="en-US" sz="2400" b="1" kern="0" dirty="0">
                <a:ea typeface="黑体" pitchFamily="49" charset="-122"/>
              </a:rPr>
              <a:t>个顶点的生成树很多，需要从中选一棵代价最小的生成树，即该树各边的代价之和最小。此树便称为最小生成树</a:t>
            </a:r>
            <a:r>
              <a:rPr kumimoji="0" lang="en-US" altLang="zh-CN" sz="2400" b="1" kern="0" dirty="0">
                <a:ea typeface="黑体" pitchFamily="49" charset="-122"/>
              </a:rPr>
              <a:t>MST</a:t>
            </a:r>
            <a:r>
              <a:rPr kumimoji="0" lang="zh-CN" altLang="en-US" sz="2400" b="1" kern="0" dirty="0">
                <a:ea typeface="黑体" pitchFamily="49" charset="-122"/>
              </a:rPr>
              <a:t>。</a:t>
            </a:r>
          </a:p>
        </p:txBody>
      </p:sp>
    </p:spTree>
    <p:extLst>
      <p:ext uri="{BB962C8B-B14F-4D97-AF65-F5344CB8AC3E}">
        <p14:creationId xmlns:p14="http://schemas.microsoft.com/office/powerpoint/2010/main" val="338459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最小生成树</a:t>
            </a:r>
          </a:p>
        </p:txBody>
      </p:sp>
      <p:sp>
        <p:nvSpPr>
          <p:cNvPr id="4" name="Rectangle 5"/>
          <p:cNvSpPr>
            <a:spLocks noChangeArrowheads="1"/>
          </p:cNvSpPr>
          <p:nvPr/>
        </p:nvSpPr>
        <p:spPr bwMode="auto">
          <a:xfrm>
            <a:off x="1386840" y="1235826"/>
            <a:ext cx="5715000" cy="519113"/>
          </a:xfrm>
          <a:prstGeom prst="rect">
            <a:avLst/>
          </a:prstGeom>
          <a:noFill/>
          <a:ln w="9525">
            <a:noFill/>
            <a:miter lim="800000"/>
            <a:headEnd/>
            <a:tailEnd/>
          </a:ln>
          <a:effectLst/>
        </p:spPr>
        <p:txBody>
          <a:bodyPr>
            <a:spAutoFit/>
          </a:bodyPr>
          <a:lstStyle/>
          <a:p>
            <a:pPr eaLnBrk="1" hangingPunct="1">
              <a:defRPr/>
            </a:pPr>
            <a:r>
              <a:rPr lang="zh-CN" altLang="en-US" sz="2800" dirty="0">
                <a:solidFill>
                  <a:schemeClr val="tx2"/>
                </a:solidFill>
                <a:effectLst>
                  <a:outerShdw blurRad="38100" dist="38100" dir="2700000" algn="tl">
                    <a:srgbClr val="C0C0C0"/>
                  </a:outerShdw>
                </a:effectLst>
                <a:ea typeface="黑体" pitchFamily="2" charset="-122"/>
              </a:rPr>
              <a:t>最小生成树</a:t>
            </a:r>
            <a:r>
              <a:rPr lang="zh-CN" altLang="en-US" sz="2800" dirty="0">
                <a:solidFill>
                  <a:schemeClr val="accent1"/>
                </a:solidFill>
                <a:effectLst>
                  <a:outerShdw blurRad="38100" dist="38100" dir="2700000" algn="tl">
                    <a:srgbClr val="C0C0C0"/>
                  </a:outerShdw>
                </a:effectLst>
                <a:ea typeface="黑体" pitchFamily="2" charset="-122"/>
              </a:rPr>
              <a:t>（</a:t>
            </a:r>
            <a:r>
              <a:rPr lang="en-US" altLang="zh-CN" sz="2800" dirty="0">
                <a:solidFill>
                  <a:schemeClr val="accent1"/>
                </a:solidFill>
                <a:effectLst>
                  <a:outerShdw blurRad="38100" dist="38100" dir="2700000" algn="tl">
                    <a:srgbClr val="C0C0C0"/>
                  </a:outerShdw>
                </a:effectLst>
                <a:ea typeface="黑体" pitchFamily="2" charset="-122"/>
              </a:rPr>
              <a:t>MST</a:t>
            </a:r>
            <a:r>
              <a:rPr lang="zh-CN" altLang="en-US" sz="2800" dirty="0">
                <a:solidFill>
                  <a:schemeClr val="accent1"/>
                </a:solidFill>
                <a:effectLst>
                  <a:outerShdw blurRad="38100" dist="38100" dir="2700000" algn="tl">
                    <a:srgbClr val="C0C0C0"/>
                  </a:outerShdw>
                </a:effectLst>
                <a:ea typeface="黑体" pitchFamily="2" charset="-122"/>
              </a:rPr>
              <a:t>）</a:t>
            </a:r>
            <a:r>
              <a:rPr lang="zh-CN" altLang="en-US" sz="2800" dirty="0">
                <a:solidFill>
                  <a:schemeClr val="tx2"/>
                </a:solidFill>
                <a:effectLst>
                  <a:outerShdw blurRad="38100" dist="38100" dir="2700000" algn="tl">
                    <a:srgbClr val="C0C0C0"/>
                  </a:outerShdw>
                </a:effectLst>
                <a:ea typeface="黑体" pitchFamily="2" charset="-122"/>
              </a:rPr>
              <a:t>的性质如下：</a:t>
            </a:r>
          </a:p>
        </p:txBody>
      </p:sp>
      <p:sp>
        <p:nvSpPr>
          <p:cNvPr id="5" name="Text Box 9"/>
          <p:cNvSpPr txBox="1">
            <a:spLocks noChangeArrowheads="1"/>
          </p:cNvSpPr>
          <p:nvPr/>
        </p:nvSpPr>
        <p:spPr bwMode="auto">
          <a:xfrm>
            <a:off x="390907" y="1939574"/>
            <a:ext cx="85121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b="1" dirty="0">
                <a:ea typeface="微软雅黑 Light" panose="020B0502040204020203" pitchFamily="34" charset="-122"/>
              </a:rPr>
              <a:t>若</a:t>
            </a:r>
            <a:r>
              <a:rPr lang="en-US" altLang="zh-CN" sz="2800" b="1" dirty="0">
                <a:ea typeface="微软雅黑 Light" panose="020B0502040204020203" pitchFamily="34" charset="-122"/>
              </a:rPr>
              <a:t>U</a:t>
            </a:r>
            <a:r>
              <a:rPr lang="zh-CN" altLang="en-US" sz="2800" b="1" dirty="0">
                <a:ea typeface="微软雅黑 Light" panose="020B0502040204020203" pitchFamily="34" charset="-122"/>
              </a:rPr>
              <a:t>集是</a:t>
            </a:r>
            <a:r>
              <a:rPr lang="en-US" altLang="zh-CN" sz="2800" b="1" dirty="0">
                <a:ea typeface="微软雅黑 Light" panose="020B0502040204020203" pitchFamily="34" charset="-122"/>
              </a:rPr>
              <a:t>V</a:t>
            </a:r>
            <a:r>
              <a:rPr lang="zh-CN" altLang="en-US" sz="2800" b="1" dirty="0">
                <a:ea typeface="微软雅黑 Light" panose="020B0502040204020203" pitchFamily="34" charset="-122"/>
              </a:rPr>
              <a:t>的一个非空子集，若</a:t>
            </a:r>
            <a:r>
              <a:rPr lang="en-US" altLang="zh-CN" sz="2800" b="1" dirty="0">
                <a:ea typeface="微软雅黑 Light" panose="020B0502040204020203" pitchFamily="34" charset="-122"/>
              </a:rPr>
              <a:t>(u</a:t>
            </a:r>
            <a:r>
              <a:rPr lang="en-US" altLang="zh-CN" sz="2800" b="1" baseline="-25000" dirty="0">
                <a:ea typeface="微软雅黑 Light" panose="020B0502040204020203" pitchFamily="34" charset="-122"/>
              </a:rPr>
              <a:t>0</a:t>
            </a:r>
            <a:r>
              <a:rPr lang="en-US" altLang="zh-CN" sz="2800" b="1" dirty="0">
                <a:ea typeface="微软雅黑 Light" panose="020B0502040204020203" pitchFamily="34" charset="-122"/>
              </a:rPr>
              <a:t>, v</a:t>
            </a:r>
            <a:r>
              <a:rPr lang="en-US" altLang="zh-CN" sz="2800" b="1" baseline="-25000" dirty="0">
                <a:ea typeface="微软雅黑 Light" panose="020B0502040204020203" pitchFamily="34" charset="-122"/>
              </a:rPr>
              <a:t>0</a:t>
            </a:r>
            <a:r>
              <a:rPr lang="en-US" altLang="zh-CN" sz="2800" b="1" dirty="0">
                <a:ea typeface="微软雅黑 Light" panose="020B0502040204020203" pitchFamily="34" charset="-122"/>
              </a:rPr>
              <a:t>)</a:t>
            </a:r>
            <a:r>
              <a:rPr lang="zh-CN" altLang="en-US" sz="2800" b="1" dirty="0">
                <a:ea typeface="微软雅黑 Light" panose="020B0502040204020203" pitchFamily="34" charset="-122"/>
              </a:rPr>
              <a:t>是一条</a:t>
            </a:r>
            <a:r>
              <a:rPr lang="zh-CN" altLang="en-US" sz="2800" b="1" dirty="0">
                <a:solidFill>
                  <a:srgbClr val="FF3300"/>
                </a:solidFill>
                <a:ea typeface="微软雅黑 Light" panose="020B0502040204020203" pitchFamily="34" charset="-122"/>
              </a:rPr>
              <a:t>最小权值的边</a:t>
            </a:r>
            <a:r>
              <a:rPr lang="zh-CN" altLang="en-US" sz="2800" b="1" dirty="0">
                <a:ea typeface="微软雅黑 Light" panose="020B0502040204020203" pitchFamily="34" charset="-122"/>
              </a:rPr>
              <a:t>，其中</a:t>
            </a:r>
            <a:r>
              <a:rPr lang="en-US" altLang="zh-CN" sz="2800" b="1" dirty="0">
                <a:ea typeface="微软雅黑 Light" panose="020B0502040204020203" pitchFamily="34" charset="-122"/>
              </a:rPr>
              <a:t>u</a:t>
            </a:r>
            <a:r>
              <a:rPr lang="en-US" altLang="zh-CN" sz="2800" b="1" baseline="-25000" dirty="0">
                <a:ea typeface="微软雅黑 Light" panose="020B0502040204020203" pitchFamily="34" charset="-122"/>
              </a:rPr>
              <a:t>0</a:t>
            </a:r>
            <a:r>
              <a:rPr lang="en-US" altLang="zh-CN" sz="2800" b="1" dirty="0">
                <a:ea typeface="微软雅黑 Light" panose="020B0502040204020203" pitchFamily="34" charset="-122"/>
                <a:sym typeface="Symbol" panose="05050102010706020507" pitchFamily="18" charset="2"/>
              </a:rPr>
              <a:t></a:t>
            </a:r>
            <a:r>
              <a:rPr lang="en-US" altLang="zh-CN" sz="2800" b="1" dirty="0">
                <a:ea typeface="微软雅黑 Light" panose="020B0502040204020203" pitchFamily="34" charset="-122"/>
              </a:rPr>
              <a:t>U</a:t>
            </a:r>
            <a:r>
              <a:rPr lang="zh-CN" altLang="en-US" sz="2800" b="1" dirty="0">
                <a:ea typeface="微软雅黑 Light" panose="020B0502040204020203" pitchFamily="34" charset="-122"/>
              </a:rPr>
              <a:t>，</a:t>
            </a:r>
            <a:r>
              <a:rPr lang="en-US" altLang="zh-CN" sz="2800" b="1" dirty="0">
                <a:ea typeface="微软雅黑 Light" panose="020B0502040204020203" pitchFamily="34" charset="-122"/>
              </a:rPr>
              <a:t>v</a:t>
            </a:r>
            <a:r>
              <a:rPr lang="en-US" altLang="zh-CN" sz="2800" b="1" baseline="-25000" dirty="0">
                <a:ea typeface="微软雅黑 Light" panose="020B0502040204020203" pitchFamily="34" charset="-122"/>
              </a:rPr>
              <a:t>0</a:t>
            </a:r>
            <a:r>
              <a:rPr lang="en-US" altLang="zh-CN" sz="2800" b="1" dirty="0">
                <a:ea typeface="微软雅黑 Light" panose="020B0502040204020203" pitchFamily="34" charset="-122"/>
                <a:sym typeface="Symbol" panose="05050102010706020507" pitchFamily="18" charset="2"/>
              </a:rPr>
              <a:t></a:t>
            </a:r>
            <a:r>
              <a:rPr lang="en-US" altLang="zh-CN" sz="2800" b="1" dirty="0">
                <a:ea typeface="微软雅黑 Light" panose="020B0502040204020203" pitchFamily="34" charset="-122"/>
              </a:rPr>
              <a:t>V-U</a:t>
            </a:r>
            <a:r>
              <a:rPr lang="zh-CN" altLang="en-US" sz="2800" b="1" dirty="0">
                <a:ea typeface="微软雅黑 Light" panose="020B0502040204020203" pitchFamily="34" charset="-122"/>
              </a:rPr>
              <a:t>；则：</a:t>
            </a:r>
            <a:r>
              <a:rPr lang="en-US" altLang="zh-CN" sz="2800" b="1" dirty="0">
                <a:ea typeface="微软雅黑 Light" panose="020B0502040204020203" pitchFamily="34" charset="-122"/>
              </a:rPr>
              <a:t>(u</a:t>
            </a:r>
            <a:r>
              <a:rPr lang="en-US" altLang="zh-CN" sz="2800" b="1" baseline="-25000" dirty="0">
                <a:ea typeface="微软雅黑 Light" panose="020B0502040204020203" pitchFamily="34" charset="-122"/>
              </a:rPr>
              <a:t>0</a:t>
            </a:r>
            <a:r>
              <a:rPr lang="en-US" altLang="zh-CN" sz="2800" b="1" dirty="0">
                <a:ea typeface="微软雅黑 Light" panose="020B0502040204020203" pitchFamily="34" charset="-122"/>
              </a:rPr>
              <a:t>, v</a:t>
            </a:r>
            <a:r>
              <a:rPr lang="en-US" altLang="zh-CN" sz="2800" b="1" baseline="-25000" dirty="0">
                <a:ea typeface="微软雅黑 Light" panose="020B0502040204020203" pitchFamily="34" charset="-122"/>
              </a:rPr>
              <a:t>0</a:t>
            </a:r>
            <a:r>
              <a:rPr lang="en-US" altLang="zh-CN" sz="2800" b="1" dirty="0">
                <a:ea typeface="微软雅黑 Light" panose="020B0502040204020203" pitchFamily="34" charset="-122"/>
              </a:rPr>
              <a:t>)</a:t>
            </a:r>
            <a:r>
              <a:rPr lang="zh-CN" altLang="en-US" sz="2800" b="1" dirty="0">
                <a:solidFill>
                  <a:schemeClr val="tx2"/>
                </a:solidFill>
                <a:ea typeface="微软雅黑 Light" panose="020B0502040204020203" pitchFamily="34" charset="-122"/>
              </a:rPr>
              <a:t>必在最小生成树上</a:t>
            </a:r>
            <a:r>
              <a:rPr lang="zh-CN" altLang="en-US" sz="2800" b="1" dirty="0">
                <a:ea typeface="微软雅黑 Light" panose="020B0502040204020203" pitchFamily="34" charset="-122"/>
              </a:rPr>
              <a:t>。 </a:t>
            </a:r>
          </a:p>
        </p:txBody>
      </p:sp>
      <p:sp>
        <p:nvSpPr>
          <p:cNvPr id="6" name="AutoShape 11"/>
          <p:cNvSpPr>
            <a:spLocks noChangeArrowheads="1"/>
          </p:cNvSpPr>
          <p:nvPr/>
        </p:nvSpPr>
        <p:spPr bwMode="auto">
          <a:xfrm>
            <a:off x="1831886" y="3613840"/>
            <a:ext cx="5921464" cy="1359538"/>
          </a:xfrm>
          <a:prstGeom prst="wedgeEllipseCallout">
            <a:avLst>
              <a:gd name="adj1" fmla="val -35542"/>
              <a:gd name="adj2" fmla="val 25940"/>
            </a:avLst>
          </a:prstGeom>
          <a:solidFill>
            <a:srgbClr val="CCFFFF"/>
          </a:solidFill>
          <a:ln w="9525">
            <a:solidFill>
              <a:schemeClr val="tx1"/>
            </a:solidFill>
            <a:miter lim="800000"/>
            <a:headEnd/>
            <a:tailEnd/>
          </a:ln>
          <a:effectLst/>
        </p:spPr>
        <p:txBody>
          <a:bodyPr/>
          <a:lstStyle/>
          <a:p>
            <a:pPr eaLnBrk="1" hangingPunct="1">
              <a:defRPr/>
            </a:pPr>
            <a:r>
              <a:rPr lang="zh-CN" altLang="en-US" sz="2000" b="1" dirty="0">
                <a:solidFill>
                  <a:srgbClr val="FF3300"/>
                </a:solidFill>
                <a:effectLst>
                  <a:outerShdw blurRad="38100" dist="38100" dir="2700000" algn="tl">
                    <a:srgbClr val="000000"/>
                  </a:outerShdw>
                </a:effectLst>
                <a:ea typeface="微软雅黑 Light" panose="020B0502040204020203" pitchFamily="34" charset="-122"/>
              </a:rPr>
              <a:t>设想一下：</a:t>
            </a:r>
            <a:r>
              <a:rPr lang="zh-CN" altLang="en-US" sz="2000" b="1" dirty="0">
                <a:ea typeface="微软雅黑 Light" panose="020B0502040204020203" pitchFamily="34" charset="-122"/>
              </a:rPr>
              <a:t>先把权值最小的边归入生成树内，逐个递增，舍去回路边，则得到的很可能就是最小生成树！</a:t>
            </a:r>
          </a:p>
        </p:txBody>
      </p:sp>
      <p:sp>
        <p:nvSpPr>
          <p:cNvPr id="7" name="Text Box 12"/>
          <p:cNvSpPr txBox="1">
            <a:spLocks noChangeArrowheads="1"/>
          </p:cNvSpPr>
          <p:nvPr/>
        </p:nvSpPr>
        <p:spPr bwMode="auto">
          <a:xfrm>
            <a:off x="486728" y="5262649"/>
            <a:ext cx="80756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ea typeface="黑体" panose="02010609060101010101" pitchFamily="49" charset="-122"/>
              </a:rPr>
              <a:t>求</a:t>
            </a:r>
            <a:r>
              <a:rPr lang="en-US" altLang="zh-CN" sz="2800" dirty="0">
                <a:ea typeface="黑体" panose="02010609060101010101" pitchFamily="49" charset="-122"/>
              </a:rPr>
              <a:t>MST</a:t>
            </a:r>
            <a:r>
              <a:rPr lang="zh-CN" altLang="en-US" sz="2800" dirty="0">
                <a:ea typeface="黑体" panose="02010609060101010101" pitchFamily="49" charset="-122"/>
              </a:rPr>
              <a:t>有多种算法，但最常用的是以下两种：</a:t>
            </a:r>
            <a:endParaRPr lang="zh-CN" altLang="en-US" sz="2800" dirty="0">
              <a:solidFill>
                <a:srgbClr val="CDE5F3"/>
              </a:solidFill>
              <a:ea typeface="黑体" panose="02010609060101010101" pitchFamily="49" charset="-122"/>
            </a:endParaRPr>
          </a:p>
        </p:txBody>
      </p:sp>
      <p:sp>
        <p:nvSpPr>
          <p:cNvPr id="8" name="Rectangle 14"/>
          <p:cNvSpPr>
            <a:spLocks noChangeArrowheads="1"/>
          </p:cNvSpPr>
          <p:nvPr/>
        </p:nvSpPr>
        <p:spPr bwMode="auto">
          <a:xfrm>
            <a:off x="559753" y="5838911"/>
            <a:ext cx="8382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FontTx/>
              <a:buNone/>
            </a:pPr>
            <a:r>
              <a:rPr lang="en-US" altLang="zh-CN" sz="2000" b="1" dirty="0">
                <a:solidFill>
                  <a:schemeClr val="tx2"/>
                </a:solidFill>
                <a:ea typeface="微软雅黑 Light" panose="020B0502040204020203" pitchFamily="34" charset="-122"/>
              </a:rPr>
              <a:t>Prim</a:t>
            </a:r>
            <a:r>
              <a:rPr lang="zh-CN" altLang="en-US" sz="2000" dirty="0">
                <a:solidFill>
                  <a:srgbClr val="9900FF"/>
                </a:solidFill>
                <a:ea typeface="黑体" panose="02010609060101010101" pitchFamily="49" charset="-122"/>
              </a:rPr>
              <a:t> （普里姆）</a:t>
            </a:r>
            <a:r>
              <a:rPr lang="zh-CN" altLang="en-US" sz="2000" b="1" dirty="0">
                <a:solidFill>
                  <a:schemeClr val="tx2"/>
                </a:solidFill>
                <a:ea typeface="微软雅黑 Light" panose="020B0502040204020203" pitchFamily="34" charset="-122"/>
              </a:rPr>
              <a:t>算法</a:t>
            </a:r>
            <a:r>
              <a:rPr lang="zh-CN" altLang="en-US" sz="2000" b="1" dirty="0">
                <a:solidFill>
                  <a:schemeClr val="accent1"/>
                </a:solidFill>
                <a:ea typeface="微软雅黑 Light" panose="020B0502040204020203" pitchFamily="34" charset="-122"/>
              </a:rPr>
              <a:t>将顶点归并</a:t>
            </a:r>
            <a:r>
              <a:rPr lang="zh-CN" altLang="en-US" sz="2000" b="1" dirty="0">
                <a:ea typeface="微软雅黑 Light" panose="020B0502040204020203" pitchFamily="34" charset="-122"/>
              </a:rPr>
              <a:t>，与边数无关，适于</a:t>
            </a:r>
            <a:r>
              <a:rPr lang="zh-CN" altLang="en-US" sz="2000" b="1" dirty="0">
                <a:solidFill>
                  <a:schemeClr val="accent1"/>
                </a:solidFill>
                <a:ea typeface="微软雅黑 Light" panose="020B0502040204020203" pitchFamily="34" charset="-122"/>
              </a:rPr>
              <a:t>稠密网</a:t>
            </a:r>
            <a:r>
              <a:rPr lang="zh-CN" altLang="en-US" sz="2000" b="1" dirty="0">
                <a:ea typeface="微软雅黑 Light" panose="020B0502040204020203" pitchFamily="34" charset="-122"/>
              </a:rPr>
              <a:t>。</a:t>
            </a:r>
          </a:p>
          <a:p>
            <a:pPr eaLnBrk="1" hangingPunct="1">
              <a:spcBef>
                <a:spcPct val="30000"/>
              </a:spcBef>
              <a:buFontTx/>
              <a:buNone/>
            </a:pPr>
            <a:r>
              <a:rPr lang="en-US" altLang="zh-CN" sz="2000" b="1" dirty="0" err="1">
                <a:solidFill>
                  <a:schemeClr val="tx2"/>
                </a:solidFill>
                <a:ea typeface="微软雅黑 Light" panose="020B0502040204020203" pitchFamily="34" charset="-122"/>
              </a:rPr>
              <a:t>Kruskal</a:t>
            </a:r>
            <a:r>
              <a:rPr lang="zh-CN" altLang="en-US" sz="2000" dirty="0">
                <a:solidFill>
                  <a:srgbClr val="9900FF"/>
                </a:solidFill>
                <a:ea typeface="黑体" panose="02010609060101010101" pitchFamily="49" charset="-122"/>
              </a:rPr>
              <a:t> （克鲁斯卡尔）</a:t>
            </a:r>
            <a:r>
              <a:rPr lang="zh-CN" altLang="en-US" sz="2000" b="1" dirty="0">
                <a:solidFill>
                  <a:schemeClr val="tx2"/>
                </a:solidFill>
                <a:ea typeface="微软雅黑 Light" panose="020B0502040204020203" pitchFamily="34" charset="-122"/>
              </a:rPr>
              <a:t>算法：</a:t>
            </a:r>
            <a:r>
              <a:rPr lang="zh-CN" altLang="en-US" sz="2000" b="1" dirty="0">
                <a:solidFill>
                  <a:schemeClr val="accent1"/>
                </a:solidFill>
                <a:ea typeface="微软雅黑 Light" panose="020B0502040204020203" pitchFamily="34" charset="-122"/>
              </a:rPr>
              <a:t>将边归并</a:t>
            </a:r>
            <a:r>
              <a:rPr lang="zh-CN" altLang="en-US" sz="2000" b="1" dirty="0">
                <a:ea typeface="微软雅黑 Light" panose="020B0502040204020203" pitchFamily="34" charset="-122"/>
              </a:rPr>
              <a:t>，适于求</a:t>
            </a:r>
            <a:r>
              <a:rPr lang="zh-CN" altLang="en-US" sz="2000" b="1" dirty="0">
                <a:solidFill>
                  <a:schemeClr val="accent1"/>
                </a:solidFill>
                <a:ea typeface="微软雅黑 Light" panose="020B0502040204020203" pitchFamily="34" charset="-122"/>
              </a:rPr>
              <a:t>稀疏网</a:t>
            </a:r>
            <a:r>
              <a:rPr lang="zh-CN" altLang="en-US" sz="2000" b="1" dirty="0">
                <a:ea typeface="微软雅黑 Light" panose="020B0502040204020203" pitchFamily="34" charset="-122"/>
              </a:rPr>
              <a:t>的最小生成树。</a:t>
            </a:r>
          </a:p>
        </p:txBody>
      </p:sp>
    </p:spTree>
    <p:extLst>
      <p:ext uri="{BB962C8B-B14F-4D97-AF65-F5344CB8AC3E}">
        <p14:creationId xmlns:p14="http://schemas.microsoft.com/office/powerpoint/2010/main" val="18522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6" name="矩形 5"/>
          <p:cNvSpPr/>
          <p:nvPr/>
        </p:nvSpPr>
        <p:spPr>
          <a:xfrm>
            <a:off x="508000" y="1478340"/>
            <a:ext cx="7950200" cy="4458336"/>
          </a:xfrm>
          <a:prstGeom prst="rect">
            <a:avLst/>
          </a:prstGeom>
        </p:spPr>
        <p:txBody>
          <a:bodyPr wrap="square">
            <a:spAutoFit/>
          </a:bodyPr>
          <a:lstStyle/>
          <a:p>
            <a:pPr>
              <a:lnSpc>
                <a:spcPct val="150000"/>
              </a:lnSpc>
            </a:pPr>
            <a:r>
              <a:rPr lang="zh-CN" altLang="en-US" sz="2400" b="1" dirty="0">
                <a:solidFill>
                  <a:srgbClr val="222222"/>
                </a:solidFill>
                <a:latin typeface="Arial" panose="020B0604020202020204" pitchFamily="34" charset="0"/>
              </a:rPr>
              <a:t>普里姆算法</a:t>
            </a:r>
            <a:r>
              <a:rPr lang="zh-CN" altLang="en-US" sz="2400" dirty="0">
                <a:solidFill>
                  <a:srgbClr val="222222"/>
                </a:solidFill>
                <a:latin typeface="Arial" panose="020B0604020202020204" pitchFamily="34" charset="0"/>
              </a:rPr>
              <a:t>（</a:t>
            </a:r>
            <a:r>
              <a:rPr lang="en-US" altLang="zh-CN" sz="2400" dirty="0">
                <a:solidFill>
                  <a:srgbClr val="222222"/>
                </a:solidFill>
                <a:latin typeface="Arial" panose="020B0604020202020204" pitchFamily="34" charset="0"/>
              </a:rPr>
              <a:t>Prim</a:t>
            </a:r>
            <a:r>
              <a:rPr lang="zh-CN" altLang="en-US" sz="2400" dirty="0">
                <a:solidFill>
                  <a:srgbClr val="222222"/>
                </a:solidFill>
                <a:latin typeface="Arial" panose="020B0604020202020204" pitchFamily="34" charset="0"/>
              </a:rPr>
              <a:t>算法），</a:t>
            </a:r>
            <a:r>
              <a:rPr lang="zh-CN" altLang="en-US" sz="2400" dirty="0">
                <a:solidFill>
                  <a:srgbClr val="0B0080"/>
                </a:solidFill>
                <a:latin typeface="Arial" panose="020B0604020202020204" pitchFamily="34" charset="0"/>
                <a:hlinkClick r:id="rId2" tooltip="图论"/>
              </a:rPr>
              <a:t>图论</a:t>
            </a:r>
            <a:r>
              <a:rPr lang="zh-CN" altLang="en-US" sz="2400" dirty="0">
                <a:solidFill>
                  <a:srgbClr val="222222"/>
                </a:solidFill>
                <a:latin typeface="Arial" panose="020B0604020202020204" pitchFamily="34" charset="0"/>
              </a:rPr>
              <a:t>中的一种</a:t>
            </a:r>
            <a:r>
              <a:rPr lang="zh-CN" altLang="en-US" sz="2400" dirty="0">
                <a:solidFill>
                  <a:srgbClr val="0B0080"/>
                </a:solidFill>
                <a:latin typeface="Arial" panose="020B0604020202020204" pitchFamily="34" charset="0"/>
                <a:hlinkClick r:id="rId3" tooltip="算法"/>
              </a:rPr>
              <a:t>算法</a:t>
            </a:r>
            <a:r>
              <a:rPr lang="zh-CN" altLang="en-US" sz="2400" dirty="0">
                <a:solidFill>
                  <a:srgbClr val="222222"/>
                </a:solidFill>
                <a:latin typeface="Arial" panose="020B0604020202020204" pitchFamily="34" charset="0"/>
              </a:rPr>
              <a:t>，可在加权连通图里搜索</a:t>
            </a:r>
            <a:r>
              <a:rPr lang="zh-CN" altLang="en-US" sz="2400" dirty="0">
                <a:solidFill>
                  <a:srgbClr val="0B0080"/>
                </a:solidFill>
                <a:latin typeface="Arial" panose="020B0604020202020204" pitchFamily="34" charset="0"/>
                <a:hlinkClick r:id="rId4" tooltip="最小生成树"/>
              </a:rPr>
              <a:t>最小生成树</a:t>
            </a:r>
            <a:r>
              <a:rPr lang="zh-CN" altLang="en-US" sz="2400" dirty="0">
                <a:solidFill>
                  <a:srgbClr val="222222"/>
                </a:solidFill>
                <a:latin typeface="Arial" panose="020B0604020202020204" pitchFamily="34" charset="0"/>
              </a:rPr>
              <a:t>。意即由此算法搜索到的</a:t>
            </a:r>
            <a:r>
              <a:rPr lang="zh-CN" altLang="en-US" sz="2400" dirty="0">
                <a:solidFill>
                  <a:srgbClr val="0B0080"/>
                </a:solidFill>
                <a:latin typeface="Arial" panose="020B0604020202020204" pitchFamily="34" charset="0"/>
                <a:hlinkClick r:id="rId5" tooltip="图"/>
              </a:rPr>
              <a:t>边</a:t>
            </a:r>
            <a:r>
              <a:rPr lang="zh-CN" altLang="en-US" sz="2400" dirty="0">
                <a:solidFill>
                  <a:srgbClr val="222222"/>
                </a:solidFill>
                <a:latin typeface="Arial" panose="020B0604020202020204" pitchFamily="34" charset="0"/>
              </a:rPr>
              <a:t>子集所构成的</a:t>
            </a:r>
            <a:r>
              <a:rPr lang="zh-CN" altLang="en-US" sz="2400" dirty="0">
                <a:solidFill>
                  <a:srgbClr val="0B0080"/>
                </a:solidFill>
                <a:latin typeface="Arial" panose="020B0604020202020204" pitchFamily="34" charset="0"/>
                <a:hlinkClick r:id="rId6" tooltip="树 (图论)"/>
              </a:rPr>
              <a:t>树</a:t>
            </a:r>
            <a:r>
              <a:rPr lang="zh-CN" altLang="en-US" sz="2400" dirty="0">
                <a:solidFill>
                  <a:srgbClr val="222222"/>
                </a:solidFill>
                <a:latin typeface="Arial" panose="020B0604020202020204" pitchFamily="34" charset="0"/>
              </a:rPr>
              <a:t>中，不但包括了连通图里的所有</a:t>
            </a:r>
            <a:r>
              <a:rPr lang="zh-CN" altLang="en-US" sz="2400" dirty="0">
                <a:solidFill>
                  <a:srgbClr val="00AF89"/>
                </a:solidFill>
                <a:latin typeface="Arial" panose="020B0604020202020204" pitchFamily="34" charset="0"/>
                <a:hlinkClick r:id="rId7"/>
              </a:rPr>
              <a:t>顶点</a:t>
            </a:r>
            <a:r>
              <a:rPr lang="zh-CN" altLang="en-US" sz="2400" dirty="0">
                <a:solidFill>
                  <a:srgbClr val="222222"/>
                </a:solidFill>
                <a:latin typeface="Arial" panose="020B0604020202020204" pitchFamily="34" charset="0"/>
              </a:rPr>
              <a:t>，且其所有边的权值之和亦为最小。该算法于</a:t>
            </a:r>
            <a:r>
              <a:rPr lang="en-US" altLang="zh-CN" sz="2400" dirty="0">
                <a:solidFill>
                  <a:srgbClr val="222222"/>
                </a:solidFill>
                <a:latin typeface="Arial" panose="020B0604020202020204" pitchFamily="34" charset="0"/>
              </a:rPr>
              <a:t>1930</a:t>
            </a:r>
            <a:r>
              <a:rPr lang="zh-CN" altLang="en-US" sz="2400" dirty="0">
                <a:solidFill>
                  <a:srgbClr val="222222"/>
                </a:solidFill>
                <a:latin typeface="Arial" panose="020B0604020202020204" pitchFamily="34" charset="0"/>
              </a:rPr>
              <a:t>年由</a:t>
            </a:r>
            <a:r>
              <a:rPr lang="zh-CN" altLang="en-US" sz="2400" dirty="0">
                <a:solidFill>
                  <a:srgbClr val="0B0080"/>
                </a:solidFill>
                <a:latin typeface="Arial" panose="020B0604020202020204" pitchFamily="34" charset="0"/>
                <a:hlinkClick r:id="rId8" tooltip="捷克"/>
              </a:rPr>
              <a:t>捷克</a:t>
            </a:r>
            <a:r>
              <a:rPr lang="zh-CN" altLang="en-US" sz="2400" dirty="0">
                <a:solidFill>
                  <a:srgbClr val="0B0080"/>
                </a:solidFill>
                <a:latin typeface="Arial" panose="020B0604020202020204" pitchFamily="34" charset="0"/>
                <a:hlinkClick r:id="rId9" tooltip="数学家"/>
              </a:rPr>
              <a:t>数学家</a:t>
            </a:r>
            <a:r>
              <a:rPr lang="zh-CN" altLang="en-US" sz="2400" dirty="0">
                <a:solidFill>
                  <a:srgbClr val="00AF89"/>
                </a:solidFill>
                <a:latin typeface="Arial" panose="020B0604020202020204" pitchFamily="34" charset="0"/>
                <a:hlinkClick r:id="rId10"/>
              </a:rPr>
              <a:t>沃伊捷赫</a:t>
            </a:r>
            <a:r>
              <a:rPr lang="en-US" altLang="zh-CN" sz="2400" dirty="0">
                <a:solidFill>
                  <a:srgbClr val="00AF89"/>
                </a:solidFill>
                <a:latin typeface="Arial" panose="020B0604020202020204" pitchFamily="34" charset="0"/>
                <a:hlinkClick r:id="rId10"/>
              </a:rPr>
              <a:t>·</a:t>
            </a:r>
            <a:r>
              <a:rPr lang="zh-CN" altLang="en-US" sz="2400" dirty="0">
                <a:solidFill>
                  <a:srgbClr val="00AF89"/>
                </a:solidFill>
                <a:latin typeface="Arial" panose="020B0604020202020204" pitchFamily="34" charset="0"/>
                <a:hlinkClick r:id="rId10"/>
              </a:rPr>
              <a:t>亚尔尼克</a:t>
            </a:r>
            <a:r>
              <a:rPr lang="zh-CN" altLang="en-US" sz="2400" dirty="0">
                <a:solidFill>
                  <a:srgbClr val="222222"/>
                </a:solidFill>
                <a:latin typeface="Arial" panose="020B0604020202020204" pitchFamily="34" charset="0"/>
              </a:rPr>
              <a:t>发现；并在</a:t>
            </a:r>
            <a:r>
              <a:rPr lang="en-US" altLang="zh-CN" sz="2400" dirty="0">
                <a:solidFill>
                  <a:srgbClr val="222222"/>
                </a:solidFill>
                <a:latin typeface="Arial" panose="020B0604020202020204" pitchFamily="34" charset="0"/>
              </a:rPr>
              <a:t>1957</a:t>
            </a:r>
            <a:r>
              <a:rPr lang="zh-CN" altLang="en-US" sz="2400" dirty="0">
                <a:solidFill>
                  <a:srgbClr val="222222"/>
                </a:solidFill>
                <a:latin typeface="Arial" panose="020B0604020202020204" pitchFamily="34" charset="0"/>
              </a:rPr>
              <a:t>年由</a:t>
            </a:r>
            <a:r>
              <a:rPr lang="zh-CN" altLang="en-US" sz="2400" dirty="0">
                <a:solidFill>
                  <a:srgbClr val="0B0080"/>
                </a:solidFill>
                <a:latin typeface="Arial" panose="020B0604020202020204" pitchFamily="34" charset="0"/>
                <a:hlinkClick r:id="rId11" tooltip="美国"/>
              </a:rPr>
              <a:t>美国</a:t>
            </a:r>
            <a:r>
              <a:rPr lang="zh-CN" altLang="en-US" sz="2400" dirty="0">
                <a:solidFill>
                  <a:srgbClr val="0B0080"/>
                </a:solidFill>
                <a:latin typeface="Arial" panose="020B0604020202020204" pitchFamily="34" charset="0"/>
                <a:hlinkClick r:id="rId12" tooltip="计算机科学家"/>
              </a:rPr>
              <a:t>计算机科学家</a:t>
            </a:r>
            <a:r>
              <a:rPr lang="zh-CN" altLang="en-US" sz="2400" dirty="0">
                <a:solidFill>
                  <a:srgbClr val="00AF89"/>
                </a:solidFill>
                <a:latin typeface="Arial" panose="020B0604020202020204" pitchFamily="34" charset="0"/>
                <a:hlinkClick r:id="rId13"/>
              </a:rPr>
              <a:t>罗伯特</a:t>
            </a:r>
            <a:r>
              <a:rPr lang="en-US" altLang="zh-CN" sz="2400" dirty="0">
                <a:solidFill>
                  <a:srgbClr val="00AF89"/>
                </a:solidFill>
                <a:latin typeface="Arial" panose="020B0604020202020204" pitchFamily="34" charset="0"/>
                <a:hlinkClick r:id="rId13"/>
              </a:rPr>
              <a:t>·</a:t>
            </a:r>
            <a:r>
              <a:rPr lang="zh-CN" altLang="en-US" sz="2400" dirty="0">
                <a:solidFill>
                  <a:srgbClr val="00AF89"/>
                </a:solidFill>
                <a:latin typeface="Arial" panose="020B0604020202020204" pitchFamily="34" charset="0"/>
                <a:hlinkClick r:id="rId13"/>
              </a:rPr>
              <a:t>普里姆</a:t>
            </a:r>
            <a:r>
              <a:rPr lang="zh-CN" altLang="en-US" sz="2400" dirty="0">
                <a:solidFill>
                  <a:srgbClr val="222222"/>
                </a:solidFill>
                <a:latin typeface="Arial" panose="020B0604020202020204" pitchFamily="34" charset="0"/>
              </a:rPr>
              <a:t>独立发现；</a:t>
            </a:r>
            <a:r>
              <a:rPr lang="en-US" altLang="zh-CN" sz="2400" dirty="0">
                <a:solidFill>
                  <a:srgbClr val="222222"/>
                </a:solidFill>
                <a:latin typeface="Arial" panose="020B0604020202020204" pitchFamily="34" charset="0"/>
              </a:rPr>
              <a:t>1959</a:t>
            </a:r>
            <a:r>
              <a:rPr lang="zh-CN" altLang="en-US" sz="2400" dirty="0">
                <a:solidFill>
                  <a:srgbClr val="222222"/>
                </a:solidFill>
                <a:latin typeface="Arial" panose="020B0604020202020204" pitchFamily="34" charset="0"/>
              </a:rPr>
              <a:t>年，</a:t>
            </a:r>
            <a:r>
              <a:rPr lang="zh-CN" altLang="en-US" sz="2400" dirty="0">
                <a:solidFill>
                  <a:srgbClr val="0B0080"/>
                </a:solidFill>
                <a:latin typeface="Arial" panose="020B0604020202020204" pitchFamily="34" charset="0"/>
                <a:hlinkClick r:id="rId14" tooltip="艾兹格·迪科斯彻"/>
              </a:rPr>
              <a:t>艾兹格</a:t>
            </a:r>
            <a:r>
              <a:rPr lang="en-US" altLang="zh-CN" sz="2400" dirty="0">
                <a:solidFill>
                  <a:srgbClr val="0B0080"/>
                </a:solidFill>
                <a:latin typeface="Arial" panose="020B0604020202020204" pitchFamily="34" charset="0"/>
                <a:hlinkClick r:id="rId14" tooltip="艾兹格·迪科斯彻"/>
              </a:rPr>
              <a:t>·</a:t>
            </a:r>
            <a:r>
              <a:rPr lang="zh-CN" altLang="en-US" sz="2400" dirty="0">
                <a:solidFill>
                  <a:srgbClr val="0B0080"/>
                </a:solidFill>
                <a:latin typeface="Arial" panose="020B0604020202020204" pitchFamily="34" charset="0"/>
                <a:hlinkClick r:id="rId14" tooltip="艾兹格·迪科斯彻"/>
              </a:rPr>
              <a:t>迪科斯彻</a:t>
            </a:r>
            <a:r>
              <a:rPr lang="zh-CN" altLang="en-US" sz="2400" dirty="0">
                <a:solidFill>
                  <a:srgbClr val="222222"/>
                </a:solidFill>
                <a:latin typeface="Arial" panose="020B0604020202020204" pitchFamily="34" charset="0"/>
              </a:rPr>
              <a:t>再次发现了该算法。因此，在某些场合，普里姆算法又被称为</a:t>
            </a:r>
            <a:r>
              <a:rPr lang="en-US" altLang="zh-CN" sz="2400" b="1" dirty="0">
                <a:solidFill>
                  <a:srgbClr val="222222"/>
                </a:solidFill>
                <a:latin typeface="Arial" panose="020B0604020202020204" pitchFamily="34" charset="0"/>
              </a:rPr>
              <a:t>DJP</a:t>
            </a:r>
            <a:r>
              <a:rPr lang="zh-CN" altLang="en-US" sz="2400" b="1" dirty="0">
                <a:solidFill>
                  <a:srgbClr val="222222"/>
                </a:solidFill>
                <a:latin typeface="Arial" panose="020B0604020202020204" pitchFamily="34" charset="0"/>
              </a:rPr>
              <a:t>算法</a:t>
            </a:r>
            <a:r>
              <a:rPr lang="zh-CN" altLang="en-US" sz="2400" dirty="0">
                <a:solidFill>
                  <a:srgbClr val="222222"/>
                </a:solidFill>
                <a:latin typeface="Arial" panose="020B0604020202020204" pitchFamily="34" charset="0"/>
              </a:rPr>
              <a:t>、</a:t>
            </a:r>
            <a:r>
              <a:rPr lang="zh-CN" altLang="en-US" sz="2400" b="1" dirty="0">
                <a:solidFill>
                  <a:srgbClr val="222222"/>
                </a:solidFill>
                <a:latin typeface="Arial" panose="020B0604020202020204" pitchFamily="34" charset="0"/>
              </a:rPr>
              <a:t>亚尔尼克算法</a:t>
            </a:r>
            <a:r>
              <a:rPr lang="zh-CN" altLang="en-US" sz="2400" dirty="0">
                <a:solidFill>
                  <a:srgbClr val="222222"/>
                </a:solidFill>
                <a:latin typeface="Arial" panose="020B0604020202020204" pitchFamily="34" charset="0"/>
              </a:rPr>
              <a:t>或</a:t>
            </a:r>
            <a:r>
              <a:rPr lang="zh-CN" altLang="en-US" sz="2400" b="1" dirty="0">
                <a:solidFill>
                  <a:srgbClr val="222222"/>
                </a:solidFill>
                <a:latin typeface="Arial" panose="020B0604020202020204" pitchFamily="34" charset="0"/>
              </a:rPr>
              <a:t>普里姆－亚尔尼克算法</a:t>
            </a:r>
            <a:r>
              <a:rPr lang="zh-CN" altLang="en-US" sz="2400" dirty="0">
                <a:solidFill>
                  <a:srgbClr val="222222"/>
                </a:solidFill>
                <a:latin typeface="Arial" panose="020B0604020202020204" pitchFamily="34" charset="0"/>
              </a:rPr>
              <a:t>。</a:t>
            </a:r>
            <a:endParaRPr lang="zh-CN" altLang="en-US" sz="2400" dirty="0"/>
          </a:p>
        </p:txBody>
      </p:sp>
    </p:spTree>
    <p:extLst>
      <p:ext uri="{BB962C8B-B14F-4D97-AF65-F5344CB8AC3E}">
        <p14:creationId xmlns:p14="http://schemas.microsoft.com/office/powerpoint/2010/main" val="392724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800000"/>
                </a:solidFill>
                <a:ea typeface="微软雅黑 Light" panose="020B0502040204020203" pitchFamily="34" charset="-122"/>
              </a:rPr>
              <a:t>普里姆</a:t>
            </a:r>
            <a:r>
              <a:rPr lang="en-US" altLang="zh-CN" b="1" dirty="0">
                <a:solidFill>
                  <a:srgbClr val="800000"/>
                </a:solidFill>
                <a:ea typeface="微软雅黑 Light" panose="020B0502040204020203" pitchFamily="34" charset="-122"/>
              </a:rPr>
              <a:t>(Prim)</a:t>
            </a:r>
            <a:r>
              <a:rPr lang="zh-CN" altLang="en-US" b="1" dirty="0">
                <a:solidFill>
                  <a:srgbClr val="800000"/>
                </a:solidFill>
                <a:ea typeface="微软雅黑 Light" panose="020B0502040204020203" pitchFamily="34" charset="-122"/>
              </a:rPr>
              <a:t>算法</a:t>
            </a:r>
            <a:endParaRPr lang="zh-CN" altLang="en-US" dirty="0"/>
          </a:p>
        </p:txBody>
      </p:sp>
      <p:sp>
        <p:nvSpPr>
          <p:cNvPr id="4" name="Oval 2"/>
          <p:cNvSpPr>
            <a:spLocks noChangeArrowheads="1"/>
          </p:cNvSpPr>
          <p:nvPr/>
        </p:nvSpPr>
        <p:spPr bwMode="auto">
          <a:xfrm>
            <a:off x="1828800" y="13716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a</a:t>
            </a:r>
            <a:endParaRPr lang="en-US" altLang="zh-CN" sz="2400" dirty="0">
              <a:ea typeface="微软雅黑 Light" panose="020B0502040204020203" pitchFamily="34" charset="-122"/>
            </a:endParaRPr>
          </a:p>
        </p:txBody>
      </p:sp>
      <p:sp>
        <p:nvSpPr>
          <p:cNvPr id="5" name="Oval 3"/>
          <p:cNvSpPr>
            <a:spLocks noChangeArrowheads="1"/>
          </p:cNvSpPr>
          <p:nvPr/>
        </p:nvSpPr>
        <p:spPr bwMode="auto">
          <a:xfrm>
            <a:off x="4648200" y="13716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b</a:t>
            </a:r>
            <a:endParaRPr lang="en-US" altLang="zh-CN" sz="2400" dirty="0">
              <a:ea typeface="微软雅黑 Light" panose="020B0502040204020203" pitchFamily="34" charset="-122"/>
            </a:endParaRPr>
          </a:p>
        </p:txBody>
      </p:sp>
      <p:sp>
        <p:nvSpPr>
          <p:cNvPr id="6" name="Oval 4"/>
          <p:cNvSpPr>
            <a:spLocks noChangeArrowheads="1"/>
          </p:cNvSpPr>
          <p:nvPr/>
        </p:nvSpPr>
        <p:spPr bwMode="auto">
          <a:xfrm>
            <a:off x="6400800" y="22098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c</a:t>
            </a:r>
            <a:endParaRPr lang="en-US" altLang="zh-CN" sz="2400" dirty="0">
              <a:ea typeface="微软雅黑 Light" panose="020B0502040204020203" pitchFamily="34" charset="-122"/>
            </a:endParaRPr>
          </a:p>
        </p:txBody>
      </p:sp>
      <p:sp>
        <p:nvSpPr>
          <p:cNvPr id="7" name="Oval 5"/>
          <p:cNvSpPr>
            <a:spLocks noChangeArrowheads="1"/>
          </p:cNvSpPr>
          <p:nvPr/>
        </p:nvSpPr>
        <p:spPr bwMode="auto">
          <a:xfrm>
            <a:off x="4876800" y="38862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d</a:t>
            </a:r>
            <a:endParaRPr lang="en-US" altLang="zh-CN" sz="2400" dirty="0">
              <a:ea typeface="微软雅黑 Light" panose="020B0502040204020203" pitchFamily="34" charset="-122"/>
            </a:endParaRPr>
          </a:p>
        </p:txBody>
      </p:sp>
      <p:sp>
        <p:nvSpPr>
          <p:cNvPr id="8" name="Oval 6"/>
          <p:cNvSpPr>
            <a:spLocks noChangeArrowheads="1"/>
          </p:cNvSpPr>
          <p:nvPr/>
        </p:nvSpPr>
        <p:spPr bwMode="auto">
          <a:xfrm>
            <a:off x="3200400" y="29718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e</a:t>
            </a:r>
            <a:endParaRPr lang="en-US" altLang="zh-CN" sz="2400" dirty="0">
              <a:ea typeface="微软雅黑 Light" panose="020B0502040204020203" pitchFamily="34" charset="-122"/>
            </a:endParaRPr>
          </a:p>
        </p:txBody>
      </p:sp>
      <p:sp>
        <p:nvSpPr>
          <p:cNvPr id="9" name="Oval 7"/>
          <p:cNvSpPr>
            <a:spLocks noChangeArrowheads="1"/>
          </p:cNvSpPr>
          <p:nvPr/>
        </p:nvSpPr>
        <p:spPr bwMode="auto">
          <a:xfrm>
            <a:off x="1219200" y="38862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g</a:t>
            </a:r>
            <a:endParaRPr lang="en-US" altLang="zh-CN" sz="2400" dirty="0">
              <a:ea typeface="微软雅黑 Light" panose="020B0502040204020203" pitchFamily="34" charset="-122"/>
            </a:endParaRPr>
          </a:p>
        </p:txBody>
      </p:sp>
      <p:sp>
        <p:nvSpPr>
          <p:cNvPr id="10" name="Oval 8"/>
          <p:cNvSpPr>
            <a:spLocks noChangeArrowheads="1"/>
          </p:cNvSpPr>
          <p:nvPr/>
        </p:nvSpPr>
        <p:spPr bwMode="auto">
          <a:xfrm>
            <a:off x="3505200" y="5029200"/>
            <a:ext cx="533400" cy="533400"/>
          </a:xfrm>
          <a:prstGeom prst="ellipse">
            <a:avLst/>
          </a:prstGeom>
          <a:solidFill>
            <a:srgbClr val="CCFFCC"/>
          </a:solidFill>
          <a:ln w="28575" cap="sq">
            <a:solidFill>
              <a:schemeClr val="tx2"/>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chemeClr val="tx2"/>
                </a:solidFill>
                <a:ea typeface="微软雅黑 Light" panose="020B0502040204020203" pitchFamily="34" charset="-122"/>
              </a:rPr>
              <a:t>f</a:t>
            </a:r>
            <a:endParaRPr lang="en-US" altLang="zh-CN" sz="2400" dirty="0">
              <a:ea typeface="微软雅黑 Light" panose="020B0502040204020203" pitchFamily="34" charset="-122"/>
            </a:endParaRPr>
          </a:p>
        </p:txBody>
      </p:sp>
      <p:sp>
        <p:nvSpPr>
          <p:cNvPr id="11" name="Line 9"/>
          <p:cNvSpPr>
            <a:spLocks noChangeShapeType="1"/>
          </p:cNvSpPr>
          <p:nvPr/>
        </p:nvSpPr>
        <p:spPr bwMode="auto">
          <a:xfrm>
            <a:off x="2362200" y="1676400"/>
            <a:ext cx="2286000" cy="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2" name="Line 10"/>
          <p:cNvSpPr>
            <a:spLocks noChangeShapeType="1"/>
          </p:cNvSpPr>
          <p:nvPr/>
        </p:nvSpPr>
        <p:spPr bwMode="auto">
          <a:xfrm>
            <a:off x="2286000" y="1828800"/>
            <a:ext cx="990600" cy="1219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3" name="Line 11"/>
          <p:cNvSpPr>
            <a:spLocks noChangeShapeType="1"/>
          </p:cNvSpPr>
          <p:nvPr/>
        </p:nvSpPr>
        <p:spPr bwMode="auto">
          <a:xfrm flipH="1">
            <a:off x="3657600" y="1828800"/>
            <a:ext cx="1066800" cy="1219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4" name="Line 12"/>
          <p:cNvSpPr>
            <a:spLocks noChangeShapeType="1"/>
          </p:cNvSpPr>
          <p:nvPr/>
        </p:nvSpPr>
        <p:spPr bwMode="auto">
          <a:xfrm flipH="1">
            <a:off x="1524000" y="1828800"/>
            <a:ext cx="457200" cy="20574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5" name="Line 13"/>
          <p:cNvSpPr>
            <a:spLocks noChangeShapeType="1"/>
          </p:cNvSpPr>
          <p:nvPr/>
        </p:nvSpPr>
        <p:spPr bwMode="auto">
          <a:xfrm flipV="1">
            <a:off x="1752600" y="3352800"/>
            <a:ext cx="1524000" cy="7620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6" name="Line 14"/>
          <p:cNvSpPr>
            <a:spLocks noChangeShapeType="1"/>
          </p:cNvSpPr>
          <p:nvPr/>
        </p:nvSpPr>
        <p:spPr bwMode="auto">
          <a:xfrm>
            <a:off x="3733800" y="3352800"/>
            <a:ext cx="12192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7" name="Line 15"/>
          <p:cNvSpPr>
            <a:spLocks noChangeShapeType="1"/>
          </p:cNvSpPr>
          <p:nvPr/>
        </p:nvSpPr>
        <p:spPr bwMode="auto">
          <a:xfrm>
            <a:off x="5181600" y="1676400"/>
            <a:ext cx="1295400" cy="6858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8" name="Line 16"/>
          <p:cNvSpPr>
            <a:spLocks noChangeShapeType="1"/>
          </p:cNvSpPr>
          <p:nvPr/>
        </p:nvSpPr>
        <p:spPr bwMode="auto">
          <a:xfrm flipH="1">
            <a:off x="5334000" y="2667000"/>
            <a:ext cx="1143000" cy="13716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19" name="Line 17"/>
          <p:cNvSpPr>
            <a:spLocks noChangeShapeType="1"/>
          </p:cNvSpPr>
          <p:nvPr/>
        </p:nvSpPr>
        <p:spPr bwMode="auto">
          <a:xfrm>
            <a:off x="4953000" y="1905000"/>
            <a:ext cx="152400" cy="1981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0" name="Line 18"/>
          <p:cNvSpPr>
            <a:spLocks noChangeShapeType="1"/>
          </p:cNvSpPr>
          <p:nvPr/>
        </p:nvSpPr>
        <p:spPr bwMode="auto">
          <a:xfrm>
            <a:off x="1676400" y="4343400"/>
            <a:ext cx="1828800" cy="838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1" name="Line 19"/>
          <p:cNvSpPr>
            <a:spLocks noChangeShapeType="1"/>
          </p:cNvSpPr>
          <p:nvPr/>
        </p:nvSpPr>
        <p:spPr bwMode="auto">
          <a:xfrm flipH="1">
            <a:off x="4038600" y="4343400"/>
            <a:ext cx="914400" cy="838200"/>
          </a:xfrm>
          <a:prstGeom prst="line">
            <a:avLst/>
          </a:prstGeom>
          <a:noFill/>
          <a:ln w="28575"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22" name="Text Box 22"/>
          <p:cNvSpPr txBox="1">
            <a:spLocks noChangeArrowheads="1"/>
          </p:cNvSpPr>
          <p:nvPr/>
        </p:nvSpPr>
        <p:spPr bwMode="auto">
          <a:xfrm>
            <a:off x="5562600" y="1477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5</a:t>
            </a:r>
            <a:endParaRPr lang="en-US" altLang="zh-CN" sz="2400" dirty="0">
              <a:solidFill>
                <a:schemeClr val="tx2"/>
              </a:solidFill>
              <a:ea typeface="微软雅黑 Light" panose="020B0502040204020203" pitchFamily="34" charset="-122"/>
            </a:endParaRPr>
          </a:p>
        </p:txBody>
      </p:sp>
      <p:sp>
        <p:nvSpPr>
          <p:cNvPr id="23" name="Text Box 23"/>
          <p:cNvSpPr txBox="1">
            <a:spLocks noChangeArrowheads="1"/>
          </p:cNvSpPr>
          <p:nvPr/>
        </p:nvSpPr>
        <p:spPr bwMode="auto">
          <a:xfrm>
            <a:off x="2667000" y="2057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14</a:t>
            </a:r>
            <a:endParaRPr lang="en-US" altLang="zh-CN" sz="2400" dirty="0">
              <a:ea typeface="微软雅黑 Light" panose="020B0502040204020203" pitchFamily="34" charset="-122"/>
            </a:endParaRPr>
          </a:p>
        </p:txBody>
      </p:sp>
      <p:sp>
        <p:nvSpPr>
          <p:cNvPr id="24" name="Text Box 24"/>
          <p:cNvSpPr txBox="1">
            <a:spLocks noChangeArrowheads="1"/>
          </p:cNvSpPr>
          <p:nvPr/>
        </p:nvSpPr>
        <p:spPr bwMode="auto">
          <a:xfrm>
            <a:off x="1219200" y="25336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18</a:t>
            </a:r>
            <a:endParaRPr lang="en-US" altLang="zh-CN" dirty="0">
              <a:ea typeface="微软雅黑 Light" panose="020B0502040204020203" pitchFamily="34" charset="-122"/>
            </a:endParaRPr>
          </a:p>
        </p:txBody>
      </p:sp>
      <p:sp>
        <p:nvSpPr>
          <p:cNvPr id="25" name="Text Box 25"/>
          <p:cNvSpPr txBox="1">
            <a:spLocks noChangeArrowheads="1"/>
          </p:cNvSpPr>
          <p:nvPr/>
        </p:nvSpPr>
        <p:spPr bwMode="auto">
          <a:xfrm>
            <a:off x="2270125" y="46672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ea typeface="微软雅黑 Light" panose="020B0502040204020203" pitchFamily="34" charset="-122"/>
              </a:rPr>
              <a:t>27</a:t>
            </a:r>
          </a:p>
        </p:txBody>
      </p:sp>
      <p:sp>
        <p:nvSpPr>
          <p:cNvPr id="26" name="Text Box 26"/>
          <p:cNvSpPr txBox="1">
            <a:spLocks noChangeArrowheads="1"/>
          </p:cNvSpPr>
          <p:nvPr/>
        </p:nvSpPr>
        <p:spPr bwMode="auto">
          <a:xfrm>
            <a:off x="2193925" y="32194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16</a:t>
            </a:r>
            <a:endParaRPr lang="en-US" altLang="zh-CN" dirty="0">
              <a:ea typeface="微软雅黑 Light" panose="020B0502040204020203" pitchFamily="34" charset="-122"/>
            </a:endParaRPr>
          </a:p>
        </p:txBody>
      </p:sp>
      <p:sp>
        <p:nvSpPr>
          <p:cNvPr id="27" name="Text Box 27"/>
          <p:cNvSpPr txBox="1">
            <a:spLocks noChangeArrowheads="1"/>
          </p:cNvSpPr>
          <p:nvPr/>
        </p:nvSpPr>
        <p:spPr bwMode="auto">
          <a:xfrm>
            <a:off x="4022725" y="30670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8</a:t>
            </a:r>
            <a:endParaRPr lang="en-US" altLang="zh-CN" dirty="0">
              <a:ea typeface="微软雅黑 Light" panose="020B0502040204020203" pitchFamily="34" charset="-122"/>
            </a:endParaRPr>
          </a:p>
        </p:txBody>
      </p:sp>
      <p:sp>
        <p:nvSpPr>
          <p:cNvPr id="28" name="Text Box 28"/>
          <p:cNvSpPr txBox="1">
            <a:spLocks noChangeArrowheads="1"/>
          </p:cNvSpPr>
          <p:nvPr/>
        </p:nvSpPr>
        <p:spPr bwMode="auto">
          <a:xfrm>
            <a:off x="4267200" y="46482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21</a:t>
            </a:r>
            <a:endParaRPr lang="en-US" altLang="zh-CN" dirty="0">
              <a:ea typeface="微软雅黑 Light" panose="020B0502040204020203" pitchFamily="34" charset="-122"/>
            </a:endParaRPr>
          </a:p>
        </p:txBody>
      </p:sp>
      <p:sp>
        <p:nvSpPr>
          <p:cNvPr id="29" name="Text Box 29"/>
          <p:cNvSpPr txBox="1">
            <a:spLocks noChangeArrowheads="1"/>
          </p:cNvSpPr>
          <p:nvPr/>
        </p:nvSpPr>
        <p:spPr bwMode="auto">
          <a:xfrm>
            <a:off x="5699125" y="32956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3</a:t>
            </a:r>
            <a:endParaRPr lang="en-US" altLang="zh-CN" dirty="0">
              <a:ea typeface="微软雅黑 Light" panose="020B0502040204020203" pitchFamily="34" charset="-122"/>
            </a:endParaRPr>
          </a:p>
        </p:txBody>
      </p:sp>
      <p:sp>
        <p:nvSpPr>
          <p:cNvPr id="30" name="Oval 30"/>
          <p:cNvSpPr>
            <a:spLocks noChangeArrowheads="1"/>
          </p:cNvSpPr>
          <p:nvPr/>
        </p:nvSpPr>
        <p:spPr bwMode="auto">
          <a:xfrm>
            <a:off x="1828800" y="13716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a</a:t>
            </a:r>
            <a:endParaRPr lang="en-US" altLang="zh-CN" sz="2400" dirty="0">
              <a:ea typeface="微软雅黑 Light" panose="020B0502040204020203" pitchFamily="34" charset="-122"/>
            </a:endParaRPr>
          </a:p>
        </p:txBody>
      </p:sp>
      <p:sp>
        <p:nvSpPr>
          <p:cNvPr id="31" name="Line 31"/>
          <p:cNvSpPr>
            <a:spLocks noChangeShapeType="1"/>
          </p:cNvSpPr>
          <p:nvPr/>
        </p:nvSpPr>
        <p:spPr bwMode="auto">
          <a:xfrm>
            <a:off x="2286000" y="1828800"/>
            <a:ext cx="990600" cy="1219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2" name="Oval 32"/>
          <p:cNvSpPr>
            <a:spLocks noChangeArrowheads="1"/>
          </p:cNvSpPr>
          <p:nvPr/>
        </p:nvSpPr>
        <p:spPr bwMode="auto">
          <a:xfrm>
            <a:off x="3200400" y="29718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e</a:t>
            </a:r>
            <a:endParaRPr lang="en-US" altLang="zh-CN" sz="2400" dirty="0">
              <a:ea typeface="微软雅黑 Light" panose="020B0502040204020203" pitchFamily="34" charset="-122"/>
            </a:endParaRPr>
          </a:p>
        </p:txBody>
      </p:sp>
      <p:sp>
        <p:nvSpPr>
          <p:cNvPr id="33" name="Line 33"/>
          <p:cNvSpPr>
            <a:spLocks noChangeShapeType="1"/>
          </p:cNvSpPr>
          <p:nvPr/>
        </p:nvSpPr>
        <p:spPr bwMode="auto">
          <a:xfrm>
            <a:off x="3733800" y="3352800"/>
            <a:ext cx="12192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4" name="Text Box 34"/>
          <p:cNvSpPr txBox="1">
            <a:spLocks noChangeArrowheads="1"/>
          </p:cNvSpPr>
          <p:nvPr/>
        </p:nvSpPr>
        <p:spPr bwMode="auto">
          <a:xfrm>
            <a:off x="3810000" y="18589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12</a:t>
            </a:r>
            <a:endParaRPr lang="en-US" altLang="zh-CN" dirty="0">
              <a:ea typeface="微软雅黑 Light" panose="020B0502040204020203" pitchFamily="34" charset="-122"/>
            </a:endParaRPr>
          </a:p>
        </p:txBody>
      </p:sp>
      <p:sp>
        <p:nvSpPr>
          <p:cNvPr id="35" name="Oval 35"/>
          <p:cNvSpPr>
            <a:spLocks noChangeArrowheads="1"/>
          </p:cNvSpPr>
          <p:nvPr/>
        </p:nvSpPr>
        <p:spPr bwMode="auto">
          <a:xfrm>
            <a:off x="4876800" y="38862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d</a:t>
            </a:r>
            <a:endParaRPr lang="en-US" altLang="zh-CN" sz="2400" dirty="0">
              <a:ea typeface="微软雅黑 Light" panose="020B0502040204020203" pitchFamily="34" charset="-122"/>
            </a:endParaRPr>
          </a:p>
        </p:txBody>
      </p:sp>
      <p:sp>
        <p:nvSpPr>
          <p:cNvPr id="36" name="Line 36"/>
          <p:cNvSpPr>
            <a:spLocks noChangeShapeType="1"/>
          </p:cNvSpPr>
          <p:nvPr/>
        </p:nvSpPr>
        <p:spPr bwMode="auto">
          <a:xfrm flipH="1">
            <a:off x="5334000" y="2667000"/>
            <a:ext cx="1143000" cy="13716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7" name="Oval 37"/>
          <p:cNvSpPr>
            <a:spLocks noChangeArrowheads="1"/>
          </p:cNvSpPr>
          <p:nvPr/>
        </p:nvSpPr>
        <p:spPr bwMode="auto">
          <a:xfrm>
            <a:off x="6400800" y="22098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c</a:t>
            </a:r>
            <a:endParaRPr lang="en-US" altLang="zh-CN" sz="2400" dirty="0">
              <a:ea typeface="微软雅黑 Light" panose="020B0502040204020203" pitchFamily="34" charset="-122"/>
            </a:endParaRPr>
          </a:p>
        </p:txBody>
      </p:sp>
      <p:sp>
        <p:nvSpPr>
          <p:cNvPr id="38" name="Line 38"/>
          <p:cNvSpPr>
            <a:spLocks noChangeShapeType="1"/>
          </p:cNvSpPr>
          <p:nvPr/>
        </p:nvSpPr>
        <p:spPr bwMode="auto">
          <a:xfrm>
            <a:off x="5181600" y="1676400"/>
            <a:ext cx="1295400" cy="6858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39" name="Oval 39"/>
          <p:cNvSpPr>
            <a:spLocks noChangeArrowheads="1"/>
          </p:cNvSpPr>
          <p:nvPr/>
        </p:nvSpPr>
        <p:spPr bwMode="auto">
          <a:xfrm>
            <a:off x="4648200" y="13716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b</a:t>
            </a:r>
            <a:endParaRPr lang="en-US" altLang="zh-CN" sz="2400" dirty="0">
              <a:ea typeface="微软雅黑 Light" panose="020B0502040204020203" pitchFamily="34" charset="-122"/>
            </a:endParaRPr>
          </a:p>
        </p:txBody>
      </p:sp>
      <p:sp>
        <p:nvSpPr>
          <p:cNvPr id="40" name="Line 40"/>
          <p:cNvSpPr>
            <a:spLocks noChangeShapeType="1"/>
          </p:cNvSpPr>
          <p:nvPr/>
        </p:nvSpPr>
        <p:spPr bwMode="auto">
          <a:xfrm flipV="1">
            <a:off x="1752600" y="3352800"/>
            <a:ext cx="1524000" cy="7620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41" name="Oval 41"/>
          <p:cNvSpPr>
            <a:spLocks noChangeArrowheads="1"/>
          </p:cNvSpPr>
          <p:nvPr/>
        </p:nvSpPr>
        <p:spPr bwMode="auto">
          <a:xfrm>
            <a:off x="1219200" y="3886200"/>
            <a:ext cx="533400" cy="533400"/>
          </a:xfrm>
          <a:prstGeom prst="ellipse">
            <a:avLst/>
          </a:prstGeom>
          <a:solidFill>
            <a:srgbClr val="FFFF99"/>
          </a:solidFill>
          <a:ln w="28575" cap="sq">
            <a:solidFill>
              <a:srgbClr val="9933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g</a:t>
            </a:r>
            <a:endParaRPr lang="en-US" altLang="zh-CN" sz="2400" dirty="0">
              <a:ea typeface="微软雅黑 Light" panose="020B0502040204020203" pitchFamily="34" charset="-122"/>
            </a:endParaRPr>
          </a:p>
        </p:txBody>
      </p:sp>
      <p:sp>
        <p:nvSpPr>
          <p:cNvPr id="42" name="Line 42"/>
          <p:cNvSpPr>
            <a:spLocks noChangeShapeType="1"/>
          </p:cNvSpPr>
          <p:nvPr/>
        </p:nvSpPr>
        <p:spPr bwMode="auto">
          <a:xfrm flipH="1">
            <a:off x="4038600" y="4343400"/>
            <a:ext cx="914400" cy="838200"/>
          </a:xfrm>
          <a:prstGeom prst="line">
            <a:avLst/>
          </a:prstGeom>
          <a:noFill/>
          <a:ln w="28575"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ea typeface="微软雅黑 Light" panose="020B0502040204020203" pitchFamily="34" charset="-122"/>
            </a:endParaRPr>
          </a:p>
        </p:txBody>
      </p:sp>
      <p:sp>
        <p:nvSpPr>
          <p:cNvPr id="43" name="Oval 43"/>
          <p:cNvSpPr>
            <a:spLocks noChangeArrowheads="1"/>
          </p:cNvSpPr>
          <p:nvPr/>
        </p:nvSpPr>
        <p:spPr bwMode="auto">
          <a:xfrm>
            <a:off x="3505200" y="5029200"/>
            <a:ext cx="533400" cy="533400"/>
          </a:xfrm>
          <a:prstGeom prst="ellipse">
            <a:avLst/>
          </a:prstGeom>
          <a:solidFill>
            <a:srgbClr val="FFFF99"/>
          </a:solidFill>
          <a:ln w="28575" cap="sq">
            <a:solidFill>
              <a:srgbClr val="800000"/>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3600" b="1" dirty="0">
                <a:solidFill>
                  <a:srgbClr val="800000"/>
                </a:solidFill>
                <a:ea typeface="微软雅黑 Light" panose="020B0502040204020203" pitchFamily="34" charset="-122"/>
              </a:rPr>
              <a:t>f</a:t>
            </a:r>
            <a:endParaRPr lang="en-US" altLang="zh-CN" sz="2400" dirty="0">
              <a:ea typeface="微软雅黑 Light" panose="020B0502040204020203" pitchFamily="34" charset="-122"/>
            </a:endParaRPr>
          </a:p>
        </p:txBody>
      </p:sp>
      <p:sp>
        <p:nvSpPr>
          <p:cNvPr id="44" name="Text Box 44"/>
          <p:cNvSpPr txBox="1">
            <a:spLocks noChangeArrowheads="1"/>
          </p:cNvSpPr>
          <p:nvPr/>
        </p:nvSpPr>
        <p:spPr bwMode="auto">
          <a:xfrm>
            <a:off x="5013325" y="23812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7</a:t>
            </a:r>
            <a:endParaRPr lang="en-US" altLang="zh-CN" dirty="0">
              <a:ea typeface="微软雅黑 Light" panose="020B0502040204020203" pitchFamily="34" charset="-122"/>
            </a:endParaRPr>
          </a:p>
        </p:txBody>
      </p:sp>
      <p:sp>
        <p:nvSpPr>
          <p:cNvPr id="45" name="Text Box 45"/>
          <p:cNvSpPr txBox="1">
            <a:spLocks noChangeArrowheads="1"/>
          </p:cNvSpPr>
          <p:nvPr/>
        </p:nvSpPr>
        <p:spPr bwMode="auto">
          <a:xfrm>
            <a:off x="2667000" y="2057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14</a:t>
            </a:r>
            <a:endParaRPr lang="en-US" altLang="zh-CN" sz="2400" b="1" dirty="0">
              <a:solidFill>
                <a:srgbClr val="FF0000"/>
              </a:solidFill>
              <a:ea typeface="微软雅黑 Light" panose="020B0502040204020203" pitchFamily="34" charset="-122"/>
            </a:endParaRPr>
          </a:p>
        </p:txBody>
      </p:sp>
      <p:sp>
        <p:nvSpPr>
          <p:cNvPr id="46" name="Text Box 46"/>
          <p:cNvSpPr txBox="1">
            <a:spLocks noChangeArrowheads="1"/>
          </p:cNvSpPr>
          <p:nvPr/>
        </p:nvSpPr>
        <p:spPr bwMode="auto">
          <a:xfrm>
            <a:off x="4038600" y="30781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8</a:t>
            </a:r>
            <a:endParaRPr lang="en-US" altLang="zh-CN" dirty="0">
              <a:ea typeface="微软雅黑 Light" panose="020B0502040204020203" pitchFamily="34" charset="-122"/>
            </a:endParaRPr>
          </a:p>
        </p:txBody>
      </p:sp>
      <p:sp>
        <p:nvSpPr>
          <p:cNvPr id="47" name="Text Box 47"/>
          <p:cNvSpPr txBox="1">
            <a:spLocks noChangeArrowheads="1"/>
          </p:cNvSpPr>
          <p:nvPr/>
        </p:nvSpPr>
        <p:spPr bwMode="auto">
          <a:xfrm>
            <a:off x="5562600" y="14779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5</a:t>
            </a:r>
            <a:endParaRPr lang="en-US" altLang="zh-CN" sz="2400" dirty="0">
              <a:solidFill>
                <a:schemeClr val="tx2"/>
              </a:solidFill>
              <a:ea typeface="微软雅黑 Light" panose="020B0502040204020203" pitchFamily="34" charset="-122"/>
            </a:endParaRPr>
          </a:p>
        </p:txBody>
      </p:sp>
      <p:sp>
        <p:nvSpPr>
          <p:cNvPr id="48" name="Text Box 48"/>
          <p:cNvSpPr txBox="1">
            <a:spLocks noChangeArrowheads="1"/>
          </p:cNvSpPr>
          <p:nvPr/>
        </p:nvSpPr>
        <p:spPr bwMode="auto">
          <a:xfrm>
            <a:off x="5708650" y="33067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3</a:t>
            </a:r>
            <a:endParaRPr lang="en-US" altLang="zh-CN" dirty="0">
              <a:ea typeface="微软雅黑 Light" panose="020B0502040204020203" pitchFamily="34" charset="-122"/>
            </a:endParaRPr>
          </a:p>
        </p:txBody>
      </p:sp>
      <p:sp>
        <p:nvSpPr>
          <p:cNvPr id="49" name="Text Box 49"/>
          <p:cNvSpPr txBox="1">
            <a:spLocks noChangeArrowheads="1"/>
          </p:cNvSpPr>
          <p:nvPr/>
        </p:nvSpPr>
        <p:spPr bwMode="auto">
          <a:xfrm>
            <a:off x="2209800" y="32004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16</a:t>
            </a:r>
          </a:p>
        </p:txBody>
      </p:sp>
      <p:sp>
        <p:nvSpPr>
          <p:cNvPr id="50" name="Text Box 50"/>
          <p:cNvSpPr txBox="1">
            <a:spLocks noChangeArrowheads="1"/>
          </p:cNvSpPr>
          <p:nvPr/>
        </p:nvSpPr>
        <p:spPr bwMode="auto">
          <a:xfrm>
            <a:off x="4267200" y="464820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a:solidFill>
                  <a:srgbClr val="FF0000"/>
                </a:solidFill>
                <a:ea typeface="微软雅黑 Light" panose="020B0502040204020203" pitchFamily="34" charset="-122"/>
              </a:rPr>
              <a:t>21</a:t>
            </a:r>
            <a:endParaRPr lang="en-US" altLang="zh-CN" dirty="0">
              <a:ea typeface="微软雅黑 Light" panose="020B0502040204020203" pitchFamily="34" charset="-122"/>
            </a:endParaRPr>
          </a:p>
        </p:txBody>
      </p:sp>
      <p:sp>
        <p:nvSpPr>
          <p:cNvPr id="51" name="Text Box 51"/>
          <p:cNvSpPr txBox="1">
            <a:spLocks noChangeArrowheads="1"/>
          </p:cNvSpPr>
          <p:nvPr/>
        </p:nvSpPr>
        <p:spPr bwMode="auto">
          <a:xfrm>
            <a:off x="5270500" y="5295900"/>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dirty="0">
                <a:solidFill>
                  <a:srgbClr val="000082"/>
                </a:solidFill>
                <a:ea typeface="微软雅黑 Light" panose="020B0502040204020203" pitchFamily="34" charset="-122"/>
              </a:rPr>
              <a:t>所得生成树权值和</a:t>
            </a:r>
            <a:endParaRPr lang="zh-CN" altLang="en-US" sz="2400" dirty="0">
              <a:ea typeface="微软雅黑 Light" panose="020B0502040204020203" pitchFamily="34" charset="-122"/>
            </a:endParaRPr>
          </a:p>
        </p:txBody>
      </p:sp>
      <p:sp>
        <p:nvSpPr>
          <p:cNvPr id="52" name="Text Box 52"/>
          <p:cNvSpPr txBox="1">
            <a:spLocks noChangeArrowheads="1"/>
          </p:cNvSpPr>
          <p:nvPr/>
        </p:nvSpPr>
        <p:spPr bwMode="auto">
          <a:xfrm>
            <a:off x="4149725" y="5943600"/>
            <a:ext cx="4841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dirty="0">
                <a:solidFill>
                  <a:srgbClr val="000082"/>
                </a:solidFill>
                <a:ea typeface="微软雅黑 Light" panose="020B0502040204020203" pitchFamily="34" charset="-122"/>
              </a:rPr>
              <a:t>= 14+8+3+5+16+21 = 67</a:t>
            </a:r>
            <a:endParaRPr lang="en-US" altLang="zh-CN" sz="3600" dirty="0">
              <a:ea typeface="微软雅黑 Light" panose="020B0502040204020203" pitchFamily="34" charset="-122"/>
            </a:endParaRPr>
          </a:p>
        </p:txBody>
      </p:sp>
      <p:sp>
        <p:nvSpPr>
          <p:cNvPr id="53" name="Text Box 21"/>
          <p:cNvSpPr txBox="1">
            <a:spLocks noChangeArrowheads="1"/>
          </p:cNvSpPr>
          <p:nvPr/>
        </p:nvSpPr>
        <p:spPr bwMode="auto">
          <a:xfrm>
            <a:off x="3032125" y="117316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dirty="0">
                <a:solidFill>
                  <a:schemeClr val="tx2"/>
                </a:solidFill>
                <a:ea typeface="微软雅黑 Light" panose="020B0502040204020203" pitchFamily="34" charset="-122"/>
              </a:rPr>
              <a:t>19</a:t>
            </a:r>
            <a:endParaRPr lang="en-US" altLang="zh-CN" sz="2400" dirty="0">
              <a:ea typeface="微软雅黑 Light" panose="020B0502040204020203" pitchFamily="34" charset="-122"/>
            </a:endParaRPr>
          </a:p>
        </p:txBody>
      </p:sp>
      <p:sp>
        <p:nvSpPr>
          <p:cNvPr id="3" name="文本框 2"/>
          <p:cNvSpPr txBox="1"/>
          <p:nvPr/>
        </p:nvSpPr>
        <p:spPr>
          <a:xfrm>
            <a:off x="5029200" y="632769"/>
            <a:ext cx="3570208" cy="461665"/>
          </a:xfrm>
          <a:prstGeom prst="rect">
            <a:avLst/>
          </a:prstGeom>
          <a:noFill/>
        </p:spPr>
        <p:txBody>
          <a:bodyPr wrap="none" rtlCol="0">
            <a:spAutoFit/>
          </a:bodyPr>
          <a:lstStyle/>
          <a:p>
            <a:r>
              <a:rPr lang="zh-CN" altLang="en-US" sz="2400" b="1" dirty="0">
                <a:solidFill>
                  <a:schemeClr val="accent5"/>
                </a:solidFill>
              </a:rPr>
              <a:t>基本思路：根据顶点找边</a:t>
            </a:r>
          </a:p>
        </p:txBody>
      </p:sp>
    </p:spTree>
    <p:extLst>
      <p:ext uri="{BB962C8B-B14F-4D97-AF65-F5344CB8AC3E}">
        <p14:creationId xmlns:p14="http://schemas.microsoft.com/office/powerpoint/2010/main" val="42233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13"/>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14"/>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5"/>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16"/>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17"/>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18"/>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19"/>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0"/>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499"/>
                                          </p:stCondLst>
                                        </p:cTn>
                                        <p:tgtEl>
                                          <p:spTgt spid="53"/>
                                        </p:tgtEl>
                                        <p:attrNameLst>
                                          <p:attrName>style.visibility</p:attrName>
                                        </p:attrNameLst>
                                      </p:cBhvr>
                                      <p:to>
                                        <p:strVal val="visible"/>
                                      </p:to>
                                    </p:set>
                                  </p:childTnLst>
                                </p:cTn>
                              </p:par>
                            </p:childTnLst>
                          </p:cTn>
                        </p:par>
                        <p:par>
                          <p:cTn id="60" fill="hold">
                            <p:stCondLst>
                              <p:cond delay="9000"/>
                            </p:stCondLst>
                            <p:childTnLst>
                              <p:par>
                                <p:cTn id="61" presetID="1" presetClass="entr" presetSubtype="0" fill="hold" grpId="0" nodeType="afterEffect">
                                  <p:stCondLst>
                                    <p:cond delay="0"/>
                                  </p:stCondLst>
                                  <p:childTnLst>
                                    <p:set>
                                      <p:cBhvr>
                                        <p:cTn id="62" dur="1" fill="hold">
                                          <p:stCondLst>
                                            <p:cond delay="499"/>
                                          </p:stCondLst>
                                        </p:cTn>
                                        <p:tgtEl>
                                          <p:spTgt spid="22"/>
                                        </p:tgtEl>
                                        <p:attrNameLst>
                                          <p:attrName>style.visibility</p:attrName>
                                        </p:attrNameLst>
                                      </p:cBhvr>
                                      <p:to>
                                        <p:strVal val="visible"/>
                                      </p:to>
                                    </p:set>
                                  </p:childTnLst>
                                </p:cTn>
                              </p:par>
                            </p:childTnLst>
                          </p:cTn>
                        </p:par>
                        <p:par>
                          <p:cTn id="63" fill="hold">
                            <p:stCondLst>
                              <p:cond delay="9500"/>
                            </p:stCondLst>
                            <p:childTnLst>
                              <p:par>
                                <p:cTn id="64" presetID="1" presetClass="entr" presetSubtype="0" fill="hold" grpId="0" nodeType="afterEffect">
                                  <p:stCondLst>
                                    <p:cond delay="0"/>
                                  </p:stCondLst>
                                  <p:childTnLst>
                                    <p:set>
                                      <p:cBhvr>
                                        <p:cTn id="65" dur="1" fill="hold">
                                          <p:stCondLst>
                                            <p:cond delay="499"/>
                                          </p:stCondLst>
                                        </p:cTn>
                                        <p:tgtEl>
                                          <p:spTgt spid="23"/>
                                        </p:tgtEl>
                                        <p:attrNameLst>
                                          <p:attrName>style.visibility</p:attrName>
                                        </p:attrNameLst>
                                      </p:cBhvr>
                                      <p:to>
                                        <p:strVal val="visible"/>
                                      </p:to>
                                    </p:set>
                                  </p:childTnLst>
                                </p:cTn>
                              </p:par>
                            </p:childTnLst>
                          </p:cTn>
                        </p:par>
                        <p:par>
                          <p:cTn id="66" fill="hold">
                            <p:stCondLst>
                              <p:cond delay="10000"/>
                            </p:stCondLst>
                            <p:childTnLst>
                              <p:par>
                                <p:cTn id="67" presetID="1" presetClass="entr" presetSubtype="0" fill="hold" grpId="0" nodeType="afterEffect">
                                  <p:stCondLst>
                                    <p:cond delay="0"/>
                                  </p:stCondLst>
                                  <p:childTnLst>
                                    <p:set>
                                      <p:cBhvr>
                                        <p:cTn id="68" dur="1" fill="hold">
                                          <p:stCondLst>
                                            <p:cond delay="499"/>
                                          </p:stCondLst>
                                        </p:cTn>
                                        <p:tgtEl>
                                          <p:spTgt spid="24"/>
                                        </p:tgtEl>
                                        <p:attrNameLst>
                                          <p:attrName>style.visibility</p:attrName>
                                        </p:attrNameLst>
                                      </p:cBhvr>
                                      <p:to>
                                        <p:strVal val="visible"/>
                                      </p:to>
                                    </p:set>
                                  </p:childTnLst>
                                </p:cTn>
                              </p:par>
                            </p:childTnLst>
                          </p:cTn>
                        </p:par>
                        <p:par>
                          <p:cTn id="69" fill="hold">
                            <p:stCondLst>
                              <p:cond delay="10500"/>
                            </p:stCondLst>
                            <p:childTnLst>
                              <p:par>
                                <p:cTn id="70" presetID="1" presetClass="entr" presetSubtype="0" fill="hold" grpId="0" nodeType="afterEffect">
                                  <p:stCondLst>
                                    <p:cond delay="0"/>
                                  </p:stCondLst>
                                  <p:childTnLst>
                                    <p:set>
                                      <p:cBhvr>
                                        <p:cTn id="71" dur="1" fill="hold">
                                          <p:stCondLst>
                                            <p:cond delay="499"/>
                                          </p:stCondLst>
                                        </p:cTn>
                                        <p:tgtEl>
                                          <p:spTgt spid="25"/>
                                        </p:tgtEl>
                                        <p:attrNameLst>
                                          <p:attrName>style.visibility</p:attrName>
                                        </p:attrNameLst>
                                      </p:cBhvr>
                                      <p:to>
                                        <p:strVal val="visible"/>
                                      </p:to>
                                    </p:set>
                                  </p:childTnLst>
                                </p:cTn>
                              </p:par>
                            </p:childTnLst>
                          </p:cTn>
                        </p:par>
                        <p:par>
                          <p:cTn id="72" fill="hold">
                            <p:stCondLst>
                              <p:cond delay="11000"/>
                            </p:stCondLst>
                            <p:childTnLst>
                              <p:par>
                                <p:cTn id="73" presetID="1" presetClass="entr" presetSubtype="0" fill="hold" grpId="0" nodeType="afterEffect">
                                  <p:stCondLst>
                                    <p:cond delay="0"/>
                                  </p:stCondLst>
                                  <p:childTnLst>
                                    <p:set>
                                      <p:cBhvr>
                                        <p:cTn id="74" dur="1" fill="hold">
                                          <p:stCondLst>
                                            <p:cond delay="499"/>
                                          </p:stCondLst>
                                        </p:cTn>
                                        <p:tgtEl>
                                          <p:spTgt spid="26"/>
                                        </p:tgtEl>
                                        <p:attrNameLst>
                                          <p:attrName>style.visibility</p:attrName>
                                        </p:attrNameLst>
                                      </p:cBhvr>
                                      <p:to>
                                        <p:strVal val="visible"/>
                                      </p:to>
                                    </p:set>
                                  </p:childTnLst>
                                </p:cTn>
                              </p:par>
                            </p:childTnLst>
                          </p:cTn>
                        </p:par>
                        <p:par>
                          <p:cTn id="75" fill="hold">
                            <p:stCondLst>
                              <p:cond delay="11500"/>
                            </p:stCondLst>
                            <p:childTnLst>
                              <p:par>
                                <p:cTn id="76" presetID="1" presetClass="entr" presetSubtype="0" fill="hold" grpId="0" nodeType="afterEffect">
                                  <p:stCondLst>
                                    <p:cond delay="0"/>
                                  </p:stCondLst>
                                  <p:childTnLst>
                                    <p:set>
                                      <p:cBhvr>
                                        <p:cTn id="77" dur="1" fill="hold">
                                          <p:stCondLst>
                                            <p:cond delay="499"/>
                                          </p:stCondLst>
                                        </p:cTn>
                                        <p:tgtEl>
                                          <p:spTgt spid="27"/>
                                        </p:tgtEl>
                                        <p:attrNameLst>
                                          <p:attrName>style.visibility</p:attrName>
                                        </p:attrNameLst>
                                      </p:cBhvr>
                                      <p:to>
                                        <p:strVal val="visible"/>
                                      </p:to>
                                    </p:set>
                                  </p:childTnLst>
                                </p:cTn>
                              </p:par>
                            </p:childTnLst>
                          </p:cTn>
                        </p:par>
                        <p:par>
                          <p:cTn id="78" fill="hold">
                            <p:stCondLst>
                              <p:cond delay="12000"/>
                            </p:stCondLst>
                            <p:childTnLst>
                              <p:par>
                                <p:cTn id="79" presetID="1" presetClass="entr" presetSubtype="0" fill="hold" grpId="0" nodeType="afterEffect">
                                  <p:stCondLst>
                                    <p:cond delay="0"/>
                                  </p:stCondLst>
                                  <p:childTnLst>
                                    <p:set>
                                      <p:cBhvr>
                                        <p:cTn id="80" dur="1" fill="hold">
                                          <p:stCondLst>
                                            <p:cond delay="499"/>
                                          </p:stCondLst>
                                        </p:cTn>
                                        <p:tgtEl>
                                          <p:spTgt spid="28"/>
                                        </p:tgtEl>
                                        <p:attrNameLst>
                                          <p:attrName>style.visibility</p:attrName>
                                        </p:attrNameLst>
                                      </p:cBhvr>
                                      <p:to>
                                        <p:strVal val="visible"/>
                                      </p:to>
                                    </p:set>
                                  </p:childTnLst>
                                </p:cTn>
                              </p:par>
                            </p:childTnLst>
                          </p:cTn>
                        </p:par>
                        <p:par>
                          <p:cTn id="81" fill="hold">
                            <p:stCondLst>
                              <p:cond delay="12500"/>
                            </p:stCondLst>
                            <p:childTnLst>
                              <p:par>
                                <p:cTn id="82" presetID="1" presetClass="entr" presetSubtype="0" fill="hold" grpId="0" nodeType="afterEffect">
                                  <p:stCondLst>
                                    <p:cond delay="0"/>
                                  </p:stCondLst>
                                  <p:childTnLst>
                                    <p:set>
                                      <p:cBhvr>
                                        <p:cTn id="83" dur="1" fill="hold">
                                          <p:stCondLst>
                                            <p:cond delay="499"/>
                                          </p:stCondLst>
                                        </p:cTn>
                                        <p:tgtEl>
                                          <p:spTgt spid="29"/>
                                        </p:tgtEl>
                                        <p:attrNameLst>
                                          <p:attrName>style.visibility</p:attrName>
                                        </p:attrNameLst>
                                      </p:cBhvr>
                                      <p:to>
                                        <p:strVal val="visible"/>
                                      </p:to>
                                    </p:set>
                                  </p:childTnLst>
                                </p:cTn>
                              </p:par>
                            </p:childTnLst>
                          </p:cTn>
                        </p:par>
                        <p:par>
                          <p:cTn id="84" fill="hold">
                            <p:stCondLst>
                              <p:cond delay="13000"/>
                            </p:stCondLst>
                            <p:childTnLst>
                              <p:par>
                                <p:cTn id="85" presetID="1" presetClass="entr" presetSubtype="0" fill="hold" grpId="0" nodeType="afterEffect">
                                  <p:stCondLst>
                                    <p:cond delay="0"/>
                                  </p:stCondLst>
                                  <p:childTnLst>
                                    <p:set>
                                      <p:cBhvr>
                                        <p:cTn id="86" dur="1" fill="hold">
                                          <p:stCondLst>
                                            <p:cond delay="499"/>
                                          </p:stCondLst>
                                        </p:cTn>
                                        <p:tgtEl>
                                          <p:spTgt spid="34"/>
                                        </p:tgtEl>
                                        <p:attrNameLst>
                                          <p:attrName>style.visibility</p:attrName>
                                        </p:attrNameLst>
                                      </p:cBhvr>
                                      <p:to>
                                        <p:strVal val="visible"/>
                                      </p:to>
                                    </p:set>
                                  </p:childTnLst>
                                </p:cTn>
                              </p:par>
                            </p:childTnLst>
                          </p:cTn>
                        </p:par>
                        <p:par>
                          <p:cTn id="87" fill="hold">
                            <p:stCondLst>
                              <p:cond delay="13500"/>
                            </p:stCondLst>
                            <p:childTnLst>
                              <p:par>
                                <p:cTn id="88" presetID="1" presetClass="entr" presetSubtype="0" fill="hold" grpId="0" nodeType="afterEffect">
                                  <p:stCondLst>
                                    <p:cond delay="0"/>
                                  </p:stCondLst>
                                  <p:childTnLst>
                                    <p:set>
                                      <p:cBhvr>
                                        <p:cTn id="89" dur="1" fill="hold">
                                          <p:stCondLst>
                                            <p:cond delay="499"/>
                                          </p:stCondLst>
                                        </p:cTn>
                                        <p:tgtEl>
                                          <p:spTgt spid="4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500" fill="hold"/>
                                        <p:tgtEl>
                                          <p:spTgt spid="30"/>
                                        </p:tgtEl>
                                        <p:attrNameLst>
                                          <p:attrName>ppt_x</p:attrName>
                                        </p:attrNameLst>
                                      </p:cBhvr>
                                      <p:tavLst>
                                        <p:tav tm="0">
                                          <p:val>
                                            <p:strVal val="0-#ppt_w/2"/>
                                          </p:val>
                                        </p:tav>
                                        <p:tav tm="100000">
                                          <p:val>
                                            <p:strVal val="#ppt_x"/>
                                          </p:val>
                                        </p:tav>
                                      </p:tavLst>
                                    </p:anim>
                                    <p:anim calcmode="lin" valueType="num">
                                      <p:cBhvr additive="base">
                                        <p:cTn id="95"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nodeType="clickEffect">
                                  <p:stCondLst>
                                    <p:cond delay="0"/>
                                  </p:stCondLst>
                                  <p:childTnLst>
                                    <p:set>
                                      <p:cBhvr>
                                        <p:cTn id="99" dur="1" fill="hold">
                                          <p:stCondLst>
                                            <p:cond delay="0"/>
                                          </p:stCondLst>
                                        </p:cTn>
                                        <p:tgtEl>
                                          <p:spTgt spid="31"/>
                                        </p:tgtEl>
                                        <p:attrNameLst>
                                          <p:attrName>style.visibility</p:attrName>
                                        </p:attrNameLst>
                                      </p:cBhvr>
                                      <p:to>
                                        <p:strVal val="visible"/>
                                      </p:to>
                                    </p:set>
                                    <p:anim calcmode="lin" valueType="num">
                                      <p:cBhvr>
                                        <p:cTn id="100" dur="500" fill="hold"/>
                                        <p:tgtEl>
                                          <p:spTgt spid="31"/>
                                        </p:tgtEl>
                                        <p:attrNameLst>
                                          <p:attrName>ppt_x</p:attrName>
                                        </p:attrNameLst>
                                      </p:cBhvr>
                                      <p:tavLst>
                                        <p:tav tm="0">
                                          <p:val>
                                            <p:strVal val="#ppt_x"/>
                                          </p:val>
                                        </p:tav>
                                        <p:tav tm="100000">
                                          <p:val>
                                            <p:strVal val="#ppt_x"/>
                                          </p:val>
                                        </p:tav>
                                      </p:tavLst>
                                    </p:anim>
                                    <p:anim calcmode="lin" valueType="num">
                                      <p:cBhvr>
                                        <p:cTn id="101" dur="500" fill="hold"/>
                                        <p:tgtEl>
                                          <p:spTgt spid="31"/>
                                        </p:tgtEl>
                                        <p:attrNameLst>
                                          <p:attrName>ppt_y</p:attrName>
                                        </p:attrNameLst>
                                      </p:cBhvr>
                                      <p:tavLst>
                                        <p:tav tm="0">
                                          <p:val>
                                            <p:strVal val="#ppt_y-#ppt_h/2"/>
                                          </p:val>
                                        </p:tav>
                                        <p:tav tm="100000">
                                          <p:val>
                                            <p:strVal val="#ppt_y"/>
                                          </p:val>
                                        </p:tav>
                                      </p:tavLst>
                                    </p:anim>
                                    <p:anim calcmode="lin" valueType="num">
                                      <p:cBhvr>
                                        <p:cTn id="102" dur="500" fill="hold"/>
                                        <p:tgtEl>
                                          <p:spTgt spid="31"/>
                                        </p:tgtEl>
                                        <p:attrNameLst>
                                          <p:attrName>ppt_w</p:attrName>
                                        </p:attrNameLst>
                                      </p:cBhvr>
                                      <p:tavLst>
                                        <p:tav tm="0">
                                          <p:val>
                                            <p:strVal val="#ppt_w"/>
                                          </p:val>
                                        </p:tav>
                                        <p:tav tm="100000">
                                          <p:val>
                                            <p:strVal val="#ppt_w"/>
                                          </p:val>
                                        </p:tav>
                                      </p:tavLst>
                                    </p:anim>
                                    <p:anim calcmode="lin" valueType="num">
                                      <p:cBhvr>
                                        <p:cTn id="103"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up)">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17" presetClass="entr" presetSubtype="8" fill="hold" nodeType="clickEffect">
                                  <p:stCondLst>
                                    <p:cond delay="0"/>
                                  </p:stCondLst>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ppt_x</p:attrName>
                                        </p:attrNameLst>
                                      </p:cBhvr>
                                      <p:tavLst>
                                        <p:tav tm="0">
                                          <p:val>
                                            <p:strVal val="#ppt_x-#ppt_w/2"/>
                                          </p:val>
                                        </p:tav>
                                        <p:tav tm="100000">
                                          <p:val>
                                            <p:strVal val="#ppt_x"/>
                                          </p:val>
                                        </p:tav>
                                      </p:tavLst>
                                    </p:anim>
                                    <p:anim calcmode="lin" valueType="num">
                                      <p:cBhvr>
                                        <p:cTn id="114" dur="500" fill="hold"/>
                                        <p:tgtEl>
                                          <p:spTgt spid="33"/>
                                        </p:tgtEl>
                                        <p:attrNameLst>
                                          <p:attrName>ppt_y</p:attrName>
                                        </p:attrNameLst>
                                      </p:cBhvr>
                                      <p:tavLst>
                                        <p:tav tm="0">
                                          <p:val>
                                            <p:strVal val="#ppt_y"/>
                                          </p:val>
                                        </p:tav>
                                        <p:tav tm="100000">
                                          <p:val>
                                            <p:strVal val="#ppt_y"/>
                                          </p:val>
                                        </p:tav>
                                      </p:tavLst>
                                    </p:anim>
                                    <p:anim calcmode="lin" valueType="num">
                                      <p:cBhvr>
                                        <p:cTn id="115" dur="500" fill="hold"/>
                                        <p:tgtEl>
                                          <p:spTgt spid="33"/>
                                        </p:tgtEl>
                                        <p:attrNameLst>
                                          <p:attrName>ppt_w</p:attrName>
                                        </p:attrNameLst>
                                      </p:cBhvr>
                                      <p:tavLst>
                                        <p:tav tm="0">
                                          <p:val>
                                            <p:fltVal val="0"/>
                                          </p:val>
                                        </p:tav>
                                        <p:tav tm="100000">
                                          <p:val>
                                            <p:strVal val="#ppt_w"/>
                                          </p:val>
                                        </p:tav>
                                      </p:tavLst>
                                    </p:anim>
                                    <p:anim calcmode="lin" valueType="num">
                                      <p:cBhvr>
                                        <p:cTn id="116"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up)">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nodeType="clickEffect">
                                  <p:stCondLst>
                                    <p:cond delay="0"/>
                                  </p:stCondLst>
                                  <p:childTnLst>
                                    <p:set>
                                      <p:cBhvr>
                                        <p:cTn id="125" dur="1" fill="hold">
                                          <p:stCondLst>
                                            <p:cond delay="0"/>
                                          </p:stCondLst>
                                        </p:cTn>
                                        <p:tgtEl>
                                          <p:spTgt spid="36"/>
                                        </p:tgtEl>
                                        <p:attrNameLst>
                                          <p:attrName>style.visibility</p:attrName>
                                        </p:attrNameLst>
                                      </p:cBhvr>
                                      <p:to>
                                        <p:strVal val="visible"/>
                                      </p:to>
                                    </p:set>
                                    <p:anim calcmode="lin" valueType="num">
                                      <p:cBhvr>
                                        <p:cTn id="126" dur="500" fill="hold"/>
                                        <p:tgtEl>
                                          <p:spTgt spid="36"/>
                                        </p:tgtEl>
                                        <p:attrNameLst>
                                          <p:attrName>ppt_x</p:attrName>
                                        </p:attrNameLst>
                                      </p:cBhvr>
                                      <p:tavLst>
                                        <p:tav tm="0">
                                          <p:val>
                                            <p:strVal val="#ppt_x"/>
                                          </p:val>
                                        </p:tav>
                                        <p:tav tm="100000">
                                          <p:val>
                                            <p:strVal val="#ppt_x"/>
                                          </p:val>
                                        </p:tav>
                                      </p:tavLst>
                                    </p:anim>
                                    <p:anim calcmode="lin" valueType="num">
                                      <p:cBhvr>
                                        <p:cTn id="127" dur="500" fill="hold"/>
                                        <p:tgtEl>
                                          <p:spTgt spid="36"/>
                                        </p:tgtEl>
                                        <p:attrNameLst>
                                          <p:attrName>ppt_y</p:attrName>
                                        </p:attrNameLst>
                                      </p:cBhvr>
                                      <p:tavLst>
                                        <p:tav tm="0">
                                          <p:val>
                                            <p:strVal val="#ppt_y+#ppt_h/2"/>
                                          </p:val>
                                        </p:tav>
                                        <p:tav tm="100000">
                                          <p:val>
                                            <p:strVal val="#ppt_y"/>
                                          </p:val>
                                        </p:tav>
                                      </p:tavLst>
                                    </p:anim>
                                    <p:anim calcmode="lin" valueType="num">
                                      <p:cBhvr>
                                        <p:cTn id="128" dur="500" fill="hold"/>
                                        <p:tgtEl>
                                          <p:spTgt spid="36"/>
                                        </p:tgtEl>
                                        <p:attrNameLst>
                                          <p:attrName>ppt_w</p:attrName>
                                        </p:attrNameLst>
                                      </p:cBhvr>
                                      <p:tavLst>
                                        <p:tav tm="0">
                                          <p:val>
                                            <p:strVal val="#ppt_w"/>
                                          </p:val>
                                        </p:tav>
                                        <p:tav tm="100000">
                                          <p:val>
                                            <p:strVal val="#ppt_w"/>
                                          </p:val>
                                        </p:tav>
                                      </p:tavLst>
                                    </p:anim>
                                    <p:anim calcmode="lin" valueType="num">
                                      <p:cBhvr>
                                        <p:cTn id="129"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wipe(left)">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17" presetClass="entr" presetSubtype="2"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anim calcmode="lin" valueType="num">
                                      <p:cBhvr>
                                        <p:cTn id="139" dur="500" fill="hold"/>
                                        <p:tgtEl>
                                          <p:spTgt spid="38"/>
                                        </p:tgtEl>
                                        <p:attrNameLst>
                                          <p:attrName>ppt_x</p:attrName>
                                        </p:attrNameLst>
                                      </p:cBhvr>
                                      <p:tavLst>
                                        <p:tav tm="0">
                                          <p:val>
                                            <p:strVal val="#ppt_x+#ppt_w/2"/>
                                          </p:val>
                                        </p:tav>
                                        <p:tav tm="100000">
                                          <p:val>
                                            <p:strVal val="#ppt_x"/>
                                          </p:val>
                                        </p:tav>
                                      </p:tavLst>
                                    </p:anim>
                                    <p:anim calcmode="lin" valueType="num">
                                      <p:cBhvr>
                                        <p:cTn id="140" dur="500" fill="hold"/>
                                        <p:tgtEl>
                                          <p:spTgt spid="38"/>
                                        </p:tgtEl>
                                        <p:attrNameLst>
                                          <p:attrName>ppt_y</p:attrName>
                                        </p:attrNameLst>
                                      </p:cBhvr>
                                      <p:tavLst>
                                        <p:tav tm="0">
                                          <p:val>
                                            <p:strVal val="#ppt_y"/>
                                          </p:val>
                                        </p:tav>
                                        <p:tav tm="100000">
                                          <p:val>
                                            <p:strVal val="#ppt_y"/>
                                          </p:val>
                                        </p:tav>
                                      </p:tavLst>
                                    </p:anim>
                                    <p:anim calcmode="lin" valueType="num">
                                      <p:cBhvr>
                                        <p:cTn id="141" dur="500" fill="hold"/>
                                        <p:tgtEl>
                                          <p:spTgt spid="38"/>
                                        </p:tgtEl>
                                        <p:attrNameLst>
                                          <p:attrName>ppt_w</p:attrName>
                                        </p:attrNameLst>
                                      </p:cBhvr>
                                      <p:tavLst>
                                        <p:tav tm="0">
                                          <p:val>
                                            <p:fltVal val="0"/>
                                          </p:val>
                                        </p:tav>
                                        <p:tav tm="100000">
                                          <p:val>
                                            <p:strVal val="#ppt_w"/>
                                          </p:val>
                                        </p:tav>
                                      </p:tavLst>
                                    </p:anim>
                                    <p:anim calcmode="lin" valueType="num">
                                      <p:cBhvr>
                                        <p:cTn id="142"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wipe(up)">
                                      <p:cBhvr>
                                        <p:cTn id="147" dur="500"/>
                                        <p:tgtEl>
                                          <p:spTgt spid="39"/>
                                        </p:tgtEl>
                                      </p:cBhvr>
                                    </p:animEffect>
                                  </p:childTnLst>
                                </p:cTn>
                              </p:par>
                            </p:childTnLst>
                          </p:cTn>
                        </p:par>
                      </p:childTnLst>
                    </p:cTn>
                  </p:par>
                  <p:par>
                    <p:cTn id="148" fill="hold">
                      <p:stCondLst>
                        <p:cond delay="indefinite"/>
                      </p:stCondLst>
                      <p:childTnLst>
                        <p:par>
                          <p:cTn id="149" fill="hold">
                            <p:stCondLst>
                              <p:cond delay="0"/>
                            </p:stCondLst>
                            <p:childTnLst>
                              <p:par>
                                <p:cTn id="150" presetID="17" presetClass="entr" presetSubtype="2" fill="hold" nodeType="clickEffect">
                                  <p:stCondLst>
                                    <p:cond delay="0"/>
                                  </p:stCondLst>
                                  <p:childTnLst>
                                    <p:set>
                                      <p:cBhvr>
                                        <p:cTn id="151" dur="1" fill="hold">
                                          <p:stCondLst>
                                            <p:cond delay="0"/>
                                          </p:stCondLst>
                                        </p:cTn>
                                        <p:tgtEl>
                                          <p:spTgt spid="40"/>
                                        </p:tgtEl>
                                        <p:attrNameLst>
                                          <p:attrName>style.visibility</p:attrName>
                                        </p:attrNameLst>
                                      </p:cBhvr>
                                      <p:to>
                                        <p:strVal val="visible"/>
                                      </p:to>
                                    </p:set>
                                    <p:anim calcmode="lin" valueType="num">
                                      <p:cBhvr>
                                        <p:cTn id="152" dur="500" fill="hold"/>
                                        <p:tgtEl>
                                          <p:spTgt spid="40"/>
                                        </p:tgtEl>
                                        <p:attrNameLst>
                                          <p:attrName>ppt_x</p:attrName>
                                        </p:attrNameLst>
                                      </p:cBhvr>
                                      <p:tavLst>
                                        <p:tav tm="0">
                                          <p:val>
                                            <p:strVal val="#ppt_x+#ppt_w/2"/>
                                          </p:val>
                                        </p:tav>
                                        <p:tav tm="100000">
                                          <p:val>
                                            <p:strVal val="#ppt_x"/>
                                          </p:val>
                                        </p:tav>
                                      </p:tavLst>
                                    </p:anim>
                                    <p:anim calcmode="lin" valueType="num">
                                      <p:cBhvr>
                                        <p:cTn id="153" dur="500" fill="hold"/>
                                        <p:tgtEl>
                                          <p:spTgt spid="40"/>
                                        </p:tgtEl>
                                        <p:attrNameLst>
                                          <p:attrName>ppt_y</p:attrName>
                                        </p:attrNameLst>
                                      </p:cBhvr>
                                      <p:tavLst>
                                        <p:tav tm="0">
                                          <p:val>
                                            <p:strVal val="#ppt_y"/>
                                          </p:val>
                                        </p:tav>
                                        <p:tav tm="100000">
                                          <p:val>
                                            <p:strVal val="#ppt_y"/>
                                          </p:val>
                                        </p:tav>
                                      </p:tavLst>
                                    </p:anim>
                                    <p:anim calcmode="lin" valueType="num">
                                      <p:cBhvr>
                                        <p:cTn id="154" dur="500" fill="hold"/>
                                        <p:tgtEl>
                                          <p:spTgt spid="40"/>
                                        </p:tgtEl>
                                        <p:attrNameLst>
                                          <p:attrName>ppt_w</p:attrName>
                                        </p:attrNameLst>
                                      </p:cBhvr>
                                      <p:tavLst>
                                        <p:tav tm="0">
                                          <p:val>
                                            <p:fltVal val="0"/>
                                          </p:val>
                                        </p:tav>
                                        <p:tav tm="100000">
                                          <p:val>
                                            <p:strVal val="#ppt_w"/>
                                          </p:val>
                                        </p:tav>
                                      </p:tavLst>
                                    </p:anim>
                                    <p:anim calcmode="lin" valueType="num">
                                      <p:cBhvr>
                                        <p:cTn id="155"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wipe(up)">
                                      <p:cBhvr>
                                        <p:cTn id="160" dur="500"/>
                                        <p:tgtEl>
                                          <p:spTgt spid="41"/>
                                        </p:tgtEl>
                                      </p:cBhvr>
                                    </p:animEffect>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nodeType="clickEffect">
                                  <p:stCondLst>
                                    <p:cond delay="0"/>
                                  </p:stCondLst>
                                  <p:childTnLst>
                                    <p:set>
                                      <p:cBhvr>
                                        <p:cTn id="164" dur="1" fill="hold">
                                          <p:stCondLst>
                                            <p:cond delay="0"/>
                                          </p:stCondLst>
                                        </p:cTn>
                                        <p:tgtEl>
                                          <p:spTgt spid="42"/>
                                        </p:tgtEl>
                                        <p:attrNameLst>
                                          <p:attrName>style.visibility</p:attrName>
                                        </p:attrNameLst>
                                      </p:cBhvr>
                                      <p:to>
                                        <p:strVal val="visible"/>
                                      </p:to>
                                    </p:set>
                                    <p:anim calcmode="lin" valueType="num">
                                      <p:cBhvr>
                                        <p:cTn id="165" dur="500" fill="hold"/>
                                        <p:tgtEl>
                                          <p:spTgt spid="42"/>
                                        </p:tgtEl>
                                        <p:attrNameLst>
                                          <p:attrName>ppt_x</p:attrName>
                                        </p:attrNameLst>
                                      </p:cBhvr>
                                      <p:tavLst>
                                        <p:tav tm="0">
                                          <p:val>
                                            <p:strVal val="#ppt_x"/>
                                          </p:val>
                                        </p:tav>
                                        <p:tav tm="100000">
                                          <p:val>
                                            <p:strVal val="#ppt_x"/>
                                          </p:val>
                                        </p:tav>
                                      </p:tavLst>
                                    </p:anim>
                                    <p:anim calcmode="lin" valueType="num">
                                      <p:cBhvr>
                                        <p:cTn id="166" dur="500" fill="hold"/>
                                        <p:tgtEl>
                                          <p:spTgt spid="42"/>
                                        </p:tgtEl>
                                        <p:attrNameLst>
                                          <p:attrName>ppt_y</p:attrName>
                                        </p:attrNameLst>
                                      </p:cBhvr>
                                      <p:tavLst>
                                        <p:tav tm="0">
                                          <p:val>
                                            <p:strVal val="#ppt_y-#ppt_h/2"/>
                                          </p:val>
                                        </p:tav>
                                        <p:tav tm="100000">
                                          <p:val>
                                            <p:strVal val="#ppt_y"/>
                                          </p:val>
                                        </p:tav>
                                      </p:tavLst>
                                    </p:anim>
                                    <p:anim calcmode="lin" valueType="num">
                                      <p:cBhvr>
                                        <p:cTn id="167" dur="500" fill="hold"/>
                                        <p:tgtEl>
                                          <p:spTgt spid="42"/>
                                        </p:tgtEl>
                                        <p:attrNameLst>
                                          <p:attrName>ppt_w</p:attrName>
                                        </p:attrNameLst>
                                      </p:cBhvr>
                                      <p:tavLst>
                                        <p:tav tm="0">
                                          <p:val>
                                            <p:strVal val="#ppt_w"/>
                                          </p:val>
                                        </p:tav>
                                        <p:tav tm="100000">
                                          <p:val>
                                            <p:strVal val="#ppt_w"/>
                                          </p:val>
                                        </p:tav>
                                      </p:tavLst>
                                    </p:anim>
                                    <p:anim calcmode="lin" valueType="num">
                                      <p:cBhvr>
                                        <p:cTn id="16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43"/>
                                        </p:tgtEl>
                                        <p:attrNameLst>
                                          <p:attrName>style.visibility</p:attrName>
                                        </p:attrNameLst>
                                      </p:cBhvr>
                                      <p:to>
                                        <p:strVal val="visible"/>
                                      </p:to>
                                    </p:set>
                                    <p:animEffect transition="in" filter="wipe(up)">
                                      <p:cBhvr>
                                        <p:cTn id="173" dur="500"/>
                                        <p:tgtEl>
                                          <p:spTgt spid="43"/>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ntr" presetSubtype="6" fill="hold" grpId="0" nodeType="clickEffect">
                                  <p:stCondLst>
                                    <p:cond delay="0"/>
                                  </p:stCondLst>
                                  <p:childTnLst>
                                    <p:set>
                                      <p:cBhvr>
                                        <p:cTn id="177" dur="1" fill="hold">
                                          <p:stCondLst>
                                            <p:cond delay="0"/>
                                          </p:stCondLst>
                                        </p:cTn>
                                        <p:tgtEl>
                                          <p:spTgt spid="51"/>
                                        </p:tgtEl>
                                        <p:attrNameLst>
                                          <p:attrName>style.visibility</p:attrName>
                                        </p:attrNameLst>
                                      </p:cBhvr>
                                      <p:to>
                                        <p:strVal val="visible"/>
                                      </p:to>
                                    </p:set>
                                    <p:anim calcmode="lin" valueType="num">
                                      <p:cBhvr additive="base">
                                        <p:cTn id="178" dur="500" fill="hold"/>
                                        <p:tgtEl>
                                          <p:spTgt spid="51"/>
                                        </p:tgtEl>
                                        <p:attrNameLst>
                                          <p:attrName>ppt_x</p:attrName>
                                        </p:attrNameLst>
                                      </p:cBhvr>
                                      <p:tavLst>
                                        <p:tav tm="0">
                                          <p:val>
                                            <p:strVal val="1+#ppt_w/2"/>
                                          </p:val>
                                        </p:tav>
                                        <p:tav tm="100000">
                                          <p:val>
                                            <p:strVal val="#ppt_x"/>
                                          </p:val>
                                        </p:tav>
                                      </p:tavLst>
                                    </p:anim>
                                    <p:anim calcmode="lin" valueType="num">
                                      <p:cBhvr additive="base">
                                        <p:cTn id="17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 presetClass="entr" presetSubtype="16"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box(in)">
                                      <p:cBhvr>
                                        <p:cTn id="184" dur="500"/>
                                        <p:tgtEl>
                                          <p:spTgt spid="45"/>
                                        </p:tgtEl>
                                      </p:cBhvr>
                                    </p:animEffect>
                                  </p:childTnLst>
                                </p:cTn>
                              </p:par>
                            </p:childTnLst>
                          </p:cTn>
                        </p:par>
                        <p:par>
                          <p:cTn id="185" fill="hold">
                            <p:stCondLst>
                              <p:cond delay="500"/>
                            </p:stCondLst>
                            <p:childTnLst>
                              <p:par>
                                <p:cTn id="186" presetID="4" presetClass="entr" presetSubtype="16" fill="hold" grpId="0" nodeType="afterEffect">
                                  <p:stCondLst>
                                    <p:cond delay="0"/>
                                  </p:stCondLst>
                                  <p:childTnLst>
                                    <p:set>
                                      <p:cBhvr>
                                        <p:cTn id="187" dur="1" fill="hold">
                                          <p:stCondLst>
                                            <p:cond delay="0"/>
                                          </p:stCondLst>
                                        </p:cTn>
                                        <p:tgtEl>
                                          <p:spTgt spid="46"/>
                                        </p:tgtEl>
                                        <p:attrNameLst>
                                          <p:attrName>style.visibility</p:attrName>
                                        </p:attrNameLst>
                                      </p:cBhvr>
                                      <p:to>
                                        <p:strVal val="visible"/>
                                      </p:to>
                                    </p:set>
                                    <p:animEffect transition="in" filter="box(in)">
                                      <p:cBhvr>
                                        <p:cTn id="188" dur="500"/>
                                        <p:tgtEl>
                                          <p:spTgt spid="46"/>
                                        </p:tgtEl>
                                      </p:cBhvr>
                                    </p:animEffect>
                                  </p:childTnLst>
                                </p:cTn>
                              </p:par>
                            </p:childTnLst>
                          </p:cTn>
                        </p:par>
                        <p:par>
                          <p:cTn id="189" fill="hold">
                            <p:stCondLst>
                              <p:cond delay="1000"/>
                            </p:stCondLst>
                            <p:childTnLst>
                              <p:par>
                                <p:cTn id="190" presetID="4" presetClass="entr" presetSubtype="16" fill="hold" grpId="0" nodeType="afterEffect">
                                  <p:stCondLst>
                                    <p:cond delay="0"/>
                                  </p:stCondLst>
                                  <p:childTnLst>
                                    <p:set>
                                      <p:cBhvr>
                                        <p:cTn id="191" dur="1" fill="hold">
                                          <p:stCondLst>
                                            <p:cond delay="0"/>
                                          </p:stCondLst>
                                        </p:cTn>
                                        <p:tgtEl>
                                          <p:spTgt spid="48"/>
                                        </p:tgtEl>
                                        <p:attrNameLst>
                                          <p:attrName>style.visibility</p:attrName>
                                        </p:attrNameLst>
                                      </p:cBhvr>
                                      <p:to>
                                        <p:strVal val="visible"/>
                                      </p:to>
                                    </p:set>
                                    <p:animEffect transition="in" filter="box(in)">
                                      <p:cBhvr>
                                        <p:cTn id="192" dur="500"/>
                                        <p:tgtEl>
                                          <p:spTgt spid="48"/>
                                        </p:tgtEl>
                                      </p:cBhvr>
                                    </p:animEffect>
                                  </p:childTnLst>
                                </p:cTn>
                              </p:par>
                            </p:childTnLst>
                          </p:cTn>
                        </p:par>
                        <p:par>
                          <p:cTn id="193" fill="hold">
                            <p:stCondLst>
                              <p:cond delay="1500"/>
                            </p:stCondLst>
                            <p:childTnLst>
                              <p:par>
                                <p:cTn id="194" presetID="4" presetClass="entr" presetSubtype="16" fill="hold" grpId="0" nodeType="afterEffect">
                                  <p:stCondLst>
                                    <p:cond delay="0"/>
                                  </p:stCondLst>
                                  <p:childTnLst>
                                    <p:set>
                                      <p:cBhvr>
                                        <p:cTn id="195" dur="1" fill="hold">
                                          <p:stCondLst>
                                            <p:cond delay="0"/>
                                          </p:stCondLst>
                                        </p:cTn>
                                        <p:tgtEl>
                                          <p:spTgt spid="47"/>
                                        </p:tgtEl>
                                        <p:attrNameLst>
                                          <p:attrName>style.visibility</p:attrName>
                                        </p:attrNameLst>
                                      </p:cBhvr>
                                      <p:to>
                                        <p:strVal val="visible"/>
                                      </p:to>
                                    </p:set>
                                    <p:animEffect transition="in" filter="box(in)">
                                      <p:cBhvr>
                                        <p:cTn id="196" dur="500"/>
                                        <p:tgtEl>
                                          <p:spTgt spid="47"/>
                                        </p:tgtEl>
                                      </p:cBhvr>
                                    </p:animEffect>
                                  </p:childTnLst>
                                </p:cTn>
                              </p:par>
                            </p:childTnLst>
                          </p:cTn>
                        </p:par>
                        <p:par>
                          <p:cTn id="197" fill="hold">
                            <p:stCondLst>
                              <p:cond delay="2000"/>
                            </p:stCondLst>
                            <p:childTnLst>
                              <p:par>
                                <p:cTn id="198" presetID="4" presetClass="entr" presetSubtype="16" fill="hold" grpId="0" nodeType="afterEffect">
                                  <p:stCondLst>
                                    <p:cond delay="0"/>
                                  </p:stCondLst>
                                  <p:childTnLst>
                                    <p:set>
                                      <p:cBhvr>
                                        <p:cTn id="199" dur="1" fill="hold">
                                          <p:stCondLst>
                                            <p:cond delay="0"/>
                                          </p:stCondLst>
                                        </p:cTn>
                                        <p:tgtEl>
                                          <p:spTgt spid="49"/>
                                        </p:tgtEl>
                                        <p:attrNameLst>
                                          <p:attrName>style.visibility</p:attrName>
                                        </p:attrNameLst>
                                      </p:cBhvr>
                                      <p:to>
                                        <p:strVal val="visible"/>
                                      </p:to>
                                    </p:set>
                                    <p:animEffect transition="in" filter="box(in)">
                                      <p:cBhvr>
                                        <p:cTn id="200" dur="500"/>
                                        <p:tgtEl>
                                          <p:spTgt spid="49"/>
                                        </p:tgtEl>
                                      </p:cBhvr>
                                    </p:animEffect>
                                  </p:childTnLst>
                                </p:cTn>
                              </p:par>
                            </p:childTnLst>
                          </p:cTn>
                        </p:par>
                        <p:par>
                          <p:cTn id="201" fill="hold">
                            <p:stCondLst>
                              <p:cond delay="2500"/>
                            </p:stCondLst>
                            <p:childTnLst>
                              <p:par>
                                <p:cTn id="202" presetID="4" presetClass="entr" presetSubtype="16" fill="hold" grpId="0" nodeType="afterEffect">
                                  <p:stCondLst>
                                    <p:cond delay="0"/>
                                  </p:stCondLst>
                                  <p:childTnLst>
                                    <p:set>
                                      <p:cBhvr>
                                        <p:cTn id="203" dur="1" fill="hold">
                                          <p:stCondLst>
                                            <p:cond delay="0"/>
                                          </p:stCondLst>
                                        </p:cTn>
                                        <p:tgtEl>
                                          <p:spTgt spid="50"/>
                                        </p:tgtEl>
                                        <p:attrNameLst>
                                          <p:attrName>style.visibility</p:attrName>
                                        </p:attrNameLst>
                                      </p:cBhvr>
                                      <p:to>
                                        <p:strVal val="visible"/>
                                      </p:to>
                                    </p:set>
                                    <p:animEffect transition="in" filter="box(in)">
                                      <p:cBhvr>
                                        <p:cTn id="204" dur="500"/>
                                        <p:tgtEl>
                                          <p:spTgt spid="50"/>
                                        </p:tgtEl>
                                      </p:cBhvr>
                                    </p:animEffect>
                                  </p:childTnLst>
                                </p:cTn>
                              </p:par>
                            </p:childTnLst>
                          </p:cTn>
                        </p:par>
                        <p:par>
                          <p:cTn id="205" fill="hold">
                            <p:stCondLst>
                              <p:cond delay="3000"/>
                            </p:stCondLst>
                            <p:childTnLst>
                              <p:par>
                                <p:cTn id="206" presetID="2" presetClass="entr" presetSubtype="4" fill="hold" grpId="0" nodeType="afterEffect">
                                  <p:stCondLst>
                                    <p:cond delay="0"/>
                                  </p:stCondLst>
                                  <p:childTnLst>
                                    <p:set>
                                      <p:cBhvr>
                                        <p:cTn id="207" dur="1" fill="hold">
                                          <p:stCondLst>
                                            <p:cond delay="0"/>
                                          </p:stCondLst>
                                        </p:cTn>
                                        <p:tgtEl>
                                          <p:spTgt spid="52"/>
                                        </p:tgtEl>
                                        <p:attrNameLst>
                                          <p:attrName>style.visibility</p:attrName>
                                        </p:attrNameLst>
                                      </p:cBhvr>
                                      <p:to>
                                        <p:strVal val="visible"/>
                                      </p:to>
                                    </p:set>
                                    <p:anim calcmode="lin" valueType="num">
                                      <p:cBhvr additive="base">
                                        <p:cTn id="208" dur="500" fill="hold"/>
                                        <p:tgtEl>
                                          <p:spTgt spid="52"/>
                                        </p:tgtEl>
                                        <p:attrNameLst>
                                          <p:attrName>ppt_x</p:attrName>
                                        </p:attrNameLst>
                                      </p:cBhvr>
                                      <p:tavLst>
                                        <p:tav tm="0">
                                          <p:val>
                                            <p:strVal val="#ppt_x"/>
                                          </p:val>
                                        </p:tav>
                                        <p:tav tm="100000">
                                          <p:val>
                                            <p:strVal val="#ppt_x"/>
                                          </p:val>
                                        </p:tav>
                                      </p:tavLst>
                                    </p:anim>
                                    <p:anim calcmode="lin" valueType="num">
                                      <p:cBhvr additive="base">
                                        <p:cTn id="20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nimBg="1" autoUpdateAnimBg="0"/>
      <p:bldP spid="32" grpId="0" animBg="1" autoUpdateAnimBg="0"/>
      <p:bldP spid="34" grpId="0" autoUpdateAnimBg="0"/>
      <p:bldP spid="35" grpId="0" animBg="1" autoUpdateAnimBg="0"/>
      <p:bldP spid="37" grpId="0" animBg="1" autoUpdateAnimBg="0"/>
      <p:bldP spid="39" grpId="0" animBg="1" autoUpdateAnimBg="0"/>
      <p:bldP spid="41" grpId="0" animBg="1" autoUpdateAnimBg="0"/>
      <p:bldP spid="43" grpId="0" animBg="1" autoUpdateAnimBg="0"/>
      <p:bldP spid="44" grpId="0" autoUpdateAnimBg="0"/>
      <p:bldP spid="45" grpId="0" autoUpdateAnimBg="0"/>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tf10001108.potx</Template>
  <TotalTime>404</TotalTime>
  <Words>3919</Words>
  <Application>Microsoft Macintosh PowerPoint</Application>
  <PresentationFormat>全屏显示(4:3)</PresentationFormat>
  <Paragraphs>600</Paragraphs>
  <Slides>38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0" baseType="lpstr">
      <vt:lpstr>微软雅黑 Light</vt:lpstr>
      <vt:lpstr>Play</vt:lpstr>
      <vt:lpstr>Segoe UI</vt:lpstr>
      <vt:lpstr>Segoe UI Light</vt:lpstr>
      <vt:lpstr>Arial</vt:lpstr>
      <vt:lpstr>Calibri</vt:lpstr>
      <vt:lpstr>Monotype Sorts</vt:lpstr>
      <vt:lpstr>Times New Roman</vt:lpstr>
      <vt:lpstr>Wingdings</vt:lpstr>
      <vt:lpstr>WelcomeDoc</vt:lpstr>
      <vt:lpstr>Document</vt:lpstr>
      <vt:lpstr>公式</vt:lpstr>
      <vt:lpstr>7.4  图的连通性</vt:lpstr>
      <vt:lpstr>图的连通性</vt:lpstr>
      <vt:lpstr>连通分量 (Connected component)</vt:lpstr>
      <vt:lpstr>连通分量</vt:lpstr>
      <vt:lpstr>最小生成树( minimum cost spanning tree )</vt:lpstr>
      <vt:lpstr>最小生成树</vt:lpstr>
      <vt:lpstr>最小生成树</vt:lpstr>
      <vt:lpstr>普里姆(Prim)算法</vt:lpstr>
      <vt:lpstr>普里姆(Prim)算法</vt:lpstr>
      <vt:lpstr>普里姆(Prim)算法</vt:lpstr>
      <vt:lpstr>普里姆(Prim)算法</vt:lpstr>
      <vt:lpstr>普里姆(Prim)算法</vt:lpstr>
      <vt:lpstr>普里姆(Prim)算法</vt:lpstr>
      <vt:lpstr>普里姆(Prim)算法</vt:lpstr>
      <vt:lpstr>普里姆(Prim)算法</vt:lpstr>
      <vt:lpstr>普里姆(Prim)算法</vt:lpstr>
      <vt:lpstr>克鲁斯卡尔（Kruskal）算法</vt:lpstr>
      <vt:lpstr>克鲁斯卡尔（Kruskal）算法</vt:lpstr>
      <vt:lpstr>克鲁斯卡尔（Kruskal）算法</vt:lpstr>
      <vt:lpstr>最小生成树</vt:lpstr>
      <vt:lpstr>最小生成树</vt:lpstr>
      <vt:lpstr>最短路径问题***</vt:lpstr>
      <vt:lpstr>最短路径问题</vt:lpstr>
      <vt:lpstr>最短路径问题</vt:lpstr>
      <vt:lpstr>最短路径问题</vt:lpstr>
      <vt:lpstr>迪杰斯特拉（Dijkstra）算法***</vt:lpstr>
      <vt:lpstr>迪杰斯特拉（Dijkstra）</vt:lpstr>
      <vt:lpstr>迪杰斯特拉（Dijkstra）算法</vt:lpstr>
      <vt:lpstr>PowerPoint 演示文稿</vt:lpstr>
      <vt:lpstr>迪杰斯特拉（Dijkstra）算法</vt:lpstr>
      <vt:lpstr>迪杰斯特拉（Dijkstra）算法</vt:lpstr>
      <vt:lpstr>迪杰斯特拉（Dijkstra）算法</vt:lpstr>
      <vt:lpstr>任意两点之间最短路径</vt:lpstr>
      <vt:lpstr>弗洛伊德（Floyd）算法****</vt:lpstr>
      <vt:lpstr>弗洛伊德（Floyd）算法</vt:lpstr>
      <vt:lpstr>PowerPoint 演示文稿</vt:lpstr>
      <vt:lpstr>弗洛伊德（Floyd）算法</vt:lpstr>
      <vt:lpstr>Any Question？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图的存储结构</dc:title>
  <dc:creator>Xinggang WANG</dc:creator>
  <cp:keywords/>
  <cp:lastModifiedBy>Xinggang WANG</cp:lastModifiedBy>
  <cp:revision>75</cp:revision>
  <dcterms:created xsi:type="dcterms:W3CDTF">2018-04-26T02:52:38Z</dcterms:created>
  <dcterms:modified xsi:type="dcterms:W3CDTF">2019-04-22T08:24:34Z</dcterms:modified>
  <cp:version/>
</cp:coreProperties>
</file>