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notesMasterIdLst>
    <p:notesMasterId r:id="rId25"/>
  </p:notesMasterIdLst>
  <p:handoutMasterIdLst>
    <p:handoutMasterId r:id="rId26"/>
  </p:handoutMasterIdLst>
  <p:sldIdLst>
    <p:sldId id="256" r:id="rId3"/>
    <p:sldId id="359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5" r:id="rId18"/>
    <p:sldId id="376" r:id="rId19"/>
    <p:sldId id="374" r:id="rId20"/>
    <p:sldId id="373" r:id="rId21"/>
    <p:sldId id="377" r:id="rId22"/>
    <p:sldId id="378" r:id="rId23"/>
    <p:sldId id="28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5"/>
            <p14:sldId id="376"/>
            <p14:sldId id="374"/>
            <p14:sldId id="373"/>
            <p14:sldId id="377"/>
            <p14:sldId id="378"/>
          </p14:sldIdLst>
        </p14:section>
        <p14:section name="无标题节" id="{0B14DB88-AA84-4EBD-9DAF-21C8A0987EB4}">
          <p14:sldIdLst>
            <p14:sldId id="282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90" autoAdjust="0"/>
    <p:restoredTop sz="94214" autoAdjust="0"/>
  </p:normalViewPr>
  <p:slideViewPr>
    <p:cSldViewPr snapToGrid="0">
      <p:cViewPr varScale="1">
        <p:scale>
          <a:sx n="104" d="100"/>
          <a:sy n="104" d="100"/>
        </p:scale>
        <p:origin x="156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w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4/13/21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191214" y="262787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00AE50-AFCE-4AF4-8926-D080F6FF64A6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393917"/>
      </p:ext>
    </p:extLst>
  </p:cSld>
  <p:clrMapOvr>
    <a:masterClrMapping/>
  </p:clrMapOvr>
  <p:transition>
    <p:cover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F95063-0213-4933-A40B-D4A827522EE9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9366256"/>
      </p:ext>
    </p:extLst>
  </p:cSld>
  <p:clrMapOvr>
    <a:masterClrMapping/>
  </p:clrMapOvr>
  <p:transition>
    <p:cover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F6AC35-D6E0-4B89-AF95-EEB0757F4936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717843"/>
      </p:ext>
    </p:extLst>
  </p:cSld>
  <p:clrMapOvr>
    <a:masterClrMapping/>
  </p:clrMapOvr>
  <p:transition>
    <p:cover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315A1D-D642-4A93-8ACB-C50BF6227E20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203182"/>
      </p:ext>
    </p:extLst>
  </p:cSld>
  <p:clrMapOvr>
    <a:masterClrMapping/>
  </p:clrMapOvr>
  <p:transition>
    <p:cover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8DD129-9B96-447B-8574-363626210BCB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64880"/>
      </p:ext>
    </p:extLst>
  </p:cSld>
  <p:clrMapOvr>
    <a:masterClrMapping/>
  </p:clrMapOvr>
  <p:transition>
    <p:cover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C677D7-E22F-467B-BD0D-746181261336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8527782"/>
      </p:ext>
    </p:extLst>
  </p:cSld>
  <p:clrMapOvr>
    <a:masterClrMapping/>
  </p:clrMapOvr>
  <p:transition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2025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35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anchor="b" anchorCtr="0">
            <a:normAutofit/>
          </a:bodyPr>
          <a:lstStyle>
            <a:lvl1pPr>
              <a:defRPr sz="3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/>
              <a:t>编辑母版文本样式</a:t>
            </a:r>
          </a:p>
          <a:p>
            <a:pPr marL="0" lvl="1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4/13/21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2039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78945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1215" y="26278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191214" y="262787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06" y="1536192"/>
            <a:ext cx="5157216" cy="640080"/>
          </a:xfrm>
        </p:spPr>
        <p:txBody>
          <a:bodyPr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04622" y="2560320"/>
            <a:ext cx="70843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/>
              <a:t>编辑母版文本样式</a:t>
            </a:r>
          </a:p>
          <a:p>
            <a:pPr marL="0" lvl="1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2147483646 w 4128"/>
              <a:gd name="T1" fmla="*/ 2147483646 h 479"/>
              <a:gd name="T2" fmla="*/ 2147483646 w 4128"/>
              <a:gd name="T3" fmla="*/ 2147483646 h 479"/>
              <a:gd name="T4" fmla="*/ 2147483646 w 4128"/>
              <a:gd name="T5" fmla="*/ 2147483646 h 479"/>
              <a:gd name="T6" fmla="*/ 0 w 4128"/>
              <a:gd name="T7" fmla="*/ 2147483646 h 479"/>
              <a:gd name="T8" fmla="*/ 2147483646 w 4128"/>
              <a:gd name="T9" fmla="*/ 2147483646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C2D9FA-DC3F-40DC-BAB1-B8F3E53B8581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2658260"/>
      </p:ext>
    </p:extLst>
  </p:cSld>
  <p:clrMapOvr>
    <a:masterClrMapping/>
  </p:clrMapOvr>
  <p:transition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290627-B737-43C8-919D-7A26286E21CE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471730"/>
      </p:ext>
    </p:extLst>
  </p:cSld>
  <p:clrMapOvr>
    <a:masterClrMapping/>
  </p:clrMapOvr>
  <p:transition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921DF2-6C5D-4788-B215-A1C948F50215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279671"/>
      </p:ext>
    </p:extLst>
  </p:cSld>
  <p:clrMapOvr>
    <a:masterClrMapping/>
  </p:clrMapOvr>
  <p:transition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E12D41-4740-4A33-92ED-8316879FDED0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3821722"/>
      </p:ext>
    </p:extLst>
  </p:cSld>
  <p:clrMapOvr>
    <a:masterClrMapping/>
  </p:clrMapOvr>
  <p:transition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1A581F-4780-43B6-A0C1-5D52870C89B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2833193"/>
      </p:ext>
    </p:extLst>
  </p:cSld>
  <p:clrMapOvr>
    <a:masterClrMapping/>
  </p:clrMapOvr>
  <p:transition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1A2A2D-EE6C-40D0-91E2-A9C58345009A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7951413"/>
      </p:ext>
    </p:extLst>
  </p:cSld>
  <p:clrMapOvr>
    <a:masterClrMapping/>
  </p:clrMapOvr>
  <p:transition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92025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21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622" y="1435608"/>
            <a:ext cx="331241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171450" lvl="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514350" lvl="1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857250" lvl="2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200150" lvl="3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2039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1928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Tx/>
        <a:buNone/>
        <a:defRPr lang="en-US" sz="9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2001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5430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8859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chemeClr val="bg2"/>
                </a:solidFill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chemeClr val="bg2"/>
                </a:solidFill>
                <a:ea typeface="微软雅黑 Light" panose="020B0502040204020203" pitchFamily="34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chemeClr val="bg2"/>
                </a:solidFill>
                <a:ea typeface="微软雅黑 Light" panose="020B0502040204020203" pitchFamily="34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B6238E-BE32-4DAC-9376-88AB2F080FD9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861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ransition>
    <p:cover dir="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微软雅黑 Light" panose="020B0502040204020203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kumimoji="1" sz="3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  <a:ea typeface="微软雅黑 Light" panose="020B0502040204020203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微软雅黑 Light" panose="020B0502040204020203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微软雅黑 Light" panose="020B0502040204020203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微软雅黑 Light" panose="020B0502040204020203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7.png"/><Relationship Id="rId10" Type="http://schemas.openxmlformats.org/officeDocument/2006/relationships/image" Target="../media/image4.e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inggangw.inf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hyperlink" Target="http://go.microsoft.com/fwlink/?LinkId=61717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730493"/>
            <a:ext cx="7886700" cy="1790700"/>
          </a:xfrm>
        </p:spPr>
        <p:txBody>
          <a:bodyPr anchor="ctr" anchorCtr="0">
            <a:norm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7.4  </a:t>
            </a:r>
            <a:r>
              <a:rPr lang="zh-CN" altLang="en-US" sz="3600" dirty="0">
                <a:solidFill>
                  <a:schemeClr val="bg1"/>
                </a:solidFill>
              </a:rPr>
              <a:t>图的应用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28650" y="3589094"/>
            <a:ext cx="7187052" cy="1801168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+mj-lt"/>
              </a:rPr>
              <a:t>授课教师：王兴刚</a:t>
            </a:r>
            <a:endParaRPr lang="en-US" altLang="zh-CN" sz="1800" dirty="0">
              <a:solidFill>
                <a:schemeClr val="bg1"/>
              </a:solidFill>
              <a:latin typeface="+mj-lt"/>
            </a:endParaRPr>
          </a:p>
          <a:p>
            <a:r>
              <a:rPr lang="en-US" altLang="zh-CN" sz="1800" dirty="0">
                <a:solidFill>
                  <a:schemeClr val="bg1"/>
                </a:solidFill>
                <a:latin typeface="+mj-lt"/>
              </a:rPr>
              <a:t>https://</a:t>
            </a:r>
            <a:r>
              <a:rPr lang="en-US" altLang="zh-CN" sz="1800" dirty="0" err="1">
                <a:solidFill>
                  <a:schemeClr val="bg1"/>
                </a:solidFill>
                <a:latin typeface="+mj-lt"/>
              </a:rPr>
              <a:t>xinggangw.info</a:t>
            </a:r>
            <a:r>
              <a:rPr lang="en-US" altLang="zh-CN" sz="1800" dirty="0">
                <a:solidFill>
                  <a:schemeClr val="bg1"/>
                </a:solidFill>
                <a:latin typeface="+mj-lt"/>
              </a:rPr>
              <a:t> </a:t>
            </a:r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8313" y="2130425"/>
            <a:ext cx="8280400" cy="273843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算法复杂度分析：</a:t>
            </a:r>
            <a:r>
              <a:rPr lang="zh-CN" altLang="en-US" sz="28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对有</a:t>
            </a:r>
            <a:r>
              <a:rPr lang="en-US" altLang="zh-CN" sz="28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zh-CN" altLang="en-US" sz="28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个顶点和</a:t>
            </a:r>
            <a:r>
              <a:rPr lang="en-US" altLang="zh-CN" sz="28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e</a:t>
            </a:r>
            <a:r>
              <a:rPr lang="zh-CN" altLang="en-US" sz="28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条弧的有向图，建立求各顶点的入度的时间复杂度为</a:t>
            </a:r>
            <a:r>
              <a:rPr lang="en-US" altLang="zh-CN" sz="28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O(e); </a:t>
            </a:r>
            <a:r>
              <a:rPr lang="zh-CN" altLang="en-US" sz="28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建零入度顶点栈的时间复杂度为</a:t>
            </a:r>
            <a:r>
              <a:rPr lang="en-US" altLang="zh-CN" sz="28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O(n)</a:t>
            </a:r>
            <a:r>
              <a:rPr lang="zh-CN" altLang="en-US" sz="28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。在拓扑排序中， 若有向图无环，则每个顶点进一次栈，出一次栈，入度减</a:t>
            </a:r>
            <a:r>
              <a:rPr lang="en-US" altLang="zh-CN" sz="28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的操作在</a:t>
            </a:r>
            <a:r>
              <a:rPr lang="en-US" altLang="zh-CN" sz="28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while</a:t>
            </a:r>
            <a:r>
              <a:rPr lang="zh-CN" altLang="en-US" sz="28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语句中共执行</a:t>
            </a:r>
            <a:r>
              <a:rPr lang="en-US" altLang="zh-CN" sz="28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e</a:t>
            </a:r>
            <a:r>
              <a:rPr lang="zh-CN" altLang="en-US" sz="28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次。所以，总的时间复杂度为</a:t>
            </a:r>
            <a:r>
              <a:rPr lang="en-US" altLang="zh-CN" sz="28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O(</a:t>
            </a:r>
            <a:r>
              <a:rPr lang="en-US" altLang="zh-CN" sz="2800" b="1" dirty="0" err="1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n+e</a:t>
            </a:r>
            <a:r>
              <a:rPr lang="en-US" altLang="zh-CN" sz="28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8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7232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关键路径***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90907" y="1250018"/>
            <a:ext cx="10230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ea typeface="等线 Light" panose="02010600030101010101" pitchFamily="2" charset="-122"/>
              </a:rPr>
              <a:t>问题</a:t>
            </a:r>
            <a:r>
              <a:rPr lang="en-US" altLang="zh-CN" sz="2800" b="1" dirty="0">
                <a:solidFill>
                  <a:srgbClr val="0000FF"/>
                </a:solidFill>
                <a:ea typeface="等线 Light" panose="02010600030101010101" pitchFamily="2" charset="-122"/>
              </a:rPr>
              <a:t>: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96900" y="1773238"/>
            <a:ext cx="8078788" cy="157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ea typeface="等线 Light" panose="02010600030101010101" pitchFamily="2" charset="-122"/>
              </a:rPr>
              <a:t>        </a:t>
            </a:r>
            <a:r>
              <a:rPr lang="zh-CN" altLang="en-US" sz="2800" dirty="0">
                <a:solidFill>
                  <a:srgbClr val="000099"/>
                </a:solidFill>
                <a:ea typeface="等线 Light" panose="02010600030101010101" pitchFamily="2" charset="-122"/>
              </a:rPr>
              <a:t>假设以有向网表示一个施工流图，其中，顶点表示事件，弧表示活动，弧上的权值表示活动的持续时间。该网络称之为</a:t>
            </a:r>
            <a:r>
              <a:rPr lang="en-US" altLang="zh-CN" sz="2800" dirty="0">
                <a:solidFill>
                  <a:srgbClr val="000099"/>
                </a:solidFill>
                <a:ea typeface="等线 Light" panose="02010600030101010101" pitchFamily="2" charset="-122"/>
              </a:rPr>
              <a:t>AOE</a:t>
            </a:r>
            <a:r>
              <a:rPr lang="zh-CN" altLang="en-US" sz="2800" dirty="0">
                <a:solidFill>
                  <a:srgbClr val="000099"/>
                </a:solidFill>
                <a:ea typeface="等线 Light" panose="02010600030101010101" pitchFamily="2" charset="-122"/>
              </a:rPr>
              <a:t>网络。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96899" y="3581510"/>
            <a:ext cx="8078787" cy="108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ea typeface="等线 Light" panose="02010600030101010101" pitchFamily="2" charset="-122"/>
              </a:rPr>
              <a:t>        </a:t>
            </a:r>
            <a:r>
              <a:rPr lang="zh-CN" altLang="en-US" sz="2800" dirty="0">
                <a:solidFill>
                  <a:srgbClr val="000099"/>
                </a:solidFill>
                <a:ea typeface="等线 Light" panose="02010600030101010101" pitchFamily="2" charset="-122"/>
              </a:rPr>
              <a:t>假设以该</a:t>
            </a:r>
            <a:r>
              <a:rPr lang="en-US" altLang="zh-CN" sz="2800" dirty="0">
                <a:solidFill>
                  <a:srgbClr val="000099"/>
                </a:solidFill>
                <a:ea typeface="等线 Light" panose="02010600030101010101" pitchFamily="2" charset="-122"/>
              </a:rPr>
              <a:t>AOE</a:t>
            </a:r>
            <a:r>
              <a:rPr lang="zh-CN" altLang="en-US" sz="2800" dirty="0">
                <a:solidFill>
                  <a:srgbClr val="000099"/>
                </a:solidFill>
                <a:ea typeface="等线 Light" panose="02010600030101010101" pitchFamily="2" charset="-122"/>
              </a:rPr>
              <a:t>网络表示一个施工流图，则有待研究的问题是：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96900" y="4894263"/>
            <a:ext cx="8078787" cy="58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>
                <a:solidFill>
                  <a:srgbClr val="9900FF"/>
                </a:solidFill>
                <a:ea typeface="等线 Light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9900FF"/>
                </a:solidFill>
                <a:ea typeface="等线 Light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9900FF"/>
                </a:solidFill>
                <a:ea typeface="等线 Light" panose="02010600030101010101" pitchFamily="2" charset="-122"/>
              </a:rPr>
              <a:t>）完成整项工程至少需要多少时间？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96900" y="5476875"/>
            <a:ext cx="8078787" cy="58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>
                <a:solidFill>
                  <a:srgbClr val="9900FF"/>
                </a:solidFill>
                <a:ea typeface="等线 Light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9900FF"/>
                </a:solidFill>
                <a:ea typeface="等线 Light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9900FF"/>
                </a:solidFill>
                <a:ea typeface="等线 Light" panose="02010600030101010101" pitchFamily="2" charset="-122"/>
              </a:rPr>
              <a:t>）哪些工程是影响整个工程进度的关键？</a:t>
            </a:r>
          </a:p>
        </p:txBody>
      </p:sp>
    </p:spTree>
    <p:extLst>
      <p:ext uri="{BB962C8B-B14F-4D97-AF65-F5344CB8AC3E}">
        <p14:creationId xmlns:p14="http://schemas.microsoft.com/office/powerpoint/2010/main" val="76229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关键路径</a:t>
            </a:r>
          </a:p>
        </p:txBody>
      </p:sp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1381507" y="3142456"/>
            <a:ext cx="457200" cy="457200"/>
          </a:xfrm>
          <a:prstGeom prst="ellipse">
            <a:avLst/>
          </a:prstGeom>
          <a:solidFill>
            <a:srgbClr val="99CCFF"/>
          </a:solidFill>
          <a:ln w="25400" cap="sq">
            <a:solidFill>
              <a:srgbClr val="0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800000"/>
                </a:solidFill>
                <a:ea typeface="微软雅黑 Light" panose="020B0502040204020203" pitchFamily="34" charset="-122"/>
              </a:rPr>
              <a:t>a</a:t>
            </a:r>
            <a:endParaRPr lang="en-US" altLang="zh-CN" dirty="0">
              <a:ea typeface="微软雅黑 Light" panose="020B0502040204020203" pitchFamily="34" charset="-122"/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905507" y="2304256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800000"/>
                </a:solidFill>
                <a:ea typeface="微软雅黑 Light" panose="020B0502040204020203" pitchFamily="34" charset="-122"/>
              </a:rPr>
              <a:t>b</a:t>
            </a:r>
            <a:endParaRPr lang="en-US" altLang="zh-CN" dirty="0">
              <a:ea typeface="微软雅黑 Light" panose="020B0502040204020203" pitchFamily="34" charset="-122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905507" y="4133056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800000"/>
                </a:solidFill>
                <a:ea typeface="微软雅黑 Light" panose="020B0502040204020203" pitchFamily="34" charset="-122"/>
              </a:rPr>
              <a:t>c</a:t>
            </a:r>
            <a:endParaRPr lang="en-US" altLang="zh-CN" dirty="0">
              <a:ea typeface="微软雅黑 Light" panose="020B0502040204020203" pitchFamily="34" charset="-122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991107" y="5047456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800000"/>
                </a:solidFill>
                <a:ea typeface="微软雅黑 Light" panose="020B0502040204020203" pitchFamily="34" charset="-122"/>
              </a:rPr>
              <a:t>d</a:t>
            </a:r>
            <a:endParaRPr lang="en-US" altLang="zh-CN" dirty="0">
              <a:ea typeface="微软雅黑 Light" panose="020B0502040204020203" pitchFamily="34" charset="-122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4429507" y="3218656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800000"/>
                </a:solidFill>
                <a:ea typeface="微软雅黑 Light" panose="020B0502040204020203" pitchFamily="34" charset="-122"/>
              </a:rPr>
              <a:t>e</a:t>
            </a:r>
            <a:endParaRPr lang="en-US" altLang="zh-CN" dirty="0">
              <a:ea typeface="微软雅黑 Light" panose="020B0502040204020203" pitchFamily="34" charset="-122"/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4886707" y="5047456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800000"/>
                </a:solidFill>
                <a:ea typeface="微软雅黑 Light" panose="020B0502040204020203" pitchFamily="34" charset="-122"/>
              </a:rPr>
              <a:t>f</a:t>
            </a:r>
            <a:endParaRPr lang="en-US" altLang="zh-CN" dirty="0">
              <a:ea typeface="微软雅黑 Light" panose="020B0502040204020203" pitchFamily="34" charset="-122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5953507" y="2304256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800000"/>
                </a:solidFill>
                <a:ea typeface="微软雅黑 Light" panose="020B0502040204020203" pitchFamily="34" charset="-122"/>
              </a:rPr>
              <a:t>g</a:t>
            </a:r>
            <a:endParaRPr lang="en-US" altLang="zh-CN" dirty="0">
              <a:ea typeface="微软雅黑 Light" panose="020B0502040204020203" pitchFamily="34" charset="-122"/>
            </a:endParaRP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953507" y="4133056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800000"/>
                </a:solidFill>
                <a:ea typeface="微软雅黑 Light" panose="020B0502040204020203" pitchFamily="34" charset="-122"/>
              </a:rPr>
              <a:t>h</a:t>
            </a:r>
            <a:endParaRPr lang="en-US" altLang="zh-CN" dirty="0">
              <a:ea typeface="微软雅黑 Light" panose="020B0502040204020203" pitchFamily="34" charset="-122"/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7477507" y="3218656"/>
            <a:ext cx="457200" cy="457200"/>
          </a:xfrm>
          <a:prstGeom prst="ellipse">
            <a:avLst/>
          </a:prstGeom>
          <a:solidFill>
            <a:srgbClr val="99CCFF"/>
          </a:solidFill>
          <a:ln w="25400" cap="sq">
            <a:solidFill>
              <a:srgbClr val="0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800000"/>
                </a:solidFill>
                <a:ea typeface="微软雅黑 Light" panose="020B0502040204020203" pitchFamily="34" charset="-122"/>
              </a:rPr>
              <a:t>k</a:t>
            </a:r>
            <a:endParaRPr lang="en-US" altLang="zh-CN" dirty="0">
              <a:ea typeface="微软雅黑 Light" panose="020B0502040204020203" pitchFamily="34" charset="-122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V="1">
            <a:off x="1762507" y="2532856"/>
            <a:ext cx="1143000" cy="68580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1838707" y="3371056"/>
            <a:ext cx="1066800" cy="83820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3362707" y="3523456"/>
            <a:ext cx="1143000" cy="76200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3362707" y="2532856"/>
            <a:ext cx="1143000" cy="76200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4810507" y="2532856"/>
            <a:ext cx="1143000" cy="76200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6410707" y="2532856"/>
            <a:ext cx="1143000" cy="76200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V="1">
            <a:off x="6410707" y="3599656"/>
            <a:ext cx="1143000" cy="68580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4886707" y="3523456"/>
            <a:ext cx="1066800" cy="76200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1610107" y="3599656"/>
            <a:ext cx="609600" cy="144780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2448307" y="5276056"/>
            <a:ext cx="2438400" cy="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V="1">
            <a:off x="5343907" y="4514056"/>
            <a:ext cx="685800" cy="76200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984757" y="2410619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800000"/>
                </a:solidFill>
                <a:ea typeface="微软雅黑 Light" panose="020B0502040204020203" pitchFamily="34" charset="-122"/>
              </a:rPr>
              <a:t>6</a:t>
            </a:r>
            <a:endParaRPr lang="en-US" altLang="zh-CN" dirty="0">
              <a:ea typeface="微软雅黑 Light" panose="020B0502040204020203" pitchFamily="34" charset="-122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2219707" y="3325019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800000"/>
                </a:solidFill>
                <a:ea typeface="微软雅黑 Light" panose="020B0502040204020203" pitchFamily="34" charset="-122"/>
              </a:rPr>
              <a:t>4</a:t>
            </a:r>
            <a:endParaRPr lang="en-US" altLang="zh-CN" dirty="0">
              <a:ea typeface="微软雅黑 Light" panose="020B0502040204020203" pitchFamily="34" charset="-122"/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1908557" y="3999706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800000"/>
                </a:solidFill>
                <a:ea typeface="微软雅黑 Light" panose="020B0502040204020203" pitchFamily="34" charset="-122"/>
              </a:rPr>
              <a:t>5</a:t>
            </a:r>
            <a:endParaRPr lang="en-US" altLang="zh-CN" dirty="0">
              <a:ea typeface="微软雅黑 Light" panose="020B0502040204020203" pitchFamily="34" charset="-122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432557" y="4772819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800000"/>
                </a:solidFill>
                <a:ea typeface="微软雅黑 Light" panose="020B0502040204020203" pitchFamily="34" charset="-122"/>
              </a:rPr>
              <a:t>2</a:t>
            </a:r>
            <a:endParaRPr lang="en-US" altLang="zh-CN" dirty="0">
              <a:ea typeface="微软雅黑 Light" panose="020B0502040204020203" pitchFamily="34" charset="-122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3743707" y="2410619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800000"/>
                </a:solidFill>
                <a:ea typeface="微软雅黑 Light" panose="020B0502040204020203" pitchFamily="34" charset="-122"/>
              </a:rPr>
              <a:t>1</a:t>
            </a:r>
            <a:endParaRPr lang="en-US" altLang="zh-CN" dirty="0">
              <a:ea typeface="微软雅黑 Light" panose="020B0502040204020203" pitchFamily="34" charset="-122"/>
            </a:endParaRP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3651632" y="3466306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800000"/>
                </a:solidFill>
                <a:ea typeface="微软雅黑 Light" panose="020B0502040204020203" pitchFamily="34" charset="-122"/>
              </a:rPr>
              <a:t>1</a:t>
            </a:r>
            <a:endParaRPr lang="en-US" altLang="zh-CN" dirty="0">
              <a:ea typeface="微软雅黑 Light" panose="020B0502040204020203" pitchFamily="34" charset="-122"/>
            </a:endParaRP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5108957" y="2456656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800000"/>
                </a:solidFill>
                <a:ea typeface="微软雅黑 Light" panose="020B0502040204020203" pitchFamily="34" charset="-122"/>
              </a:rPr>
              <a:t>8</a:t>
            </a:r>
            <a:endParaRPr lang="en-US" altLang="zh-CN" dirty="0">
              <a:ea typeface="微软雅黑 Light" panose="020B0502040204020203" pitchFamily="34" charset="-122"/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5267707" y="3447256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800000"/>
                </a:solidFill>
                <a:ea typeface="微软雅黑 Light" panose="020B0502040204020203" pitchFamily="34" charset="-122"/>
              </a:rPr>
              <a:t>7</a:t>
            </a:r>
            <a:endParaRPr lang="en-US" altLang="zh-CN" dirty="0">
              <a:ea typeface="微软雅黑 Light" panose="020B0502040204020203" pitchFamily="34" charset="-122"/>
            </a:endParaRP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6861557" y="2334419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800000"/>
                </a:solidFill>
                <a:ea typeface="微软雅黑 Light" panose="020B0502040204020203" pitchFamily="34" charset="-122"/>
              </a:rPr>
              <a:t>2</a:t>
            </a:r>
            <a:endParaRPr lang="en-US" altLang="zh-CN" dirty="0">
              <a:solidFill>
                <a:srgbClr val="0000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6471032" y="3553619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800000"/>
                </a:solidFill>
                <a:ea typeface="微软雅黑 Light" panose="020B0502040204020203" pitchFamily="34" charset="-122"/>
              </a:rPr>
              <a:t>4</a:t>
            </a:r>
            <a:endParaRPr lang="en-US" altLang="zh-CN" dirty="0">
              <a:ea typeface="微软雅黑 Light" panose="020B0502040204020203" pitchFamily="34" charset="-122"/>
            </a:endParaRP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5251832" y="4544219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800000"/>
                </a:solidFill>
                <a:ea typeface="微软雅黑 Light" panose="020B0502040204020203" pitchFamily="34" charset="-122"/>
              </a:rPr>
              <a:t>4</a:t>
            </a:r>
            <a:endParaRPr lang="en-US" altLang="zh-CN" dirty="0">
              <a:ea typeface="微软雅黑 Light" panose="020B0502040204020203" pitchFamily="34" charset="-122"/>
            </a:endParaRPr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 flipV="1">
            <a:off x="1762507" y="2532856"/>
            <a:ext cx="1143000" cy="685800"/>
          </a:xfrm>
          <a:prstGeom prst="line">
            <a:avLst/>
          </a:prstGeom>
          <a:noFill/>
          <a:ln w="57150" cap="sq">
            <a:solidFill>
              <a:srgbClr val="0000FF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3362707" y="2532856"/>
            <a:ext cx="1143000" cy="762000"/>
          </a:xfrm>
          <a:prstGeom prst="line">
            <a:avLst/>
          </a:prstGeom>
          <a:noFill/>
          <a:ln w="57150" cap="sq">
            <a:solidFill>
              <a:srgbClr val="0000FF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4886707" y="3523456"/>
            <a:ext cx="1066800" cy="762000"/>
          </a:xfrm>
          <a:prstGeom prst="line">
            <a:avLst/>
          </a:prstGeom>
          <a:noFill/>
          <a:ln w="57150" cap="sq">
            <a:solidFill>
              <a:srgbClr val="0000FF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 flipV="1">
            <a:off x="6410707" y="3599656"/>
            <a:ext cx="1143000" cy="685800"/>
          </a:xfrm>
          <a:prstGeom prst="line">
            <a:avLst/>
          </a:prstGeom>
          <a:noFill/>
          <a:ln w="57150" cap="sq">
            <a:solidFill>
              <a:srgbClr val="0000FF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173420" y="5740400"/>
            <a:ext cx="8729280" cy="94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u="sng" dirty="0">
                <a:solidFill>
                  <a:srgbClr val="000099"/>
                </a:solidFill>
                <a:ea typeface="等线 Light" panose="02010600030101010101" pitchFamily="2" charset="-122"/>
              </a:rPr>
              <a:t>“</a:t>
            </a:r>
            <a:r>
              <a:rPr lang="zh-CN" altLang="en-US" sz="2400" u="sng" dirty="0">
                <a:solidFill>
                  <a:srgbClr val="0000FF"/>
                </a:solidFill>
                <a:ea typeface="等线 Light" panose="02010600030101010101" pitchFamily="2" charset="-122"/>
              </a:rPr>
              <a:t>关键活动</a:t>
            </a:r>
            <a:r>
              <a:rPr lang="zh-CN" altLang="en-US" sz="2400" u="sng" dirty="0">
                <a:solidFill>
                  <a:srgbClr val="000099"/>
                </a:solidFill>
                <a:ea typeface="等线 Light" panose="02010600030101010101" pitchFamily="2" charset="-122"/>
              </a:rPr>
              <a:t>”指的是</a:t>
            </a:r>
            <a:r>
              <a:rPr lang="zh-CN" altLang="en-US" sz="2400" dirty="0">
                <a:solidFill>
                  <a:srgbClr val="000099"/>
                </a:solidFill>
                <a:ea typeface="等线 Light" panose="02010600030101010101" pitchFamily="2" charset="-122"/>
              </a:rPr>
              <a:t>：该弧上的</a:t>
            </a:r>
            <a:r>
              <a:rPr lang="zh-CN" altLang="en-US" sz="2400" b="1" dirty="0">
                <a:solidFill>
                  <a:srgbClr val="0000FF"/>
                </a:solidFill>
                <a:ea typeface="等线 Light" panose="02010600030101010101" pitchFamily="2" charset="-122"/>
              </a:rPr>
              <a:t>权值增加</a:t>
            </a:r>
            <a:r>
              <a:rPr lang="zh-CN" altLang="en-US" sz="2400" dirty="0">
                <a:ea typeface="等线 Light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0099"/>
                </a:solidFill>
                <a:ea typeface="等线 Light" panose="02010600030101010101" pitchFamily="2" charset="-122"/>
              </a:rPr>
              <a:t>将使有向图上的</a:t>
            </a:r>
            <a:r>
              <a:rPr lang="zh-CN" altLang="en-US" sz="2400" b="1" dirty="0">
                <a:solidFill>
                  <a:srgbClr val="0000FF"/>
                </a:solidFill>
                <a:ea typeface="等线 Light" panose="02010600030101010101" pitchFamily="2" charset="-122"/>
              </a:rPr>
              <a:t>最长路径的长度增加。</a:t>
            </a:r>
          </a:p>
        </p:txBody>
      </p:sp>
      <p:sp>
        <p:nvSpPr>
          <p:cNvPr id="41" name="AutoShape 40"/>
          <p:cNvSpPr>
            <a:spLocks noChangeArrowheads="1"/>
          </p:cNvSpPr>
          <p:nvPr/>
        </p:nvSpPr>
        <p:spPr bwMode="auto">
          <a:xfrm>
            <a:off x="390907" y="3752056"/>
            <a:ext cx="914400" cy="457200"/>
          </a:xfrm>
          <a:prstGeom prst="wedgeRoundRectCallout">
            <a:avLst>
              <a:gd name="adj1" fmla="val 62847"/>
              <a:gd name="adj2" fmla="val -113194"/>
              <a:gd name="adj3" fmla="val 16667"/>
            </a:avLst>
          </a:prstGeom>
          <a:solidFill>
            <a:srgbClr val="CCFFFF">
              <a:alpha val="50195"/>
            </a:srgbClr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0000FF"/>
                </a:solidFill>
                <a:ea typeface="等线 Light" panose="02010600030101010101" pitchFamily="2" charset="-122"/>
              </a:rPr>
              <a:t>源点</a:t>
            </a:r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2" name="AutoShape 41"/>
          <p:cNvSpPr>
            <a:spLocks noChangeArrowheads="1"/>
          </p:cNvSpPr>
          <p:nvPr/>
        </p:nvSpPr>
        <p:spPr bwMode="auto">
          <a:xfrm>
            <a:off x="7729920" y="2180431"/>
            <a:ext cx="863600" cy="457200"/>
          </a:xfrm>
          <a:prstGeom prst="wedgeRoundRectCallout">
            <a:avLst>
              <a:gd name="adj1" fmla="val -41176"/>
              <a:gd name="adj2" fmla="val 188542"/>
              <a:gd name="adj3" fmla="val 16667"/>
            </a:avLst>
          </a:prstGeom>
          <a:solidFill>
            <a:srgbClr val="CCFFFF">
              <a:alpha val="50195"/>
            </a:srgbClr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0000FF"/>
                </a:solidFill>
                <a:ea typeface="等线 Light" panose="02010600030101010101" pitchFamily="2" charset="-122"/>
              </a:rPr>
              <a:t>汇点</a:t>
            </a:r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1984757" y="2410619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ea typeface="微软雅黑 Light" panose="020B0502040204020203" pitchFamily="34" charset="-122"/>
              </a:rPr>
              <a:t>6</a:t>
            </a:r>
            <a:endParaRPr lang="en-US" altLang="zh-CN" dirty="0">
              <a:ea typeface="微软雅黑 Light" panose="020B0502040204020203" pitchFamily="34" charset="-122"/>
            </a:endParaRP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3743707" y="2410619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ea typeface="微软雅黑 Light" panose="020B0502040204020203" pitchFamily="34" charset="-122"/>
              </a:rPr>
              <a:t>1</a:t>
            </a:r>
            <a:endParaRPr lang="en-US" altLang="zh-CN" dirty="0">
              <a:ea typeface="微软雅黑 Light" panose="020B0502040204020203" pitchFamily="34" charset="-122"/>
            </a:endParaRPr>
          </a:p>
        </p:txBody>
      </p:sp>
      <p:sp>
        <p:nvSpPr>
          <p:cNvPr id="45" name="Text Box 44"/>
          <p:cNvSpPr txBox="1">
            <a:spLocks noChangeArrowheads="1"/>
          </p:cNvSpPr>
          <p:nvPr/>
        </p:nvSpPr>
        <p:spPr bwMode="auto">
          <a:xfrm>
            <a:off x="5267707" y="3447256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ea typeface="微软雅黑 Light" panose="020B0502040204020203" pitchFamily="34" charset="-122"/>
              </a:rPr>
              <a:t>7</a:t>
            </a:r>
            <a:endParaRPr lang="en-US" altLang="zh-CN" dirty="0">
              <a:ea typeface="微软雅黑 Light" panose="020B0502040204020203" pitchFamily="34" charset="-122"/>
            </a:endParaRPr>
          </a:p>
        </p:txBody>
      </p: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6480557" y="3553619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ea typeface="微软雅黑 Light" panose="020B0502040204020203" pitchFamily="34" charset="-122"/>
              </a:rPr>
              <a:t>4</a:t>
            </a:r>
            <a:endParaRPr lang="en-US" altLang="zh-CN" dirty="0">
              <a:ea typeface="微软雅黑 Light" panose="020B0502040204020203" pitchFamily="34" charset="-122"/>
            </a:endParaRPr>
          </a:p>
        </p:txBody>
      </p:sp>
      <p:sp>
        <p:nvSpPr>
          <p:cNvPr id="47" name="Text Box 39"/>
          <p:cNvSpPr txBox="1">
            <a:spLocks noChangeArrowheads="1"/>
          </p:cNvSpPr>
          <p:nvPr/>
        </p:nvSpPr>
        <p:spPr bwMode="auto">
          <a:xfrm>
            <a:off x="415924" y="1409156"/>
            <a:ext cx="8645526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u="sng" dirty="0">
                <a:solidFill>
                  <a:srgbClr val="000099"/>
                </a:solidFill>
                <a:ea typeface="等线 Light" panose="02010600030101010101" pitchFamily="2" charset="-122"/>
              </a:rPr>
              <a:t>整个工程完成的时间为</a:t>
            </a:r>
            <a:r>
              <a:rPr lang="zh-CN" altLang="en-US" sz="2400" dirty="0">
                <a:solidFill>
                  <a:srgbClr val="000099"/>
                </a:solidFill>
                <a:ea typeface="等线 Light" panose="02010600030101010101" pitchFamily="2" charset="-122"/>
              </a:rPr>
              <a:t>：从有向图的</a:t>
            </a:r>
            <a:r>
              <a:rPr lang="zh-CN" altLang="en-US" sz="2400" b="1" dirty="0">
                <a:solidFill>
                  <a:srgbClr val="0000FF"/>
                </a:solidFill>
                <a:ea typeface="等线 Light" panose="02010600030101010101" pitchFamily="2" charset="-122"/>
              </a:rPr>
              <a:t>源点</a:t>
            </a:r>
            <a:r>
              <a:rPr lang="zh-CN" altLang="en-US" sz="2400" dirty="0">
                <a:solidFill>
                  <a:srgbClr val="000099"/>
                </a:solidFill>
                <a:ea typeface="等线 Light" panose="02010600030101010101" pitchFamily="2" charset="-122"/>
              </a:rPr>
              <a:t>到</a:t>
            </a:r>
            <a:r>
              <a:rPr lang="zh-CN" altLang="en-US" sz="2400" b="1" dirty="0">
                <a:solidFill>
                  <a:srgbClr val="0000FF"/>
                </a:solidFill>
                <a:ea typeface="等线 Light" panose="02010600030101010101" pitchFamily="2" charset="-122"/>
              </a:rPr>
              <a:t>汇点</a:t>
            </a:r>
            <a:r>
              <a:rPr lang="zh-CN" altLang="en-US" sz="2400" dirty="0">
                <a:solidFill>
                  <a:srgbClr val="000099"/>
                </a:solidFill>
                <a:ea typeface="等线 Light" panose="02010600030101010101" pitchFamily="2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ea typeface="等线 Light" panose="02010600030101010101" pitchFamily="2" charset="-122"/>
              </a:rPr>
              <a:t>最长</a:t>
            </a:r>
            <a:r>
              <a:rPr lang="zh-CN" altLang="en-US" sz="2400" dirty="0">
                <a:solidFill>
                  <a:srgbClr val="000099"/>
                </a:solidFill>
                <a:ea typeface="等线 Light" panose="02010600030101010101" pitchFamily="2" charset="-122"/>
              </a:rPr>
              <a:t>路径。</a:t>
            </a:r>
          </a:p>
        </p:txBody>
      </p:sp>
    </p:spTree>
    <p:extLst>
      <p:ext uri="{BB962C8B-B14F-4D97-AF65-F5344CB8AC3E}">
        <p14:creationId xmlns:p14="http://schemas.microsoft.com/office/powerpoint/2010/main" val="71517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3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4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000"/>
                            </p:stCondLst>
                            <p:childTnLst>
                              <p:par>
                                <p:cTn id="1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500"/>
                            </p:stCondLst>
                            <p:childTnLst>
                              <p:par>
                                <p:cTn id="1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  <p:bldP spid="6" grpId="0" animBg="1" autoUpdateAnimBg="0"/>
      <p:bldP spid="7" grpId="0" animBg="1" autoUpdateAnimBg="0"/>
      <p:bldP spid="8" grpId="0" animBg="1" autoUpdateAnimBg="0"/>
      <p:bldP spid="9" grpId="0" animBg="1" autoUpdateAnimBg="0"/>
      <p:bldP spid="10" grpId="0" animBg="1" autoUpdateAnimBg="0"/>
      <p:bldP spid="11" grpId="0" animBg="1" autoUpdateAnimBg="0"/>
      <p:bldP spid="12" grpId="0" animBg="1" autoUpdateAnimBg="0"/>
      <p:bldP spid="24" grpId="0" autoUpdateAnimBg="0"/>
      <p:bldP spid="25" grpId="0" autoUpdateAnimBg="0"/>
      <p:bldP spid="26" grpId="0" autoUpdateAnimBg="0"/>
      <p:bldP spid="27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  <p:bldP spid="40" grpId="0" autoUpdateAnimBg="0"/>
      <p:bldP spid="41" grpId="0" animBg="1" autoUpdateAnimBg="0"/>
      <p:bldP spid="42" grpId="0" animBg="1" autoUpdateAnimBg="0"/>
      <p:bldP spid="43" grpId="0" autoUpdateAnimBg="0"/>
      <p:bldP spid="44" grpId="0" autoUpdateAnimBg="0"/>
      <p:bldP spid="45" grpId="0" autoUpdateAnimBg="0"/>
      <p:bldP spid="46" grpId="0" autoUpdateAnimBg="0"/>
      <p:bldP spid="4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关键路径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46003" y="1515767"/>
            <a:ext cx="2723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6600CC"/>
                </a:solidFill>
                <a:ea typeface="等线 Light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6600CC"/>
                </a:solidFill>
                <a:ea typeface="等线 Light" panose="02010600030101010101" pitchFamily="2" charset="-122"/>
              </a:rPr>
              <a:t>如何求关键活动？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2006" y="2245233"/>
            <a:ext cx="8473693" cy="1458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25000"/>
              </a:spcAft>
              <a:buClrTx/>
              <a:buFontTx/>
              <a:buNone/>
            </a:pPr>
            <a:r>
              <a:rPr lang="en-US" altLang="zh-CN" sz="2400" dirty="0" err="1">
                <a:ea typeface="等线 Light" panose="02010600030101010101" pitchFamily="2" charset="-122"/>
              </a:rPr>
              <a:t>ve</a:t>
            </a:r>
            <a:r>
              <a:rPr lang="en-US" altLang="zh-CN" sz="2400" dirty="0">
                <a:ea typeface="等线 Light" panose="02010600030101010101" pitchFamily="2" charset="-122"/>
              </a:rPr>
              <a:t>(j) = </a:t>
            </a:r>
            <a:r>
              <a:rPr lang="zh-CN" altLang="en-US" sz="2400" dirty="0">
                <a:ea typeface="等线 Light" panose="02010600030101010101" pitchFamily="2" charset="-122"/>
              </a:rPr>
              <a:t>从源点到顶点</a:t>
            </a:r>
            <a:r>
              <a:rPr lang="en-US" altLang="zh-CN" sz="2400" dirty="0" err="1">
                <a:ea typeface="等线 Light" panose="02010600030101010101" pitchFamily="2" charset="-122"/>
              </a:rPr>
              <a:t>V</a:t>
            </a:r>
            <a:r>
              <a:rPr lang="en-US" altLang="zh-CN" sz="2400" baseline="-25000" dirty="0" err="1">
                <a:ea typeface="等线 Light" panose="02010600030101010101" pitchFamily="2" charset="-122"/>
              </a:rPr>
              <a:t>j</a:t>
            </a:r>
            <a:r>
              <a:rPr lang="zh-CN" altLang="en-US" sz="2400" dirty="0">
                <a:ea typeface="等线 Light" panose="02010600030101010101" pitchFamily="2" charset="-122"/>
              </a:rPr>
              <a:t>的</a:t>
            </a:r>
            <a:r>
              <a:rPr lang="zh-CN" altLang="en-US" sz="2400" dirty="0">
                <a:solidFill>
                  <a:srgbClr val="7030A0"/>
                </a:solidFill>
                <a:ea typeface="等线 Light" panose="02010600030101010101" pitchFamily="2" charset="-122"/>
              </a:rPr>
              <a:t>最长路径长度</a:t>
            </a:r>
            <a:r>
              <a:rPr lang="zh-CN" altLang="en-US" sz="2400" dirty="0">
                <a:ea typeface="等线 Light" panose="02010600030101010101" pitchFamily="2" charset="-122"/>
              </a:rPr>
              <a:t>；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25000"/>
              </a:spcAft>
              <a:buClrTx/>
              <a:buFontTx/>
              <a:buNone/>
            </a:pPr>
            <a:r>
              <a:rPr lang="zh-CN" altLang="en-US" sz="2400" dirty="0">
                <a:ea typeface="等线 Light" panose="02010600030101010101" pitchFamily="2" charset="-122"/>
              </a:rPr>
              <a:t> 这个时间决定了所有以</a:t>
            </a:r>
            <a:r>
              <a:rPr lang="en-US" altLang="zh-CN" sz="2400" dirty="0" err="1">
                <a:ea typeface="微软雅黑 Light" panose="020B0502040204020203" pitchFamily="34" charset="-122"/>
              </a:rPr>
              <a:t>V</a:t>
            </a:r>
            <a:r>
              <a:rPr lang="en-US" altLang="zh-CN" sz="2400" baseline="-25000" dirty="0" err="1">
                <a:ea typeface="微软雅黑 Light" panose="020B0502040204020203" pitchFamily="34" charset="-122"/>
              </a:rPr>
              <a:t>j</a:t>
            </a:r>
            <a:r>
              <a:rPr lang="zh-CN" altLang="en-US" sz="2400" dirty="0">
                <a:ea typeface="等线 Light" panose="02010600030101010101" pitchFamily="2" charset="-122"/>
              </a:rPr>
              <a:t>为尾的弧所表示的活动的最早（</a:t>
            </a:r>
            <a:r>
              <a:rPr lang="en-US" altLang="zh-CN" sz="2400" dirty="0">
                <a:ea typeface="等线 Light" panose="02010600030101010101" pitchFamily="2" charset="-122"/>
              </a:rPr>
              <a:t>early</a:t>
            </a:r>
            <a:r>
              <a:rPr lang="zh-CN" altLang="en-US" sz="2400" dirty="0">
                <a:ea typeface="等线 Light" panose="02010600030101010101" pitchFamily="2" charset="-122"/>
              </a:rPr>
              <a:t>）开始时间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90907" y="4131760"/>
            <a:ext cx="8384792" cy="103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25000"/>
              </a:spcAft>
              <a:buClrTx/>
              <a:buFontTx/>
              <a:buNone/>
            </a:pPr>
            <a:r>
              <a:rPr lang="en-US" altLang="zh-CN" sz="2400" dirty="0" err="1">
                <a:ea typeface="等线 Light" panose="02010600030101010101" pitchFamily="2" charset="-122"/>
              </a:rPr>
              <a:t>vl</a:t>
            </a:r>
            <a:r>
              <a:rPr lang="en-US" altLang="zh-CN" sz="2400" dirty="0">
                <a:ea typeface="等线 Light" panose="02010600030101010101" pitchFamily="2" charset="-122"/>
              </a:rPr>
              <a:t>(k) = </a:t>
            </a:r>
            <a:r>
              <a:rPr lang="zh-CN" altLang="en-US" sz="2400" dirty="0">
                <a:ea typeface="等线 Light" panose="02010600030101010101" pitchFamily="2" charset="-122"/>
              </a:rPr>
              <a:t>工程完成时间 </a:t>
            </a:r>
            <a:r>
              <a:rPr lang="en-US" altLang="zh-CN" sz="2400" dirty="0">
                <a:ea typeface="等线 Light" panose="02010600030101010101" pitchFamily="2" charset="-122"/>
              </a:rPr>
              <a:t>- </a:t>
            </a:r>
            <a:r>
              <a:rPr lang="zh-CN" altLang="en-US" sz="2400" dirty="0">
                <a:ea typeface="等线 Light" panose="02010600030101010101" pitchFamily="2" charset="-122"/>
              </a:rPr>
              <a:t>从顶点</a:t>
            </a:r>
            <a:r>
              <a:rPr lang="en-US" altLang="zh-CN" sz="2400" dirty="0" err="1">
                <a:ea typeface="等线 Light" panose="02010600030101010101" pitchFamily="2" charset="-122"/>
              </a:rPr>
              <a:t>V</a:t>
            </a:r>
            <a:r>
              <a:rPr lang="en-US" altLang="zh-CN" sz="2400" baseline="-25000" dirty="0" err="1">
                <a:ea typeface="等线 Light" panose="02010600030101010101" pitchFamily="2" charset="-122"/>
              </a:rPr>
              <a:t>k</a:t>
            </a:r>
            <a:r>
              <a:rPr lang="zh-CN" altLang="en-US" sz="2400" dirty="0">
                <a:ea typeface="等线 Light" panose="02010600030101010101" pitchFamily="2" charset="-122"/>
              </a:rPr>
              <a:t>到汇点的最长路径长度。</a:t>
            </a:r>
            <a:endParaRPr lang="en-US" altLang="zh-CN" sz="2400" dirty="0">
              <a:ea typeface="等线 Light" panose="02010600030101010101" pitchFamily="2" charset="-122"/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ct val="25000"/>
              </a:spcAft>
              <a:buClrTx/>
              <a:buNone/>
            </a:pPr>
            <a:r>
              <a:rPr lang="zh-CN" altLang="en-US" sz="2400" dirty="0">
                <a:ea typeface="等线 Light" panose="02010600030101010101" pitchFamily="2" charset="-122"/>
              </a:rPr>
              <a:t>表示在不推迟整个工程完成的前提下，事件最迟发生的时间。</a:t>
            </a:r>
          </a:p>
        </p:txBody>
      </p:sp>
    </p:spTree>
    <p:extLst>
      <p:ext uri="{BB962C8B-B14F-4D97-AF65-F5344CB8AC3E}">
        <p14:creationId xmlns:p14="http://schemas.microsoft.com/office/powerpoint/2010/main" val="157072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关键路径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84175" y="1376775"/>
            <a:ext cx="7705725" cy="58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ea typeface="等线 Light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0099"/>
                </a:solidFill>
                <a:ea typeface="等线 Light" panose="02010600030101010101" pitchFamily="2" charset="-122"/>
              </a:rPr>
              <a:t>假设第 </a:t>
            </a:r>
            <a:r>
              <a:rPr lang="en-US" altLang="zh-CN" sz="2800" dirty="0" err="1">
                <a:solidFill>
                  <a:srgbClr val="000099"/>
                </a:solidFill>
                <a:ea typeface="等线 Light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000099"/>
                </a:solidFill>
                <a:ea typeface="等线 Light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0099"/>
                </a:solidFill>
                <a:ea typeface="等线 Light" panose="02010600030101010101" pitchFamily="2" charset="-122"/>
              </a:rPr>
              <a:t>条弧为 </a:t>
            </a:r>
            <a:r>
              <a:rPr lang="en-US" altLang="zh-CN" sz="2800" dirty="0">
                <a:solidFill>
                  <a:srgbClr val="000099"/>
                </a:solidFill>
                <a:ea typeface="等线 Light" panose="02010600030101010101" pitchFamily="2" charset="-122"/>
              </a:rPr>
              <a:t>&lt;j, k&gt;</a:t>
            </a:r>
            <a:r>
              <a:rPr lang="zh-CN" altLang="en-US" sz="2800" dirty="0">
                <a:solidFill>
                  <a:srgbClr val="000099"/>
                </a:solidFill>
                <a:ea typeface="等线 Light" panose="02010600030101010101" pitchFamily="2" charset="-122"/>
              </a:rPr>
              <a:t>，即如下图示：</a:t>
            </a: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390907" y="3610102"/>
            <a:ext cx="80645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000099"/>
                </a:solidFill>
                <a:ea typeface="等线 Light" panose="02010600030101010101" pitchFamily="2" charset="-122"/>
              </a:rPr>
              <a:t>       </a:t>
            </a:r>
            <a:r>
              <a:rPr lang="zh-CN" altLang="en-US" sz="2800" dirty="0">
                <a:solidFill>
                  <a:srgbClr val="000099"/>
                </a:solidFill>
                <a:ea typeface="等线 Light" panose="02010600030101010101" pitchFamily="2" charset="-122"/>
              </a:rPr>
              <a:t>则 对活动</a:t>
            </a:r>
            <a:r>
              <a:rPr lang="en-US" altLang="zh-CN" sz="2800" dirty="0" err="1">
                <a:solidFill>
                  <a:srgbClr val="000099"/>
                </a:solidFill>
                <a:ea typeface="等线 Light" panose="02010600030101010101" pitchFamily="2" charset="-122"/>
              </a:rPr>
              <a:t>a</a:t>
            </a:r>
            <a:r>
              <a:rPr lang="en-US" altLang="zh-CN" sz="2800" baseline="-25000" dirty="0" err="1">
                <a:solidFill>
                  <a:srgbClr val="000099"/>
                </a:solidFill>
                <a:ea typeface="等线 Light" panose="02010600030101010101" pitchFamily="2" charset="-122"/>
              </a:rPr>
              <a:t>i</a:t>
            </a:r>
            <a:r>
              <a:rPr lang="zh-CN" altLang="en-US" sz="2800" dirty="0">
                <a:solidFill>
                  <a:srgbClr val="000099"/>
                </a:solidFill>
                <a:ea typeface="等线 Light" panose="02010600030101010101" pitchFamily="2" charset="-122"/>
              </a:rPr>
              <a:t>而言，</a:t>
            </a:r>
            <a:r>
              <a:rPr lang="zh-CN" altLang="en-US" sz="2800" dirty="0">
                <a:solidFill>
                  <a:srgbClr val="800000"/>
                </a:solidFill>
                <a:ea typeface="等线 Light" panose="02010600030101010101" pitchFamily="2" charset="-122"/>
              </a:rPr>
              <a:t>其最早开始时间 </a:t>
            </a:r>
            <a:r>
              <a:rPr lang="en-US" altLang="zh-CN" sz="2800" i="1" dirty="0">
                <a:solidFill>
                  <a:srgbClr val="800000"/>
                </a:solidFill>
                <a:ea typeface="等线 Light" panose="02010600030101010101" pitchFamily="2" charset="-122"/>
              </a:rPr>
              <a:t>e</a:t>
            </a:r>
            <a:r>
              <a:rPr lang="en-US" altLang="zh-CN" sz="2800" dirty="0">
                <a:solidFill>
                  <a:srgbClr val="800000"/>
                </a:solidFill>
                <a:ea typeface="等线 Light" panose="02010600030101010101" pitchFamily="2" charset="-122"/>
              </a:rPr>
              <a:t>(</a:t>
            </a:r>
            <a:r>
              <a:rPr lang="en-US" altLang="zh-CN" sz="2800" dirty="0" err="1">
                <a:solidFill>
                  <a:srgbClr val="800000"/>
                </a:solidFill>
                <a:ea typeface="等线 Light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800000"/>
                </a:solidFill>
                <a:ea typeface="等线 Light" panose="02010600030101010101" pitchFamily="2" charset="-122"/>
              </a:rPr>
              <a:t>)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000099"/>
                </a:solidFill>
                <a:ea typeface="等线 Light" panose="02010600030101010101" pitchFamily="2" charset="-122"/>
              </a:rPr>
              <a:t>                         e(</a:t>
            </a:r>
            <a:r>
              <a:rPr lang="en-US" altLang="zh-CN" sz="2800" dirty="0" err="1">
                <a:solidFill>
                  <a:srgbClr val="000099"/>
                </a:solidFill>
                <a:ea typeface="等线 Light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000099"/>
                </a:solidFill>
                <a:ea typeface="等线 Light" panose="02010600030101010101" pitchFamily="2" charset="-122"/>
              </a:rPr>
              <a:t>) = </a:t>
            </a:r>
            <a:r>
              <a:rPr lang="en-US" altLang="zh-CN" sz="2800" dirty="0" err="1">
                <a:solidFill>
                  <a:srgbClr val="000099"/>
                </a:solidFill>
                <a:ea typeface="等线 Light" panose="02010600030101010101" pitchFamily="2" charset="-122"/>
              </a:rPr>
              <a:t>ve</a:t>
            </a:r>
            <a:r>
              <a:rPr lang="en-US" altLang="zh-CN" sz="2800" dirty="0">
                <a:solidFill>
                  <a:srgbClr val="000099"/>
                </a:solidFill>
                <a:ea typeface="等线 Light" panose="02010600030101010101" pitchFamily="2" charset="-122"/>
              </a:rPr>
              <a:t>(j)</a:t>
            </a:r>
            <a:r>
              <a:rPr lang="zh-CN" altLang="en-US" sz="2800" dirty="0">
                <a:solidFill>
                  <a:srgbClr val="000099"/>
                </a:solidFill>
                <a:ea typeface="等线 Light" panose="02010600030101010101" pitchFamily="2" charset="-122"/>
              </a:rPr>
              <a:t>；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000099"/>
                </a:solidFill>
                <a:ea typeface="等线 Light" panose="02010600030101010101" pitchFamily="2" charset="-122"/>
              </a:rPr>
              <a:t>       </a:t>
            </a:r>
            <a:r>
              <a:rPr lang="zh-CN" altLang="en-US" sz="2800" dirty="0">
                <a:solidFill>
                  <a:srgbClr val="800000"/>
                </a:solidFill>
                <a:ea typeface="等线 Light" panose="02010600030101010101" pitchFamily="2" charset="-122"/>
              </a:rPr>
              <a:t>最迟开始时间 </a:t>
            </a:r>
            <a:r>
              <a:rPr lang="en-US" altLang="zh-CN" sz="2800" i="1" dirty="0">
                <a:solidFill>
                  <a:srgbClr val="800000"/>
                </a:solidFill>
                <a:ea typeface="等线 Light" panose="02010600030101010101" pitchFamily="2" charset="-122"/>
              </a:rPr>
              <a:t>l</a:t>
            </a:r>
            <a:r>
              <a:rPr lang="en-US" altLang="zh-CN" sz="2800" dirty="0">
                <a:solidFill>
                  <a:srgbClr val="800000"/>
                </a:solidFill>
                <a:ea typeface="等线 Light" panose="02010600030101010101" pitchFamily="2" charset="-122"/>
              </a:rPr>
              <a:t>(</a:t>
            </a:r>
            <a:r>
              <a:rPr lang="en-US" altLang="zh-CN" sz="2800" dirty="0" err="1">
                <a:solidFill>
                  <a:srgbClr val="800000"/>
                </a:solidFill>
                <a:ea typeface="等线 Light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800000"/>
                </a:solidFill>
                <a:ea typeface="等线 Light" panose="02010600030101010101" pitchFamily="2" charset="-122"/>
              </a:rPr>
              <a:t>)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000099"/>
                </a:solidFill>
                <a:ea typeface="等线 Light" panose="02010600030101010101" pitchFamily="2" charset="-122"/>
              </a:rPr>
              <a:t>                      l(</a:t>
            </a:r>
            <a:r>
              <a:rPr lang="en-US" altLang="zh-CN" sz="2800" dirty="0" err="1">
                <a:solidFill>
                  <a:srgbClr val="000099"/>
                </a:solidFill>
                <a:ea typeface="等线 Light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000099"/>
                </a:solidFill>
                <a:ea typeface="等线 Light" panose="02010600030101010101" pitchFamily="2" charset="-122"/>
              </a:rPr>
              <a:t>) = </a:t>
            </a:r>
            <a:r>
              <a:rPr lang="en-US" altLang="zh-CN" sz="2800" dirty="0" err="1">
                <a:solidFill>
                  <a:srgbClr val="000099"/>
                </a:solidFill>
                <a:ea typeface="等线 Light" panose="02010600030101010101" pitchFamily="2" charset="-122"/>
              </a:rPr>
              <a:t>vl</a:t>
            </a:r>
            <a:r>
              <a:rPr lang="en-US" altLang="zh-CN" sz="2800" dirty="0">
                <a:solidFill>
                  <a:srgbClr val="000099"/>
                </a:solidFill>
                <a:ea typeface="等线 Light" panose="02010600030101010101" pitchFamily="2" charset="-122"/>
              </a:rPr>
              <a:t>(k) – </a:t>
            </a:r>
            <a:r>
              <a:rPr lang="en-US" altLang="zh-CN" sz="2800" dirty="0" err="1">
                <a:solidFill>
                  <a:srgbClr val="000099"/>
                </a:solidFill>
                <a:ea typeface="等线 Light" panose="02010600030101010101" pitchFamily="2" charset="-122"/>
              </a:rPr>
              <a:t>dut</a:t>
            </a:r>
            <a:r>
              <a:rPr lang="en-US" altLang="zh-CN" sz="2800" dirty="0">
                <a:solidFill>
                  <a:srgbClr val="000099"/>
                </a:solidFill>
                <a:ea typeface="等线 Light" panose="02010600030101010101" pitchFamily="2" charset="-122"/>
              </a:rPr>
              <a:t>(&lt;</a:t>
            </a:r>
            <a:r>
              <a:rPr lang="en-US" altLang="zh-CN" sz="2800" dirty="0" err="1">
                <a:solidFill>
                  <a:srgbClr val="000099"/>
                </a:solidFill>
                <a:ea typeface="等线 Light" panose="02010600030101010101" pitchFamily="2" charset="-122"/>
              </a:rPr>
              <a:t>j,k</a:t>
            </a:r>
            <a:r>
              <a:rPr lang="en-US" altLang="zh-CN" sz="2800" dirty="0">
                <a:solidFill>
                  <a:srgbClr val="000099"/>
                </a:solidFill>
                <a:ea typeface="等线 Light" panose="02010600030101010101" pitchFamily="2" charset="-122"/>
              </a:rPr>
              <a:t>&gt;)</a:t>
            </a:r>
            <a:r>
              <a:rPr lang="zh-CN" altLang="en-US" sz="2800" dirty="0">
                <a:solidFill>
                  <a:srgbClr val="000099"/>
                </a:solidFill>
                <a:ea typeface="等线 Light" panose="02010600030101010101" pitchFamily="2" charset="-122"/>
              </a:rPr>
              <a:t>；</a:t>
            </a:r>
          </a:p>
          <a:p>
            <a:pPr eaLnBrk="1" hangingPunct="1">
              <a:lnSpc>
                <a:spcPct val="115000"/>
              </a:lnSpc>
              <a:spcBef>
                <a:spcPct val="2500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000099"/>
                </a:solidFill>
                <a:ea typeface="等线 Light" panose="02010600030101010101" pitchFamily="2" charset="-122"/>
              </a:rPr>
              <a:t>其中： </a:t>
            </a:r>
            <a:r>
              <a:rPr lang="en-US" altLang="zh-CN" sz="2800" dirty="0" err="1">
                <a:solidFill>
                  <a:srgbClr val="000099"/>
                </a:solidFill>
                <a:ea typeface="等线 Light" panose="02010600030101010101" pitchFamily="2" charset="-122"/>
              </a:rPr>
              <a:t>dut</a:t>
            </a:r>
            <a:r>
              <a:rPr lang="en-US" altLang="zh-CN" sz="2800" dirty="0">
                <a:solidFill>
                  <a:srgbClr val="000099"/>
                </a:solidFill>
                <a:ea typeface="等线 Light" panose="02010600030101010101" pitchFamily="2" charset="-122"/>
              </a:rPr>
              <a:t>(&lt;</a:t>
            </a:r>
            <a:r>
              <a:rPr lang="en-US" altLang="zh-CN" sz="2800" dirty="0" err="1">
                <a:solidFill>
                  <a:srgbClr val="000099"/>
                </a:solidFill>
                <a:ea typeface="等线 Light" panose="02010600030101010101" pitchFamily="2" charset="-122"/>
              </a:rPr>
              <a:t>j,k</a:t>
            </a:r>
            <a:r>
              <a:rPr lang="en-US" altLang="zh-CN" sz="2800" dirty="0">
                <a:solidFill>
                  <a:srgbClr val="000099"/>
                </a:solidFill>
                <a:ea typeface="等线 Light" panose="02010600030101010101" pitchFamily="2" charset="-122"/>
              </a:rPr>
              <a:t>&gt;)</a:t>
            </a:r>
            <a:r>
              <a:rPr lang="zh-CN" altLang="en-US" sz="2800" dirty="0">
                <a:solidFill>
                  <a:srgbClr val="000099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为活动</a:t>
            </a:r>
            <a:r>
              <a:rPr lang="en-US" altLang="zh-CN" sz="2800" dirty="0" err="1">
                <a:solidFill>
                  <a:srgbClr val="000099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</a:t>
            </a:r>
            <a:r>
              <a:rPr lang="en-US" altLang="zh-CN" sz="2800" baseline="-25000" dirty="0" err="1">
                <a:solidFill>
                  <a:srgbClr val="000099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i</a:t>
            </a:r>
            <a:r>
              <a:rPr lang="zh-CN" altLang="en-US" sz="2800" dirty="0">
                <a:solidFill>
                  <a:srgbClr val="000099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的权（持续时间）。</a:t>
            </a:r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2652713" y="2289175"/>
            <a:ext cx="2592387" cy="936625"/>
            <a:chOff x="1247" y="935"/>
            <a:chExt cx="1633" cy="590"/>
          </a:xfrm>
        </p:grpSpPr>
        <p:sp>
          <p:nvSpPr>
            <p:cNvPr id="7" name="Oval 13"/>
            <p:cNvSpPr>
              <a:spLocks noChangeArrowheads="1"/>
            </p:cNvSpPr>
            <p:nvPr/>
          </p:nvSpPr>
          <p:spPr bwMode="auto">
            <a:xfrm>
              <a:off x="1247" y="1117"/>
              <a:ext cx="408" cy="40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dirty="0" err="1">
                  <a:ea typeface="微软雅黑 Light" panose="020B0502040204020203" pitchFamily="34" charset="-122"/>
                </a:rPr>
                <a:t>v</a:t>
              </a:r>
              <a:r>
                <a:rPr lang="en-US" altLang="zh-CN" baseline="-25000" dirty="0" err="1">
                  <a:ea typeface="微软雅黑 Light" panose="020B0502040204020203" pitchFamily="34" charset="-122"/>
                </a:rPr>
                <a:t>j</a:t>
              </a:r>
              <a:endParaRPr lang="en-US" altLang="zh-CN" baseline="-25000" dirty="0">
                <a:ea typeface="微软雅黑 Light" panose="020B0502040204020203" pitchFamily="34" charset="-122"/>
              </a:endParaRPr>
            </a:p>
          </p:txBody>
        </p:sp>
        <p:sp>
          <p:nvSpPr>
            <p:cNvPr id="8" name="Oval 14"/>
            <p:cNvSpPr>
              <a:spLocks noChangeArrowheads="1"/>
            </p:cNvSpPr>
            <p:nvPr/>
          </p:nvSpPr>
          <p:spPr bwMode="auto">
            <a:xfrm>
              <a:off x="2426" y="1117"/>
              <a:ext cx="454" cy="40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dirty="0" err="1">
                  <a:ea typeface="微软雅黑 Light" panose="020B0502040204020203" pitchFamily="34" charset="-122"/>
                </a:rPr>
                <a:t>v</a:t>
              </a:r>
              <a:r>
                <a:rPr lang="en-US" altLang="zh-CN" baseline="-25000" dirty="0" err="1">
                  <a:ea typeface="微软雅黑 Light" panose="020B0502040204020203" pitchFamily="34" charset="-122"/>
                </a:rPr>
                <a:t>k</a:t>
              </a:r>
              <a:endParaRPr lang="en-US" altLang="zh-CN" baseline="-25000" dirty="0">
                <a:ea typeface="微软雅黑 Light" panose="020B0502040204020203" pitchFamily="34" charset="-122"/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610" y="1253"/>
              <a:ext cx="81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1837" y="935"/>
              <a:ext cx="40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dirty="0" err="1">
                  <a:ea typeface="微软雅黑 Light" panose="020B0502040204020203" pitchFamily="34" charset="-122"/>
                </a:rPr>
                <a:t>a</a:t>
              </a:r>
              <a:r>
                <a:rPr lang="en-US" altLang="zh-CN" baseline="-25000" dirty="0" err="1">
                  <a:ea typeface="微软雅黑 Light" panose="020B0502040204020203" pitchFamily="34" charset="-122"/>
                </a:rPr>
                <a:t>i</a:t>
              </a:r>
              <a:endParaRPr lang="en-US" altLang="zh-CN" baseline="-25000" dirty="0"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454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关键路径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61538" y="1273719"/>
            <a:ext cx="7704138" cy="58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ea typeface="等线 Light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0099"/>
                </a:solidFill>
                <a:ea typeface="等线 Light" panose="02010600030101010101" pitchFamily="2" charset="-122"/>
              </a:rPr>
              <a:t>事件发生时间的计算公式：      </a:t>
            </a:r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3197738" y="5143500"/>
            <a:ext cx="5162344" cy="1082675"/>
            <a:chOff x="2290" y="2840"/>
            <a:chExt cx="3119" cy="682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290" y="2944"/>
              <a:ext cx="227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4400" dirty="0">
                  <a:ea typeface="微软雅黑 Light" panose="020B0502040204020203" pitchFamily="34" charset="-122"/>
                  <a:cs typeface="Times New Roman" panose="02020603050405020304" pitchFamily="18" charset="0"/>
                </a:rPr>
                <a:t>{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517" y="2840"/>
              <a:ext cx="2892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dirty="0" err="1">
                  <a:solidFill>
                    <a:srgbClr val="000099"/>
                  </a:solidFill>
                  <a:ea typeface="等线 Light" panose="02010600030101010101" pitchFamily="2" charset="-122"/>
                </a:rPr>
                <a:t>vl</a:t>
              </a:r>
              <a:r>
                <a:rPr lang="en-US" altLang="zh-CN" sz="2800" dirty="0">
                  <a:solidFill>
                    <a:srgbClr val="000099"/>
                  </a:solidFill>
                  <a:ea typeface="等线 Light" panose="02010600030101010101" pitchFamily="2" charset="-122"/>
                </a:rPr>
                <a:t>(</a:t>
              </a:r>
              <a:r>
                <a:rPr lang="zh-CN" altLang="en-US" sz="2800" dirty="0">
                  <a:solidFill>
                    <a:srgbClr val="000099"/>
                  </a:solidFill>
                  <a:ea typeface="等线 Light" panose="02010600030101010101" pitchFamily="2" charset="-122"/>
                </a:rPr>
                <a:t>汇点</a:t>
              </a:r>
              <a:r>
                <a:rPr lang="en-US" altLang="zh-CN" sz="2800" dirty="0">
                  <a:solidFill>
                    <a:srgbClr val="000099"/>
                  </a:solidFill>
                  <a:ea typeface="等线 Light" panose="02010600030101010101" pitchFamily="2" charset="-122"/>
                </a:rPr>
                <a:t>) = </a:t>
              </a:r>
              <a:r>
                <a:rPr lang="en-US" altLang="zh-CN" sz="2800" dirty="0" err="1">
                  <a:solidFill>
                    <a:srgbClr val="000099"/>
                  </a:solidFill>
                  <a:ea typeface="等线 Light" panose="02010600030101010101" pitchFamily="2" charset="-122"/>
                </a:rPr>
                <a:t>ve</a:t>
              </a:r>
              <a:r>
                <a:rPr lang="en-US" altLang="zh-CN" sz="2800" dirty="0">
                  <a:solidFill>
                    <a:srgbClr val="000099"/>
                  </a:solidFill>
                  <a:ea typeface="等线 Light" panose="02010600030101010101" pitchFamily="2" charset="-122"/>
                </a:rPr>
                <a:t>(</a:t>
              </a:r>
              <a:r>
                <a:rPr lang="zh-CN" altLang="en-US" sz="2800" dirty="0">
                  <a:solidFill>
                    <a:srgbClr val="000099"/>
                  </a:solidFill>
                  <a:ea typeface="等线 Light" panose="02010600030101010101" pitchFamily="2" charset="-122"/>
                </a:rPr>
                <a:t>汇点</a:t>
              </a:r>
              <a:r>
                <a:rPr lang="en-US" altLang="zh-CN" sz="2800" dirty="0">
                  <a:solidFill>
                    <a:srgbClr val="000099"/>
                  </a:solidFill>
                  <a:ea typeface="等线 Light" panose="02010600030101010101" pitchFamily="2" charset="-122"/>
                </a:rPr>
                <a:t>)</a:t>
              </a:r>
              <a:r>
                <a:rPr lang="zh-CN" altLang="en-US" sz="2800" dirty="0">
                  <a:solidFill>
                    <a:srgbClr val="000099"/>
                  </a:solidFill>
                  <a:ea typeface="等线 Light" panose="02010600030101010101" pitchFamily="2" charset="-122"/>
                </a:rPr>
                <a:t>；</a:t>
              </a:r>
            </a:p>
            <a:p>
              <a:pPr eaLnBrk="1" hangingPunct="1">
                <a:lnSpc>
                  <a:spcPct val="1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dirty="0" err="1">
                  <a:solidFill>
                    <a:srgbClr val="000099"/>
                  </a:solidFill>
                  <a:ea typeface="等线 Light" panose="02010600030101010101" pitchFamily="2" charset="-122"/>
                </a:rPr>
                <a:t>vl</a:t>
              </a:r>
              <a:r>
                <a:rPr lang="en-US" altLang="zh-CN" sz="2800" dirty="0">
                  <a:solidFill>
                    <a:srgbClr val="000099"/>
                  </a:solidFill>
                  <a:ea typeface="等线 Light" panose="02010600030101010101" pitchFamily="2" charset="-122"/>
                </a:rPr>
                <a:t>(</a:t>
              </a:r>
              <a:r>
                <a:rPr lang="en-US" altLang="zh-CN" sz="2800" dirty="0" err="1">
                  <a:solidFill>
                    <a:srgbClr val="000099"/>
                  </a:solidFill>
                  <a:ea typeface="等线 Light" panose="02010600030101010101" pitchFamily="2" charset="-122"/>
                </a:rPr>
                <a:t>i</a:t>
              </a:r>
              <a:r>
                <a:rPr lang="en-US" altLang="zh-CN" sz="2800" dirty="0">
                  <a:solidFill>
                    <a:srgbClr val="000099"/>
                  </a:solidFill>
                  <a:ea typeface="等线 Light" panose="02010600030101010101" pitchFamily="2" charset="-122"/>
                </a:rPr>
                <a:t>) = Min{</a:t>
              </a:r>
              <a:r>
                <a:rPr lang="en-US" altLang="zh-CN" sz="2800" dirty="0" err="1">
                  <a:solidFill>
                    <a:srgbClr val="000099"/>
                  </a:solidFill>
                  <a:ea typeface="等线 Light" panose="02010600030101010101" pitchFamily="2" charset="-122"/>
                </a:rPr>
                <a:t>vl</a:t>
              </a:r>
              <a:r>
                <a:rPr lang="en-US" altLang="zh-CN" sz="2800" dirty="0">
                  <a:solidFill>
                    <a:srgbClr val="000099"/>
                  </a:solidFill>
                  <a:ea typeface="等线 Light" panose="02010600030101010101" pitchFamily="2" charset="-122"/>
                </a:rPr>
                <a:t>(</a:t>
              </a:r>
              <a:r>
                <a:rPr lang="en-US" altLang="zh-CN" sz="2800" dirty="0" err="1">
                  <a:solidFill>
                    <a:srgbClr val="000099"/>
                  </a:solidFill>
                  <a:ea typeface="等线 Light" panose="02010600030101010101" pitchFamily="2" charset="-122"/>
                </a:rPr>
                <a:t>jl</a:t>
              </a:r>
              <a:r>
                <a:rPr lang="en-US" altLang="zh-CN" sz="2800" dirty="0">
                  <a:solidFill>
                    <a:srgbClr val="000099"/>
                  </a:solidFill>
                  <a:ea typeface="等线 Light" panose="02010600030101010101" pitchFamily="2" charset="-122"/>
                </a:rPr>
                <a:t>) – </a:t>
              </a:r>
              <a:r>
                <a:rPr lang="en-US" altLang="zh-CN" sz="2800" dirty="0" err="1">
                  <a:solidFill>
                    <a:srgbClr val="000099"/>
                  </a:solidFill>
                  <a:ea typeface="等线 Light" panose="02010600030101010101" pitchFamily="2" charset="-122"/>
                </a:rPr>
                <a:t>dut</a:t>
              </a:r>
              <a:r>
                <a:rPr lang="en-US" altLang="zh-CN" sz="2800" dirty="0">
                  <a:solidFill>
                    <a:srgbClr val="000099"/>
                  </a:solidFill>
                  <a:ea typeface="等线 Light" panose="02010600030101010101" pitchFamily="2" charset="-122"/>
                </a:rPr>
                <a:t>(&lt;</a:t>
              </a:r>
              <a:r>
                <a:rPr lang="en-US" altLang="zh-CN" sz="2800" dirty="0" err="1">
                  <a:solidFill>
                    <a:srgbClr val="000099"/>
                  </a:solidFill>
                  <a:ea typeface="等线 Light" panose="02010600030101010101" pitchFamily="2" charset="-122"/>
                </a:rPr>
                <a:t>i</a:t>
              </a:r>
              <a:r>
                <a:rPr lang="en-US" altLang="zh-CN" sz="2800" dirty="0">
                  <a:solidFill>
                    <a:srgbClr val="000099"/>
                  </a:solidFill>
                  <a:ea typeface="等线 Light" panose="02010600030101010101" pitchFamily="2" charset="-122"/>
                </a:rPr>
                <a:t>, </a:t>
              </a:r>
              <a:r>
                <a:rPr lang="en-US" altLang="zh-CN" sz="2800" dirty="0" err="1">
                  <a:solidFill>
                    <a:srgbClr val="000099"/>
                  </a:solidFill>
                  <a:ea typeface="等线 Light" panose="02010600030101010101" pitchFamily="2" charset="-122"/>
                </a:rPr>
                <a:t>jl</a:t>
              </a:r>
              <a:r>
                <a:rPr lang="en-US" altLang="zh-CN" sz="2800" dirty="0">
                  <a:solidFill>
                    <a:srgbClr val="000099"/>
                  </a:solidFill>
                  <a:ea typeface="等线 Light" panose="02010600030101010101" pitchFamily="2" charset="-122"/>
                </a:rPr>
                <a:t>&gt;)}</a:t>
              </a:r>
            </a:p>
          </p:txBody>
        </p:sp>
      </p:grp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390907" y="2755012"/>
            <a:ext cx="2519362" cy="1512887"/>
            <a:chOff x="567" y="1207"/>
            <a:chExt cx="1587" cy="953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67" y="1207"/>
              <a:ext cx="40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dirty="0">
                  <a:ea typeface="微软雅黑 Light" panose="020B0502040204020203" pitchFamily="34" charset="-122"/>
                </a:rPr>
                <a:t>v</a:t>
              </a:r>
              <a:r>
                <a:rPr lang="en-US" altLang="zh-CN" sz="2800" baseline="-25000" dirty="0">
                  <a:ea typeface="微软雅黑 Light" panose="020B0502040204020203" pitchFamily="34" charset="-122"/>
                </a:rPr>
                <a:t>i1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746" y="1480"/>
              <a:ext cx="408" cy="36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dirty="0" err="1">
                  <a:ea typeface="微软雅黑 Light" panose="020B0502040204020203" pitchFamily="34" charset="-122"/>
                </a:rPr>
                <a:t>v</a:t>
              </a:r>
              <a:r>
                <a:rPr lang="en-US" altLang="zh-CN" sz="2800" baseline="-25000" dirty="0" err="1">
                  <a:ea typeface="微软雅黑 Light" panose="020B0502040204020203" pitchFamily="34" charset="-122"/>
                </a:rPr>
                <a:t>j</a:t>
              </a:r>
              <a:endParaRPr lang="en-US" altLang="zh-CN" sz="2800" baseline="-25000" dirty="0">
                <a:ea typeface="微软雅黑 Light" panose="020B0502040204020203" pitchFamily="34" charset="-122"/>
              </a:endParaRPr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567" y="1797"/>
              <a:ext cx="408" cy="3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dirty="0" err="1">
                  <a:ea typeface="微软雅黑 Light" panose="020B0502040204020203" pitchFamily="34" charset="-122"/>
                </a:rPr>
                <a:t>v</a:t>
              </a:r>
              <a:r>
                <a:rPr lang="en-US" altLang="zh-CN" sz="2800" baseline="-25000" dirty="0" err="1">
                  <a:ea typeface="微软雅黑 Light" panose="020B0502040204020203" pitchFamily="34" charset="-122"/>
                </a:rPr>
                <a:t>it</a:t>
              </a:r>
              <a:endParaRPr lang="en-US" altLang="zh-CN" sz="2800" baseline="-25000" dirty="0">
                <a:ea typeface="微软雅黑 Light" panose="020B0502040204020203" pitchFamily="34" charset="-122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658" y="1434"/>
              <a:ext cx="3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>
                  <a:ea typeface="微软雅黑 Light" panose="020B0502040204020203" pitchFamily="34" charset="-122"/>
                </a:rPr>
                <a:t>：</a:t>
              </a: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930" y="1389"/>
              <a:ext cx="816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dirty="0">
                <a:ea typeface="微软雅黑 Light" panose="020B0502040204020203" pitchFamily="34" charset="-122"/>
              </a:endParaRP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V="1">
              <a:off x="930" y="1706"/>
              <a:ext cx="816" cy="3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5" name="Group 19"/>
          <p:cNvGrpSpPr>
            <a:grpSpLocks/>
          </p:cNvGrpSpPr>
          <p:nvPr/>
        </p:nvGrpSpPr>
        <p:grpSpPr bwMode="auto">
          <a:xfrm>
            <a:off x="2911857" y="2877249"/>
            <a:ext cx="6307825" cy="1082675"/>
            <a:chOff x="2245" y="1243"/>
            <a:chExt cx="3474" cy="682"/>
          </a:xfrm>
        </p:grpSpPr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2245" y="1362"/>
              <a:ext cx="227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4400" dirty="0">
                  <a:ea typeface="微软雅黑 Light" panose="020B0502040204020203" pitchFamily="34" charset="-122"/>
                  <a:cs typeface="Times New Roman" panose="02020603050405020304" pitchFamily="18" charset="0"/>
                </a:rPr>
                <a:t>{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499" y="1243"/>
              <a:ext cx="3220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dirty="0">
                  <a:ea typeface="等线 Light" panose="02010600030101010101" pitchFamily="2" charset="-122"/>
                </a:rPr>
                <a:t> </a:t>
              </a:r>
              <a:r>
                <a:rPr lang="en-US" altLang="zh-CN" sz="2800" dirty="0">
                  <a:solidFill>
                    <a:srgbClr val="000099"/>
                  </a:solidFill>
                  <a:ea typeface="等线 Light" panose="02010600030101010101" pitchFamily="2" charset="-122"/>
                </a:rPr>
                <a:t> </a:t>
              </a:r>
              <a:r>
                <a:rPr lang="en-US" altLang="zh-CN" sz="2800" dirty="0" err="1">
                  <a:solidFill>
                    <a:srgbClr val="000099"/>
                  </a:solidFill>
                  <a:ea typeface="等线 Light" panose="02010600030101010101" pitchFamily="2" charset="-122"/>
                </a:rPr>
                <a:t>ve</a:t>
              </a:r>
              <a:r>
                <a:rPr lang="en-US" altLang="zh-CN" sz="2800" dirty="0">
                  <a:solidFill>
                    <a:srgbClr val="000099"/>
                  </a:solidFill>
                  <a:ea typeface="等线 Light" panose="02010600030101010101" pitchFamily="2" charset="-122"/>
                </a:rPr>
                <a:t>(</a:t>
              </a:r>
              <a:r>
                <a:rPr lang="zh-CN" altLang="en-US" sz="2800" dirty="0">
                  <a:solidFill>
                    <a:srgbClr val="000099"/>
                  </a:solidFill>
                  <a:ea typeface="等线 Light" panose="02010600030101010101" pitchFamily="2" charset="-122"/>
                </a:rPr>
                <a:t>源点</a:t>
              </a:r>
              <a:r>
                <a:rPr lang="en-US" altLang="zh-CN" sz="2800" dirty="0">
                  <a:solidFill>
                    <a:srgbClr val="000099"/>
                  </a:solidFill>
                  <a:ea typeface="等线 Light" panose="02010600030101010101" pitchFamily="2" charset="-122"/>
                </a:rPr>
                <a:t>) = 0</a:t>
              </a:r>
              <a:r>
                <a:rPr lang="zh-CN" altLang="en-US" sz="2800" dirty="0">
                  <a:solidFill>
                    <a:srgbClr val="000099"/>
                  </a:solidFill>
                  <a:ea typeface="等线 Light" panose="02010600030101010101" pitchFamily="2" charset="-122"/>
                </a:rPr>
                <a:t>；</a:t>
              </a:r>
            </a:p>
            <a:p>
              <a:pPr eaLnBrk="1" hangingPunct="1">
                <a:lnSpc>
                  <a:spcPct val="1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>
                  <a:solidFill>
                    <a:srgbClr val="000099"/>
                  </a:solidFill>
                  <a:ea typeface="等线 Light" panose="02010600030101010101" pitchFamily="2" charset="-122"/>
                </a:rPr>
                <a:t>  </a:t>
              </a:r>
              <a:r>
                <a:rPr lang="en-US" altLang="zh-CN" sz="2800" dirty="0" err="1">
                  <a:solidFill>
                    <a:srgbClr val="000099"/>
                  </a:solidFill>
                  <a:ea typeface="等线 Light" panose="02010600030101010101" pitchFamily="2" charset="-122"/>
                </a:rPr>
                <a:t>ve</a:t>
              </a:r>
              <a:r>
                <a:rPr lang="en-US" altLang="zh-CN" sz="2800" dirty="0">
                  <a:solidFill>
                    <a:srgbClr val="000099"/>
                  </a:solidFill>
                  <a:ea typeface="等线 Light" panose="02010600030101010101" pitchFamily="2" charset="-122"/>
                </a:rPr>
                <a:t>(j) = Max{</a:t>
              </a:r>
              <a:r>
                <a:rPr lang="en-US" altLang="zh-CN" sz="2800" dirty="0" err="1">
                  <a:solidFill>
                    <a:srgbClr val="000099"/>
                  </a:solidFill>
                  <a:ea typeface="等线 Light" panose="02010600030101010101" pitchFamily="2" charset="-122"/>
                </a:rPr>
                <a:t>ve</a:t>
              </a:r>
              <a:r>
                <a:rPr lang="en-US" altLang="zh-CN" sz="2800" dirty="0">
                  <a:solidFill>
                    <a:srgbClr val="000099"/>
                  </a:solidFill>
                  <a:ea typeface="等线 Light" panose="02010600030101010101" pitchFamily="2" charset="-122"/>
                </a:rPr>
                <a:t>(</a:t>
              </a:r>
              <a:r>
                <a:rPr lang="en-US" altLang="zh-CN" sz="2800" dirty="0" err="1">
                  <a:solidFill>
                    <a:srgbClr val="000099"/>
                  </a:solidFill>
                  <a:ea typeface="等线 Light" panose="02010600030101010101" pitchFamily="2" charset="-122"/>
                </a:rPr>
                <a:t>ik</a:t>
              </a:r>
              <a:r>
                <a:rPr lang="en-US" altLang="zh-CN" sz="2800" dirty="0">
                  <a:solidFill>
                    <a:srgbClr val="000099"/>
                  </a:solidFill>
                  <a:ea typeface="等线 Light" panose="02010600030101010101" pitchFamily="2" charset="-122"/>
                </a:rPr>
                <a:t>) + </a:t>
              </a:r>
              <a:r>
                <a:rPr lang="en-US" altLang="zh-CN" sz="2800" dirty="0" err="1">
                  <a:solidFill>
                    <a:srgbClr val="000099"/>
                  </a:solidFill>
                  <a:ea typeface="等线 Light" panose="02010600030101010101" pitchFamily="2" charset="-122"/>
                </a:rPr>
                <a:t>dut</a:t>
              </a:r>
              <a:r>
                <a:rPr lang="en-US" altLang="zh-CN" sz="2800" dirty="0">
                  <a:solidFill>
                    <a:srgbClr val="000099"/>
                  </a:solidFill>
                  <a:ea typeface="等线 Light" panose="02010600030101010101" pitchFamily="2" charset="-122"/>
                </a:rPr>
                <a:t>(&lt;</a:t>
              </a:r>
              <a:r>
                <a:rPr lang="en-US" altLang="zh-CN" sz="2800" dirty="0" err="1">
                  <a:solidFill>
                    <a:srgbClr val="000099"/>
                  </a:solidFill>
                  <a:ea typeface="等线 Light" panose="02010600030101010101" pitchFamily="2" charset="-122"/>
                </a:rPr>
                <a:t>ik</a:t>
              </a:r>
              <a:r>
                <a:rPr lang="en-US" altLang="zh-CN" sz="2800" dirty="0">
                  <a:solidFill>
                    <a:srgbClr val="000099"/>
                  </a:solidFill>
                  <a:ea typeface="等线 Light" panose="02010600030101010101" pitchFamily="2" charset="-122"/>
                </a:rPr>
                <a:t>, j&gt;)}  </a:t>
              </a:r>
            </a:p>
          </p:txBody>
        </p:sp>
      </p:grp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61538" y="2049118"/>
            <a:ext cx="5616575" cy="58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ea typeface="等线 Light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800000"/>
                </a:solidFill>
                <a:ea typeface="等线 Light" panose="02010600030101010101" pitchFamily="2" charset="-122"/>
              </a:rPr>
              <a:t>事件最早发生时间的计算公式：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161538" y="4417557"/>
            <a:ext cx="5616575" cy="58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ea typeface="等线 Light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800000"/>
                </a:solidFill>
                <a:ea typeface="等线 Light" panose="02010600030101010101" pitchFamily="2" charset="-122"/>
              </a:rPr>
              <a:t>事件最晚发生时间的计算公式：</a:t>
            </a:r>
            <a:r>
              <a:rPr lang="zh-CN" altLang="en-US" sz="2800" dirty="0">
                <a:solidFill>
                  <a:srgbClr val="000099"/>
                </a:solidFill>
                <a:ea typeface="等线 Light" panose="02010600030101010101" pitchFamily="2" charset="-122"/>
              </a:rPr>
              <a:t>      </a:t>
            </a:r>
          </a:p>
        </p:txBody>
      </p:sp>
      <p:grpSp>
        <p:nvGrpSpPr>
          <p:cNvPr id="20" name="Group 32"/>
          <p:cNvGrpSpPr>
            <a:grpSpLocks/>
          </p:cNvGrpSpPr>
          <p:nvPr/>
        </p:nvGrpSpPr>
        <p:grpSpPr bwMode="auto">
          <a:xfrm>
            <a:off x="751269" y="5072063"/>
            <a:ext cx="2452688" cy="1582737"/>
            <a:chOff x="612" y="2795"/>
            <a:chExt cx="1545" cy="997"/>
          </a:xfrm>
        </p:grpSpPr>
        <p:sp>
          <p:nvSpPr>
            <p:cNvPr id="21" name="Oval 22"/>
            <p:cNvSpPr>
              <a:spLocks noChangeArrowheads="1"/>
            </p:cNvSpPr>
            <p:nvPr/>
          </p:nvSpPr>
          <p:spPr bwMode="auto">
            <a:xfrm>
              <a:off x="1723" y="2795"/>
              <a:ext cx="386" cy="36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dirty="0">
                  <a:ea typeface="微软雅黑 Light" panose="020B0502040204020203" pitchFamily="34" charset="-122"/>
                </a:rPr>
                <a:t>v</a:t>
              </a:r>
              <a:r>
                <a:rPr lang="en-US" altLang="zh-CN" sz="2800" baseline="-25000" dirty="0">
                  <a:ea typeface="微软雅黑 Light" panose="020B0502040204020203" pitchFamily="34" charset="-122"/>
                </a:rPr>
                <a:t>j1</a:t>
              </a:r>
            </a:p>
          </p:txBody>
        </p:sp>
        <p:sp>
          <p:nvSpPr>
            <p:cNvPr id="22" name="Oval 23"/>
            <p:cNvSpPr>
              <a:spLocks noChangeArrowheads="1"/>
            </p:cNvSpPr>
            <p:nvPr/>
          </p:nvSpPr>
          <p:spPr bwMode="auto">
            <a:xfrm>
              <a:off x="612" y="3113"/>
              <a:ext cx="408" cy="361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dirty="0">
                  <a:ea typeface="微软雅黑 Light" panose="020B0502040204020203" pitchFamily="34" charset="-122"/>
                </a:rPr>
                <a:t>v</a:t>
              </a:r>
              <a:r>
                <a:rPr lang="en-US" altLang="zh-CN" sz="2800" baseline="-25000" dirty="0">
                  <a:ea typeface="微软雅黑 Light" panose="020B0502040204020203" pitchFamily="34" charset="-122"/>
                </a:rPr>
                <a:t>i</a:t>
              </a:r>
            </a:p>
          </p:txBody>
        </p:sp>
        <p:sp>
          <p:nvSpPr>
            <p:cNvPr id="23" name="Oval 24"/>
            <p:cNvSpPr>
              <a:spLocks noChangeArrowheads="1"/>
            </p:cNvSpPr>
            <p:nvPr/>
          </p:nvSpPr>
          <p:spPr bwMode="auto">
            <a:xfrm>
              <a:off x="1723" y="3430"/>
              <a:ext cx="431" cy="36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dirty="0" err="1">
                  <a:ea typeface="微软雅黑 Light" panose="020B0502040204020203" pitchFamily="34" charset="-122"/>
                </a:rPr>
                <a:t>v</a:t>
              </a:r>
              <a:r>
                <a:rPr lang="en-US" altLang="zh-CN" sz="2800" baseline="-25000" dirty="0" err="1">
                  <a:ea typeface="微软雅黑 Light" panose="020B0502040204020203" pitchFamily="34" charset="-122"/>
                </a:rPr>
                <a:t>js</a:t>
              </a:r>
              <a:endParaRPr lang="en-US" altLang="zh-CN" sz="2800" baseline="-25000" dirty="0">
                <a:ea typeface="微软雅黑 Light" panose="020B0502040204020203" pitchFamily="34" charset="-122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814" y="3066"/>
              <a:ext cx="3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>
                  <a:ea typeface="微软雅黑 Light" panose="020B0502040204020203" pitchFamily="34" charset="-122"/>
                </a:rPr>
                <a:t>：</a:t>
              </a:r>
            </a:p>
          </p:txBody>
        </p: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 flipV="1">
              <a:off x="975" y="2975"/>
              <a:ext cx="726" cy="2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dirty="0">
                <a:ea typeface="微软雅黑 Light" panose="020B0502040204020203" pitchFamily="34" charset="-122"/>
              </a:endParaRPr>
            </a:p>
          </p:txBody>
        </p: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>
              <a:off x="930" y="3429"/>
              <a:ext cx="816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dirty="0"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502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8" grpId="0" autoUpdateAnimBg="0"/>
      <p:bldP spid="1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5"/>
          <p:cNvGrpSpPr>
            <a:grpSpLocks/>
          </p:cNvGrpSpPr>
          <p:nvPr/>
        </p:nvGrpSpPr>
        <p:grpSpPr bwMode="auto">
          <a:xfrm>
            <a:off x="1295400" y="228600"/>
            <a:ext cx="6553200" cy="3200400"/>
            <a:chOff x="816" y="144"/>
            <a:chExt cx="4128" cy="2016"/>
          </a:xfrm>
        </p:grpSpPr>
        <p:sp>
          <p:nvSpPr>
            <p:cNvPr id="21667" name="Oval 2"/>
            <p:cNvSpPr>
              <a:spLocks noChangeArrowheads="1"/>
            </p:cNvSpPr>
            <p:nvPr/>
          </p:nvSpPr>
          <p:spPr bwMode="auto">
            <a:xfrm>
              <a:off x="816" y="672"/>
              <a:ext cx="288" cy="288"/>
            </a:xfrm>
            <a:prstGeom prst="ellipse">
              <a:avLst/>
            </a:prstGeom>
            <a:solidFill>
              <a:srgbClr val="99CCFF"/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 Light" panose="020B0502040204020203" pitchFamily="34" charset="-122"/>
                  <a:cs typeface="+mn-cs"/>
                </a:rPr>
                <a:t>a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68" name="Oval 3"/>
            <p:cNvSpPr>
              <a:spLocks noChangeArrowheads="1"/>
            </p:cNvSpPr>
            <p:nvPr/>
          </p:nvSpPr>
          <p:spPr bwMode="auto">
            <a:xfrm>
              <a:off x="1776" y="144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 Light" panose="020B0502040204020203" pitchFamily="34" charset="-122"/>
                  <a:cs typeface="+mn-cs"/>
                </a:rPr>
                <a:t>b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69" name="Oval 4"/>
            <p:cNvSpPr>
              <a:spLocks noChangeArrowheads="1"/>
            </p:cNvSpPr>
            <p:nvPr/>
          </p:nvSpPr>
          <p:spPr bwMode="auto">
            <a:xfrm>
              <a:off x="1776" y="1296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 Light" panose="020B0502040204020203" pitchFamily="34" charset="-122"/>
                  <a:cs typeface="+mn-cs"/>
                </a:rPr>
                <a:t>c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70" name="Oval 5"/>
            <p:cNvSpPr>
              <a:spLocks noChangeArrowheads="1"/>
            </p:cNvSpPr>
            <p:nvPr/>
          </p:nvSpPr>
          <p:spPr bwMode="auto">
            <a:xfrm>
              <a:off x="1200" y="1872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 Light" panose="020B0502040204020203" pitchFamily="34" charset="-122"/>
                  <a:cs typeface="+mn-cs"/>
                </a:rPr>
                <a:t>d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71" name="Oval 6"/>
            <p:cNvSpPr>
              <a:spLocks noChangeArrowheads="1"/>
            </p:cNvSpPr>
            <p:nvPr/>
          </p:nvSpPr>
          <p:spPr bwMode="auto">
            <a:xfrm>
              <a:off x="2736" y="720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 Light" panose="020B0502040204020203" pitchFamily="34" charset="-122"/>
                  <a:cs typeface="+mn-cs"/>
                </a:rPr>
                <a:t>e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72" name="Oval 7"/>
            <p:cNvSpPr>
              <a:spLocks noChangeArrowheads="1"/>
            </p:cNvSpPr>
            <p:nvPr/>
          </p:nvSpPr>
          <p:spPr bwMode="auto">
            <a:xfrm>
              <a:off x="3024" y="1872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 Light" panose="020B0502040204020203" pitchFamily="34" charset="-122"/>
                  <a:cs typeface="+mn-cs"/>
                </a:rPr>
                <a:t>f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73" name="Oval 8"/>
            <p:cNvSpPr>
              <a:spLocks noChangeArrowheads="1"/>
            </p:cNvSpPr>
            <p:nvPr/>
          </p:nvSpPr>
          <p:spPr bwMode="auto">
            <a:xfrm>
              <a:off x="3696" y="144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 Light" panose="020B0502040204020203" pitchFamily="34" charset="-122"/>
                  <a:cs typeface="+mn-cs"/>
                </a:rPr>
                <a:t>g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74" name="Oval 9"/>
            <p:cNvSpPr>
              <a:spLocks noChangeArrowheads="1"/>
            </p:cNvSpPr>
            <p:nvPr/>
          </p:nvSpPr>
          <p:spPr bwMode="auto">
            <a:xfrm>
              <a:off x="3696" y="1296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 Light" panose="020B0502040204020203" pitchFamily="34" charset="-122"/>
                  <a:cs typeface="+mn-cs"/>
                </a:rPr>
                <a:t>h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75" name="Oval 10"/>
            <p:cNvSpPr>
              <a:spLocks noChangeArrowheads="1"/>
            </p:cNvSpPr>
            <p:nvPr/>
          </p:nvSpPr>
          <p:spPr bwMode="auto">
            <a:xfrm>
              <a:off x="4656" y="720"/>
              <a:ext cx="288" cy="288"/>
            </a:xfrm>
            <a:prstGeom prst="ellipse">
              <a:avLst/>
            </a:prstGeom>
            <a:solidFill>
              <a:srgbClr val="99CCFF"/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 Light" panose="020B0502040204020203" pitchFamily="34" charset="-122"/>
                  <a:cs typeface="+mn-cs"/>
                </a:rPr>
                <a:t>k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76" name="Line 11"/>
            <p:cNvSpPr>
              <a:spLocks noChangeShapeType="1"/>
            </p:cNvSpPr>
            <p:nvPr/>
          </p:nvSpPr>
          <p:spPr bwMode="auto">
            <a:xfrm flipV="1">
              <a:off x="1056" y="288"/>
              <a:ext cx="720" cy="432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77" name="Line 12"/>
            <p:cNvSpPr>
              <a:spLocks noChangeShapeType="1"/>
            </p:cNvSpPr>
            <p:nvPr/>
          </p:nvSpPr>
          <p:spPr bwMode="auto">
            <a:xfrm>
              <a:off x="1104" y="816"/>
              <a:ext cx="720" cy="576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78" name="Line 13"/>
            <p:cNvSpPr>
              <a:spLocks noChangeShapeType="1"/>
            </p:cNvSpPr>
            <p:nvPr/>
          </p:nvSpPr>
          <p:spPr bwMode="auto">
            <a:xfrm flipV="1">
              <a:off x="2064" y="912"/>
              <a:ext cx="720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79" name="Line 14"/>
            <p:cNvSpPr>
              <a:spLocks noChangeShapeType="1"/>
            </p:cNvSpPr>
            <p:nvPr/>
          </p:nvSpPr>
          <p:spPr bwMode="auto">
            <a:xfrm>
              <a:off x="2064" y="288"/>
              <a:ext cx="720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80" name="Line 15"/>
            <p:cNvSpPr>
              <a:spLocks noChangeShapeType="1"/>
            </p:cNvSpPr>
            <p:nvPr/>
          </p:nvSpPr>
          <p:spPr bwMode="auto">
            <a:xfrm flipV="1">
              <a:off x="2976" y="288"/>
              <a:ext cx="720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81" name="Line 16"/>
            <p:cNvSpPr>
              <a:spLocks noChangeShapeType="1"/>
            </p:cNvSpPr>
            <p:nvPr/>
          </p:nvSpPr>
          <p:spPr bwMode="auto">
            <a:xfrm>
              <a:off x="3984" y="288"/>
              <a:ext cx="720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82" name="Line 17"/>
            <p:cNvSpPr>
              <a:spLocks noChangeShapeType="1"/>
            </p:cNvSpPr>
            <p:nvPr/>
          </p:nvSpPr>
          <p:spPr bwMode="auto">
            <a:xfrm flipV="1">
              <a:off x="3984" y="960"/>
              <a:ext cx="720" cy="432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83" name="Line 18"/>
            <p:cNvSpPr>
              <a:spLocks noChangeShapeType="1"/>
            </p:cNvSpPr>
            <p:nvPr/>
          </p:nvSpPr>
          <p:spPr bwMode="auto">
            <a:xfrm>
              <a:off x="3024" y="912"/>
              <a:ext cx="672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84" name="Line 19"/>
            <p:cNvSpPr>
              <a:spLocks noChangeShapeType="1"/>
            </p:cNvSpPr>
            <p:nvPr/>
          </p:nvSpPr>
          <p:spPr bwMode="auto">
            <a:xfrm>
              <a:off x="960" y="960"/>
              <a:ext cx="384" cy="912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85" name="Line 20"/>
            <p:cNvSpPr>
              <a:spLocks noChangeShapeType="1"/>
            </p:cNvSpPr>
            <p:nvPr/>
          </p:nvSpPr>
          <p:spPr bwMode="auto">
            <a:xfrm>
              <a:off x="1488" y="2016"/>
              <a:ext cx="1536" cy="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86" name="Line 21"/>
            <p:cNvSpPr>
              <a:spLocks noChangeShapeType="1"/>
            </p:cNvSpPr>
            <p:nvPr/>
          </p:nvSpPr>
          <p:spPr bwMode="auto">
            <a:xfrm flipV="1">
              <a:off x="3312" y="1536"/>
              <a:ext cx="432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87" name="Text Box 22"/>
            <p:cNvSpPr txBox="1">
              <a:spLocks noChangeArrowheads="1"/>
            </p:cNvSpPr>
            <p:nvPr/>
          </p:nvSpPr>
          <p:spPr bwMode="auto">
            <a:xfrm>
              <a:off x="1196" y="211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 Light" panose="020B0502040204020203" pitchFamily="34" charset="-122"/>
                  <a:cs typeface="+mn-cs"/>
                </a:rPr>
                <a:t>6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88" name="Text Box 23"/>
            <p:cNvSpPr txBox="1">
              <a:spLocks noChangeArrowheads="1"/>
            </p:cNvSpPr>
            <p:nvPr/>
          </p:nvSpPr>
          <p:spPr bwMode="auto">
            <a:xfrm>
              <a:off x="1344" y="787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 Light" panose="020B0502040204020203" pitchFamily="34" charset="-122"/>
                  <a:cs typeface="+mn-cs"/>
                </a:rPr>
                <a:t>4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89" name="Text Box 24"/>
            <p:cNvSpPr txBox="1">
              <a:spLocks noChangeArrowheads="1"/>
            </p:cNvSpPr>
            <p:nvPr/>
          </p:nvSpPr>
          <p:spPr bwMode="auto">
            <a:xfrm>
              <a:off x="1148" y="1212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 Light" panose="020B0502040204020203" pitchFamily="34" charset="-122"/>
                  <a:cs typeface="+mn-cs"/>
                </a:rPr>
                <a:t>5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90" name="Text Box 25"/>
            <p:cNvSpPr txBox="1">
              <a:spLocks noChangeArrowheads="1"/>
            </p:cNvSpPr>
            <p:nvPr/>
          </p:nvSpPr>
          <p:spPr bwMode="auto">
            <a:xfrm>
              <a:off x="2108" y="1699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 Light" panose="020B0502040204020203" pitchFamily="34" charset="-122"/>
                  <a:cs typeface="+mn-cs"/>
                </a:rPr>
                <a:t>2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91" name="Text Box 26"/>
            <p:cNvSpPr txBox="1">
              <a:spLocks noChangeArrowheads="1"/>
            </p:cNvSpPr>
            <p:nvPr/>
          </p:nvSpPr>
          <p:spPr bwMode="auto">
            <a:xfrm>
              <a:off x="2304" y="211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 Light" panose="020B0502040204020203" pitchFamily="34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92" name="Text Box 27"/>
            <p:cNvSpPr txBox="1">
              <a:spLocks noChangeArrowheads="1"/>
            </p:cNvSpPr>
            <p:nvPr/>
          </p:nvSpPr>
          <p:spPr bwMode="auto">
            <a:xfrm>
              <a:off x="2246" y="876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 Light" panose="020B0502040204020203" pitchFamily="34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93" name="Text Box 28"/>
            <p:cNvSpPr txBox="1">
              <a:spLocks noChangeArrowheads="1"/>
            </p:cNvSpPr>
            <p:nvPr/>
          </p:nvSpPr>
          <p:spPr bwMode="auto">
            <a:xfrm>
              <a:off x="3164" y="240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 Light" panose="020B0502040204020203" pitchFamily="34" charset="-122"/>
                  <a:cs typeface="+mn-cs"/>
                </a:rPr>
                <a:t>8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94" name="Text Box 29"/>
            <p:cNvSpPr txBox="1">
              <a:spLocks noChangeArrowheads="1"/>
            </p:cNvSpPr>
            <p:nvPr/>
          </p:nvSpPr>
          <p:spPr bwMode="auto">
            <a:xfrm>
              <a:off x="3264" y="864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 Light" panose="020B0502040204020203" pitchFamily="34" charset="-122"/>
                  <a:cs typeface="+mn-cs"/>
                </a:rPr>
                <a:t>7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95" name="Text Box 30"/>
            <p:cNvSpPr txBox="1">
              <a:spLocks noChangeArrowheads="1"/>
            </p:cNvSpPr>
            <p:nvPr/>
          </p:nvSpPr>
          <p:spPr bwMode="auto">
            <a:xfrm>
              <a:off x="4268" y="163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 Light" panose="020B0502040204020203" pitchFamily="34" charset="-122"/>
                  <a:cs typeface="+mn-cs"/>
                </a:rPr>
                <a:t>2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96" name="Text Box 31"/>
            <p:cNvSpPr txBox="1">
              <a:spLocks noChangeArrowheads="1"/>
            </p:cNvSpPr>
            <p:nvPr/>
          </p:nvSpPr>
          <p:spPr bwMode="auto">
            <a:xfrm>
              <a:off x="4022" y="931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 Light" panose="020B0502040204020203" pitchFamily="34" charset="-122"/>
                  <a:cs typeface="+mn-cs"/>
                </a:rPr>
                <a:t>4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97" name="Text Box 32"/>
            <p:cNvSpPr txBox="1">
              <a:spLocks noChangeArrowheads="1"/>
            </p:cNvSpPr>
            <p:nvPr/>
          </p:nvSpPr>
          <p:spPr bwMode="auto">
            <a:xfrm>
              <a:off x="3254" y="1555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 Light" panose="020B0502040204020203" pitchFamily="34" charset="-122"/>
                  <a:cs typeface="+mn-cs"/>
                </a:rPr>
                <a:t>4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</p:grpSp>
      <p:sp>
        <p:nvSpPr>
          <p:cNvPr id="182344" name="Text Box 72"/>
          <p:cNvSpPr txBox="1">
            <a:spLocks noChangeArrowheads="1"/>
          </p:cNvSpPr>
          <p:nvPr/>
        </p:nvSpPr>
        <p:spPr bwMode="auto">
          <a:xfrm>
            <a:off x="809625" y="5876925"/>
            <a:ext cx="7622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拓扑有序序列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: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a - d - f - c - b - e - h - g - k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3" name="Group 216"/>
          <p:cNvGrpSpPr>
            <a:grpSpLocks/>
          </p:cNvGrpSpPr>
          <p:nvPr/>
        </p:nvGrpSpPr>
        <p:grpSpPr bwMode="auto">
          <a:xfrm>
            <a:off x="685800" y="3573463"/>
            <a:ext cx="7696200" cy="2181225"/>
            <a:chOff x="432" y="2251"/>
            <a:chExt cx="4848" cy="1374"/>
          </a:xfrm>
        </p:grpSpPr>
        <p:sp>
          <p:nvSpPr>
            <p:cNvPr id="21527" name="Line 33"/>
            <p:cNvSpPr>
              <a:spLocks noChangeShapeType="1"/>
            </p:cNvSpPr>
            <p:nvPr/>
          </p:nvSpPr>
          <p:spPr bwMode="auto">
            <a:xfrm>
              <a:off x="432" y="3595"/>
              <a:ext cx="484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28" name="Line 34"/>
            <p:cNvSpPr>
              <a:spLocks noChangeShapeType="1"/>
            </p:cNvSpPr>
            <p:nvPr/>
          </p:nvSpPr>
          <p:spPr bwMode="auto">
            <a:xfrm>
              <a:off x="5280" y="2251"/>
              <a:ext cx="0" cy="13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29" name="Rectangle 74"/>
            <p:cNvSpPr>
              <a:spLocks noChangeArrowheads="1"/>
            </p:cNvSpPr>
            <p:nvPr/>
          </p:nvSpPr>
          <p:spPr bwMode="auto">
            <a:xfrm>
              <a:off x="1105" y="2269"/>
              <a:ext cx="192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 Light" panose="020B0502040204020203" pitchFamily="34" charset="-122"/>
                  <a:cs typeface="+mn-cs"/>
                </a:rPr>
                <a:t>a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30" name="Rectangle 75"/>
            <p:cNvSpPr>
              <a:spLocks noChangeArrowheads="1"/>
            </p:cNvSpPr>
            <p:nvPr/>
          </p:nvSpPr>
          <p:spPr bwMode="auto">
            <a:xfrm>
              <a:off x="1576" y="2269"/>
              <a:ext cx="214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 Light" panose="020B0502040204020203" pitchFamily="34" charset="-122"/>
                  <a:cs typeface="+mn-cs"/>
                </a:rPr>
                <a:t>b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31" name="Rectangle 76"/>
            <p:cNvSpPr>
              <a:spLocks noChangeArrowheads="1"/>
            </p:cNvSpPr>
            <p:nvPr/>
          </p:nvSpPr>
          <p:spPr bwMode="auto">
            <a:xfrm>
              <a:off x="2078" y="2269"/>
              <a:ext cx="170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 Light" panose="020B0502040204020203" pitchFamily="34" charset="-122"/>
                  <a:cs typeface="+mn-cs"/>
                </a:rPr>
                <a:t>c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32" name="Rectangle 77"/>
            <p:cNvSpPr>
              <a:spLocks noChangeArrowheads="1"/>
            </p:cNvSpPr>
            <p:nvPr/>
          </p:nvSpPr>
          <p:spPr bwMode="auto">
            <a:xfrm>
              <a:off x="2533" y="2269"/>
              <a:ext cx="214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 Light" panose="020B0502040204020203" pitchFamily="34" charset="-122"/>
                  <a:cs typeface="+mn-cs"/>
                </a:rPr>
                <a:t>d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33" name="Rectangle 78"/>
            <p:cNvSpPr>
              <a:spLocks noChangeArrowheads="1"/>
            </p:cNvSpPr>
            <p:nvPr/>
          </p:nvSpPr>
          <p:spPr bwMode="auto">
            <a:xfrm>
              <a:off x="3036" y="2269"/>
              <a:ext cx="170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 Light" panose="020B0502040204020203" pitchFamily="34" charset="-122"/>
                  <a:cs typeface="+mn-cs"/>
                </a:rPr>
                <a:t>e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34" name="Rectangle 79"/>
            <p:cNvSpPr>
              <a:spLocks noChangeArrowheads="1"/>
            </p:cNvSpPr>
            <p:nvPr/>
          </p:nvSpPr>
          <p:spPr bwMode="auto">
            <a:xfrm>
              <a:off x="3535" y="2269"/>
              <a:ext cx="128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 Light" panose="020B0502040204020203" pitchFamily="34" charset="-122"/>
                  <a:cs typeface="+mn-cs"/>
                </a:rPr>
                <a:t>f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35" name="Rectangle 80"/>
            <p:cNvSpPr>
              <a:spLocks noChangeArrowheads="1"/>
            </p:cNvSpPr>
            <p:nvPr/>
          </p:nvSpPr>
          <p:spPr bwMode="auto">
            <a:xfrm>
              <a:off x="3983" y="2269"/>
              <a:ext cx="192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 Light" panose="020B0502040204020203" pitchFamily="34" charset="-122"/>
                  <a:cs typeface="+mn-cs"/>
                </a:rPr>
                <a:t>g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36" name="Rectangle 81"/>
            <p:cNvSpPr>
              <a:spLocks noChangeArrowheads="1"/>
            </p:cNvSpPr>
            <p:nvPr/>
          </p:nvSpPr>
          <p:spPr bwMode="auto">
            <a:xfrm>
              <a:off x="4454" y="2269"/>
              <a:ext cx="214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 Light" panose="020B0502040204020203" pitchFamily="34" charset="-122"/>
                  <a:cs typeface="+mn-cs"/>
                </a:rPr>
                <a:t>h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37" name="Rectangle 82"/>
            <p:cNvSpPr>
              <a:spLocks noChangeArrowheads="1"/>
            </p:cNvSpPr>
            <p:nvPr/>
          </p:nvSpPr>
          <p:spPr bwMode="auto">
            <a:xfrm>
              <a:off x="4934" y="2269"/>
              <a:ext cx="214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 Light" panose="020B0502040204020203" pitchFamily="34" charset="-122"/>
                  <a:cs typeface="+mn-cs"/>
                </a:rPr>
                <a:t>k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38" name="Rectangle 83"/>
            <p:cNvSpPr>
              <a:spLocks noChangeArrowheads="1"/>
            </p:cNvSpPr>
            <p:nvPr/>
          </p:nvSpPr>
          <p:spPr bwMode="auto">
            <a:xfrm>
              <a:off x="958" y="2259"/>
              <a:ext cx="3" cy="4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39" name="Line 84"/>
            <p:cNvSpPr>
              <a:spLocks noChangeShapeType="1"/>
            </p:cNvSpPr>
            <p:nvPr/>
          </p:nvSpPr>
          <p:spPr bwMode="auto">
            <a:xfrm>
              <a:off x="958" y="2259"/>
              <a:ext cx="1" cy="4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40" name="Rectangle 85"/>
            <p:cNvSpPr>
              <a:spLocks noChangeArrowheads="1"/>
            </p:cNvSpPr>
            <p:nvPr/>
          </p:nvSpPr>
          <p:spPr bwMode="auto">
            <a:xfrm>
              <a:off x="1438" y="2259"/>
              <a:ext cx="3" cy="4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41" name="Line 86"/>
            <p:cNvSpPr>
              <a:spLocks noChangeShapeType="1"/>
            </p:cNvSpPr>
            <p:nvPr/>
          </p:nvSpPr>
          <p:spPr bwMode="auto">
            <a:xfrm>
              <a:off x="1438" y="2259"/>
              <a:ext cx="1" cy="4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42" name="Rectangle 87"/>
            <p:cNvSpPr>
              <a:spLocks noChangeArrowheads="1"/>
            </p:cNvSpPr>
            <p:nvPr/>
          </p:nvSpPr>
          <p:spPr bwMode="auto">
            <a:xfrm>
              <a:off x="1918" y="2259"/>
              <a:ext cx="4" cy="4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43" name="Line 88"/>
            <p:cNvSpPr>
              <a:spLocks noChangeShapeType="1"/>
            </p:cNvSpPr>
            <p:nvPr/>
          </p:nvSpPr>
          <p:spPr bwMode="auto">
            <a:xfrm>
              <a:off x="1918" y="2259"/>
              <a:ext cx="1" cy="4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44" name="Rectangle 89"/>
            <p:cNvSpPr>
              <a:spLocks noChangeArrowheads="1"/>
            </p:cNvSpPr>
            <p:nvPr/>
          </p:nvSpPr>
          <p:spPr bwMode="auto">
            <a:xfrm>
              <a:off x="2399" y="2259"/>
              <a:ext cx="3" cy="4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45" name="Line 90"/>
            <p:cNvSpPr>
              <a:spLocks noChangeShapeType="1"/>
            </p:cNvSpPr>
            <p:nvPr/>
          </p:nvSpPr>
          <p:spPr bwMode="auto">
            <a:xfrm>
              <a:off x="2399" y="2259"/>
              <a:ext cx="1" cy="4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46" name="Rectangle 91"/>
            <p:cNvSpPr>
              <a:spLocks noChangeArrowheads="1"/>
            </p:cNvSpPr>
            <p:nvPr/>
          </p:nvSpPr>
          <p:spPr bwMode="auto">
            <a:xfrm>
              <a:off x="2879" y="2259"/>
              <a:ext cx="3" cy="4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47" name="Line 92"/>
            <p:cNvSpPr>
              <a:spLocks noChangeShapeType="1"/>
            </p:cNvSpPr>
            <p:nvPr/>
          </p:nvSpPr>
          <p:spPr bwMode="auto">
            <a:xfrm>
              <a:off x="2879" y="2259"/>
              <a:ext cx="1" cy="4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48" name="Rectangle 93"/>
            <p:cNvSpPr>
              <a:spLocks noChangeArrowheads="1"/>
            </p:cNvSpPr>
            <p:nvPr/>
          </p:nvSpPr>
          <p:spPr bwMode="auto">
            <a:xfrm>
              <a:off x="3359" y="2259"/>
              <a:ext cx="3" cy="4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49" name="Line 94"/>
            <p:cNvSpPr>
              <a:spLocks noChangeShapeType="1"/>
            </p:cNvSpPr>
            <p:nvPr/>
          </p:nvSpPr>
          <p:spPr bwMode="auto">
            <a:xfrm>
              <a:off x="3359" y="2259"/>
              <a:ext cx="1" cy="4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50" name="Rectangle 95"/>
            <p:cNvSpPr>
              <a:spLocks noChangeArrowheads="1"/>
            </p:cNvSpPr>
            <p:nvPr/>
          </p:nvSpPr>
          <p:spPr bwMode="auto">
            <a:xfrm>
              <a:off x="3836" y="2259"/>
              <a:ext cx="3" cy="4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51" name="Line 96"/>
            <p:cNvSpPr>
              <a:spLocks noChangeShapeType="1"/>
            </p:cNvSpPr>
            <p:nvPr/>
          </p:nvSpPr>
          <p:spPr bwMode="auto">
            <a:xfrm>
              <a:off x="3836" y="2259"/>
              <a:ext cx="1" cy="4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52" name="Rectangle 97"/>
            <p:cNvSpPr>
              <a:spLocks noChangeArrowheads="1"/>
            </p:cNvSpPr>
            <p:nvPr/>
          </p:nvSpPr>
          <p:spPr bwMode="auto">
            <a:xfrm>
              <a:off x="4316" y="2259"/>
              <a:ext cx="4" cy="4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53" name="Line 98"/>
            <p:cNvSpPr>
              <a:spLocks noChangeShapeType="1"/>
            </p:cNvSpPr>
            <p:nvPr/>
          </p:nvSpPr>
          <p:spPr bwMode="auto">
            <a:xfrm>
              <a:off x="4316" y="2259"/>
              <a:ext cx="1" cy="4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54" name="Rectangle 99"/>
            <p:cNvSpPr>
              <a:spLocks noChangeArrowheads="1"/>
            </p:cNvSpPr>
            <p:nvPr/>
          </p:nvSpPr>
          <p:spPr bwMode="auto">
            <a:xfrm>
              <a:off x="4797" y="2259"/>
              <a:ext cx="3" cy="4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55" name="Line 100"/>
            <p:cNvSpPr>
              <a:spLocks noChangeShapeType="1"/>
            </p:cNvSpPr>
            <p:nvPr/>
          </p:nvSpPr>
          <p:spPr bwMode="auto">
            <a:xfrm>
              <a:off x="4797" y="2259"/>
              <a:ext cx="1" cy="4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56" name="Rectangle 101"/>
            <p:cNvSpPr>
              <a:spLocks noChangeArrowheads="1"/>
            </p:cNvSpPr>
            <p:nvPr/>
          </p:nvSpPr>
          <p:spPr bwMode="auto">
            <a:xfrm>
              <a:off x="542" y="2716"/>
              <a:ext cx="362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4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 Light" panose="020B0502040204020203" pitchFamily="34" charset="-122"/>
                  <a:cs typeface="+mn-cs"/>
                </a:rPr>
                <a:t>ve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57" name="Rectangle 102"/>
            <p:cNvSpPr>
              <a:spLocks noChangeArrowheads="1"/>
            </p:cNvSpPr>
            <p:nvPr/>
          </p:nvSpPr>
          <p:spPr bwMode="auto">
            <a:xfrm>
              <a:off x="481" y="2700"/>
              <a:ext cx="477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58" name="Line 103"/>
            <p:cNvSpPr>
              <a:spLocks noChangeShapeType="1"/>
            </p:cNvSpPr>
            <p:nvPr/>
          </p:nvSpPr>
          <p:spPr bwMode="auto">
            <a:xfrm>
              <a:off x="481" y="2700"/>
              <a:ext cx="47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59" name="Rectangle 104"/>
            <p:cNvSpPr>
              <a:spLocks noChangeArrowheads="1"/>
            </p:cNvSpPr>
            <p:nvPr/>
          </p:nvSpPr>
          <p:spPr bwMode="auto">
            <a:xfrm>
              <a:off x="958" y="2700"/>
              <a:ext cx="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60" name="Line 105"/>
            <p:cNvSpPr>
              <a:spLocks noChangeShapeType="1"/>
            </p:cNvSpPr>
            <p:nvPr/>
          </p:nvSpPr>
          <p:spPr bwMode="auto">
            <a:xfrm>
              <a:off x="958" y="2700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61" name="Rectangle 106"/>
            <p:cNvSpPr>
              <a:spLocks noChangeArrowheads="1"/>
            </p:cNvSpPr>
            <p:nvPr/>
          </p:nvSpPr>
          <p:spPr bwMode="auto">
            <a:xfrm>
              <a:off x="961" y="2700"/>
              <a:ext cx="477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62" name="Line 107"/>
            <p:cNvSpPr>
              <a:spLocks noChangeShapeType="1"/>
            </p:cNvSpPr>
            <p:nvPr/>
          </p:nvSpPr>
          <p:spPr bwMode="auto">
            <a:xfrm>
              <a:off x="961" y="2700"/>
              <a:ext cx="47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63" name="Rectangle 108"/>
            <p:cNvSpPr>
              <a:spLocks noChangeArrowheads="1"/>
            </p:cNvSpPr>
            <p:nvPr/>
          </p:nvSpPr>
          <p:spPr bwMode="auto">
            <a:xfrm>
              <a:off x="1438" y="2700"/>
              <a:ext cx="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64" name="Line 109"/>
            <p:cNvSpPr>
              <a:spLocks noChangeShapeType="1"/>
            </p:cNvSpPr>
            <p:nvPr/>
          </p:nvSpPr>
          <p:spPr bwMode="auto">
            <a:xfrm>
              <a:off x="1438" y="2700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65" name="Rectangle 110"/>
            <p:cNvSpPr>
              <a:spLocks noChangeArrowheads="1"/>
            </p:cNvSpPr>
            <p:nvPr/>
          </p:nvSpPr>
          <p:spPr bwMode="auto">
            <a:xfrm>
              <a:off x="1441" y="2700"/>
              <a:ext cx="477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66" name="Line 111"/>
            <p:cNvSpPr>
              <a:spLocks noChangeShapeType="1"/>
            </p:cNvSpPr>
            <p:nvPr/>
          </p:nvSpPr>
          <p:spPr bwMode="auto">
            <a:xfrm>
              <a:off x="1441" y="2700"/>
              <a:ext cx="47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67" name="Rectangle 112"/>
            <p:cNvSpPr>
              <a:spLocks noChangeArrowheads="1"/>
            </p:cNvSpPr>
            <p:nvPr/>
          </p:nvSpPr>
          <p:spPr bwMode="auto">
            <a:xfrm>
              <a:off x="1918" y="2700"/>
              <a:ext cx="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68" name="Line 113"/>
            <p:cNvSpPr>
              <a:spLocks noChangeShapeType="1"/>
            </p:cNvSpPr>
            <p:nvPr/>
          </p:nvSpPr>
          <p:spPr bwMode="auto">
            <a:xfrm>
              <a:off x="1918" y="2700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69" name="Rectangle 114"/>
            <p:cNvSpPr>
              <a:spLocks noChangeArrowheads="1"/>
            </p:cNvSpPr>
            <p:nvPr/>
          </p:nvSpPr>
          <p:spPr bwMode="auto">
            <a:xfrm>
              <a:off x="1922" y="2700"/>
              <a:ext cx="477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70" name="Line 115"/>
            <p:cNvSpPr>
              <a:spLocks noChangeShapeType="1"/>
            </p:cNvSpPr>
            <p:nvPr/>
          </p:nvSpPr>
          <p:spPr bwMode="auto">
            <a:xfrm>
              <a:off x="1922" y="2700"/>
              <a:ext cx="47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71" name="Rectangle 116"/>
            <p:cNvSpPr>
              <a:spLocks noChangeArrowheads="1"/>
            </p:cNvSpPr>
            <p:nvPr/>
          </p:nvSpPr>
          <p:spPr bwMode="auto">
            <a:xfrm>
              <a:off x="2399" y="2700"/>
              <a:ext cx="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72" name="Line 117"/>
            <p:cNvSpPr>
              <a:spLocks noChangeShapeType="1"/>
            </p:cNvSpPr>
            <p:nvPr/>
          </p:nvSpPr>
          <p:spPr bwMode="auto">
            <a:xfrm>
              <a:off x="2399" y="2700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73" name="Rectangle 118"/>
            <p:cNvSpPr>
              <a:spLocks noChangeArrowheads="1"/>
            </p:cNvSpPr>
            <p:nvPr/>
          </p:nvSpPr>
          <p:spPr bwMode="auto">
            <a:xfrm>
              <a:off x="2402" y="2700"/>
              <a:ext cx="477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74" name="Line 119"/>
            <p:cNvSpPr>
              <a:spLocks noChangeShapeType="1"/>
            </p:cNvSpPr>
            <p:nvPr/>
          </p:nvSpPr>
          <p:spPr bwMode="auto">
            <a:xfrm>
              <a:off x="2402" y="2700"/>
              <a:ext cx="47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75" name="Rectangle 120"/>
            <p:cNvSpPr>
              <a:spLocks noChangeArrowheads="1"/>
            </p:cNvSpPr>
            <p:nvPr/>
          </p:nvSpPr>
          <p:spPr bwMode="auto">
            <a:xfrm>
              <a:off x="2879" y="2700"/>
              <a:ext cx="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76" name="Line 121"/>
            <p:cNvSpPr>
              <a:spLocks noChangeShapeType="1"/>
            </p:cNvSpPr>
            <p:nvPr/>
          </p:nvSpPr>
          <p:spPr bwMode="auto">
            <a:xfrm>
              <a:off x="2879" y="2700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77" name="Rectangle 122"/>
            <p:cNvSpPr>
              <a:spLocks noChangeArrowheads="1"/>
            </p:cNvSpPr>
            <p:nvPr/>
          </p:nvSpPr>
          <p:spPr bwMode="auto">
            <a:xfrm>
              <a:off x="2882" y="2700"/>
              <a:ext cx="477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78" name="Line 123"/>
            <p:cNvSpPr>
              <a:spLocks noChangeShapeType="1"/>
            </p:cNvSpPr>
            <p:nvPr/>
          </p:nvSpPr>
          <p:spPr bwMode="auto">
            <a:xfrm>
              <a:off x="2882" y="2700"/>
              <a:ext cx="47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79" name="Rectangle 124"/>
            <p:cNvSpPr>
              <a:spLocks noChangeArrowheads="1"/>
            </p:cNvSpPr>
            <p:nvPr/>
          </p:nvSpPr>
          <p:spPr bwMode="auto">
            <a:xfrm>
              <a:off x="3359" y="2700"/>
              <a:ext cx="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80" name="Line 125"/>
            <p:cNvSpPr>
              <a:spLocks noChangeShapeType="1"/>
            </p:cNvSpPr>
            <p:nvPr/>
          </p:nvSpPr>
          <p:spPr bwMode="auto">
            <a:xfrm>
              <a:off x="3359" y="2700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81" name="Rectangle 126"/>
            <p:cNvSpPr>
              <a:spLocks noChangeArrowheads="1"/>
            </p:cNvSpPr>
            <p:nvPr/>
          </p:nvSpPr>
          <p:spPr bwMode="auto">
            <a:xfrm>
              <a:off x="3362" y="2700"/>
              <a:ext cx="474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82" name="Rectangle 128"/>
            <p:cNvSpPr>
              <a:spLocks noChangeArrowheads="1"/>
            </p:cNvSpPr>
            <p:nvPr/>
          </p:nvSpPr>
          <p:spPr bwMode="auto">
            <a:xfrm>
              <a:off x="3836" y="2700"/>
              <a:ext cx="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83" name="Line 129"/>
            <p:cNvSpPr>
              <a:spLocks noChangeShapeType="1"/>
            </p:cNvSpPr>
            <p:nvPr/>
          </p:nvSpPr>
          <p:spPr bwMode="auto">
            <a:xfrm>
              <a:off x="3836" y="2700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84" name="Rectangle 130"/>
            <p:cNvSpPr>
              <a:spLocks noChangeArrowheads="1"/>
            </p:cNvSpPr>
            <p:nvPr/>
          </p:nvSpPr>
          <p:spPr bwMode="auto">
            <a:xfrm>
              <a:off x="3839" y="2700"/>
              <a:ext cx="477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85" name="Line 131"/>
            <p:cNvSpPr>
              <a:spLocks noChangeShapeType="1"/>
            </p:cNvSpPr>
            <p:nvPr/>
          </p:nvSpPr>
          <p:spPr bwMode="auto">
            <a:xfrm>
              <a:off x="3839" y="2700"/>
              <a:ext cx="47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86" name="Rectangle 132"/>
            <p:cNvSpPr>
              <a:spLocks noChangeArrowheads="1"/>
            </p:cNvSpPr>
            <p:nvPr/>
          </p:nvSpPr>
          <p:spPr bwMode="auto">
            <a:xfrm>
              <a:off x="4316" y="2700"/>
              <a:ext cx="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87" name="Line 133"/>
            <p:cNvSpPr>
              <a:spLocks noChangeShapeType="1"/>
            </p:cNvSpPr>
            <p:nvPr/>
          </p:nvSpPr>
          <p:spPr bwMode="auto">
            <a:xfrm>
              <a:off x="4316" y="2700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88" name="Rectangle 134"/>
            <p:cNvSpPr>
              <a:spLocks noChangeArrowheads="1"/>
            </p:cNvSpPr>
            <p:nvPr/>
          </p:nvSpPr>
          <p:spPr bwMode="auto">
            <a:xfrm>
              <a:off x="4320" y="2700"/>
              <a:ext cx="477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89" name="Rectangle 136"/>
            <p:cNvSpPr>
              <a:spLocks noChangeArrowheads="1"/>
            </p:cNvSpPr>
            <p:nvPr/>
          </p:nvSpPr>
          <p:spPr bwMode="auto">
            <a:xfrm>
              <a:off x="4797" y="2700"/>
              <a:ext cx="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90" name="Line 137"/>
            <p:cNvSpPr>
              <a:spLocks noChangeShapeType="1"/>
            </p:cNvSpPr>
            <p:nvPr/>
          </p:nvSpPr>
          <p:spPr bwMode="auto">
            <a:xfrm>
              <a:off x="4797" y="2700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91" name="Rectangle 138"/>
            <p:cNvSpPr>
              <a:spLocks noChangeArrowheads="1"/>
            </p:cNvSpPr>
            <p:nvPr/>
          </p:nvSpPr>
          <p:spPr bwMode="auto">
            <a:xfrm>
              <a:off x="4800" y="2700"/>
              <a:ext cx="480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92" name="Line 139"/>
            <p:cNvSpPr>
              <a:spLocks noChangeShapeType="1"/>
            </p:cNvSpPr>
            <p:nvPr/>
          </p:nvSpPr>
          <p:spPr bwMode="auto">
            <a:xfrm>
              <a:off x="4800" y="2700"/>
              <a:ext cx="48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93" name="Rectangle 140"/>
            <p:cNvSpPr>
              <a:spLocks noChangeArrowheads="1"/>
            </p:cNvSpPr>
            <p:nvPr/>
          </p:nvSpPr>
          <p:spPr bwMode="auto">
            <a:xfrm>
              <a:off x="958" y="2707"/>
              <a:ext cx="3" cy="4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94" name="Line 141"/>
            <p:cNvSpPr>
              <a:spLocks noChangeShapeType="1"/>
            </p:cNvSpPr>
            <p:nvPr/>
          </p:nvSpPr>
          <p:spPr bwMode="auto">
            <a:xfrm>
              <a:off x="958" y="2707"/>
              <a:ext cx="1" cy="4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95" name="Rectangle 142"/>
            <p:cNvSpPr>
              <a:spLocks noChangeArrowheads="1"/>
            </p:cNvSpPr>
            <p:nvPr/>
          </p:nvSpPr>
          <p:spPr bwMode="auto">
            <a:xfrm>
              <a:off x="1438" y="2707"/>
              <a:ext cx="3" cy="4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96" name="Line 143"/>
            <p:cNvSpPr>
              <a:spLocks noChangeShapeType="1"/>
            </p:cNvSpPr>
            <p:nvPr/>
          </p:nvSpPr>
          <p:spPr bwMode="auto">
            <a:xfrm>
              <a:off x="1438" y="2707"/>
              <a:ext cx="1" cy="4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97" name="Rectangle 144"/>
            <p:cNvSpPr>
              <a:spLocks noChangeArrowheads="1"/>
            </p:cNvSpPr>
            <p:nvPr/>
          </p:nvSpPr>
          <p:spPr bwMode="auto">
            <a:xfrm>
              <a:off x="1918" y="2707"/>
              <a:ext cx="4" cy="4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98" name="Line 145"/>
            <p:cNvSpPr>
              <a:spLocks noChangeShapeType="1"/>
            </p:cNvSpPr>
            <p:nvPr/>
          </p:nvSpPr>
          <p:spPr bwMode="auto">
            <a:xfrm>
              <a:off x="1918" y="2707"/>
              <a:ext cx="1" cy="4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599" name="Rectangle 146"/>
            <p:cNvSpPr>
              <a:spLocks noChangeArrowheads="1"/>
            </p:cNvSpPr>
            <p:nvPr/>
          </p:nvSpPr>
          <p:spPr bwMode="auto">
            <a:xfrm>
              <a:off x="2399" y="2707"/>
              <a:ext cx="3" cy="4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00" name="Line 147"/>
            <p:cNvSpPr>
              <a:spLocks noChangeShapeType="1"/>
            </p:cNvSpPr>
            <p:nvPr/>
          </p:nvSpPr>
          <p:spPr bwMode="auto">
            <a:xfrm>
              <a:off x="2399" y="2707"/>
              <a:ext cx="1" cy="4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01" name="Rectangle 148"/>
            <p:cNvSpPr>
              <a:spLocks noChangeArrowheads="1"/>
            </p:cNvSpPr>
            <p:nvPr/>
          </p:nvSpPr>
          <p:spPr bwMode="auto">
            <a:xfrm>
              <a:off x="2879" y="2707"/>
              <a:ext cx="3" cy="4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02" name="Line 149"/>
            <p:cNvSpPr>
              <a:spLocks noChangeShapeType="1"/>
            </p:cNvSpPr>
            <p:nvPr/>
          </p:nvSpPr>
          <p:spPr bwMode="auto">
            <a:xfrm>
              <a:off x="2879" y="2707"/>
              <a:ext cx="1" cy="4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03" name="Rectangle 150"/>
            <p:cNvSpPr>
              <a:spLocks noChangeArrowheads="1"/>
            </p:cNvSpPr>
            <p:nvPr/>
          </p:nvSpPr>
          <p:spPr bwMode="auto">
            <a:xfrm>
              <a:off x="3359" y="2707"/>
              <a:ext cx="3" cy="4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04" name="Line 151"/>
            <p:cNvSpPr>
              <a:spLocks noChangeShapeType="1"/>
            </p:cNvSpPr>
            <p:nvPr/>
          </p:nvSpPr>
          <p:spPr bwMode="auto">
            <a:xfrm>
              <a:off x="3359" y="2707"/>
              <a:ext cx="1" cy="4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05" name="Rectangle 152"/>
            <p:cNvSpPr>
              <a:spLocks noChangeArrowheads="1"/>
            </p:cNvSpPr>
            <p:nvPr/>
          </p:nvSpPr>
          <p:spPr bwMode="auto">
            <a:xfrm>
              <a:off x="3836" y="2707"/>
              <a:ext cx="3" cy="4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06" name="Line 153"/>
            <p:cNvSpPr>
              <a:spLocks noChangeShapeType="1"/>
            </p:cNvSpPr>
            <p:nvPr/>
          </p:nvSpPr>
          <p:spPr bwMode="auto">
            <a:xfrm>
              <a:off x="3836" y="2707"/>
              <a:ext cx="1" cy="4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07" name="Rectangle 154"/>
            <p:cNvSpPr>
              <a:spLocks noChangeArrowheads="1"/>
            </p:cNvSpPr>
            <p:nvPr/>
          </p:nvSpPr>
          <p:spPr bwMode="auto">
            <a:xfrm>
              <a:off x="4316" y="2707"/>
              <a:ext cx="4" cy="4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08" name="Line 155"/>
            <p:cNvSpPr>
              <a:spLocks noChangeShapeType="1"/>
            </p:cNvSpPr>
            <p:nvPr/>
          </p:nvSpPr>
          <p:spPr bwMode="auto">
            <a:xfrm>
              <a:off x="4316" y="2707"/>
              <a:ext cx="1" cy="4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09" name="Rectangle 156"/>
            <p:cNvSpPr>
              <a:spLocks noChangeArrowheads="1"/>
            </p:cNvSpPr>
            <p:nvPr/>
          </p:nvSpPr>
          <p:spPr bwMode="auto">
            <a:xfrm>
              <a:off x="4797" y="2707"/>
              <a:ext cx="3" cy="4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10" name="Line 157"/>
            <p:cNvSpPr>
              <a:spLocks noChangeShapeType="1"/>
            </p:cNvSpPr>
            <p:nvPr/>
          </p:nvSpPr>
          <p:spPr bwMode="auto">
            <a:xfrm>
              <a:off x="4797" y="2707"/>
              <a:ext cx="1" cy="4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11" name="Rectangle 158"/>
            <p:cNvSpPr>
              <a:spLocks noChangeArrowheads="1"/>
            </p:cNvSpPr>
            <p:nvPr/>
          </p:nvSpPr>
          <p:spPr bwMode="auto">
            <a:xfrm>
              <a:off x="574" y="3164"/>
              <a:ext cx="299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4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 Light" panose="020B0502040204020203" pitchFamily="34" charset="-122"/>
                  <a:cs typeface="+mn-cs"/>
                </a:rPr>
                <a:t>vl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12" name="Rectangle 159"/>
            <p:cNvSpPr>
              <a:spLocks noChangeArrowheads="1"/>
            </p:cNvSpPr>
            <p:nvPr/>
          </p:nvSpPr>
          <p:spPr bwMode="auto">
            <a:xfrm>
              <a:off x="481" y="3148"/>
              <a:ext cx="477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13" name="Line 160"/>
            <p:cNvSpPr>
              <a:spLocks noChangeShapeType="1"/>
            </p:cNvSpPr>
            <p:nvPr/>
          </p:nvSpPr>
          <p:spPr bwMode="auto">
            <a:xfrm>
              <a:off x="481" y="3148"/>
              <a:ext cx="47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14" name="Rectangle 161"/>
            <p:cNvSpPr>
              <a:spLocks noChangeArrowheads="1"/>
            </p:cNvSpPr>
            <p:nvPr/>
          </p:nvSpPr>
          <p:spPr bwMode="auto">
            <a:xfrm>
              <a:off x="958" y="3148"/>
              <a:ext cx="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15" name="Line 162"/>
            <p:cNvSpPr>
              <a:spLocks noChangeShapeType="1"/>
            </p:cNvSpPr>
            <p:nvPr/>
          </p:nvSpPr>
          <p:spPr bwMode="auto">
            <a:xfrm>
              <a:off x="958" y="314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16" name="Rectangle 163"/>
            <p:cNvSpPr>
              <a:spLocks noChangeArrowheads="1"/>
            </p:cNvSpPr>
            <p:nvPr/>
          </p:nvSpPr>
          <p:spPr bwMode="auto">
            <a:xfrm>
              <a:off x="961" y="3148"/>
              <a:ext cx="477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17" name="Line 164"/>
            <p:cNvSpPr>
              <a:spLocks noChangeShapeType="1"/>
            </p:cNvSpPr>
            <p:nvPr/>
          </p:nvSpPr>
          <p:spPr bwMode="auto">
            <a:xfrm>
              <a:off x="961" y="3148"/>
              <a:ext cx="47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18" name="Rectangle 165"/>
            <p:cNvSpPr>
              <a:spLocks noChangeArrowheads="1"/>
            </p:cNvSpPr>
            <p:nvPr/>
          </p:nvSpPr>
          <p:spPr bwMode="auto">
            <a:xfrm>
              <a:off x="1438" y="3148"/>
              <a:ext cx="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19" name="Line 166"/>
            <p:cNvSpPr>
              <a:spLocks noChangeShapeType="1"/>
            </p:cNvSpPr>
            <p:nvPr/>
          </p:nvSpPr>
          <p:spPr bwMode="auto">
            <a:xfrm>
              <a:off x="1438" y="314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20" name="Rectangle 167"/>
            <p:cNvSpPr>
              <a:spLocks noChangeArrowheads="1"/>
            </p:cNvSpPr>
            <p:nvPr/>
          </p:nvSpPr>
          <p:spPr bwMode="auto">
            <a:xfrm>
              <a:off x="1441" y="3148"/>
              <a:ext cx="477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21" name="Line 168"/>
            <p:cNvSpPr>
              <a:spLocks noChangeShapeType="1"/>
            </p:cNvSpPr>
            <p:nvPr/>
          </p:nvSpPr>
          <p:spPr bwMode="auto">
            <a:xfrm>
              <a:off x="1441" y="3148"/>
              <a:ext cx="47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22" name="Rectangle 169"/>
            <p:cNvSpPr>
              <a:spLocks noChangeArrowheads="1"/>
            </p:cNvSpPr>
            <p:nvPr/>
          </p:nvSpPr>
          <p:spPr bwMode="auto">
            <a:xfrm>
              <a:off x="1918" y="3148"/>
              <a:ext cx="4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23" name="Line 170"/>
            <p:cNvSpPr>
              <a:spLocks noChangeShapeType="1"/>
            </p:cNvSpPr>
            <p:nvPr/>
          </p:nvSpPr>
          <p:spPr bwMode="auto">
            <a:xfrm>
              <a:off x="1918" y="314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24" name="Rectangle 171"/>
            <p:cNvSpPr>
              <a:spLocks noChangeArrowheads="1"/>
            </p:cNvSpPr>
            <p:nvPr/>
          </p:nvSpPr>
          <p:spPr bwMode="auto">
            <a:xfrm>
              <a:off x="1922" y="3148"/>
              <a:ext cx="477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25" name="Line 172"/>
            <p:cNvSpPr>
              <a:spLocks noChangeShapeType="1"/>
            </p:cNvSpPr>
            <p:nvPr/>
          </p:nvSpPr>
          <p:spPr bwMode="auto">
            <a:xfrm>
              <a:off x="1922" y="3148"/>
              <a:ext cx="47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26" name="Rectangle 173"/>
            <p:cNvSpPr>
              <a:spLocks noChangeArrowheads="1"/>
            </p:cNvSpPr>
            <p:nvPr/>
          </p:nvSpPr>
          <p:spPr bwMode="auto">
            <a:xfrm>
              <a:off x="2399" y="3148"/>
              <a:ext cx="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27" name="Line 174"/>
            <p:cNvSpPr>
              <a:spLocks noChangeShapeType="1"/>
            </p:cNvSpPr>
            <p:nvPr/>
          </p:nvSpPr>
          <p:spPr bwMode="auto">
            <a:xfrm>
              <a:off x="2399" y="314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28" name="Rectangle 175"/>
            <p:cNvSpPr>
              <a:spLocks noChangeArrowheads="1"/>
            </p:cNvSpPr>
            <p:nvPr/>
          </p:nvSpPr>
          <p:spPr bwMode="auto">
            <a:xfrm>
              <a:off x="2402" y="3148"/>
              <a:ext cx="477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29" name="Line 176"/>
            <p:cNvSpPr>
              <a:spLocks noChangeShapeType="1"/>
            </p:cNvSpPr>
            <p:nvPr/>
          </p:nvSpPr>
          <p:spPr bwMode="auto">
            <a:xfrm>
              <a:off x="2402" y="3148"/>
              <a:ext cx="47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30" name="Rectangle 177"/>
            <p:cNvSpPr>
              <a:spLocks noChangeArrowheads="1"/>
            </p:cNvSpPr>
            <p:nvPr/>
          </p:nvSpPr>
          <p:spPr bwMode="auto">
            <a:xfrm>
              <a:off x="2879" y="3148"/>
              <a:ext cx="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31" name="Line 178"/>
            <p:cNvSpPr>
              <a:spLocks noChangeShapeType="1"/>
            </p:cNvSpPr>
            <p:nvPr/>
          </p:nvSpPr>
          <p:spPr bwMode="auto">
            <a:xfrm>
              <a:off x="2879" y="314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32" name="Rectangle 179"/>
            <p:cNvSpPr>
              <a:spLocks noChangeArrowheads="1"/>
            </p:cNvSpPr>
            <p:nvPr/>
          </p:nvSpPr>
          <p:spPr bwMode="auto">
            <a:xfrm>
              <a:off x="2882" y="3148"/>
              <a:ext cx="477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33" name="Line 180"/>
            <p:cNvSpPr>
              <a:spLocks noChangeShapeType="1"/>
            </p:cNvSpPr>
            <p:nvPr/>
          </p:nvSpPr>
          <p:spPr bwMode="auto">
            <a:xfrm>
              <a:off x="2882" y="3148"/>
              <a:ext cx="47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34" name="Rectangle 181"/>
            <p:cNvSpPr>
              <a:spLocks noChangeArrowheads="1"/>
            </p:cNvSpPr>
            <p:nvPr/>
          </p:nvSpPr>
          <p:spPr bwMode="auto">
            <a:xfrm>
              <a:off x="3359" y="3148"/>
              <a:ext cx="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35" name="Line 182"/>
            <p:cNvSpPr>
              <a:spLocks noChangeShapeType="1"/>
            </p:cNvSpPr>
            <p:nvPr/>
          </p:nvSpPr>
          <p:spPr bwMode="auto">
            <a:xfrm>
              <a:off x="3359" y="314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36" name="Rectangle 183"/>
            <p:cNvSpPr>
              <a:spLocks noChangeArrowheads="1"/>
            </p:cNvSpPr>
            <p:nvPr/>
          </p:nvSpPr>
          <p:spPr bwMode="auto">
            <a:xfrm>
              <a:off x="3362" y="3148"/>
              <a:ext cx="474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37" name="Line 184"/>
            <p:cNvSpPr>
              <a:spLocks noChangeShapeType="1"/>
            </p:cNvSpPr>
            <p:nvPr/>
          </p:nvSpPr>
          <p:spPr bwMode="auto">
            <a:xfrm>
              <a:off x="3362" y="3148"/>
              <a:ext cx="47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38" name="Rectangle 185"/>
            <p:cNvSpPr>
              <a:spLocks noChangeArrowheads="1"/>
            </p:cNvSpPr>
            <p:nvPr/>
          </p:nvSpPr>
          <p:spPr bwMode="auto">
            <a:xfrm>
              <a:off x="3836" y="3148"/>
              <a:ext cx="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39" name="Line 186"/>
            <p:cNvSpPr>
              <a:spLocks noChangeShapeType="1"/>
            </p:cNvSpPr>
            <p:nvPr/>
          </p:nvSpPr>
          <p:spPr bwMode="auto">
            <a:xfrm>
              <a:off x="3836" y="314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40" name="Rectangle 187"/>
            <p:cNvSpPr>
              <a:spLocks noChangeArrowheads="1"/>
            </p:cNvSpPr>
            <p:nvPr/>
          </p:nvSpPr>
          <p:spPr bwMode="auto">
            <a:xfrm>
              <a:off x="3839" y="3148"/>
              <a:ext cx="477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41" name="Line 188"/>
            <p:cNvSpPr>
              <a:spLocks noChangeShapeType="1"/>
            </p:cNvSpPr>
            <p:nvPr/>
          </p:nvSpPr>
          <p:spPr bwMode="auto">
            <a:xfrm>
              <a:off x="3839" y="3148"/>
              <a:ext cx="47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42" name="Rectangle 189"/>
            <p:cNvSpPr>
              <a:spLocks noChangeArrowheads="1"/>
            </p:cNvSpPr>
            <p:nvPr/>
          </p:nvSpPr>
          <p:spPr bwMode="auto">
            <a:xfrm>
              <a:off x="4316" y="3148"/>
              <a:ext cx="4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43" name="Line 190"/>
            <p:cNvSpPr>
              <a:spLocks noChangeShapeType="1"/>
            </p:cNvSpPr>
            <p:nvPr/>
          </p:nvSpPr>
          <p:spPr bwMode="auto">
            <a:xfrm>
              <a:off x="4316" y="314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44" name="Rectangle 191"/>
            <p:cNvSpPr>
              <a:spLocks noChangeArrowheads="1"/>
            </p:cNvSpPr>
            <p:nvPr/>
          </p:nvSpPr>
          <p:spPr bwMode="auto">
            <a:xfrm>
              <a:off x="4320" y="3148"/>
              <a:ext cx="477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45" name="Line 192"/>
            <p:cNvSpPr>
              <a:spLocks noChangeShapeType="1"/>
            </p:cNvSpPr>
            <p:nvPr/>
          </p:nvSpPr>
          <p:spPr bwMode="auto">
            <a:xfrm>
              <a:off x="4320" y="3148"/>
              <a:ext cx="47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46" name="Rectangle 193"/>
            <p:cNvSpPr>
              <a:spLocks noChangeArrowheads="1"/>
            </p:cNvSpPr>
            <p:nvPr/>
          </p:nvSpPr>
          <p:spPr bwMode="auto">
            <a:xfrm>
              <a:off x="4797" y="3148"/>
              <a:ext cx="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47" name="Line 194"/>
            <p:cNvSpPr>
              <a:spLocks noChangeShapeType="1"/>
            </p:cNvSpPr>
            <p:nvPr/>
          </p:nvSpPr>
          <p:spPr bwMode="auto">
            <a:xfrm>
              <a:off x="4797" y="314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48" name="Rectangle 195"/>
            <p:cNvSpPr>
              <a:spLocks noChangeArrowheads="1"/>
            </p:cNvSpPr>
            <p:nvPr/>
          </p:nvSpPr>
          <p:spPr bwMode="auto">
            <a:xfrm>
              <a:off x="4800" y="3148"/>
              <a:ext cx="480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49" name="Line 196"/>
            <p:cNvSpPr>
              <a:spLocks noChangeShapeType="1"/>
            </p:cNvSpPr>
            <p:nvPr/>
          </p:nvSpPr>
          <p:spPr bwMode="auto">
            <a:xfrm>
              <a:off x="4800" y="3148"/>
              <a:ext cx="48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50" name="Rectangle 197"/>
            <p:cNvSpPr>
              <a:spLocks noChangeArrowheads="1"/>
            </p:cNvSpPr>
            <p:nvPr/>
          </p:nvSpPr>
          <p:spPr bwMode="auto">
            <a:xfrm>
              <a:off x="958" y="3154"/>
              <a:ext cx="3" cy="4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51" name="Rectangle 199"/>
            <p:cNvSpPr>
              <a:spLocks noChangeArrowheads="1"/>
            </p:cNvSpPr>
            <p:nvPr/>
          </p:nvSpPr>
          <p:spPr bwMode="auto">
            <a:xfrm>
              <a:off x="1438" y="3154"/>
              <a:ext cx="3" cy="4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52" name="Line 200"/>
            <p:cNvSpPr>
              <a:spLocks noChangeShapeType="1"/>
            </p:cNvSpPr>
            <p:nvPr/>
          </p:nvSpPr>
          <p:spPr bwMode="auto">
            <a:xfrm>
              <a:off x="1438" y="3154"/>
              <a:ext cx="1" cy="4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53" name="Rectangle 201"/>
            <p:cNvSpPr>
              <a:spLocks noChangeArrowheads="1"/>
            </p:cNvSpPr>
            <p:nvPr/>
          </p:nvSpPr>
          <p:spPr bwMode="auto">
            <a:xfrm>
              <a:off x="1918" y="3154"/>
              <a:ext cx="4" cy="4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54" name="Line 202"/>
            <p:cNvSpPr>
              <a:spLocks noChangeShapeType="1"/>
            </p:cNvSpPr>
            <p:nvPr/>
          </p:nvSpPr>
          <p:spPr bwMode="auto">
            <a:xfrm>
              <a:off x="1918" y="3154"/>
              <a:ext cx="1" cy="4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55" name="Rectangle 203"/>
            <p:cNvSpPr>
              <a:spLocks noChangeArrowheads="1"/>
            </p:cNvSpPr>
            <p:nvPr/>
          </p:nvSpPr>
          <p:spPr bwMode="auto">
            <a:xfrm>
              <a:off x="2399" y="3154"/>
              <a:ext cx="3" cy="4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56" name="Line 204"/>
            <p:cNvSpPr>
              <a:spLocks noChangeShapeType="1"/>
            </p:cNvSpPr>
            <p:nvPr/>
          </p:nvSpPr>
          <p:spPr bwMode="auto">
            <a:xfrm>
              <a:off x="2399" y="3154"/>
              <a:ext cx="1" cy="4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57" name="Rectangle 205"/>
            <p:cNvSpPr>
              <a:spLocks noChangeArrowheads="1"/>
            </p:cNvSpPr>
            <p:nvPr/>
          </p:nvSpPr>
          <p:spPr bwMode="auto">
            <a:xfrm>
              <a:off x="2879" y="3154"/>
              <a:ext cx="3" cy="4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58" name="Line 206"/>
            <p:cNvSpPr>
              <a:spLocks noChangeShapeType="1"/>
            </p:cNvSpPr>
            <p:nvPr/>
          </p:nvSpPr>
          <p:spPr bwMode="auto">
            <a:xfrm>
              <a:off x="2879" y="3154"/>
              <a:ext cx="1" cy="4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59" name="Rectangle 207"/>
            <p:cNvSpPr>
              <a:spLocks noChangeArrowheads="1"/>
            </p:cNvSpPr>
            <p:nvPr/>
          </p:nvSpPr>
          <p:spPr bwMode="auto">
            <a:xfrm>
              <a:off x="3359" y="3154"/>
              <a:ext cx="3" cy="4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60" name="Line 208"/>
            <p:cNvSpPr>
              <a:spLocks noChangeShapeType="1"/>
            </p:cNvSpPr>
            <p:nvPr/>
          </p:nvSpPr>
          <p:spPr bwMode="auto">
            <a:xfrm>
              <a:off x="3359" y="3154"/>
              <a:ext cx="1" cy="4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61" name="Rectangle 209"/>
            <p:cNvSpPr>
              <a:spLocks noChangeArrowheads="1"/>
            </p:cNvSpPr>
            <p:nvPr/>
          </p:nvSpPr>
          <p:spPr bwMode="auto">
            <a:xfrm>
              <a:off x="3836" y="3154"/>
              <a:ext cx="3" cy="4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62" name="Line 210"/>
            <p:cNvSpPr>
              <a:spLocks noChangeShapeType="1"/>
            </p:cNvSpPr>
            <p:nvPr/>
          </p:nvSpPr>
          <p:spPr bwMode="auto">
            <a:xfrm>
              <a:off x="3836" y="3154"/>
              <a:ext cx="1" cy="4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63" name="Rectangle 211"/>
            <p:cNvSpPr>
              <a:spLocks noChangeArrowheads="1"/>
            </p:cNvSpPr>
            <p:nvPr/>
          </p:nvSpPr>
          <p:spPr bwMode="auto">
            <a:xfrm>
              <a:off x="4316" y="3154"/>
              <a:ext cx="4" cy="4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64" name="Line 212"/>
            <p:cNvSpPr>
              <a:spLocks noChangeShapeType="1"/>
            </p:cNvSpPr>
            <p:nvPr/>
          </p:nvSpPr>
          <p:spPr bwMode="auto">
            <a:xfrm>
              <a:off x="4316" y="3154"/>
              <a:ext cx="1" cy="4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65" name="Rectangle 213"/>
            <p:cNvSpPr>
              <a:spLocks noChangeArrowheads="1"/>
            </p:cNvSpPr>
            <p:nvPr/>
          </p:nvSpPr>
          <p:spPr bwMode="auto">
            <a:xfrm>
              <a:off x="4797" y="3154"/>
              <a:ext cx="3" cy="4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1666" name="Line 214"/>
            <p:cNvSpPr>
              <a:spLocks noChangeShapeType="1"/>
            </p:cNvSpPr>
            <p:nvPr/>
          </p:nvSpPr>
          <p:spPr bwMode="auto">
            <a:xfrm>
              <a:off x="4797" y="3154"/>
              <a:ext cx="1" cy="4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</p:grpSp>
      <p:sp>
        <p:nvSpPr>
          <p:cNvPr id="182489" name="Text Box 217"/>
          <p:cNvSpPr txBox="1">
            <a:spLocks noChangeArrowheads="1"/>
          </p:cNvSpPr>
          <p:nvPr/>
        </p:nvSpPr>
        <p:spPr bwMode="auto">
          <a:xfrm>
            <a:off x="1690688" y="4437063"/>
            <a:ext cx="5048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0</a:t>
            </a:r>
          </a:p>
        </p:txBody>
      </p:sp>
      <p:sp>
        <p:nvSpPr>
          <p:cNvPr id="182490" name="Text Box 218"/>
          <p:cNvSpPr txBox="1">
            <a:spLocks noChangeArrowheads="1"/>
          </p:cNvSpPr>
          <p:nvPr/>
        </p:nvSpPr>
        <p:spPr bwMode="auto">
          <a:xfrm>
            <a:off x="2482850" y="4437063"/>
            <a:ext cx="5048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6</a:t>
            </a:r>
          </a:p>
        </p:txBody>
      </p:sp>
      <p:sp>
        <p:nvSpPr>
          <p:cNvPr id="182491" name="Text Box 219"/>
          <p:cNvSpPr txBox="1">
            <a:spLocks noChangeArrowheads="1"/>
          </p:cNvSpPr>
          <p:nvPr/>
        </p:nvSpPr>
        <p:spPr bwMode="auto">
          <a:xfrm>
            <a:off x="3203575" y="4437063"/>
            <a:ext cx="5048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4</a:t>
            </a:r>
          </a:p>
        </p:txBody>
      </p:sp>
      <p:sp>
        <p:nvSpPr>
          <p:cNvPr id="182492" name="Text Box 220"/>
          <p:cNvSpPr txBox="1">
            <a:spLocks noChangeArrowheads="1"/>
          </p:cNvSpPr>
          <p:nvPr/>
        </p:nvSpPr>
        <p:spPr bwMode="auto">
          <a:xfrm>
            <a:off x="3995738" y="4437063"/>
            <a:ext cx="5048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5</a:t>
            </a:r>
          </a:p>
        </p:txBody>
      </p:sp>
      <p:sp>
        <p:nvSpPr>
          <p:cNvPr id="182493" name="Text Box 221"/>
          <p:cNvSpPr txBox="1">
            <a:spLocks noChangeArrowheads="1"/>
          </p:cNvSpPr>
          <p:nvPr/>
        </p:nvSpPr>
        <p:spPr bwMode="auto">
          <a:xfrm>
            <a:off x="4714875" y="4437063"/>
            <a:ext cx="5048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7</a:t>
            </a:r>
          </a:p>
        </p:txBody>
      </p:sp>
      <p:sp>
        <p:nvSpPr>
          <p:cNvPr id="182494" name="Text Box 222"/>
          <p:cNvSpPr txBox="1">
            <a:spLocks noChangeArrowheads="1"/>
          </p:cNvSpPr>
          <p:nvPr/>
        </p:nvSpPr>
        <p:spPr bwMode="auto">
          <a:xfrm>
            <a:off x="5507038" y="4437063"/>
            <a:ext cx="5048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7</a:t>
            </a:r>
          </a:p>
        </p:txBody>
      </p:sp>
      <p:sp>
        <p:nvSpPr>
          <p:cNvPr id="182495" name="Text Box 223"/>
          <p:cNvSpPr txBox="1">
            <a:spLocks noChangeArrowheads="1"/>
          </p:cNvSpPr>
          <p:nvPr/>
        </p:nvSpPr>
        <p:spPr bwMode="auto">
          <a:xfrm>
            <a:off x="6156325" y="4437063"/>
            <a:ext cx="6492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15</a:t>
            </a:r>
          </a:p>
        </p:txBody>
      </p:sp>
      <p:sp>
        <p:nvSpPr>
          <p:cNvPr id="182496" name="Text Box 224"/>
          <p:cNvSpPr txBox="1">
            <a:spLocks noChangeArrowheads="1"/>
          </p:cNvSpPr>
          <p:nvPr/>
        </p:nvSpPr>
        <p:spPr bwMode="auto">
          <a:xfrm>
            <a:off x="6948488" y="4437063"/>
            <a:ext cx="6492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14</a:t>
            </a:r>
          </a:p>
        </p:txBody>
      </p:sp>
      <p:sp>
        <p:nvSpPr>
          <p:cNvPr id="182497" name="Text Box 225"/>
          <p:cNvSpPr txBox="1">
            <a:spLocks noChangeArrowheads="1"/>
          </p:cNvSpPr>
          <p:nvPr/>
        </p:nvSpPr>
        <p:spPr bwMode="auto">
          <a:xfrm>
            <a:off x="7739063" y="4437063"/>
            <a:ext cx="6492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18</a:t>
            </a:r>
          </a:p>
        </p:txBody>
      </p:sp>
      <p:sp>
        <p:nvSpPr>
          <p:cNvPr id="182498" name="Text Box 226"/>
          <p:cNvSpPr txBox="1">
            <a:spLocks noChangeArrowheads="1"/>
          </p:cNvSpPr>
          <p:nvPr/>
        </p:nvSpPr>
        <p:spPr bwMode="auto">
          <a:xfrm>
            <a:off x="7740650" y="5141913"/>
            <a:ext cx="6492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18</a:t>
            </a:r>
          </a:p>
        </p:txBody>
      </p:sp>
      <p:sp>
        <p:nvSpPr>
          <p:cNvPr id="182499" name="Text Box 227"/>
          <p:cNvSpPr txBox="1">
            <a:spLocks noChangeArrowheads="1"/>
          </p:cNvSpPr>
          <p:nvPr/>
        </p:nvSpPr>
        <p:spPr bwMode="auto">
          <a:xfrm>
            <a:off x="6948488" y="5157788"/>
            <a:ext cx="6492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14</a:t>
            </a:r>
          </a:p>
        </p:txBody>
      </p:sp>
      <p:sp>
        <p:nvSpPr>
          <p:cNvPr id="182500" name="Text Box 228"/>
          <p:cNvSpPr txBox="1">
            <a:spLocks noChangeArrowheads="1"/>
          </p:cNvSpPr>
          <p:nvPr/>
        </p:nvSpPr>
        <p:spPr bwMode="auto">
          <a:xfrm>
            <a:off x="6156325" y="5157788"/>
            <a:ext cx="6492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16</a:t>
            </a:r>
          </a:p>
        </p:txBody>
      </p:sp>
      <p:sp>
        <p:nvSpPr>
          <p:cNvPr id="182501" name="Text Box 229"/>
          <p:cNvSpPr txBox="1">
            <a:spLocks noChangeArrowheads="1"/>
          </p:cNvSpPr>
          <p:nvPr/>
        </p:nvSpPr>
        <p:spPr bwMode="auto">
          <a:xfrm>
            <a:off x="5435600" y="5157788"/>
            <a:ext cx="6492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10</a:t>
            </a:r>
          </a:p>
        </p:txBody>
      </p:sp>
      <p:sp>
        <p:nvSpPr>
          <p:cNvPr id="182502" name="Text Box 230"/>
          <p:cNvSpPr txBox="1">
            <a:spLocks noChangeArrowheads="1"/>
          </p:cNvSpPr>
          <p:nvPr/>
        </p:nvSpPr>
        <p:spPr bwMode="auto">
          <a:xfrm>
            <a:off x="4716463" y="5157788"/>
            <a:ext cx="431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7</a:t>
            </a:r>
          </a:p>
        </p:txBody>
      </p:sp>
      <p:sp>
        <p:nvSpPr>
          <p:cNvPr id="182503" name="Text Box 231"/>
          <p:cNvSpPr txBox="1">
            <a:spLocks noChangeArrowheads="1"/>
          </p:cNvSpPr>
          <p:nvPr/>
        </p:nvSpPr>
        <p:spPr bwMode="auto">
          <a:xfrm>
            <a:off x="3995738" y="5157788"/>
            <a:ext cx="431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8</a:t>
            </a:r>
          </a:p>
        </p:txBody>
      </p:sp>
      <p:sp>
        <p:nvSpPr>
          <p:cNvPr id="182504" name="Text Box 232"/>
          <p:cNvSpPr txBox="1">
            <a:spLocks noChangeArrowheads="1"/>
          </p:cNvSpPr>
          <p:nvPr/>
        </p:nvSpPr>
        <p:spPr bwMode="auto">
          <a:xfrm>
            <a:off x="3203575" y="5157788"/>
            <a:ext cx="431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6</a:t>
            </a:r>
          </a:p>
        </p:txBody>
      </p:sp>
      <p:sp>
        <p:nvSpPr>
          <p:cNvPr id="182505" name="Text Box 233"/>
          <p:cNvSpPr txBox="1">
            <a:spLocks noChangeArrowheads="1"/>
          </p:cNvSpPr>
          <p:nvPr/>
        </p:nvSpPr>
        <p:spPr bwMode="auto">
          <a:xfrm>
            <a:off x="2484438" y="5157788"/>
            <a:ext cx="431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6</a:t>
            </a:r>
          </a:p>
        </p:txBody>
      </p:sp>
      <p:sp>
        <p:nvSpPr>
          <p:cNvPr id="182506" name="Text Box 234"/>
          <p:cNvSpPr txBox="1">
            <a:spLocks noChangeArrowheads="1"/>
          </p:cNvSpPr>
          <p:nvPr/>
        </p:nvSpPr>
        <p:spPr bwMode="auto">
          <a:xfrm>
            <a:off x="1692275" y="5157788"/>
            <a:ext cx="431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33530085"/>
      </p:ext>
    </p:extLst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2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2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82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8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8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8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8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8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8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82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8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82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344" grpId="0" autoUpdateAnimBg="0"/>
      <p:bldP spid="182489" grpId="0"/>
      <p:bldP spid="182490" grpId="0"/>
      <p:bldP spid="182491" grpId="0"/>
      <p:bldP spid="182492" grpId="0"/>
      <p:bldP spid="182493" grpId="0"/>
      <p:bldP spid="182494" grpId="0"/>
      <p:bldP spid="182495" grpId="0"/>
      <p:bldP spid="182496" grpId="0"/>
      <p:bldP spid="182497" grpId="0"/>
      <p:bldP spid="182498" grpId="0"/>
      <p:bldP spid="182499" grpId="0"/>
      <p:bldP spid="182500" grpId="0"/>
      <p:bldP spid="182501" grpId="0"/>
      <p:bldP spid="182502" grpId="0"/>
      <p:bldP spid="182503" grpId="0"/>
      <p:bldP spid="182504" grpId="0"/>
      <p:bldP spid="182505" grpId="0"/>
      <p:bldP spid="18250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Line 2"/>
          <p:cNvSpPr>
            <a:spLocks noChangeShapeType="1"/>
          </p:cNvSpPr>
          <p:nvPr/>
        </p:nvSpPr>
        <p:spPr bwMode="auto">
          <a:xfrm>
            <a:off x="914400" y="1582825"/>
            <a:ext cx="7696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57699" name="Line 3"/>
          <p:cNvSpPr>
            <a:spLocks noChangeShapeType="1"/>
          </p:cNvSpPr>
          <p:nvPr/>
        </p:nvSpPr>
        <p:spPr bwMode="auto">
          <a:xfrm>
            <a:off x="8540750" y="-249150"/>
            <a:ext cx="44450" cy="18319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graphicFrame>
        <p:nvGraphicFramePr>
          <p:cNvPr id="157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226717"/>
              </p:ext>
            </p:extLst>
          </p:nvPr>
        </p:nvGraphicFramePr>
        <p:xfrm>
          <a:off x="920750" y="-45950"/>
          <a:ext cx="7697788" cy="177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文档" r:id="rId3" imgW="7609840" imgH="2275840" progId="Word.Document.8">
                  <p:embed/>
                </p:oleObj>
              </mc:Choice>
              <mc:Fallback>
                <p:oleObj name="文档" r:id="rId3" imgW="7609840" imgH="2275840" progId="Word.Document.8">
                  <p:embed/>
                  <p:pic>
                    <p:nvPicPr>
                      <p:cNvPr id="1577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-45950"/>
                        <a:ext cx="7697788" cy="177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1835150" y="5128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0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2597150" y="5128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6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3359150" y="5128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4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4121150" y="5128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5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4883150" y="5128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7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5645150" y="5128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7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6330950" y="51285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15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7061200" y="51285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14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7854950" y="51285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18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7823200" y="119865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80094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18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7061200" y="119865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80094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14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6299200" y="119865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80094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16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5537200" y="119865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80094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10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4806950" y="119865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80094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7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4013200" y="1198650"/>
            <a:ext cx="641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80094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8</a:t>
            </a:r>
          </a:p>
        </p:txBody>
      </p:sp>
      <p:sp>
        <p:nvSpPr>
          <p:cNvPr id="157716" name="Text Box 20"/>
          <p:cNvSpPr txBox="1">
            <a:spLocks noChangeArrowheads="1"/>
          </p:cNvSpPr>
          <p:nvPr/>
        </p:nvSpPr>
        <p:spPr bwMode="auto">
          <a:xfrm>
            <a:off x="3282950" y="1198650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80094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6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57717" name="Text Box 21"/>
          <p:cNvSpPr txBox="1">
            <a:spLocks noChangeArrowheads="1"/>
          </p:cNvSpPr>
          <p:nvPr/>
        </p:nvSpPr>
        <p:spPr bwMode="auto">
          <a:xfrm>
            <a:off x="2489200" y="1198650"/>
            <a:ext cx="641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80094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6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57718" name="Text Box 22"/>
          <p:cNvSpPr txBox="1">
            <a:spLocks noChangeArrowheads="1"/>
          </p:cNvSpPr>
          <p:nvPr/>
        </p:nvSpPr>
        <p:spPr bwMode="auto">
          <a:xfrm>
            <a:off x="1727200" y="1198650"/>
            <a:ext cx="641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80094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0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graphicFrame>
        <p:nvGraphicFramePr>
          <p:cNvPr id="15771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503092"/>
              </p:ext>
            </p:extLst>
          </p:nvPr>
        </p:nvGraphicFramePr>
        <p:xfrm>
          <a:off x="342900" y="3411538"/>
          <a:ext cx="8264525" cy="355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Document" r:id="rId5" imgW="8304418" imgH="3565060" progId="Word.Document.8">
                  <p:embed/>
                </p:oleObj>
              </mc:Choice>
              <mc:Fallback>
                <p:oleObj name="Document" r:id="rId5" imgW="8304418" imgH="3565060" progId="Word.Document.8">
                  <p:embed/>
                  <p:pic>
                    <p:nvPicPr>
                      <p:cNvPr id="15771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3411538"/>
                        <a:ext cx="8264525" cy="355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20" name="Line 24"/>
          <p:cNvSpPr>
            <a:spLocks noChangeShapeType="1"/>
          </p:cNvSpPr>
          <p:nvPr/>
        </p:nvSpPr>
        <p:spPr bwMode="auto">
          <a:xfrm>
            <a:off x="465138" y="6761163"/>
            <a:ext cx="815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57721" name="Line 25"/>
          <p:cNvSpPr>
            <a:spLocks noChangeShapeType="1"/>
          </p:cNvSpPr>
          <p:nvPr/>
        </p:nvSpPr>
        <p:spPr bwMode="auto">
          <a:xfrm>
            <a:off x="8618538" y="3484563"/>
            <a:ext cx="0" cy="3276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998538" y="4703763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0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1728788" y="4703763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0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2414588" y="4703763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0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57725" name="Text Box 29"/>
          <p:cNvSpPr txBox="1">
            <a:spLocks noChangeArrowheads="1"/>
          </p:cNvSpPr>
          <p:nvPr/>
        </p:nvSpPr>
        <p:spPr bwMode="auto">
          <a:xfrm>
            <a:off x="3100388" y="4703763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6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57726" name="Text Box 30"/>
          <p:cNvSpPr txBox="1">
            <a:spLocks noChangeArrowheads="1"/>
          </p:cNvSpPr>
          <p:nvPr/>
        </p:nvSpPr>
        <p:spPr bwMode="auto">
          <a:xfrm>
            <a:off x="3817938" y="4703763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4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57727" name="Text Box 31"/>
          <p:cNvSpPr txBox="1">
            <a:spLocks noChangeArrowheads="1"/>
          </p:cNvSpPr>
          <p:nvPr/>
        </p:nvSpPr>
        <p:spPr bwMode="auto">
          <a:xfrm>
            <a:off x="4548188" y="4703763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5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57728" name="Text Box 32"/>
          <p:cNvSpPr txBox="1">
            <a:spLocks noChangeArrowheads="1"/>
          </p:cNvSpPr>
          <p:nvPr/>
        </p:nvSpPr>
        <p:spPr bwMode="auto">
          <a:xfrm>
            <a:off x="5233988" y="4703763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7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57729" name="Text Box 33"/>
          <p:cNvSpPr txBox="1">
            <a:spLocks noChangeArrowheads="1"/>
          </p:cNvSpPr>
          <p:nvPr/>
        </p:nvSpPr>
        <p:spPr bwMode="auto">
          <a:xfrm>
            <a:off x="5951538" y="4703763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7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57730" name="Text Box 34"/>
          <p:cNvSpPr txBox="1">
            <a:spLocks noChangeArrowheads="1"/>
          </p:cNvSpPr>
          <p:nvPr/>
        </p:nvSpPr>
        <p:spPr bwMode="auto">
          <a:xfrm>
            <a:off x="6637338" y="4703763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7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57731" name="Text Box 35"/>
          <p:cNvSpPr txBox="1">
            <a:spLocks noChangeArrowheads="1"/>
          </p:cNvSpPr>
          <p:nvPr/>
        </p:nvSpPr>
        <p:spPr bwMode="auto">
          <a:xfrm>
            <a:off x="7215188" y="4703763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15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57732" name="Text Box 36"/>
          <p:cNvSpPr txBox="1">
            <a:spLocks noChangeArrowheads="1"/>
          </p:cNvSpPr>
          <p:nvPr/>
        </p:nvSpPr>
        <p:spPr bwMode="auto">
          <a:xfrm>
            <a:off x="7932738" y="4703763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14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57733" name="Text Box 37"/>
          <p:cNvSpPr txBox="1">
            <a:spLocks noChangeArrowheads="1"/>
          </p:cNvSpPr>
          <p:nvPr/>
        </p:nvSpPr>
        <p:spPr bwMode="auto">
          <a:xfrm>
            <a:off x="7932738" y="5434013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14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57734" name="Text Box 38"/>
          <p:cNvSpPr txBox="1">
            <a:spLocks noChangeArrowheads="1"/>
          </p:cNvSpPr>
          <p:nvPr/>
        </p:nvSpPr>
        <p:spPr bwMode="auto">
          <a:xfrm>
            <a:off x="7246938" y="5434013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16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57735" name="Text Box 39"/>
          <p:cNvSpPr txBox="1">
            <a:spLocks noChangeArrowheads="1"/>
          </p:cNvSpPr>
          <p:nvPr/>
        </p:nvSpPr>
        <p:spPr bwMode="auto">
          <a:xfrm>
            <a:off x="998538" y="5434013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0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57736" name="Text Box 40"/>
          <p:cNvSpPr txBox="1">
            <a:spLocks noChangeArrowheads="1"/>
          </p:cNvSpPr>
          <p:nvPr/>
        </p:nvSpPr>
        <p:spPr bwMode="auto">
          <a:xfrm>
            <a:off x="1728788" y="5434013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2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57737" name="Text Box 41"/>
          <p:cNvSpPr txBox="1">
            <a:spLocks noChangeArrowheads="1"/>
          </p:cNvSpPr>
          <p:nvPr/>
        </p:nvSpPr>
        <p:spPr bwMode="auto">
          <a:xfrm>
            <a:off x="2414588" y="5434013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3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57738" name="Text Box 42"/>
          <p:cNvSpPr txBox="1">
            <a:spLocks noChangeArrowheads="1"/>
          </p:cNvSpPr>
          <p:nvPr/>
        </p:nvSpPr>
        <p:spPr bwMode="auto">
          <a:xfrm>
            <a:off x="3100388" y="5434013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6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57739" name="Text Box 43"/>
          <p:cNvSpPr txBox="1">
            <a:spLocks noChangeArrowheads="1"/>
          </p:cNvSpPr>
          <p:nvPr/>
        </p:nvSpPr>
        <p:spPr bwMode="auto">
          <a:xfrm>
            <a:off x="3817938" y="5434013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6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57740" name="Text Box 44"/>
          <p:cNvSpPr txBox="1">
            <a:spLocks noChangeArrowheads="1"/>
          </p:cNvSpPr>
          <p:nvPr/>
        </p:nvSpPr>
        <p:spPr bwMode="auto">
          <a:xfrm>
            <a:off x="4548188" y="5434013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8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57741" name="Text Box 45"/>
          <p:cNvSpPr txBox="1">
            <a:spLocks noChangeArrowheads="1"/>
          </p:cNvSpPr>
          <p:nvPr/>
        </p:nvSpPr>
        <p:spPr bwMode="auto">
          <a:xfrm>
            <a:off x="5233988" y="5434013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8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57742" name="Text Box 46"/>
          <p:cNvSpPr txBox="1">
            <a:spLocks noChangeArrowheads="1"/>
          </p:cNvSpPr>
          <p:nvPr/>
        </p:nvSpPr>
        <p:spPr bwMode="auto">
          <a:xfrm>
            <a:off x="5951538" y="5434013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7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57743" name="Text Box 47"/>
          <p:cNvSpPr txBox="1">
            <a:spLocks noChangeArrowheads="1"/>
          </p:cNvSpPr>
          <p:nvPr/>
        </p:nvSpPr>
        <p:spPr bwMode="auto">
          <a:xfrm>
            <a:off x="6529388" y="5434013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10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  <p:graphicFrame>
        <p:nvGraphicFramePr>
          <p:cNvPr id="157744" name="Object 48"/>
          <p:cNvGraphicFramePr>
            <a:graphicFrameLocks noChangeAspect="1"/>
          </p:cNvGraphicFramePr>
          <p:nvPr/>
        </p:nvGraphicFramePr>
        <p:xfrm>
          <a:off x="3055938" y="6167438"/>
          <a:ext cx="609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剪辑" r:id="rId7" imgW="323863" imgH="266666" progId="MS_ClipArt_Gallery.2">
                  <p:embed/>
                </p:oleObj>
              </mc:Choice>
              <mc:Fallback>
                <p:oleObj name="剪辑" r:id="rId7" imgW="323863" imgH="266666" progId="MS_ClipArt_Gallery.2">
                  <p:embed/>
                  <p:pic>
                    <p:nvPicPr>
                      <p:cNvPr id="157744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6167438"/>
                        <a:ext cx="6096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45" name="Object 49"/>
          <p:cNvGraphicFramePr>
            <a:graphicFrameLocks noChangeAspect="1"/>
          </p:cNvGraphicFramePr>
          <p:nvPr/>
        </p:nvGraphicFramePr>
        <p:xfrm>
          <a:off x="998538" y="6167438"/>
          <a:ext cx="609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剪辑" r:id="rId9" imgW="323863" imgH="266666" progId="MS_ClipArt_Gallery.2">
                  <p:embed/>
                </p:oleObj>
              </mc:Choice>
              <mc:Fallback>
                <p:oleObj name="剪辑" r:id="rId9" imgW="323863" imgH="266666" progId="MS_ClipArt_Gallery.2">
                  <p:embed/>
                  <p:pic>
                    <p:nvPicPr>
                      <p:cNvPr id="157745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6167438"/>
                        <a:ext cx="6096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46" name="Object 50"/>
          <p:cNvGraphicFramePr>
            <a:graphicFrameLocks noChangeAspect="1"/>
          </p:cNvGraphicFramePr>
          <p:nvPr/>
        </p:nvGraphicFramePr>
        <p:xfrm>
          <a:off x="5875338" y="6167438"/>
          <a:ext cx="609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剪辑" r:id="rId11" imgW="323863" imgH="266666" progId="MS_ClipArt_Gallery.2">
                  <p:embed/>
                </p:oleObj>
              </mc:Choice>
              <mc:Fallback>
                <p:oleObj name="剪辑" r:id="rId11" imgW="323863" imgH="266666" progId="MS_ClipArt_Gallery.2">
                  <p:embed/>
                  <p:pic>
                    <p:nvPicPr>
                      <p:cNvPr id="157746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5338" y="6167438"/>
                        <a:ext cx="6096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47" name="Object 51"/>
          <p:cNvGraphicFramePr>
            <a:graphicFrameLocks noChangeAspect="1"/>
          </p:cNvGraphicFramePr>
          <p:nvPr/>
        </p:nvGraphicFramePr>
        <p:xfrm>
          <a:off x="8008938" y="6167438"/>
          <a:ext cx="609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剪辑" r:id="rId13" imgW="323863" imgH="266666" progId="MS_ClipArt_Gallery.2">
                  <p:embed/>
                </p:oleObj>
              </mc:Choice>
              <mc:Fallback>
                <p:oleObj name="剪辑" r:id="rId13" imgW="323863" imgH="266666" progId="MS_ClipArt_Gallery.2">
                  <p:embed/>
                  <p:pic>
                    <p:nvPicPr>
                      <p:cNvPr id="157747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8938" y="6167438"/>
                        <a:ext cx="6096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80" name="Rectangle 51"/>
          <p:cNvSpPr>
            <a:spLocks noChangeArrowheads="1"/>
          </p:cNvSpPr>
          <p:nvPr/>
        </p:nvSpPr>
        <p:spPr bwMode="auto">
          <a:xfrm>
            <a:off x="138034" y="1866194"/>
            <a:ext cx="5095954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+mn-cs"/>
              </a:rPr>
              <a:t>最早开始时间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+mn-cs"/>
              </a:rPr>
              <a:t>: e(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+mn-cs"/>
              </a:rPr>
              <a:t>) =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+mn-cs"/>
              </a:rPr>
              <a:t>ve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+mn-cs"/>
              </a:rPr>
              <a:t>(j)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+mn-cs"/>
              </a:rPr>
              <a:t>；（取狐尾的值）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+mn-cs"/>
              </a:rPr>
              <a:t>最迟开始时间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+mn-cs"/>
              </a:rPr>
              <a:t>:  l(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+mn-cs"/>
              </a:rPr>
              <a:t>) =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+mn-cs"/>
              </a:rPr>
              <a:t>vl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+mn-cs"/>
              </a:rPr>
              <a:t>(k) –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+mn-cs"/>
              </a:rPr>
              <a:t>dut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+mn-cs"/>
              </a:rPr>
              <a:t>(&lt;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+mn-cs"/>
              </a:rPr>
              <a:t>j,k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+mn-cs"/>
              </a:rPr>
              <a:t>&gt;)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+mn-cs"/>
              </a:rPr>
              <a:t>；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+mn-cs"/>
              </a:rPr>
              <a:t>关键活动：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+mn-cs"/>
              </a:rPr>
              <a:t>e(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+mn-cs"/>
              </a:rPr>
              <a:t>)=l(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+mn-cs"/>
              </a:rPr>
              <a:t>)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+mn-cs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0282238" y="3845407"/>
            <a:ext cx="2089150" cy="792163"/>
            <a:chOff x="1247" y="804"/>
            <a:chExt cx="1633" cy="721"/>
          </a:xfrm>
        </p:grpSpPr>
        <p:sp>
          <p:nvSpPr>
            <p:cNvPr id="54" name="Oval 13"/>
            <p:cNvSpPr>
              <a:spLocks noChangeArrowheads="1"/>
            </p:cNvSpPr>
            <p:nvPr/>
          </p:nvSpPr>
          <p:spPr bwMode="auto">
            <a:xfrm>
              <a:off x="1247" y="1118"/>
              <a:ext cx="408" cy="40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3333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微软雅黑 Light" panose="020B0502040204020203" pitchFamily="34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3333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微软雅黑 Light" panose="020B0502040204020203" pitchFamily="34" charset="-122"/>
                  <a:cs typeface="+mn-cs"/>
                </a:rPr>
                <a:t>j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2583" name="Oval 14"/>
            <p:cNvSpPr>
              <a:spLocks noChangeArrowheads="1"/>
            </p:cNvSpPr>
            <p:nvPr/>
          </p:nvSpPr>
          <p:spPr bwMode="auto">
            <a:xfrm>
              <a:off x="2426" y="1117"/>
              <a:ext cx="454" cy="40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 Light" panose="020B0502040204020203" pitchFamily="34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 Light" panose="020B0502040204020203" pitchFamily="34" charset="-122"/>
                  <a:cs typeface="+mn-cs"/>
                </a:rPr>
                <a:t>k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2584" name="Line 15"/>
            <p:cNvSpPr>
              <a:spLocks noChangeShapeType="1"/>
            </p:cNvSpPr>
            <p:nvPr/>
          </p:nvSpPr>
          <p:spPr bwMode="auto">
            <a:xfrm>
              <a:off x="1610" y="1253"/>
              <a:ext cx="81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2585" name="Text Box 16"/>
            <p:cNvSpPr txBox="1">
              <a:spLocks noChangeArrowheads="1"/>
            </p:cNvSpPr>
            <p:nvPr/>
          </p:nvSpPr>
          <p:spPr bwMode="auto">
            <a:xfrm>
              <a:off x="1853" y="804"/>
              <a:ext cx="408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 Light" panose="020B0502040204020203" pitchFamily="34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 Light" panose="020B0502040204020203" pitchFamily="34" charset="-122"/>
                  <a:cs typeface="+mn-cs"/>
                </a:rPr>
                <a:t>i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09725" y="1683774"/>
            <a:ext cx="3015150" cy="159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56443"/>
      </p:ext>
    </p:extLst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5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5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5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5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5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5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5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15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15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15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57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5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57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57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57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57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57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57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57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57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5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5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5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5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5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57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57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57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57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57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5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57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57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5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57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57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57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6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57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1" grpId="0" autoUpdateAnimBg="0"/>
      <p:bldP spid="157702" grpId="0" autoUpdateAnimBg="0"/>
      <p:bldP spid="157703" grpId="0" autoUpdateAnimBg="0"/>
      <p:bldP spid="157704" grpId="0" autoUpdateAnimBg="0"/>
      <p:bldP spid="157705" grpId="0" autoUpdateAnimBg="0"/>
      <p:bldP spid="157706" grpId="0" autoUpdateAnimBg="0"/>
      <p:bldP spid="157707" grpId="0" autoUpdateAnimBg="0"/>
      <p:bldP spid="157708" grpId="0" autoUpdateAnimBg="0"/>
      <p:bldP spid="157709" grpId="0" autoUpdateAnimBg="0"/>
      <p:bldP spid="157710" grpId="0" autoUpdateAnimBg="0"/>
      <p:bldP spid="157711" grpId="0" autoUpdateAnimBg="0"/>
      <p:bldP spid="157712" grpId="0" autoUpdateAnimBg="0"/>
      <p:bldP spid="157713" grpId="0" autoUpdateAnimBg="0"/>
      <p:bldP spid="157714" grpId="0" autoUpdateAnimBg="0"/>
      <p:bldP spid="157715" grpId="0" autoUpdateAnimBg="0"/>
      <p:bldP spid="157716" grpId="0" autoUpdateAnimBg="0"/>
      <p:bldP spid="157717" grpId="0" autoUpdateAnimBg="0"/>
      <p:bldP spid="157718" grpId="0" autoUpdateAnimBg="0"/>
      <p:bldP spid="157722" grpId="0" autoUpdateAnimBg="0"/>
      <p:bldP spid="157723" grpId="0" autoUpdateAnimBg="0"/>
      <p:bldP spid="157724" grpId="0" autoUpdateAnimBg="0"/>
      <p:bldP spid="157725" grpId="0" autoUpdateAnimBg="0"/>
      <p:bldP spid="157726" grpId="0" autoUpdateAnimBg="0"/>
      <p:bldP spid="157727" grpId="0" autoUpdateAnimBg="0"/>
      <p:bldP spid="157728" grpId="0" autoUpdateAnimBg="0"/>
      <p:bldP spid="157729" grpId="0" autoUpdateAnimBg="0"/>
      <p:bldP spid="157730" grpId="0" autoUpdateAnimBg="0"/>
      <p:bldP spid="157731" grpId="0" autoUpdateAnimBg="0"/>
      <p:bldP spid="157732" grpId="0" autoUpdateAnimBg="0"/>
      <p:bldP spid="157733" grpId="0" autoUpdateAnimBg="0"/>
      <p:bldP spid="157734" grpId="0" autoUpdateAnimBg="0"/>
      <p:bldP spid="157735" grpId="0" autoUpdateAnimBg="0"/>
      <p:bldP spid="157736" grpId="0" autoUpdateAnimBg="0"/>
      <p:bldP spid="157737" grpId="0" autoUpdateAnimBg="0"/>
      <p:bldP spid="157738" grpId="0" autoUpdateAnimBg="0"/>
      <p:bldP spid="157739" grpId="0" autoUpdateAnimBg="0"/>
      <p:bldP spid="157740" grpId="0" autoUpdateAnimBg="0"/>
      <p:bldP spid="157741" grpId="0" autoUpdateAnimBg="0"/>
      <p:bldP spid="157742" grpId="0" autoUpdateAnimBg="0"/>
      <p:bldP spid="15774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关键路径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96131" y="1358766"/>
            <a:ext cx="7964488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000099"/>
                </a:solidFill>
                <a:ea typeface="等线 Light" panose="02010600030101010101" pitchFamily="2" charset="-122"/>
              </a:rPr>
              <a:t>显然，求</a:t>
            </a:r>
            <a:r>
              <a:rPr lang="en-US" altLang="zh-CN" sz="2800" b="1" dirty="0" err="1">
                <a:solidFill>
                  <a:srgbClr val="0000FF"/>
                </a:solidFill>
                <a:ea typeface="等线 Light" panose="02010600030101010101" pitchFamily="2" charset="-122"/>
              </a:rPr>
              <a:t>ve</a:t>
            </a:r>
            <a:r>
              <a:rPr lang="zh-CN" altLang="en-US" sz="2800" dirty="0">
                <a:solidFill>
                  <a:srgbClr val="000099"/>
                </a:solidFill>
                <a:ea typeface="等线 Light" panose="02010600030101010101" pitchFamily="2" charset="-122"/>
              </a:rPr>
              <a:t>的顺序应该是</a:t>
            </a:r>
            <a:r>
              <a:rPr lang="zh-CN" altLang="en-US" sz="2800" dirty="0">
                <a:solidFill>
                  <a:srgbClr val="0000FF"/>
                </a:solidFill>
                <a:ea typeface="等线 Light" panose="02010600030101010101" pitchFamily="2" charset="-122"/>
              </a:rPr>
              <a:t>按</a:t>
            </a:r>
            <a:r>
              <a:rPr lang="zh-CN" altLang="en-US" sz="2800" b="1" dirty="0">
                <a:solidFill>
                  <a:srgbClr val="0000FF"/>
                </a:solidFill>
                <a:ea typeface="等线 Light" panose="02010600030101010101" pitchFamily="2" charset="-122"/>
              </a:rPr>
              <a:t>拓扑有序</a:t>
            </a:r>
            <a:r>
              <a:rPr lang="zh-CN" altLang="en-US" sz="2800" dirty="0">
                <a:solidFill>
                  <a:srgbClr val="000099"/>
                </a:solidFill>
                <a:ea typeface="等线 Light" panose="02010600030101010101" pitchFamily="2" charset="-122"/>
              </a:rPr>
              <a:t>的</a:t>
            </a:r>
            <a:r>
              <a:rPr lang="zh-CN" altLang="en-US" sz="2800" dirty="0">
                <a:solidFill>
                  <a:srgbClr val="0000FF"/>
                </a:solidFill>
                <a:ea typeface="等线 Light" panose="02010600030101010101" pitchFamily="2" charset="-122"/>
              </a:rPr>
              <a:t>次序</a:t>
            </a:r>
            <a:r>
              <a:rPr lang="zh-CN" altLang="en-US" sz="2800" dirty="0">
                <a:solidFill>
                  <a:srgbClr val="000099"/>
                </a:solidFill>
                <a:ea typeface="等线 Light" panose="02010600030101010101" pitchFamily="2" charset="-122"/>
              </a:rPr>
              <a:t>；</a:t>
            </a:r>
            <a:endParaRPr lang="zh-CN" altLang="en-US" sz="2800" dirty="0">
              <a:ea typeface="等线 Light" panose="0201060003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06500" y="2410024"/>
            <a:ext cx="7651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000099"/>
                </a:solidFill>
                <a:ea typeface="等线 Light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0099"/>
                </a:solidFill>
                <a:ea typeface="等线 Light" panose="02010600030101010101" pitchFamily="2" charset="-122"/>
              </a:rPr>
              <a:t>而求</a:t>
            </a:r>
            <a:r>
              <a:rPr lang="en-US" altLang="zh-CN" sz="2800" b="1" dirty="0" err="1">
                <a:solidFill>
                  <a:srgbClr val="0000FF"/>
                </a:solidFill>
                <a:ea typeface="等线 Light" panose="02010600030101010101" pitchFamily="2" charset="-122"/>
              </a:rPr>
              <a:t>vl</a:t>
            </a:r>
            <a:r>
              <a:rPr lang="zh-CN" altLang="en-US" sz="2800" dirty="0">
                <a:solidFill>
                  <a:srgbClr val="000099"/>
                </a:solidFill>
                <a:ea typeface="等线 Light" panose="02010600030101010101" pitchFamily="2" charset="-122"/>
              </a:rPr>
              <a:t>的顺序应该是</a:t>
            </a:r>
            <a:r>
              <a:rPr lang="zh-CN" altLang="en-US" sz="2800" dirty="0">
                <a:solidFill>
                  <a:srgbClr val="0000FF"/>
                </a:solidFill>
                <a:ea typeface="等线 Light" panose="02010600030101010101" pitchFamily="2" charset="-122"/>
              </a:rPr>
              <a:t>按</a:t>
            </a:r>
            <a:r>
              <a:rPr lang="zh-CN" altLang="en-US" sz="2800" b="1" dirty="0">
                <a:solidFill>
                  <a:srgbClr val="0000FF"/>
                </a:solidFill>
                <a:ea typeface="等线 Light" panose="02010600030101010101" pitchFamily="2" charset="-122"/>
              </a:rPr>
              <a:t>拓扑逆序</a:t>
            </a:r>
            <a:r>
              <a:rPr lang="zh-CN" altLang="en-US" sz="2800" dirty="0">
                <a:solidFill>
                  <a:srgbClr val="000099"/>
                </a:solidFill>
                <a:ea typeface="等线 Light" panose="02010600030101010101" pitchFamily="2" charset="-122"/>
              </a:rPr>
              <a:t>的</a:t>
            </a:r>
            <a:r>
              <a:rPr lang="zh-CN" altLang="en-US" sz="2800" dirty="0">
                <a:solidFill>
                  <a:srgbClr val="0000FF"/>
                </a:solidFill>
                <a:ea typeface="等线 Light" panose="02010600030101010101" pitchFamily="2" charset="-122"/>
              </a:rPr>
              <a:t>次序</a:t>
            </a:r>
            <a:r>
              <a:rPr lang="zh-CN" altLang="en-US" sz="2800" dirty="0">
                <a:solidFill>
                  <a:srgbClr val="000099"/>
                </a:solidFill>
                <a:ea typeface="等线 Light" panose="02010600030101010101" pitchFamily="2" charset="-122"/>
              </a:rPr>
              <a:t>；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0907" y="3267075"/>
            <a:ext cx="813593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000099"/>
                </a:solidFill>
                <a:ea typeface="等线 Light" panose="02010600030101010101" pitchFamily="2" charset="-122"/>
              </a:rPr>
              <a:t>      </a:t>
            </a:r>
            <a:r>
              <a:rPr lang="zh-CN" altLang="en-US" sz="2800" dirty="0">
                <a:solidFill>
                  <a:srgbClr val="000099"/>
                </a:solidFill>
                <a:ea typeface="等线 Light" panose="02010600030101010101" pitchFamily="2" charset="-122"/>
              </a:rPr>
              <a:t>因为，拓扑逆序序列即为拓扑有序序列的</a:t>
            </a:r>
            <a:r>
              <a:rPr lang="zh-CN" altLang="en-US" sz="2800" b="1" dirty="0">
                <a:solidFill>
                  <a:srgbClr val="0000FF"/>
                </a:solidFill>
                <a:ea typeface="等线 Light" panose="02010600030101010101" pitchFamily="2" charset="-122"/>
              </a:rPr>
              <a:t>逆序列</a:t>
            </a:r>
            <a:r>
              <a:rPr lang="zh-CN" altLang="en-US" sz="2800" dirty="0">
                <a:solidFill>
                  <a:srgbClr val="000099"/>
                </a:solidFill>
                <a:ea typeface="等线 Light" panose="02010600030101010101" pitchFamily="2" charset="-122"/>
              </a:rPr>
              <a:t>，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8313" y="4365625"/>
            <a:ext cx="7704137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000099"/>
                </a:solidFill>
                <a:ea typeface="等线 Light" panose="02010600030101010101" pitchFamily="2" charset="-122"/>
              </a:rPr>
              <a:t>      </a:t>
            </a:r>
            <a:r>
              <a:rPr lang="zh-CN" altLang="en-US" sz="2800" dirty="0">
                <a:solidFill>
                  <a:srgbClr val="000099"/>
                </a:solidFill>
                <a:ea typeface="等线 Light" panose="02010600030101010101" pitchFamily="2" charset="-122"/>
              </a:rPr>
              <a:t>因此，应该在拓扑排序的过程中，另设一个</a:t>
            </a:r>
            <a:r>
              <a:rPr lang="zh-CN" altLang="en-US" sz="2800" dirty="0">
                <a:solidFill>
                  <a:srgbClr val="CC0000"/>
                </a:solidFill>
                <a:ea typeface="等线 Light" panose="02010600030101010101" pitchFamily="2" charset="-122"/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ea typeface="等线 Light" panose="02010600030101010101" pitchFamily="2" charset="-122"/>
              </a:rPr>
              <a:t>栈</a:t>
            </a:r>
            <a:r>
              <a:rPr lang="zh-CN" altLang="en-US" sz="2800" dirty="0">
                <a:solidFill>
                  <a:srgbClr val="CC0000"/>
                </a:solidFill>
                <a:ea typeface="等线 Light" panose="02010600030101010101" pitchFamily="2" charset="-122"/>
              </a:rPr>
              <a:t>”</a:t>
            </a:r>
            <a:r>
              <a:rPr lang="zh-CN" altLang="en-US" sz="2800" dirty="0">
                <a:solidFill>
                  <a:srgbClr val="000099"/>
                </a:solidFill>
                <a:ea typeface="等线 Light" panose="02010600030101010101" pitchFamily="2" charset="-122"/>
              </a:rPr>
              <a:t>记下拓扑有序序列。</a:t>
            </a:r>
          </a:p>
        </p:txBody>
      </p:sp>
    </p:spTree>
    <p:extLst>
      <p:ext uri="{BB962C8B-B14F-4D97-AF65-F5344CB8AC3E}">
        <p14:creationId xmlns:p14="http://schemas.microsoft.com/office/powerpoint/2010/main" val="98294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关键路径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5369" y="1392936"/>
            <a:ext cx="352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>
                <a:solidFill>
                  <a:srgbClr val="800000"/>
                </a:solidFill>
                <a:ea typeface="等线 Light" panose="02010600030101010101" pitchFamily="2" charset="-122"/>
              </a:rPr>
              <a:t>求关键路径的算法</a:t>
            </a:r>
            <a:r>
              <a:rPr lang="en-US" altLang="zh-CN" sz="2400" b="1" dirty="0">
                <a:solidFill>
                  <a:srgbClr val="800000"/>
                </a:solidFill>
                <a:ea typeface="等线 Light" panose="02010600030101010101" pitchFamily="2" charset="-122"/>
              </a:rPr>
              <a:t>: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0907" y="1891411"/>
            <a:ext cx="8280400" cy="539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99"/>
                </a:solidFill>
                <a:ea typeface="等线 Light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99"/>
                </a:solidFill>
                <a:ea typeface="等线 Light" panose="02010600030101010101" pitchFamily="2" charset="-122"/>
              </a:rPr>
              <a:t>、输入</a:t>
            </a:r>
            <a:r>
              <a:rPr lang="en-US" altLang="zh-CN" sz="2400" dirty="0">
                <a:solidFill>
                  <a:srgbClr val="000099"/>
                </a:solidFill>
                <a:ea typeface="等线 Light" panose="02010600030101010101" pitchFamily="2" charset="-122"/>
              </a:rPr>
              <a:t>e</a:t>
            </a:r>
            <a:r>
              <a:rPr lang="zh-CN" altLang="en-US" sz="2400" dirty="0">
                <a:solidFill>
                  <a:srgbClr val="000099"/>
                </a:solidFill>
                <a:ea typeface="等线 Light" panose="02010600030101010101" pitchFamily="2" charset="-122"/>
              </a:rPr>
              <a:t>条弧</a:t>
            </a:r>
            <a:r>
              <a:rPr lang="en-US" altLang="zh-CN" sz="2400" dirty="0">
                <a:solidFill>
                  <a:srgbClr val="000099"/>
                </a:solidFill>
                <a:ea typeface="等线 Light" panose="02010600030101010101" pitchFamily="2" charset="-122"/>
              </a:rPr>
              <a:t>&lt;</a:t>
            </a:r>
            <a:r>
              <a:rPr lang="en-US" altLang="zh-CN" sz="2400" dirty="0" err="1">
                <a:solidFill>
                  <a:srgbClr val="000099"/>
                </a:solidFill>
                <a:ea typeface="等线 Light" panose="02010600030101010101" pitchFamily="2" charset="-122"/>
              </a:rPr>
              <a:t>j,k</a:t>
            </a:r>
            <a:r>
              <a:rPr lang="en-US" altLang="zh-CN" sz="2400" dirty="0">
                <a:solidFill>
                  <a:srgbClr val="000099"/>
                </a:solidFill>
                <a:ea typeface="等线 Light" panose="02010600030101010101" pitchFamily="2" charset="-122"/>
              </a:rPr>
              <a:t>&gt;</a:t>
            </a:r>
            <a:r>
              <a:rPr lang="zh-CN" altLang="en-US" sz="2400" dirty="0">
                <a:solidFill>
                  <a:srgbClr val="000099"/>
                </a:solidFill>
                <a:ea typeface="等线 Light" panose="02010600030101010101" pitchFamily="2" charset="-122"/>
              </a:rPr>
              <a:t>，建立</a:t>
            </a:r>
            <a:r>
              <a:rPr lang="en-US" altLang="zh-CN" sz="2400" dirty="0">
                <a:solidFill>
                  <a:srgbClr val="000099"/>
                </a:solidFill>
                <a:ea typeface="等线 Light" panose="02010600030101010101" pitchFamily="2" charset="-122"/>
              </a:rPr>
              <a:t>AOE</a:t>
            </a:r>
            <a:r>
              <a:rPr lang="zh-CN" altLang="en-US" sz="2400" dirty="0">
                <a:solidFill>
                  <a:srgbClr val="000099"/>
                </a:solidFill>
                <a:ea typeface="等线 Light" panose="02010600030101010101" pitchFamily="2" charset="-122"/>
              </a:rPr>
              <a:t>网的存储结构；</a:t>
            </a:r>
            <a:endParaRPr lang="zh-CN" altLang="en-US" sz="2400" dirty="0">
              <a:ea typeface="等线 Light" panose="02010600030101010101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0907" y="2539111"/>
            <a:ext cx="8280400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99"/>
                </a:solidFill>
                <a:ea typeface="等线 Light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99"/>
                </a:solidFill>
                <a:ea typeface="等线 Light" panose="02010600030101010101" pitchFamily="2" charset="-122"/>
              </a:rPr>
              <a:t>、从源点</a:t>
            </a:r>
            <a:r>
              <a:rPr lang="en-US" altLang="zh-CN" sz="2400" dirty="0">
                <a:solidFill>
                  <a:srgbClr val="000099"/>
                </a:solidFill>
                <a:ea typeface="等线 Light" panose="02010600030101010101" pitchFamily="2" charset="-122"/>
              </a:rPr>
              <a:t>v</a:t>
            </a:r>
            <a:r>
              <a:rPr lang="en-US" altLang="zh-CN" sz="2400" baseline="-25000" dirty="0">
                <a:solidFill>
                  <a:srgbClr val="000099"/>
                </a:solidFill>
                <a:ea typeface="等线 Light" panose="02010600030101010101" pitchFamily="2" charset="-122"/>
              </a:rPr>
              <a:t>0</a:t>
            </a:r>
            <a:r>
              <a:rPr lang="zh-CN" altLang="en-US" sz="2400" dirty="0">
                <a:solidFill>
                  <a:srgbClr val="000099"/>
                </a:solidFill>
                <a:ea typeface="等线 Light" panose="02010600030101010101" pitchFamily="2" charset="-122"/>
              </a:rPr>
              <a:t>出发，令</a:t>
            </a:r>
            <a:r>
              <a:rPr lang="en-US" altLang="zh-CN" sz="2400" dirty="0" err="1">
                <a:solidFill>
                  <a:srgbClr val="000099"/>
                </a:solidFill>
                <a:ea typeface="等线 Light" panose="02010600030101010101" pitchFamily="2" charset="-122"/>
              </a:rPr>
              <a:t>ve</a:t>
            </a:r>
            <a:r>
              <a:rPr lang="en-US" altLang="zh-CN" sz="2400" dirty="0">
                <a:solidFill>
                  <a:srgbClr val="000099"/>
                </a:solidFill>
                <a:ea typeface="等线 Light" panose="02010600030101010101" pitchFamily="2" charset="-122"/>
                <a:cs typeface="Times New Roman" panose="02020603050405020304" pitchFamily="18" charset="0"/>
              </a:rPr>
              <a:t>[0]=0</a:t>
            </a:r>
            <a:r>
              <a:rPr lang="zh-CN" altLang="en-US" sz="2400" dirty="0">
                <a:solidFill>
                  <a:srgbClr val="000099"/>
                </a:solidFill>
                <a:ea typeface="等线 Light" panose="02010600030101010101" pitchFamily="2" charset="-122"/>
                <a:cs typeface="Times New Roman" panose="02020603050405020304" pitchFamily="18" charset="0"/>
              </a:rPr>
              <a:t>，按拓扑有序求其余各顶点的最早发生时间</a:t>
            </a:r>
            <a:r>
              <a:rPr lang="en-US" altLang="zh-CN" sz="2400" dirty="0" err="1">
                <a:solidFill>
                  <a:srgbClr val="000099"/>
                </a:solidFill>
                <a:ea typeface="微软雅黑 Light" panose="020B0502040204020203" pitchFamily="34" charset="-122"/>
              </a:rPr>
              <a:t>ve</a:t>
            </a:r>
            <a:r>
              <a:rPr lang="en-US" altLang="zh-CN" sz="2400" dirty="0">
                <a:solidFill>
                  <a:srgbClr val="000099"/>
                </a:solidFill>
                <a:ea typeface="微软雅黑 Light" panose="020B0502040204020203" pitchFamily="34" charset="-122"/>
              </a:rPr>
              <a:t>[</a:t>
            </a:r>
            <a:r>
              <a:rPr lang="en-US" altLang="zh-CN" sz="2400" dirty="0" err="1">
                <a:solidFill>
                  <a:srgbClr val="000099"/>
                </a:solidFill>
                <a:ea typeface="微软雅黑 Light" panose="020B0502040204020203" pitchFamily="34" charset="-122"/>
              </a:rPr>
              <a:t>i</a:t>
            </a:r>
            <a:r>
              <a:rPr lang="en-US" altLang="zh-CN" sz="2400" dirty="0">
                <a:solidFill>
                  <a:srgbClr val="000099"/>
                </a:solidFill>
                <a:ea typeface="微软雅黑 Light" panose="020B0502040204020203" pitchFamily="34" charset="-122"/>
              </a:rPr>
              <a:t>]</a:t>
            </a:r>
            <a:r>
              <a:rPr lang="zh-CN" altLang="en-US" sz="2400" dirty="0">
                <a:solidFill>
                  <a:srgbClr val="000099"/>
                </a:solidFill>
                <a:ea typeface="微软雅黑 Light" panose="020B0502040204020203" pitchFamily="34" charset="-122"/>
              </a:rPr>
              <a:t>。</a:t>
            </a:r>
            <a:r>
              <a:rPr lang="zh-CN" altLang="en-US" sz="2400" dirty="0">
                <a:solidFill>
                  <a:srgbClr val="000099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若得到的拓扑序列中的顶点个数小于网中顶点数，则说明网中存在环，不能求关键路径，算法终止；否则执行步骤（</a:t>
            </a:r>
            <a:r>
              <a:rPr lang="en-US" altLang="zh-CN" sz="2400" dirty="0">
                <a:solidFill>
                  <a:srgbClr val="000099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000099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）；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90907" y="4377436"/>
            <a:ext cx="828040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99"/>
                </a:solidFill>
                <a:ea typeface="等线 Light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000099"/>
                </a:solidFill>
                <a:ea typeface="等线 Light" panose="02010600030101010101" pitchFamily="2" charset="-122"/>
              </a:rPr>
              <a:t>、从汇点</a:t>
            </a:r>
            <a:r>
              <a:rPr lang="en-US" altLang="zh-CN" sz="2400" dirty="0" err="1">
                <a:solidFill>
                  <a:srgbClr val="000099"/>
                </a:solidFill>
                <a:ea typeface="等线 Light" panose="02010600030101010101" pitchFamily="2" charset="-122"/>
              </a:rPr>
              <a:t>v</a:t>
            </a:r>
            <a:r>
              <a:rPr lang="en-US" altLang="zh-CN" sz="2400" baseline="-25000" dirty="0" err="1">
                <a:solidFill>
                  <a:srgbClr val="000099"/>
                </a:solidFill>
                <a:ea typeface="等线 Light" panose="02010600030101010101" pitchFamily="2" charset="-122"/>
              </a:rPr>
              <a:t>n</a:t>
            </a:r>
            <a:r>
              <a:rPr lang="zh-CN" altLang="en-US" sz="2400" dirty="0">
                <a:solidFill>
                  <a:srgbClr val="000099"/>
                </a:solidFill>
                <a:ea typeface="等线 Light" panose="02010600030101010101" pitchFamily="2" charset="-122"/>
              </a:rPr>
              <a:t>出发，令</a:t>
            </a:r>
            <a:r>
              <a:rPr lang="en-US" altLang="zh-CN" sz="2400" dirty="0" err="1">
                <a:solidFill>
                  <a:srgbClr val="000099"/>
                </a:solidFill>
                <a:ea typeface="等线 Light" panose="02010600030101010101" pitchFamily="2" charset="-122"/>
              </a:rPr>
              <a:t>vl</a:t>
            </a:r>
            <a:r>
              <a:rPr lang="en-US" altLang="zh-CN" sz="2400" dirty="0">
                <a:solidFill>
                  <a:srgbClr val="000099"/>
                </a:solidFill>
                <a:ea typeface="等线 Light" panose="02010600030101010101" pitchFamily="2" charset="-122"/>
                <a:cs typeface="Times New Roman" panose="02020603050405020304" pitchFamily="18" charset="0"/>
              </a:rPr>
              <a:t>[n-1]= </a:t>
            </a:r>
            <a:r>
              <a:rPr lang="en-US" altLang="zh-CN" sz="2400" dirty="0" err="1">
                <a:solidFill>
                  <a:srgbClr val="000099"/>
                </a:solidFill>
                <a:ea typeface="微软雅黑 Light" panose="020B0502040204020203" pitchFamily="34" charset="-122"/>
              </a:rPr>
              <a:t>ve</a:t>
            </a:r>
            <a:r>
              <a:rPr lang="en-US" altLang="zh-CN" sz="2400" dirty="0">
                <a:solidFill>
                  <a:srgbClr val="000099"/>
                </a:solidFill>
                <a:ea typeface="微软雅黑 Light" panose="020B0502040204020203" pitchFamily="34" charset="-122"/>
              </a:rPr>
              <a:t>[n-1]</a:t>
            </a:r>
            <a:r>
              <a:rPr lang="en-US" altLang="zh-CN" sz="2400" dirty="0"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solidFill>
                  <a:srgbClr val="000099"/>
                </a:solidFill>
                <a:ea typeface="等线 Light" panose="02010600030101010101" pitchFamily="2" charset="-122"/>
              </a:rPr>
              <a:t>，按逆拓扑有序求其余各顶点的最迟发生时间</a:t>
            </a:r>
            <a:r>
              <a:rPr lang="en-US" altLang="zh-CN" sz="2400" dirty="0" err="1">
                <a:solidFill>
                  <a:srgbClr val="000099"/>
                </a:solidFill>
                <a:ea typeface="微软雅黑 Light" panose="020B0502040204020203" pitchFamily="34" charset="-122"/>
              </a:rPr>
              <a:t>vl</a:t>
            </a:r>
            <a:r>
              <a:rPr lang="en-US" altLang="zh-CN" sz="2400" dirty="0">
                <a:solidFill>
                  <a:srgbClr val="000099"/>
                </a:solidFill>
                <a:ea typeface="微软雅黑 Light" panose="020B0502040204020203" pitchFamily="34" charset="-122"/>
              </a:rPr>
              <a:t>[</a:t>
            </a:r>
            <a:r>
              <a:rPr lang="en-US" altLang="zh-CN" sz="2400" dirty="0" err="1">
                <a:solidFill>
                  <a:srgbClr val="000099"/>
                </a:solidFill>
                <a:ea typeface="微软雅黑 Light" panose="020B0502040204020203" pitchFamily="34" charset="-122"/>
              </a:rPr>
              <a:t>i</a:t>
            </a:r>
            <a:r>
              <a:rPr lang="en-US" altLang="zh-CN" sz="2400" dirty="0">
                <a:solidFill>
                  <a:srgbClr val="000099"/>
                </a:solidFill>
                <a:ea typeface="微软雅黑 Light" panose="020B0502040204020203" pitchFamily="34" charset="-122"/>
              </a:rPr>
              <a:t>]</a:t>
            </a:r>
            <a:r>
              <a:rPr lang="zh-CN" altLang="en-US" sz="2400" dirty="0">
                <a:solidFill>
                  <a:srgbClr val="000099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；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90907" y="5398199"/>
            <a:ext cx="828040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99"/>
                </a:solidFill>
                <a:ea typeface="等线 Light" panose="02010600030101010101" pitchFamily="2" charset="-122"/>
              </a:rPr>
              <a:t>4</a:t>
            </a:r>
            <a:r>
              <a:rPr lang="zh-CN" altLang="en-US" sz="2400" dirty="0">
                <a:solidFill>
                  <a:srgbClr val="000099"/>
                </a:solidFill>
                <a:ea typeface="等线 Light" panose="02010600030101010101" pitchFamily="2" charset="-122"/>
              </a:rPr>
              <a:t>、根据个顶点的</a:t>
            </a:r>
            <a:r>
              <a:rPr lang="en-US" altLang="zh-CN" sz="2400" dirty="0" err="1">
                <a:solidFill>
                  <a:srgbClr val="000099"/>
                </a:solidFill>
                <a:ea typeface="等线 Light" panose="02010600030101010101" pitchFamily="2" charset="-122"/>
              </a:rPr>
              <a:t>ve</a:t>
            </a:r>
            <a:r>
              <a:rPr lang="zh-CN" altLang="en-US" sz="2400" dirty="0">
                <a:solidFill>
                  <a:srgbClr val="000099"/>
                </a:solidFill>
                <a:ea typeface="等线 Light" panose="02010600030101010101" pitchFamily="2" charset="-122"/>
              </a:rPr>
              <a:t>和</a:t>
            </a:r>
            <a:r>
              <a:rPr lang="zh-CN" altLang="en-US" sz="2400" dirty="0">
                <a:solidFill>
                  <a:srgbClr val="000099"/>
                </a:solidFill>
                <a:ea typeface="等线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99"/>
                </a:solidFill>
                <a:ea typeface="微软雅黑 Light" panose="020B0502040204020203" pitchFamily="34" charset="-122"/>
              </a:rPr>
              <a:t>vl</a:t>
            </a:r>
            <a:r>
              <a:rPr lang="zh-CN" altLang="en-US" sz="2400" dirty="0">
                <a:solidFill>
                  <a:srgbClr val="000099"/>
                </a:solidFill>
                <a:ea typeface="等线 Light" panose="02010600030101010101" pitchFamily="2" charset="-122"/>
              </a:rPr>
              <a:t>值</a:t>
            </a:r>
            <a:r>
              <a:rPr lang="zh-CN" altLang="en-US" sz="2400" dirty="0"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solidFill>
                  <a:srgbClr val="000099"/>
                </a:solidFill>
                <a:ea typeface="等线 Light" panose="02010600030101010101" pitchFamily="2" charset="-122"/>
              </a:rPr>
              <a:t>，求每条弧的最早开始时间</a:t>
            </a:r>
            <a:r>
              <a:rPr lang="en-US" altLang="zh-CN" sz="2400" dirty="0">
                <a:solidFill>
                  <a:srgbClr val="000099"/>
                </a:solidFill>
                <a:ea typeface="等线 Light" panose="02010600030101010101" pitchFamily="2" charset="-122"/>
              </a:rPr>
              <a:t>e(s)</a:t>
            </a:r>
            <a:r>
              <a:rPr lang="zh-CN" altLang="en-US" sz="2400" dirty="0">
                <a:solidFill>
                  <a:srgbClr val="000099"/>
                </a:solidFill>
                <a:ea typeface="等线 Light" panose="02010600030101010101" pitchFamily="2" charset="-122"/>
              </a:rPr>
              <a:t>和最迟开始时间</a:t>
            </a:r>
            <a:r>
              <a:rPr lang="en-US" altLang="zh-CN" sz="2400" dirty="0">
                <a:solidFill>
                  <a:srgbClr val="000099"/>
                </a:solidFill>
                <a:ea typeface="微软雅黑 Light" panose="020B0502040204020203" pitchFamily="34" charset="-122"/>
              </a:rPr>
              <a:t>l(s)</a:t>
            </a:r>
            <a:r>
              <a:rPr lang="zh-CN" altLang="en-US" sz="2400" dirty="0">
                <a:solidFill>
                  <a:srgbClr val="000099"/>
                </a:solidFill>
                <a:ea typeface="微软雅黑 Light" panose="020B0502040204020203" pitchFamily="34" charset="-122"/>
              </a:rPr>
              <a:t>。</a:t>
            </a:r>
            <a:r>
              <a:rPr lang="zh-CN" altLang="en-US" sz="2400" dirty="0">
                <a:solidFill>
                  <a:srgbClr val="000099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若某弧满足条件</a:t>
            </a:r>
            <a:r>
              <a:rPr lang="en-US" altLang="zh-CN" sz="2400" dirty="0">
                <a:solidFill>
                  <a:srgbClr val="000099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e(s)=l(s)</a:t>
            </a:r>
            <a:r>
              <a:rPr lang="zh-CN" altLang="en-US" sz="2400" dirty="0">
                <a:solidFill>
                  <a:srgbClr val="000099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，则为关键活动。</a:t>
            </a:r>
          </a:p>
        </p:txBody>
      </p:sp>
    </p:spTree>
    <p:extLst>
      <p:ext uri="{BB962C8B-B14F-4D97-AF65-F5344CB8AC3E}">
        <p14:creationId xmlns:p14="http://schemas.microsoft.com/office/powerpoint/2010/main" val="134042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图的应用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68313" y="1238792"/>
            <a:ext cx="13223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ea typeface="等线 Light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6600CC"/>
                </a:solidFill>
                <a:ea typeface="等线 Light" panose="02010600030101010101" pitchFamily="2" charset="-122"/>
              </a:rPr>
              <a:t>问题</a:t>
            </a:r>
            <a:r>
              <a:rPr lang="en-US" altLang="zh-CN" sz="2800" b="1" dirty="0">
                <a:solidFill>
                  <a:srgbClr val="6600CC"/>
                </a:solidFill>
                <a:ea typeface="等线 Light" panose="02010600030101010101" pitchFamily="2" charset="-122"/>
              </a:rPr>
              <a:t>: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5288" y="1989138"/>
            <a:ext cx="8064500" cy="256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ea typeface="等线 Light" panose="02010600030101010101" pitchFamily="2" charset="-122"/>
              </a:rPr>
              <a:t>        </a:t>
            </a:r>
            <a:r>
              <a:rPr lang="zh-CN" altLang="en-US" sz="2800" dirty="0">
                <a:solidFill>
                  <a:srgbClr val="000099"/>
                </a:solidFill>
                <a:ea typeface="等线 Light" panose="02010600030101010101" pitchFamily="2" charset="-122"/>
              </a:rPr>
              <a:t>假设以有向图表示一个工程的施工图或程序的数据流图，则图中</a:t>
            </a:r>
            <a:r>
              <a:rPr lang="zh-CN" altLang="en-US" sz="2800" dirty="0">
                <a:solidFill>
                  <a:srgbClr val="800000"/>
                </a:solidFill>
                <a:ea typeface="等线 Light" panose="02010600030101010101" pitchFamily="2" charset="-122"/>
              </a:rPr>
              <a:t>不允许出现回路</a:t>
            </a:r>
            <a:r>
              <a:rPr lang="zh-CN" altLang="en-US" sz="2800" dirty="0">
                <a:solidFill>
                  <a:srgbClr val="000099"/>
                </a:solidFill>
                <a:ea typeface="等线 Light" panose="02010600030101010101" pitchFamily="2" charset="-122"/>
              </a:rPr>
              <a:t>。对整个工程和系统，人们关心的是两个方面的问题：一是工程能否顺利进行；二是估算整个工程完成所必需的最短时间。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68313" y="4875298"/>
            <a:ext cx="8208962" cy="11695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  <a:defRPr/>
            </a:pPr>
            <a:r>
              <a:rPr lang="en-US" altLang="zh-CN" sz="2800" dirty="0">
                <a:ea typeface="等线 Light" panose="02010600030101010101" pitchFamily="2" charset="-122"/>
              </a:rPr>
              <a:t>        </a:t>
            </a:r>
            <a:r>
              <a:rPr lang="zh-CN" altLang="en-US" sz="2800" dirty="0">
                <a:solidFill>
                  <a:srgbClr val="000099"/>
                </a:solidFill>
                <a:ea typeface="等线 Light" panose="02010600030101010101" pitchFamily="2" charset="-122"/>
              </a:rPr>
              <a:t>对应于有向图，即为进行</a:t>
            </a:r>
            <a:r>
              <a:rPr lang="zh-CN" altLang="en-US" sz="28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 Light" panose="02010600030101010101" pitchFamily="2" charset="-122"/>
              </a:rPr>
              <a:t>拓扑排序</a:t>
            </a:r>
            <a:r>
              <a:rPr lang="zh-CN" altLang="en-US" sz="2800" dirty="0">
                <a:solidFill>
                  <a:srgbClr val="0000CC"/>
                </a:solidFill>
                <a:ea typeface="等线 Light" panose="02010600030101010101" pitchFamily="2" charset="-122"/>
              </a:rPr>
              <a:t>和</a:t>
            </a:r>
            <a:r>
              <a:rPr lang="zh-CN" altLang="en-US" sz="2800" dirty="0">
                <a:solidFill>
                  <a:srgbClr val="000099"/>
                </a:solidFill>
                <a:ea typeface="等线 Light" panose="02010600030101010101" pitchFamily="2" charset="-122"/>
              </a:rPr>
              <a:t>求</a:t>
            </a:r>
            <a:r>
              <a:rPr lang="zh-CN" altLang="en-US" sz="28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 Light" panose="02010600030101010101" pitchFamily="2" charset="-122"/>
              </a:rPr>
              <a:t>关键路径</a:t>
            </a:r>
            <a:r>
              <a:rPr lang="zh-CN" altLang="en-US" sz="2800" dirty="0">
                <a:solidFill>
                  <a:srgbClr val="0000CC"/>
                </a:solidFill>
                <a:ea typeface="等线 Light" panose="02010600030101010101" pitchFamily="2" charset="-122"/>
              </a:rPr>
              <a:t>的操作</a:t>
            </a:r>
            <a:r>
              <a:rPr lang="zh-CN" altLang="en-US" sz="2800" dirty="0">
                <a:ea typeface="等线 Light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3389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图的总结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68536" y="1234604"/>
            <a:ext cx="8460432" cy="485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　</a:t>
            </a:r>
            <a:r>
              <a:rPr lang="en-US" altLang="zh-CN" sz="2400" b="1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1. </a:t>
            </a:r>
            <a:r>
              <a:rPr lang="zh-CN" altLang="en-US" sz="2400" b="1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掌握图的概念和术语；</a:t>
            </a:r>
            <a:r>
              <a:rPr lang="zh-CN" altLang="en-US" sz="2400" b="1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熟悉图的各种存储结构及其构造算法</a:t>
            </a:r>
            <a:r>
              <a:rPr lang="zh-CN" altLang="en-US" sz="2400" b="1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，了解实际问题的求解效率与采用何种存储结构和算法有密切联系。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　</a:t>
            </a:r>
            <a:r>
              <a:rPr lang="en-US" altLang="zh-CN" sz="2400" b="1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2. </a:t>
            </a:r>
            <a:r>
              <a:rPr lang="zh-CN" altLang="en-US" sz="2400" b="1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熟练掌握图的两种搜索路径的遍历：遍历的逻辑定义、</a:t>
            </a:r>
            <a:r>
              <a:rPr lang="zh-CN" altLang="en-US" sz="2400" b="1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深度优先搜索和广度优先搜索的算法。</a:t>
            </a:r>
            <a:r>
              <a:rPr lang="zh-CN" altLang="en-US" sz="2400" b="1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在学习中应注意图的遍历算法与树的遍历算法之间的类似和差异。</a:t>
            </a:r>
            <a:endParaRPr lang="en-US" altLang="zh-CN" sz="2400" b="1" dirty="0">
              <a:solidFill>
                <a:srgbClr val="0000FF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zh-CN" altLang="en-US" sz="2400" dirty="0">
                <a:solidFill>
                  <a:srgbClr val="6633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　 </a:t>
            </a:r>
            <a:r>
              <a:rPr lang="en-US" altLang="zh-CN" sz="2400" b="1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3. </a:t>
            </a:r>
            <a:r>
              <a:rPr lang="zh-CN" altLang="en-US" sz="2400" b="1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应用图的遍历算法求解各种简单路径问题（</a:t>
            </a:r>
            <a:r>
              <a:rPr lang="en-US" altLang="zh-CN" sz="2400" b="1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Prim</a:t>
            </a:r>
            <a:r>
              <a:rPr lang="en-US" altLang="zh-CN" sz="2400" b="1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,</a:t>
            </a:r>
            <a:r>
              <a:rPr lang="en-US" altLang="zh-CN" sz="2400" b="1" dirty="0" err="1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Kruskal</a:t>
            </a:r>
            <a:r>
              <a:rPr lang="en-US" altLang="zh-CN" sz="2400" b="1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拓扑排序</a:t>
            </a:r>
            <a:r>
              <a:rPr lang="zh-CN" altLang="en-US" sz="2400" b="1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AOE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网的关键路径，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Dijkstra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Floyd</a:t>
            </a:r>
            <a:r>
              <a:rPr lang="zh-CN" altLang="en-US" sz="2400" b="1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）。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　</a:t>
            </a:r>
            <a:r>
              <a:rPr lang="en-US" altLang="zh-CN" sz="2400" b="1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4. </a:t>
            </a:r>
            <a:r>
              <a:rPr lang="zh-CN" altLang="en-US" sz="2400" b="1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理解教科书中讨论的各种图的算法。</a:t>
            </a:r>
          </a:p>
        </p:txBody>
      </p:sp>
    </p:spTree>
    <p:extLst>
      <p:ext uri="{BB962C8B-B14F-4D97-AF65-F5344CB8AC3E}">
        <p14:creationId xmlns:p14="http://schemas.microsoft.com/office/powerpoint/2010/main" val="4172046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90907" y="2997708"/>
            <a:ext cx="7977378" cy="1536192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/>
              <a:t>7.1,  7.3,  7.7,  7.10,  7.11,  7.22,  7.42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266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Light" panose="020B0502040204020203" pitchFamily="34" charset="0"/>
                <a:cs typeface="Segoe UI Light" panose="020B0502040204020203" pitchFamily="34" charset="0"/>
              </a:rPr>
              <a:t>Any Question</a:t>
            </a:r>
            <a:r>
              <a:rPr lang="zh-CN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？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406208" y="2818071"/>
            <a:ext cx="7081986" cy="2983706"/>
          </a:xfrm>
        </p:spPr>
        <p:txBody>
          <a:bodyPr>
            <a:normAutofit/>
          </a:bodyPr>
          <a:lstStyle/>
          <a:p>
            <a:pPr>
              <a:lnSpc>
                <a:spcPts val="2700"/>
              </a:lnSpc>
              <a:spcAft>
                <a:spcPts val="0"/>
              </a:spcAft>
            </a:pPr>
            <a:endParaRPr lang="en-US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2700"/>
              </a:lnSpc>
              <a:spcBef>
                <a:spcPts val="1125"/>
              </a:spcBef>
              <a:spcAft>
                <a:spcPts val="0"/>
              </a:spcAft>
            </a:pPr>
            <a:r>
              <a:rPr lang="en-US" altLang="zh-CN" sz="15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www.xinggangw.info</a:t>
            </a:r>
            <a:endParaRPr lang="en-US" altLang="zh-CN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endParaRPr lang="en-US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endParaRPr lang="en-US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 descr="Arrow pointing right with a hyperlink to the PowerPoint team blog. Select the image to visit the PowerPoint team blog ">
            <a:hlinkClick r:id="rId4" tooltip="Select here to visit the PowerPoint team blog.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363" y="3314638"/>
            <a:ext cx="496455" cy="49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拓扑排序</a:t>
            </a:r>
          </a:p>
        </p:txBody>
      </p:sp>
      <p:graphicFrame>
        <p:nvGraphicFramePr>
          <p:cNvPr id="4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189948"/>
              </p:ext>
            </p:extLst>
          </p:nvPr>
        </p:nvGraphicFramePr>
        <p:xfrm>
          <a:off x="3924231" y="1478711"/>
          <a:ext cx="5045134" cy="3697493"/>
        </p:xfrm>
        <a:graphic>
          <a:graphicData uri="http://schemas.openxmlformats.org/drawingml/2006/table">
            <a:tbl>
              <a:tblPr/>
              <a:tblGrid>
                <a:gridCol w="122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5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6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课程代号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课程名称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先修课程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6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C1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高等数学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无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6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C2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程序设计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无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6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C3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离散数学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C1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6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C4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数据结构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C2  C3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6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C5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编译原理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C2  C4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6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C6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操作系统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C4  C7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C7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计算机组成原理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 Light" panose="020B0502040204020203" pitchFamily="34" charset="-122"/>
                        </a:rPr>
                        <a:t>C2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670300" y="1478711"/>
            <a:ext cx="2331287" cy="1362075"/>
            <a:chOff x="3456" y="528"/>
            <a:chExt cx="2208" cy="1056"/>
          </a:xfrm>
        </p:grpSpPr>
        <p:sp>
          <p:nvSpPr>
            <p:cNvPr id="6" name="Oval 66"/>
            <p:cNvSpPr>
              <a:spLocks noChangeArrowheads="1"/>
            </p:cNvSpPr>
            <p:nvPr/>
          </p:nvSpPr>
          <p:spPr bwMode="auto">
            <a:xfrm>
              <a:off x="3456" y="576"/>
              <a:ext cx="240" cy="240"/>
            </a:xfrm>
            <a:prstGeom prst="ellipse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dirty="0">
                  <a:ea typeface="微软雅黑 Light" panose="020B0502040204020203" pitchFamily="34" charset="-122"/>
                </a:rPr>
                <a:t>c1</a:t>
              </a:r>
            </a:p>
          </p:txBody>
        </p:sp>
        <p:sp>
          <p:nvSpPr>
            <p:cNvPr id="7" name="Oval 67"/>
            <p:cNvSpPr>
              <a:spLocks noChangeArrowheads="1"/>
            </p:cNvSpPr>
            <p:nvPr/>
          </p:nvSpPr>
          <p:spPr bwMode="auto">
            <a:xfrm>
              <a:off x="3888" y="576"/>
              <a:ext cx="240" cy="240"/>
            </a:xfrm>
            <a:prstGeom prst="ellipse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dirty="0">
                  <a:ea typeface="微软雅黑 Light" panose="020B0502040204020203" pitchFamily="34" charset="-122"/>
                </a:rPr>
                <a:t>c3</a:t>
              </a:r>
            </a:p>
          </p:txBody>
        </p:sp>
        <p:sp>
          <p:nvSpPr>
            <p:cNvPr id="8" name="Oval 68"/>
            <p:cNvSpPr>
              <a:spLocks noChangeArrowheads="1"/>
            </p:cNvSpPr>
            <p:nvPr/>
          </p:nvSpPr>
          <p:spPr bwMode="auto">
            <a:xfrm flipH="1">
              <a:off x="4512" y="528"/>
              <a:ext cx="240" cy="240"/>
            </a:xfrm>
            <a:prstGeom prst="ellipse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dirty="0">
                  <a:ea typeface="微软雅黑 Light" panose="020B0502040204020203" pitchFamily="34" charset="-122"/>
                </a:rPr>
                <a:t>c4</a:t>
              </a:r>
            </a:p>
          </p:txBody>
        </p:sp>
        <p:sp>
          <p:nvSpPr>
            <p:cNvPr id="9" name="Oval 69"/>
            <p:cNvSpPr>
              <a:spLocks noChangeArrowheads="1"/>
            </p:cNvSpPr>
            <p:nvPr/>
          </p:nvSpPr>
          <p:spPr bwMode="auto">
            <a:xfrm flipH="1">
              <a:off x="3888" y="1296"/>
              <a:ext cx="240" cy="240"/>
            </a:xfrm>
            <a:prstGeom prst="ellipse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dirty="0">
                  <a:ea typeface="微软雅黑 Light" panose="020B0502040204020203" pitchFamily="34" charset="-122"/>
                </a:rPr>
                <a:t>c2</a:t>
              </a:r>
            </a:p>
          </p:txBody>
        </p:sp>
        <p:sp>
          <p:nvSpPr>
            <p:cNvPr id="10" name="Oval 70"/>
            <p:cNvSpPr>
              <a:spLocks noChangeArrowheads="1"/>
            </p:cNvSpPr>
            <p:nvPr/>
          </p:nvSpPr>
          <p:spPr bwMode="auto">
            <a:xfrm flipH="1">
              <a:off x="4368" y="1104"/>
              <a:ext cx="240" cy="240"/>
            </a:xfrm>
            <a:prstGeom prst="ellipse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dirty="0">
                  <a:ea typeface="微软雅黑 Light" panose="020B0502040204020203" pitchFamily="34" charset="-122"/>
                </a:rPr>
                <a:t>c7</a:t>
              </a:r>
            </a:p>
          </p:txBody>
        </p:sp>
        <p:sp>
          <p:nvSpPr>
            <p:cNvPr id="11" name="Oval 71"/>
            <p:cNvSpPr>
              <a:spLocks noChangeArrowheads="1"/>
            </p:cNvSpPr>
            <p:nvPr/>
          </p:nvSpPr>
          <p:spPr bwMode="auto">
            <a:xfrm flipH="1">
              <a:off x="4704" y="960"/>
              <a:ext cx="240" cy="240"/>
            </a:xfrm>
            <a:prstGeom prst="ellipse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dirty="0">
                  <a:ea typeface="微软雅黑 Light" panose="020B0502040204020203" pitchFamily="34" charset="-122"/>
                </a:rPr>
                <a:t>c6</a:t>
              </a:r>
            </a:p>
          </p:txBody>
        </p:sp>
        <p:sp>
          <p:nvSpPr>
            <p:cNvPr id="12" name="Oval 72"/>
            <p:cNvSpPr>
              <a:spLocks noChangeArrowheads="1"/>
            </p:cNvSpPr>
            <p:nvPr/>
          </p:nvSpPr>
          <p:spPr bwMode="auto">
            <a:xfrm flipH="1">
              <a:off x="5424" y="1344"/>
              <a:ext cx="240" cy="240"/>
            </a:xfrm>
            <a:prstGeom prst="ellipse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dirty="0">
                  <a:ea typeface="微软雅黑 Light" panose="020B0502040204020203" pitchFamily="34" charset="-122"/>
                </a:rPr>
                <a:t>c5</a:t>
              </a:r>
            </a:p>
          </p:txBody>
        </p:sp>
        <p:sp>
          <p:nvSpPr>
            <p:cNvPr id="13" name="Line 73"/>
            <p:cNvSpPr>
              <a:spLocks noChangeShapeType="1"/>
            </p:cNvSpPr>
            <p:nvPr/>
          </p:nvSpPr>
          <p:spPr bwMode="auto">
            <a:xfrm>
              <a:off x="3696" y="672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4" name="Line 74"/>
            <p:cNvSpPr>
              <a:spLocks noChangeShapeType="1"/>
            </p:cNvSpPr>
            <p:nvPr/>
          </p:nvSpPr>
          <p:spPr bwMode="auto">
            <a:xfrm>
              <a:off x="4128" y="672"/>
              <a:ext cx="3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5" name="Line 75"/>
            <p:cNvSpPr>
              <a:spLocks noChangeShapeType="1"/>
            </p:cNvSpPr>
            <p:nvPr/>
          </p:nvSpPr>
          <p:spPr bwMode="auto">
            <a:xfrm flipV="1">
              <a:off x="4032" y="768"/>
              <a:ext cx="528" cy="5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6" name="Line 76"/>
            <p:cNvSpPr>
              <a:spLocks noChangeShapeType="1"/>
            </p:cNvSpPr>
            <p:nvPr/>
          </p:nvSpPr>
          <p:spPr bwMode="auto">
            <a:xfrm flipV="1">
              <a:off x="4128" y="1200"/>
              <a:ext cx="24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7" name="Line 77"/>
            <p:cNvSpPr>
              <a:spLocks noChangeShapeType="1"/>
            </p:cNvSpPr>
            <p:nvPr/>
          </p:nvSpPr>
          <p:spPr bwMode="auto">
            <a:xfrm flipV="1">
              <a:off x="4608" y="1096"/>
              <a:ext cx="96" cy="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8" name="Line 78"/>
            <p:cNvSpPr>
              <a:spLocks noChangeShapeType="1"/>
            </p:cNvSpPr>
            <p:nvPr/>
          </p:nvSpPr>
          <p:spPr bwMode="auto">
            <a:xfrm>
              <a:off x="4128" y="1488"/>
              <a:ext cx="12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9" name="Line 79"/>
            <p:cNvSpPr>
              <a:spLocks noChangeShapeType="1"/>
            </p:cNvSpPr>
            <p:nvPr/>
          </p:nvSpPr>
          <p:spPr bwMode="auto">
            <a:xfrm>
              <a:off x="4704" y="768"/>
              <a:ext cx="96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0" name="Line 80"/>
            <p:cNvSpPr>
              <a:spLocks noChangeShapeType="1"/>
            </p:cNvSpPr>
            <p:nvPr/>
          </p:nvSpPr>
          <p:spPr bwMode="auto">
            <a:xfrm>
              <a:off x="4752" y="672"/>
              <a:ext cx="720" cy="7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21" name="Text Box 82"/>
          <p:cNvSpPr txBox="1">
            <a:spLocks noChangeArrowheads="1"/>
          </p:cNvSpPr>
          <p:nvPr/>
        </p:nvSpPr>
        <p:spPr bwMode="auto">
          <a:xfrm>
            <a:off x="3117302" y="5380878"/>
            <a:ext cx="5486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dirty="0">
                <a:ea typeface="微软雅黑 Light" panose="020B0502040204020203" pitchFamily="34" charset="-122"/>
              </a:rPr>
              <a:t>c1   c3   c2     c4   c7  c6  c5</a:t>
            </a:r>
          </a:p>
        </p:txBody>
      </p:sp>
      <p:sp>
        <p:nvSpPr>
          <p:cNvPr id="22" name="Text Box 83"/>
          <p:cNvSpPr txBox="1">
            <a:spLocks noChangeArrowheads="1"/>
          </p:cNvSpPr>
          <p:nvPr/>
        </p:nvSpPr>
        <p:spPr bwMode="auto">
          <a:xfrm>
            <a:off x="3130049" y="5939791"/>
            <a:ext cx="510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dirty="0">
                <a:ea typeface="微软雅黑 Light" panose="020B0502040204020203" pitchFamily="34" charset="-122"/>
              </a:rPr>
              <a:t>c2   c7   c1   c3    c4   c5  c6</a:t>
            </a:r>
          </a:p>
        </p:txBody>
      </p:sp>
      <p:sp>
        <p:nvSpPr>
          <p:cNvPr id="23" name="Text Box 84"/>
          <p:cNvSpPr txBox="1">
            <a:spLocks noChangeArrowheads="1"/>
          </p:cNvSpPr>
          <p:nvPr/>
        </p:nvSpPr>
        <p:spPr bwMode="auto">
          <a:xfrm>
            <a:off x="468313" y="3359822"/>
            <a:ext cx="30241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rgbClr val="580094"/>
                </a:solidFill>
                <a:ea typeface="微软雅黑 Light" panose="020B0502040204020203" pitchFamily="34" charset="-122"/>
              </a:rPr>
              <a:t>用顶点表示活动，用弧表示活动间的优先关系的有向图称为</a:t>
            </a:r>
            <a:r>
              <a:rPr lang="en-US" altLang="zh-CN" sz="2000" dirty="0">
                <a:solidFill>
                  <a:srgbClr val="FF0000"/>
                </a:solidFill>
                <a:ea typeface="微软雅黑 Light" panose="020B0502040204020203" pitchFamily="34" charset="-122"/>
              </a:rPr>
              <a:t>Activity On Vertex Network (</a:t>
            </a:r>
            <a:r>
              <a:rPr lang="en-US" altLang="zh-CN" sz="2000" b="1" dirty="0">
                <a:solidFill>
                  <a:srgbClr val="FF0000"/>
                </a:solidFill>
                <a:ea typeface="微软雅黑 Light" panose="020B0502040204020203" pitchFamily="34" charset="-122"/>
              </a:rPr>
              <a:t>AOV-</a:t>
            </a:r>
            <a:r>
              <a:rPr lang="zh-CN" altLang="en-US" sz="2000" b="1" dirty="0">
                <a:solidFill>
                  <a:srgbClr val="FF0000"/>
                </a:solidFill>
                <a:ea typeface="微软雅黑 Light" panose="020B0502040204020203" pitchFamily="34" charset="-122"/>
              </a:rPr>
              <a:t>网</a:t>
            </a:r>
            <a:r>
              <a:rPr lang="en-US" altLang="zh-CN" sz="2000" dirty="0">
                <a:solidFill>
                  <a:srgbClr val="FF0000"/>
                </a:solidFill>
                <a:ea typeface="微软雅黑 Light" panose="020B0502040204020203" pitchFamily="34" charset="-122"/>
              </a:rPr>
              <a:t>)</a:t>
            </a:r>
          </a:p>
        </p:txBody>
      </p:sp>
      <p:sp>
        <p:nvSpPr>
          <p:cNvPr id="24" name="Text Box 85"/>
          <p:cNvSpPr txBox="1">
            <a:spLocks noChangeArrowheads="1"/>
          </p:cNvSpPr>
          <p:nvPr/>
        </p:nvSpPr>
        <p:spPr bwMode="auto">
          <a:xfrm>
            <a:off x="468313" y="5722822"/>
            <a:ext cx="24479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b="1" dirty="0">
                <a:ea typeface="微软雅黑 Light" panose="020B0502040204020203" pitchFamily="34" charset="-122"/>
              </a:rPr>
              <a:t>学习顺序：</a:t>
            </a: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3856028" y="405700"/>
            <a:ext cx="5113337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 Light" panose="020B0502040204020203" pitchFamily="34" charset="-122"/>
              </a:rPr>
              <a:t>举例：</a:t>
            </a:r>
            <a:r>
              <a:rPr lang="zh-CN" altLang="en-US" sz="2000" b="1" dirty="0">
                <a:solidFill>
                  <a:srgbClr val="3333FF"/>
                </a:solidFill>
                <a:ea typeface="微软雅黑 Light" panose="020B0502040204020203" pitchFamily="34" charset="-122"/>
              </a:rPr>
              <a:t>一个计算机技术应用专业的学生必须学习的基础课程有：</a:t>
            </a:r>
          </a:p>
        </p:txBody>
      </p:sp>
    </p:spTree>
    <p:extLst>
      <p:ext uri="{BB962C8B-B14F-4D97-AF65-F5344CB8AC3E}">
        <p14:creationId xmlns:p14="http://schemas.microsoft.com/office/powerpoint/2010/main" val="199674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  <p:bldP spid="22" grpId="0" autoUpdateAnimBg="0"/>
      <p:bldP spid="23" grpId="0" autoUpdateAnimBg="0"/>
      <p:bldP spid="24" grpId="0" autoUpdateAnimBg="0"/>
      <p:bldP spid="2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90907" y="1371600"/>
            <a:ext cx="8329144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99"/>
                </a:solidFill>
                <a:ea typeface="等线 Light" panose="02010600030101010101" pitchFamily="2" charset="-122"/>
              </a:rPr>
              <a:t>假设以有向图表示一个工程的施工图或程序的数据流图（</a:t>
            </a:r>
            <a:r>
              <a:rPr lang="en-US" altLang="zh-CN" sz="2400" dirty="0">
                <a:solidFill>
                  <a:srgbClr val="000099"/>
                </a:solidFill>
                <a:ea typeface="等线 Light" panose="02010600030101010101" pitchFamily="2" charset="-122"/>
              </a:rPr>
              <a:t>AOV</a:t>
            </a:r>
            <a:r>
              <a:rPr lang="zh-CN" altLang="en-US" sz="2400" dirty="0">
                <a:solidFill>
                  <a:srgbClr val="000099"/>
                </a:solidFill>
                <a:ea typeface="等线 Light" panose="02010600030101010101" pitchFamily="2" charset="-122"/>
              </a:rPr>
              <a:t>网），则图中不允许出现回路。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90907" y="2633793"/>
            <a:ext cx="8458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99"/>
                </a:solidFill>
                <a:ea typeface="等线 Light" panose="02010600030101010101" pitchFamily="2" charset="-122"/>
              </a:rPr>
              <a:t>检查有向图中是否存在回路的方法之一，是对有向图进行</a:t>
            </a:r>
            <a:r>
              <a:rPr lang="zh-CN" altLang="en-US" sz="2400" b="1" dirty="0">
                <a:solidFill>
                  <a:srgbClr val="800000"/>
                </a:solidFill>
                <a:ea typeface="等线 Light" panose="02010600030101010101" pitchFamily="2" charset="-122"/>
              </a:rPr>
              <a:t>拓扑排序</a:t>
            </a:r>
            <a:r>
              <a:rPr lang="zh-CN" altLang="en-US" sz="2400" dirty="0">
                <a:ea typeface="等线 Light" panose="02010600030101010101" pitchFamily="2" charset="-122"/>
              </a:rPr>
              <a:t>。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52400" y="4046913"/>
            <a:ext cx="8991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ea typeface="等线 Light" panose="02010600030101010101" pitchFamily="2" charset="-122"/>
              </a:rPr>
              <a:t>    </a:t>
            </a:r>
            <a:r>
              <a:rPr lang="zh-CN" altLang="en-US" sz="2400" dirty="0">
                <a:solidFill>
                  <a:srgbClr val="800000"/>
                </a:solidFill>
                <a:ea typeface="等线 Light" panose="02010600030101010101" pitchFamily="2" charset="-122"/>
              </a:rPr>
              <a:t>按照有向图给出的次序关系，将图中顶点排成一个线性序列，对于有向图中没有限定次序关系的顶点，则可以人为加上任意的次序关系。</a:t>
            </a:r>
            <a:r>
              <a:rPr lang="zh-CN" altLang="en-US" sz="2400" dirty="0">
                <a:solidFill>
                  <a:srgbClr val="000099"/>
                </a:solidFill>
                <a:ea typeface="等线 Light" panose="02010600030101010101" pitchFamily="2" charset="-122"/>
              </a:rPr>
              <a:t>由此所得顶点的线性序列称之为</a:t>
            </a:r>
            <a:r>
              <a:rPr lang="zh-CN" altLang="en-US" sz="2400" dirty="0">
                <a:solidFill>
                  <a:srgbClr val="800000"/>
                </a:solidFill>
                <a:ea typeface="等线 Light" panose="02010600030101010101" pitchFamily="2" charset="-122"/>
              </a:rPr>
              <a:t>拓扑有序序列</a:t>
            </a:r>
          </a:p>
        </p:txBody>
      </p:sp>
    </p:spTree>
    <p:extLst>
      <p:ext uri="{BB962C8B-B14F-4D97-AF65-F5344CB8AC3E}">
        <p14:creationId xmlns:p14="http://schemas.microsoft.com/office/powerpoint/2010/main" val="250926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92646" y="1497264"/>
            <a:ext cx="48526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000099"/>
                </a:solidFill>
                <a:ea typeface="等线 Light" panose="02010600030101010101" pitchFamily="2" charset="-122"/>
              </a:rPr>
              <a:t>拓扑有序序列是否一定存在？</a:t>
            </a:r>
            <a:endParaRPr lang="zh-CN" altLang="en-US" sz="2800" dirty="0">
              <a:ea typeface="微软雅黑 Light" panose="020B0502040204020203" pitchFamily="34" charset="-122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1988046" y="2539948"/>
            <a:ext cx="457200" cy="457200"/>
          </a:xfrm>
          <a:prstGeom prst="ellips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000099"/>
                </a:solidFill>
                <a:ea typeface="微软雅黑 Light" panose="020B0502040204020203" pitchFamily="34" charset="-122"/>
              </a:rPr>
              <a:t>B</a:t>
            </a:r>
            <a:endParaRPr lang="en-US" altLang="zh-CN" dirty="0">
              <a:ea typeface="微软雅黑 Light" panose="020B0502040204020203" pitchFamily="34" charset="-122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83446" y="3136848"/>
            <a:ext cx="457200" cy="457200"/>
          </a:xfrm>
          <a:prstGeom prst="ellips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000099"/>
                </a:solidFill>
                <a:ea typeface="微软雅黑 Light" panose="020B0502040204020203" pitchFamily="34" charset="-122"/>
              </a:rPr>
              <a:t>D</a:t>
            </a:r>
            <a:endParaRPr lang="en-US" altLang="zh-CN" dirty="0">
              <a:ea typeface="微软雅黑 Light" panose="020B0502040204020203" pitchFamily="34" charset="-122"/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692646" y="3136848"/>
            <a:ext cx="457200" cy="457200"/>
          </a:xfrm>
          <a:prstGeom prst="ellips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000099"/>
                </a:solidFill>
                <a:ea typeface="微软雅黑 Light" panose="020B0502040204020203" pitchFamily="34" charset="-122"/>
              </a:rPr>
              <a:t>A</a:t>
            </a:r>
            <a:endParaRPr lang="en-US" altLang="zh-CN" dirty="0">
              <a:ea typeface="微软雅黑 Light" panose="020B0502040204020203" pitchFamily="34" charset="-122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1988046" y="3670248"/>
            <a:ext cx="457200" cy="457200"/>
          </a:xfrm>
          <a:prstGeom prst="ellips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000099"/>
                </a:solidFill>
                <a:ea typeface="微软雅黑 Light" panose="020B0502040204020203" pitchFamily="34" charset="-122"/>
              </a:rPr>
              <a:t>C</a:t>
            </a:r>
            <a:endParaRPr lang="en-US" altLang="zh-CN" dirty="0">
              <a:ea typeface="微软雅黑 Light" panose="020B0502040204020203" pitchFamily="34" charset="-122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1149846" y="2755848"/>
            <a:ext cx="838200" cy="457200"/>
          </a:xfrm>
          <a:prstGeom prst="line">
            <a:avLst/>
          </a:prstGeom>
          <a:noFill/>
          <a:ln w="25400" cap="sq">
            <a:solidFill>
              <a:srgbClr val="000099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1073646" y="3517848"/>
            <a:ext cx="914400" cy="381000"/>
          </a:xfrm>
          <a:prstGeom prst="line">
            <a:avLst/>
          </a:prstGeom>
          <a:noFill/>
          <a:ln w="25400" cap="sq">
            <a:solidFill>
              <a:srgbClr val="000099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2445246" y="2832048"/>
            <a:ext cx="914400" cy="381000"/>
          </a:xfrm>
          <a:prstGeom prst="line">
            <a:avLst/>
          </a:prstGeom>
          <a:noFill/>
          <a:ln w="25400" cap="sq">
            <a:solidFill>
              <a:srgbClr val="000099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V="1">
            <a:off x="2445246" y="3517848"/>
            <a:ext cx="914400" cy="381000"/>
          </a:xfrm>
          <a:prstGeom prst="line">
            <a:avLst/>
          </a:prstGeom>
          <a:noFill/>
          <a:ln w="25400" cap="sq">
            <a:solidFill>
              <a:srgbClr val="000099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390907" y="4866911"/>
            <a:ext cx="392157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99"/>
                </a:solidFill>
                <a:ea typeface="等线 Light" panose="02010600030101010101" pitchFamily="2" charset="-122"/>
              </a:rPr>
              <a:t>可求得</a:t>
            </a:r>
            <a:r>
              <a:rPr lang="zh-CN" altLang="en-US" sz="2400" dirty="0">
                <a:solidFill>
                  <a:srgbClr val="800000"/>
                </a:solidFill>
                <a:ea typeface="等线 Light" panose="02010600030101010101" pitchFamily="2" charset="-122"/>
              </a:rPr>
              <a:t>拓扑有序序列</a:t>
            </a:r>
            <a:r>
              <a:rPr lang="zh-CN" altLang="en-US" sz="2400" dirty="0">
                <a:ea typeface="微软雅黑 Light" panose="020B0502040204020203" pitchFamily="34" charset="-122"/>
              </a:rPr>
              <a:t>：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ea typeface="微软雅黑 Light" panose="020B0502040204020203" pitchFamily="34" charset="-122"/>
              </a:rPr>
              <a:t>        </a:t>
            </a:r>
            <a:r>
              <a:rPr lang="en-US" altLang="zh-CN" sz="2400" dirty="0">
                <a:solidFill>
                  <a:srgbClr val="0000FF"/>
                </a:solidFill>
                <a:ea typeface="微软雅黑 Light" panose="020B0502040204020203" pitchFamily="34" charset="-122"/>
              </a:rPr>
              <a:t>A B C D</a:t>
            </a:r>
            <a:r>
              <a:rPr lang="en-US" altLang="zh-CN" sz="2400" dirty="0">
                <a:ea typeface="微软雅黑 Light" panose="020B0502040204020203" pitchFamily="34" charset="-122"/>
              </a:rPr>
              <a:t>    </a:t>
            </a:r>
            <a:r>
              <a:rPr lang="zh-CN" altLang="en-US" sz="2400" dirty="0">
                <a:solidFill>
                  <a:srgbClr val="000099"/>
                </a:solidFill>
                <a:ea typeface="微软雅黑 Light" panose="020B0502040204020203" pitchFamily="34" charset="-122"/>
              </a:rPr>
              <a:t>或</a:t>
            </a:r>
            <a:r>
              <a:rPr lang="zh-CN" altLang="en-US" sz="2400" dirty="0">
                <a:ea typeface="微软雅黑 Light" panose="020B0502040204020203" pitchFamily="34" charset="-122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ea typeface="微软雅黑 Light" panose="020B0502040204020203" pitchFamily="34" charset="-122"/>
              </a:rPr>
              <a:t>A C B D</a:t>
            </a:r>
            <a:endParaRPr lang="en-US" altLang="zh-CN" sz="2400" dirty="0">
              <a:ea typeface="微软雅黑 Light" panose="020B0502040204020203" pitchFamily="34" charset="-122"/>
            </a:endParaRPr>
          </a:p>
        </p:txBody>
      </p:sp>
      <p:sp>
        <p:nvSpPr>
          <p:cNvPr id="14" name="Oval 2"/>
          <p:cNvSpPr>
            <a:spLocks noChangeArrowheads="1"/>
          </p:cNvSpPr>
          <p:nvPr/>
        </p:nvSpPr>
        <p:spPr bwMode="auto">
          <a:xfrm>
            <a:off x="6444036" y="2603448"/>
            <a:ext cx="457200" cy="457200"/>
          </a:xfrm>
          <a:prstGeom prst="ellipse">
            <a:avLst/>
          </a:prstGeom>
          <a:solidFill>
            <a:srgbClr val="CCFFCC">
              <a:alpha val="50195"/>
            </a:srgbClr>
          </a:solidFill>
          <a:ln w="127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000099"/>
                </a:solidFill>
                <a:ea typeface="微软雅黑 Light" panose="020B0502040204020203" pitchFamily="34" charset="-122"/>
              </a:rPr>
              <a:t>B</a:t>
            </a:r>
            <a:endParaRPr lang="en-US" altLang="zh-CN" sz="2400" dirty="0">
              <a:ea typeface="微软雅黑 Light" panose="020B0502040204020203" pitchFamily="34" charset="-122"/>
            </a:endParaRPr>
          </a:p>
        </p:txBody>
      </p:sp>
      <p:sp>
        <p:nvSpPr>
          <p:cNvPr id="15" name="Oval 3"/>
          <p:cNvSpPr>
            <a:spLocks noChangeArrowheads="1"/>
          </p:cNvSpPr>
          <p:nvPr/>
        </p:nvSpPr>
        <p:spPr bwMode="auto">
          <a:xfrm>
            <a:off x="7739436" y="3136848"/>
            <a:ext cx="457200" cy="457200"/>
          </a:xfrm>
          <a:prstGeom prst="ellipse">
            <a:avLst/>
          </a:prstGeom>
          <a:solidFill>
            <a:srgbClr val="CCFFCC">
              <a:alpha val="50195"/>
            </a:srgbClr>
          </a:solidFill>
          <a:ln w="127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000099"/>
                </a:solidFill>
                <a:ea typeface="微软雅黑 Light" panose="020B0502040204020203" pitchFamily="34" charset="-122"/>
              </a:rPr>
              <a:t>D</a:t>
            </a:r>
            <a:endParaRPr lang="en-US" altLang="zh-CN" sz="2400" dirty="0">
              <a:ea typeface="微软雅黑 Light" panose="020B0502040204020203" pitchFamily="34" charset="-122"/>
            </a:endParaRPr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5148636" y="3136848"/>
            <a:ext cx="457200" cy="457200"/>
          </a:xfrm>
          <a:prstGeom prst="ellipse">
            <a:avLst/>
          </a:prstGeom>
          <a:solidFill>
            <a:srgbClr val="CCFFCC">
              <a:alpha val="50195"/>
            </a:srgbClr>
          </a:solidFill>
          <a:ln w="127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000099"/>
                </a:solidFill>
                <a:ea typeface="微软雅黑 Light" panose="020B0502040204020203" pitchFamily="34" charset="-122"/>
              </a:rPr>
              <a:t>A</a:t>
            </a:r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6444036" y="3670248"/>
            <a:ext cx="457200" cy="457200"/>
          </a:xfrm>
          <a:prstGeom prst="ellipse">
            <a:avLst/>
          </a:prstGeom>
          <a:solidFill>
            <a:srgbClr val="CCFFCC">
              <a:alpha val="50195"/>
            </a:srgbClr>
          </a:solidFill>
          <a:ln w="127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000099"/>
                </a:solidFill>
                <a:ea typeface="微软雅黑 Light" panose="020B0502040204020203" pitchFamily="34" charset="-122"/>
              </a:rPr>
              <a:t>C</a:t>
            </a:r>
            <a:endParaRPr lang="en-US" altLang="zh-CN" sz="2400" dirty="0">
              <a:ea typeface="微软雅黑 Light" panose="020B0502040204020203" pitchFamily="34" charset="-122"/>
            </a:endParaRP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 flipV="1">
            <a:off x="5605836" y="2908248"/>
            <a:ext cx="838200" cy="3048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5529636" y="3517848"/>
            <a:ext cx="914400" cy="3810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 flipV="1">
            <a:off x="6901236" y="3517848"/>
            <a:ext cx="914400" cy="3810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 flipV="1">
            <a:off x="6901236" y="2832048"/>
            <a:ext cx="914400" cy="4572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6672636" y="3060648"/>
            <a:ext cx="0" cy="6096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4808355" y="4928832"/>
            <a:ext cx="4185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99"/>
                </a:solidFill>
                <a:ea typeface="等线 Light" panose="02010600030101010101" pitchFamily="2" charset="-122"/>
              </a:rPr>
              <a:t>不能求得它的拓扑有序序列。</a:t>
            </a:r>
            <a:endParaRPr lang="zh-CN" altLang="en-US" sz="2400" dirty="0">
              <a:ea typeface="微软雅黑 Light" panose="020B0502040204020203" pitchFamily="34" charset="-122"/>
            </a:endParaRP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4568709" y="5374742"/>
            <a:ext cx="45752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CC0000"/>
                </a:solidFill>
                <a:ea typeface="微软雅黑 Light" panose="020B0502040204020203" pitchFamily="34" charset="-122"/>
              </a:rPr>
              <a:t>因为图中存在一个回路 </a:t>
            </a:r>
            <a:r>
              <a:rPr lang="en-US" altLang="zh-CN" sz="2400" dirty="0">
                <a:solidFill>
                  <a:srgbClr val="CC0000"/>
                </a:solidFill>
                <a:ea typeface="微软雅黑 Light" panose="020B0502040204020203" pitchFamily="34" charset="-122"/>
              </a:rPr>
              <a:t>{B, C, D}</a:t>
            </a:r>
            <a:endParaRPr lang="en-US" altLang="zh-CN" sz="2400" dirty="0"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299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nimBg="1" autoUpdateAnimBg="0"/>
      <p:bldP spid="6" grpId="0" animBg="1" autoUpdateAnimBg="0"/>
      <p:bldP spid="7" grpId="0" animBg="1" autoUpdateAnimBg="0"/>
      <p:bldP spid="8" grpId="0" animBg="1" autoUpdateAnimBg="0"/>
      <p:bldP spid="13" grpId="0" autoUpdateAnimBg="0"/>
      <p:bldP spid="14" grpId="0" animBg="1" autoUpdateAnimBg="0"/>
      <p:bldP spid="15" grpId="0" animBg="1" autoUpdateAnimBg="0"/>
      <p:bldP spid="16" grpId="0" animBg="1" autoUpdateAnimBg="0"/>
      <p:bldP spid="17" grpId="0" animBg="1" autoUpdateAnimBg="0"/>
      <p:bldP spid="23" grpId="0" autoUpdateAnimBg="0"/>
      <p:bldP spid="2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0907" y="1425613"/>
            <a:ext cx="604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>
                <a:solidFill>
                  <a:srgbClr val="6600CC"/>
                </a:solidFill>
                <a:ea typeface="等线 Light" panose="02010600030101010101" pitchFamily="2" charset="-122"/>
              </a:rPr>
              <a:t>如何进行拓扑排序？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7555" y="2465825"/>
            <a:ext cx="8093075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99"/>
                </a:solidFill>
                <a:ea typeface="等线 Light" panose="02010600030101010101" pitchFamily="2" charset="-122"/>
              </a:rPr>
              <a:t>一、从有向图中选取一个</a:t>
            </a:r>
            <a:r>
              <a:rPr lang="zh-CN" altLang="en-US" sz="2400" b="1" dirty="0">
                <a:solidFill>
                  <a:srgbClr val="000099"/>
                </a:solidFill>
                <a:ea typeface="等线 Light" panose="02010600030101010101" pitchFamily="2" charset="-122"/>
              </a:rPr>
              <a:t>没有前驱</a:t>
            </a:r>
            <a:r>
              <a:rPr lang="zh-CN" altLang="en-US" sz="2400" dirty="0">
                <a:solidFill>
                  <a:srgbClr val="000099"/>
                </a:solidFill>
                <a:ea typeface="等线 Light" panose="02010600030101010101" pitchFamily="2" charset="-122"/>
              </a:rPr>
              <a:t>的顶点，并输出之；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4922" y="4096413"/>
            <a:ext cx="8534400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ea typeface="等线 Light" panose="02010600030101010101" pitchFamily="2" charset="-122"/>
              </a:rPr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等线 Light" panose="02010600030101010101" pitchFamily="2" charset="-122"/>
              </a:rPr>
              <a:t>重复上述两步，直至图空，或者图不空但找不到无前驱的顶点为止</a:t>
            </a:r>
            <a:r>
              <a:rPr lang="zh-CN" altLang="en-US" sz="2400" dirty="0">
                <a:ea typeface="等线 Light" panose="02010600030101010101" pitchFamily="2" charset="-122"/>
              </a:rPr>
              <a:t>。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37555" y="3164241"/>
            <a:ext cx="8068887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99"/>
                </a:solidFill>
                <a:ea typeface="等线 Light" panose="02010600030101010101" pitchFamily="2" charset="-122"/>
              </a:rPr>
              <a:t>二、从有向图中</a:t>
            </a:r>
            <a:r>
              <a:rPr lang="zh-CN" altLang="en-US" sz="2400" b="1" dirty="0">
                <a:solidFill>
                  <a:srgbClr val="000099"/>
                </a:solidFill>
                <a:ea typeface="等线 Light" panose="02010600030101010101" pitchFamily="2" charset="-122"/>
              </a:rPr>
              <a:t>删去此顶点以及所有以它为尾的弧</a:t>
            </a:r>
            <a:r>
              <a:rPr lang="zh-CN" altLang="en-US" sz="2400" dirty="0">
                <a:solidFill>
                  <a:srgbClr val="000099"/>
                </a:solidFill>
                <a:ea typeface="等线 Light" panose="02010600030101010101" pitchFamily="2" charset="-122"/>
              </a:rPr>
              <a:t>；</a:t>
            </a:r>
            <a:endParaRPr lang="zh-CN" altLang="en-US" sz="2400" dirty="0"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789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</a:t>
            </a:r>
          </a:p>
        </p:txBody>
      </p:sp>
      <p:sp>
        <p:nvSpPr>
          <p:cNvPr id="100" name="Oval 2"/>
          <p:cNvSpPr>
            <a:spLocks noChangeArrowheads="1"/>
          </p:cNvSpPr>
          <p:nvPr/>
        </p:nvSpPr>
        <p:spPr bwMode="auto">
          <a:xfrm>
            <a:off x="1752600" y="1816100"/>
            <a:ext cx="609600" cy="533400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chemeClr val="tx2"/>
                </a:solidFill>
                <a:ea typeface="微软雅黑 Light" panose="020B0502040204020203" pitchFamily="34" charset="-122"/>
              </a:rPr>
              <a:t>a</a:t>
            </a:r>
            <a:endParaRPr lang="en-US" altLang="zh-CN" dirty="0">
              <a:ea typeface="微软雅黑 Light" panose="020B0502040204020203" pitchFamily="34" charset="-122"/>
            </a:endParaRPr>
          </a:p>
        </p:txBody>
      </p:sp>
      <p:sp>
        <p:nvSpPr>
          <p:cNvPr id="101" name="Oval 4"/>
          <p:cNvSpPr>
            <a:spLocks noChangeArrowheads="1"/>
          </p:cNvSpPr>
          <p:nvPr/>
        </p:nvSpPr>
        <p:spPr bwMode="auto">
          <a:xfrm>
            <a:off x="1752600" y="3187700"/>
            <a:ext cx="609600" cy="533400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chemeClr val="tx2"/>
                </a:solidFill>
                <a:ea typeface="微软雅黑 Light" panose="020B0502040204020203" pitchFamily="34" charset="-122"/>
              </a:rPr>
              <a:t>b</a:t>
            </a:r>
            <a:endParaRPr lang="en-US" altLang="zh-CN" dirty="0">
              <a:ea typeface="微软雅黑 Light" panose="020B0502040204020203" pitchFamily="34" charset="-122"/>
            </a:endParaRPr>
          </a:p>
        </p:txBody>
      </p:sp>
      <p:sp>
        <p:nvSpPr>
          <p:cNvPr id="102" name="Oval 5"/>
          <p:cNvSpPr>
            <a:spLocks noChangeArrowheads="1"/>
          </p:cNvSpPr>
          <p:nvPr/>
        </p:nvSpPr>
        <p:spPr bwMode="auto">
          <a:xfrm>
            <a:off x="3352800" y="1282700"/>
            <a:ext cx="609600" cy="533400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chemeClr val="tx2"/>
                </a:solidFill>
                <a:ea typeface="微软雅黑 Light" panose="020B0502040204020203" pitchFamily="34" charset="-122"/>
              </a:rPr>
              <a:t>c</a:t>
            </a:r>
            <a:endParaRPr lang="en-US" altLang="zh-CN" dirty="0">
              <a:ea typeface="微软雅黑 Light" panose="020B0502040204020203" pitchFamily="34" charset="-122"/>
            </a:endParaRPr>
          </a:p>
        </p:txBody>
      </p:sp>
      <p:sp>
        <p:nvSpPr>
          <p:cNvPr id="103" name="Oval 6"/>
          <p:cNvSpPr>
            <a:spLocks noChangeArrowheads="1"/>
          </p:cNvSpPr>
          <p:nvPr/>
        </p:nvSpPr>
        <p:spPr bwMode="auto">
          <a:xfrm>
            <a:off x="3352800" y="2501900"/>
            <a:ext cx="609600" cy="533400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chemeClr val="tx2"/>
                </a:solidFill>
                <a:ea typeface="微软雅黑 Light" panose="020B0502040204020203" pitchFamily="34" charset="-122"/>
              </a:rPr>
              <a:t>g</a:t>
            </a:r>
            <a:endParaRPr lang="en-US" altLang="zh-CN" dirty="0">
              <a:ea typeface="微软雅黑 Light" panose="020B0502040204020203" pitchFamily="34" charset="-122"/>
            </a:endParaRPr>
          </a:p>
        </p:txBody>
      </p:sp>
      <p:sp>
        <p:nvSpPr>
          <p:cNvPr id="104" name="Oval 7"/>
          <p:cNvSpPr>
            <a:spLocks noChangeArrowheads="1"/>
          </p:cNvSpPr>
          <p:nvPr/>
        </p:nvSpPr>
        <p:spPr bwMode="auto">
          <a:xfrm>
            <a:off x="3352800" y="3721100"/>
            <a:ext cx="609600" cy="533400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chemeClr val="tx2"/>
                </a:solidFill>
                <a:ea typeface="微软雅黑 Light" panose="020B0502040204020203" pitchFamily="34" charset="-122"/>
              </a:rPr>
              <a:t>h</a:t>
            </a:r>
            <a:endParaRPr lang="en-US" altLang="zh-CN" dirty="0">
              <a:ea typeface="微软雅黑 Light" panose="020B0502040204020203" pitchFamily="34" charset="-122"/>
            </a:endParaRPr>
          </a:p>
        </p:txBody>
      </p:sp>
      <p:sp>
        <p:nvSpPr>
          <p:cNvPr id="105" name="Oval 8"/>
          <p:cNvSpPr>
            <a:spLocks noChangeArrowheads="1"/>
          </p:cNvSpPr>
          <p:nvPr/>
        </p:nvSpPr>
        <p:spPr bwMode="auto">
          <a:xfrm>
            <a:off x="4876800" y="1816100"/>
            <a:ext cx="609600" cy="533400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chemeClr val="tx2"/>
                </a:solidFill>
                <a:ea typeface="微软雅黑 Light" panose="020B0502040204020203" pitchFamily="34" charset="-122"/>
              </a:rPr>
              <a:t>d</a:t>
            </a:r>
            <a:endParaRPr lang="en-US" altLang="zh-CN" dirty="0">
              <a:ea typeface="微软雅黑 Light" panose="020B0502040204020203" pitchFamily="34" charset="-122"/>
            </a:endParaRPr>
          </a:p>
        </p:txBody>
      </p:sp>
      <p:sp>
        <p:nvSpPr>
          <p:cNvPr id="106" name="Oval 9"/>
          <p:cNvSpPr>
            <a:spLocks noChangeArrowheads="1"/>
          </p:cNvSpPr>
          <p:nvPr/>
        </p:nvSpPr>
        <p:spPr bwMode="auto">
          <a:xfrm>
            <a:off x="4876800" y="3187700"/>
            <a:ext cx="609600" cy="533400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chemeClr val="tx2"/>
                </a:solidFill>
                <a:ea typeface="微软雅黑 Light" panose="020B0502040204020203" pitchFamily="34" charset="-122"/>
              </a:rPr>
              <a:t>f</a:t>
            </a:r>
            <a:endParaRPr lang="en-US" altLang="zh-CN" dirty="0">
              <a:ea typeface="微软雅黑 Light" panose="020B0502040204020203" pitchFamily="34" charset="-122"/>
            </a:endParaRPr>
          </a:p>
        </p:txBody>
      </p:sp>
      <p:sp>
        <p:nvSpPr>
          <p:cNvPr id="107" name="Oval 10"/>
          <p:cNvSpPr>
            <a:spLocks noChangeArrowheads="1"/>
          </p:cNvSpPr>
          <p:nvPr/>
        </p:nvSpPr>
        <p:spPr bwMode="auto">
          <a:xfrm>
            <a:off x="6400800" y="2501900"/>
            <a:ext cx="609600" cy="533400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chemeClr val="tx2"/>
                </a:solidFill>
                <a:ea typeface="微软雅黑 Light" panose="020B0502040204020203" pitchFamily="34" charset="-122"/>
              </a:rPr>
              <a:t>e</a:t>
            </a:r>
            <a:endParaRPr lang="en-US" altLang="zh-CN" dirty="0">
              <a:ea typeface="微软雅黑 Light" panose="020B0502040204020203" pitchFamily="34" charset="-122"/>
            </a:endParaRPr>
          </a:p>
        </p:txBody>
      </p:sp>
      <p:sp>
        <p:nvSpPr>
          <p:cNvPr id="108" name="Line 11"/>
          <p:cNvSpPr>
            <a:spLocks noChangeShapeType="1"/>
          </p:cNvSpPr>
          <p:nvPr/>
        </p:nvSpPr>
        <p:spPr bwMode="auto">
          <a:xfrm flipV="1">
            <a:off x="2362200" y="1587500"/>
            <a:ext cx="990600" cy="381000"/>
          </a:xfrm>
          <a:prstGeom prst="line">
            <a:avLst/>
          </a:prstGeom>
          <a:noFill/>
          <a:ln w="19050" cap="sq">
            <a:solidFill>
              <a:srgbClr val="008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09" name="Line 12"/>
          <p:cNvSpPr>
            <a:spLocks noChangeShapeType="1"/>
          </p:cNvSpPr>
          <p:nvPr/>
        </p:nvSpPr>
        <p:spPr bwMode="auto">
          <a:xfrm>
            <a:off x="2362200" y="2197100"/>
            <a:ext cx="990600" cy="381000"/>
          </a:xfrm>
          <a:prstGeom prst="line">
            <a:avLst/>
          </a:prstGeom>
          <a:noFill/>
          <a:ln w="19050" cap="sq">
            <a:solidFill>
              <a:srgbClr val="008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10" name="Line 13"/>
          <p:cNvSpPr>
            <a:spLocks noChangeShapeType="1"/>
          </p:cNvSpPr>
          <p:nvPr/>
        </p:nvSpPr>
        <p:spPr bwMode="auto">
          <a:xfrm flipV="1">
            <a:off x="2362200" y="2882900"/>
            <a:ext cx="1066800" cy="457200"/>
          </a:xfrm>
          <a:prstGeom prst="line">
            <a:avLst/>
          </a:prstGeom>
          <a:noFill/>
          <a:ln w="19050" cap="sq">
            <a:solidFill>
              <a:srgbClr val="008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11" name="Line 14"/>
          <p:cNvSpPr>
            <a:spLocks noChangeShapeType="1"/>
          </p:cNvSpPr>
          <p:nvPr/>
        </p:nvSpPr>
        <p:spPr bwMode="auto">
          <a:xfrm>
            <a:off x="2362200" y="3568700"/>
            <a:ext cx="990600" cy="381000"/>
          </a:xfrm>
          <a:prstGeom prst="line">
            <a:avLst/>
          </a:prstGeom>
          <a:noFill/>
          <a:ln w="19050" cap="sq">
            <a:solidFill>
              <a:srgbClr val="008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12" name="Line 15"/>
          <p:cNvSpPr>
            <a:spLocks noChangeShapeType="1"/>
          </p:cNvSpPr>
          <p:nvPr/>
        </p:nvSpPr>
        <p:spPr bwMode="auto">
          <a:xfrm>
            <a:off x="3962400" y="1511300"/>
            <a:ext cx="990600" cy="381000"/>
          </a:xfrm>
          <a:prstGeom prst="line">
            <a:avLst/>
          </a:prstGeom>
          <a:noFill/>
          <a:ln w="19050" cap="sq">
            <a:solidFill>
              <a:srgbClr val="008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13" name="Line 16"/>
          <p:cNvSpPr>
            <a:spLocks noChangeShapeType="1"/>
          </p:cNvSpPr>
          <p:nvPr/>
        </p:nvSpPr>
        <p:spPr bwMode="auto">
          <a:xfrm flipH="1">
            <a:off x="3962400" y="2197100"/>
            <a:ext cx="914400" cy="457200"/>
          </a:xfrm>
          <a:prstGeom prst="line">
            <a:avLst/>
          </a:prstGeom>
          <a:noFill/>
          <a:ln w="19050" cap="sq">
            <a:solidFill>
              <a:srgbClr val="008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14" name="Line 17"/>
          <p:cNvSpPr>
            <a:spLocks noChangeShapeType="1"/>
          </p:cNvSpPr>
          <p:nvPr/>
        </p:nvSpPr>
        <p:spPr bwMode="auto">
          <a:xfrm>
            <a:off x="3962400" y="2882900"/>
            <a:ext cx="990600" cy="457200"/>
          </a:xfrm>
          <a:prstGeom prst="line">
            <a:avLst/>
          </a:prstGeom>
          <a:noFill/>
          <a:ln w="19050" cap="sq">
            <a:solidFill>
              <a:srgbClr val="008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15" name="Line 18"/>
          <p:cNvSpPr>
            <a:spLocks noChangeShapeType="1"/>
          </p:cNvSpPr>
          <p:nvPr/>
        </p:nvSpPr>
        <p:spPr bwMode="auto">
          <a:xfrm flipV="1">
            <a:off x="3962400" y="3644900"/>
            <a:ext cx="990600" cy="304800"/>
          </a:xfrm>
          <a:prstGeom prst="line">
            <a:avLst/>
          </a:prstGeom>
          <a:noFill/>
          <a:ln w="19050" cap="sq">
            <a:solidFill>
              <a:srgbClr val="008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16" name="Line 19"/>
          <p:cNvSpPr>
            <a:spLocks noChangeShapeType="1"/>
          </p:cNvSpPr>
          <p:nvPr/>
        </p:nvSpPr>
        <p:spPr bwMode="auto">
          <a:xfrm>
            <a:off x="5486400" y="2044700"/>
            <a:ext cx="914400" cy="533400"/>
          </a:xfrm>
          <a:prstGeom prst="line">
            <a:avLst/>
          </a:prstGeom>
          <a:noFill/>
          <a:ln w="19050" cap="sq">
            <a:solidFill>
              <a:srgbClr val="008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17" name="Line 20"/>
          <p:cNvSpPr>
            <a:spLocks noChangeShapeType="1"/>
          </p:cNvSpPr>
          <p:nvPr/>
        </p:nvSpPr>
        <p:spPr bwMode="auto">
          <a:xfrm flipV="1">
            <a:off x="5486400" y="2882900"/>
            <a:ext cx="914400" cy="533400"/>
          </a:xfrm>
          <a:prstGeom prst="line">
            <a:avLst/>
          </a:prstGeom>
          <a:noFill/>
          <a:ln w="19050" cap="sq">
            <a:solidFill>
              <a:srgbClr val="008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18" name="Text Box 21"/>
          <p:cNvSpPr txBox="1">
            <a:spLocks noChangeArrowheads="1"/>
          </p:cNvSpPr>
          <p:nvPr/>
        </p:nvSpPr>
        <p:spPr bwMode="auto">
          <a:xfrm>
            <a:off x="1279525" y="4264025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 dirty="0">
                <a:solidFill>
                  <a:srgbClr val="CC0000"/>
                </a:solidFill>
                <a:ea typeface="微软雅黑 Light" panose="020B0502040204020203" pitchFamily="34" charset="-122"/>
              </a:rPr>
              <a:t>a</a:t>
            </a:r>
            <a:endParaRPr lang="en-US" altLang="zh-CN" sz="4000" dirty="0">
              <a:ea typeface="微软雅黑 Light" panose="020B0502040204020203" pitchFamily="34" charset="-122"/>
            </a:endParaRPr>
          </a:p>
        </p:txBody>
      </p:sp>
      <p:sp>
        <p:nvSpPr>
          <p:cNvPr id="119" name="Text Box 22"/>
          <p:cNvSpPr txBox="1">
            <a:spLocks noChangeArrowheads="1"/>
          </p:cNvSpPr>
          <p:nvPr/>
        </p:nvSpPr>
        <p:spPr bwMode="auto">
          <a:xfrm>
            <a:off x="2057400" y="4264025"/>
            <a:ext cx="466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 dirty="0">
                <a:solidFill>
                  <a:srgbClr val="CC0000"/>
                </a:solidFill>
                <a:ea typeface="微软雅黑 Light" panose="020B0502040204020203" pitchFamily="34" charset="-122"/>
              </a:rPr>
              <a:t>b</a:t>
            </a:r>
            <a:endParaRPr lang="en-US" altLang="zh-CN" sz="4000" dirty="0">
              <a:ea typeface="微软雅黑 Light" panose="020B0502040204020203" pitchFamily="34" charset="-122"/>
            </a:endParaRPr>
          </a:p>
        </p:txBody>
      </p:sp>
      <p:sp>
        <p:nvSpPr>
          <p:cNvPr id="120" name="Text Box 23"/>
          <p:cNvSpPr txBox="1">
            <a:spLocks noChangeArrowheads="1"/>
          </p:cNvSpPr>
          <p:nvPr/>
        </p:nvSpPr>
        <p:spPr bwMode="auto">
          <a:xfrm>
            <a:off x="2838450" y="4264025"/>
            <a:ext cx="466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 dirty="0">
                <a:solidFill>
                  <a:srgbClr val="CC0000"/>
                </a:solidFill>
                <a:ea typeface="微软雅黑 Light" panose="020B0502040204020203" pitchFamily="34" charset="-122"/>
              </a:rPr>
              <a:t>h</a:t>
            </a:r>
            <a:endParaRPr lang="en-US" altLang="zh-CN" sz="4000" dirty="0">
              <a:ea typeface="微软雅黑 Light" panose="020B0502040204020203" pitchFamily="34" charset="-122"/>
            </a:endParaRPr>
          </a:p>
        </p:txBody>
      </p:sp>
      <p:sp>
        <p:nvSpPr>
          <p:cNvPr id="121" name="Text Box 24"/>
          <p:cNvSpPr txBox="1">
            <a:spLocks noChangeArrowheads="1"/>
          </p:cNvSpPr>
          <p:nvPr/>
        </p:nvSpPr>
        <p:spPr bwMode="auto">
          <a:xfrm>
            <a:off x="3581400" y="4264025"/>
            <a:ext cx="409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 dirty="0">
                <a:solidFill>
                  <a:srgbClr val="CC0000"/>
                </a:solidFill>
                <a:ea typeface="微软雅黑 Light" panose="020B0502040204020203" pitchFamily="34" charset="-122"/>
              </a:rPr>
              <a:t>c</a:t>
            </a:r>
            <a:endParaRPr lang="en-US" altLang="zh-CN" sz="4000" dirty="0">
              <a:ea typeface="微软雅黑 Light" panose="020B0502040204020203" pitchFamily="34" charset="-122"/>
            </a:endParaRPr>
          </a:p>
        </p:txBody>
      </p:sp>
      <p:sp>
        <p:nvSpPr>
          <p:cNvPr id="122" name="Text Box 25"/>
          <p:cNvSpPr txBox="1">
            <a:spLocks noChangeArrowheads="1"/>
          </p:cNvSpPr>
          <p:nvPr/>
        </p:nvSpPr>
        <p:spPr bwMode="auto">
          <a:xfrm>
            <a:off x="4267200" y="4264025"/>
            <a:ext cx="466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 dirty="0">
                <a:solidFill>
                  <a:srgbClr val="CC0000"/>
                </a:solidFill>
                <a:ea typeface="微软雅黑 Light" panose="020B0502040204020203" pitchFamily="34" charset="-122"/>
              </a:rPr>
              <a:t>d</a:t>
            </a:r>
            <a:endParaRPr lang="en-US" altLang="zh-CN" sz="4000" dirty="0">
              <a:ea typeface="微软雅黑 Light" panose="020B0502040204020203" pitchFamily="34" charset="-122"/>
            </a:endParaRPr>
          </a:p>
        </p:txBody>
      </p:sp>
      <p:sp>
        <p:nvSpPr>
          <p:cNvPr id="123" name="Text Box 26"/>
          <p:cNvSpPr txBox="1">
            <a:spLocks noChangeArrowheads="1"/>
          </p:cNvSpPr>
          <p:nvPr/>
        </p:nvSpPr>
        <p:spPr bwMode="auto">
          <a:xfrm>
            <a:off x="5048250" y="4264025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 dirty="0">
                <a:solidFill>
                  <a:srgbClr val="CC0000"/>
                </a:solidFill>
                <a:ea typeface="微软雅黑 Light" panose="020B0502040204020203" pitchFamily="34" charset="-122"/>
              </a:rPr>
              <a:t>g</a:t>
            </a:r>
            <a:endParaRPr lang="en-US" altLang="zh-CN" sz="4000" dirty="0">
              <a:ea typeface="微软雅黑 Light" panose="020B0502040204020203" pitchFamily="34" charset="-122"/>
            </a:endParaRPr>
          </a:p>
        </p:txBody>
      </p:sp>
      <p:sp>
        <p:nvSpPr>
          <p:cNvPr id="124" name="Text Box 27"/>
          <p:cNvSpPr txBox="1">
            <a:spLocks noChangeArrowheads="1"/>
          </p:cNvSpPr>
          <p:nvPr/>
        </p:nvSpPr>
        <p:spPr bwMode="auto">
          <a:xfrm>
            <a:off x="5791200" y="4264025"/>
            <a:ext cx="354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 dirty="0">
                <a:solidFill>
                  <a:srgbClr val="CC0000"/>
                </a:solidFill>
                <a:ea typeface="微软雅黑 Light" panose="020B0502040204020203" pitchFamily="34" charset="-122"/>
              </a:rPr>
              <a:t>f</a:t>
            </a:r>
            <a:endParaRPr lang="en-US" altLang="zh-CN" sz="4000" dirty="0">
              <a:ea typeface="微软雅黑 Light" panose="020B0502040204020203" pitchFamily="34" charset="-122"/>
            </a:endParaRPr>
          </a:p>
        </p:txBody>
      </p:sp>
      <p:sp>
        <p:nvSpPr>
          <p:cNvPr id="125" name="Text Box 28"/>
          <p:cNvSpPr txBox="1">
            <a:spLocks noChangeArrowheads="1"/>
          </p:cNvSpPr>
          <p:nvPr/>
        </p:nvSpPr>
        <p:spPr bwMode="auto">
          <a:xfrm>
            <a:off x="6477000" y="4264025"/>
            <a:ext cx="409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 dirty="0">
                <a:solidFill>
                  <a:srgbClr val="CC0000"/>
                </a:solidFill>
                <a:ea typeface="微软雅黑 Light" panose="020B0502040204020203" pitchFamily="34" charset="-122"/>
              </a:rPr>
              <a:t>e</a:t>
            </a:r>
            <a:endParaRPr lang="en-US" altLang="zh-CN" sz="4000" dirty="0">
              <a:ea typeface="微软雅黑 Light" panose="020B0502040204020203" pitchFamily="34" charset="-122"/>
            </a:endParaRPr>
          </a:p>
        </p:txBody>
      </p:sp>
      <p:sp useBgFill="1">
        <p:nvSpPr>
          <p:cNvPr id="126" name="Rectangle 29"/>
          <p:cNvSpPr>
            <a:spLocks noChangeArrowheads="1"/>
          </p:cNvSpPr>
          <p:nvPr/>
        </p:nvSpPr>
        <p:spPr bwMode="auto">
          <a:xfrm>
            <a:off x="1676400" y="1739900"/>
            <a:ext cx="762000" cy="6858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sp useBgFill="1">
        <p:nvSpPr>
          <p:cNvPr id="127" name="Rectangle 30"/>
          <p:cNvSpPr>
            <a:spLocks noChangeArrowheads="1"/>
          </p:cNvSpPr>
          <p:nvPr/>
        </p:nvSpPr>
        <p:spPr bwMode="auto">
          <a:xfrm>
            <a:off x="2438400" y="1511300"/>
            <a:ext cx="914400" cy="4572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sp useBgFill="1">
        <p:nvSpPr>
          <p:cNvPr id="128" name="Rectangle 31"/>
          <p:cNvSpPr>
            <a:spLocks noChangeArrowheads="1"/>
          </p:cNvSpPr>
          <p:nvPr/>
        </p:nvSpPr>
        <p:spPr bwMode="auto">
          <a:xfrm>
            <a:off x="2438400" y="2197100"/>
            <a:ext cx="914400" cy="4572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sp useBgFill="1">
        <p:nvSpPr>
          <p:cNvPr id="129" name="Rectangle 32"/>
          <p:cNvSpPr>
            <a:spLocks noChangeArrowheads="1"/>
          </p:cNvSpPr>
          <p:nvPr/>
        </p:nvSpPr>
        <p:spPr bwMode="auto">
          <a:xfrm>
            <a:off x="1676400" y="3111500"/>
            <a:ext cx="762000" cy="6858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sp useBgFill="1">
        <p:nvSpPr>
          <p:cNvPr id="130" name="Rectangle 33"/>
          <p:cNvSpPr>
            <a:spLocks noChangeArrowheads="1"/>
          </p:cNvSpPr>
          <p:nvPr/>
        </p:nvSpPr>
        <p:spPr bwMode="auto">
          <a:xfrm>
            <a:off x="2438400" y="2882900"/>
            <a:ext cx="990600" cy="5334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sp useBgFill="1">
        <p:nvSpPr>
          <p:cNvPr id="131" name="Rectangle 34"/>
          <p:cNvSpPr>
            <a:spLocks noChangeArrowheads="1"/>
          </p:cNvSpPr>
          <p:nvPr/>
        </p:nvSpPr>
        <p:spPr bwMode="auto">
          <a:xfrm>
            <a:off x="2438400" y="3568700"/>
            <a:ext cx="914400" cy="4572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sp useBgFill="1">
        <p:nvSpPr>
          <p:cNvPr id="132" name="Rectangle 35"/>
          <p:cNvSpPr>
            <a:spLocks noChangeArrowheads="1"/>
          </p:cNvSpPr>
          <p:nvPr/>
        </p:nvSpPr>
        <p:spPr bwMode="auto">
          <a:xfrm>
            <a:off x="3276600" y="3644900"/>
            <a:ext cx="762000" cy="6858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sp useBgFill="1">
        <p:nvSpPr>
          <p:cNvPr id="133" name="Rectangle 36"/>
          <p:cNvSpPr>
            <a:spLocks noChangeArrowheads="1"/>
          </p:cNvSpPr>
          <p:nvPr/>
        </p:nvSpPr>
        <p:spPr bwMode="auto">
          <a:xfrm>
            <a:off x="3962400" y="3568700"/>
            <a:ext cx="990600" cy="3810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sp useBgFill="1">
        <p:nvSpPr>
          <p:cNvPr id="134" name="Rectangle 37"/>
          <p:cNvSpPr>
            <a:spLocks noChangeArrowheads="1"/>
          </p:cNvSpPr>
          <p:nvPr/>
        </p:nvSpPr>
        <p:spPr bwMode="auto">
          <a:xfrm>
            <a:off x="3276600" y="1282700"/>
            <a:ext cx="762000" cy="6096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sp useBgFill="1">
        <p:nvSpPr>
          <p:cNvPr id="135" name="Rectangle 38"/>
          <p:cNvSpPr>
            <a:spLocks noChangeArrowheads="1"/>
          </p:cNvSpPr>
          <p:nvPr/>
        </p:nvSpPr>
        <p:spPr bwMode="auto">
          <a:xfrm>
            <a:off x="4038600" y="1435100"/>
            <a:ext cx="914400" cy="5334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sp useBgFill="1">
        <p:nvSpPr>
          <p:cNvPr id="136" name="Rectangle 39"/>
          <p:cNvSpPr>
            <a:spLocks noChangeArrowheads="1"/>
          </p:cNvSpPr>
          <p:nvPr/>
        </p:nvSpPr>
        <p:spPr bwMode="auto">
          <a:xfrm>
            <a:off x="4800600" y="1663700"/>
            <a:ext cx="762000" cy="7620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sp useBgFill="1">
        <p:nvSpPr>
          <p:cNvPr id="137" name="Rectangle 40"/>
          <p:cNvSpPr>
            <a:spLocks noChangeArrowheads="1"/>
          </p:cNvSpPr>
          <p:nvPr/>
        </p:nvSpPr>
        <p:spPr bwMode="auto">
          <a:xfrm>
            <a:off x="3962400" y="2044700"/>
            <a:ext cx="914400" cy="6096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sp useBgFill="1">
        <p:nvSpPr>
          <p:cNvPr id="138" name="Rectangle 41"/>
          <p:cNvSpPr>
            <a:spLocks noChangeArrowheads="1"/>
          </p:cNvSpPr>
          <p:nvPr/>
        </p:nvSpPr>
        <p:spPr bwMode="auto">
          <a:xfrm>
            <a:off x="5486400" y="1968500"/>
            <a:ext cx="914400" cy="6858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sp useBgFill="1">
        <p:nvSpPr>
          <p:cNvPr id="139" name="Rectangle 42"/>
          <p:cNvSpPr>
            <a:spLocks noChangeArrowheads="1"/>
          </p:cNvSpPr>
          <p:nvPr/>
        </p:nvSpPr>
        <p:spPr bwMode="auto">
          <a:xfrm>
            <a:off x="3276600" y="2425700"/>
            <a:ext cx="762000" cy="6858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sp useBgFill="1">
        <p:nvSpPr>
          <p:cNvPr id="140" name="Rectangle 43"/>
          <p:cNvSpPr>
            <a:spLocks noChangeArrowheads="1"/>
          </p:cNvSpPr>
          <p:nvPr/>
        </p:nvSpPr>
        <p:spPr bwMode="auto">
          <a:xfrm>
            <a:off x="4038600" y="2806700"/>
            <a:ext cx="838200" cy="5334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sp useBgFill="1">
        <p:nvSpPr>
          <p:cNvPr id="141" name="Rectangle 44"/>
          <p:cNvSpPr>
            <a:spLocks noChangeArrowheads="1"/>
          </p:cNvSpPr>
          <p:nvPr/>
        </p:nvSpPr>
        <p:spPr bwMode="auto">
          <a:xfrm>
            <a:off x="4800600" y="3111500"/>
            <a:ext cx="685800" cy="6858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sp useBgFill="1">
        <p:nvSpPr>
          <p:cNvPr id="142" name="Rectangle 45"/>
          <p:cNvSpPr>
            <a:spLocks noChangeArrowheads="1"/>
          </p:cNvSpPr>
          <p:nvPr/>
        </p:nvSpPr>
        <p:spPr bwMode="auto">
          <a:xfrm>
            <a:off x="5410200" y="2882900"/>
            <a:ext cx="990600" cy="6858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sp useBgFill="1">
        <p:nvSpPr>
          <p:cNvPr id="143" name="Rectangle 46"/>
          <p:cNvSpPr>
            <a:spLocks noChangeArrowheads="1"/>
          </p:cNvSpPr>
          <p:nvPr/>
        </p:nvSpPr>
        <p:spPr bwMode="auto">
          <a:xfrm>
            <a:off x="6248400" y="2349500"/>
            <a:ext cx="914400" cy="7620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45" name="Text Box 46"/>
          <p:cNvSpPr txBox="1">
            <a:spLocks noChangeArrowheads="1"/>
          </p:cNvSpPr>
          <p:nvPr/>
        </p:nvSpPr>
        <p:spPr bwMode="auto">
          <a:xfrm>
            <a:off x="359157" y="4975225"/>
            <a:ext cx="6970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>
                <a:ea typeface="等线 Light" panose="02010600030101010101" pitchFamily="2" charset="-122"/>
              </a:rPr>
              <a:t>在算法中需要用定量的描述替代定性的概念</a:t>
            </a:r>
            <a:endParaRPr lang="zh-CN" altLang="en-US" sz="2800" dirty="0">
              <a:ea typeface="微软雅黑 Light" panose="020B0502040204020203" pitchFamily="34" charset="-122"/>
            </a:endParaRPr>
          </a:p>
        </p:txBody>
      </p:sp>
      <p:sp>
        <p:nvSpPr>
          <p:cNvPr id="146" name="Text Box 47"/>
          <p:cNvSpPr txBox="1">
            <a:spLocks noChangeArrowheads="1"/>
          </p:cNvSpPr>
          <p:nvPr/>
        </p:nvSpPr>
        <p:spPr bwMode="auto">
          <a:xfrm>
            <a:off x="1731962" y="5603875"/>
            <a:ext cx="6264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ea typeface="等线 Light" panose="02010600030101010101" pitchFamily="2" charset="-122"/>
              </a:rPr>
              <a:t>   </a:t>
            </a:r>
            <a:r>
              <a:rPr lang="zh-CN" altLang="en-US" sz="2800" b="1" dirty="0">
                <a:solidFill>
                  <a:srgbClr val="800000"/>
                </a:solidFill>
                <a:ea typeface="等线 Light" panose="02010600030101010101" pitchFamily="2" charset="-122"/>
              </a:rPr>
              <a:t>没有前驱的顶点 </a:t>
            </a:r>
            <a:r>
              <a:rPr lang="en-US" altLang="zh-CN" sz="2800" b="1" dirty="0">
                <a:solidFill>
                  <a:srgbClr val="800000"/>
                </a:solidFill>
                <a:ea typeface="等线 Light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zh-CN" altLang="en-US" sz="2800" b="1" dirty="0">
                <a:solidFill>
                  <a:srgbClr val="800000"/>
                </a:solidFill>
                <a:ea typeface="等线 Light" panose="02010600030101010101" pitchFamily="2" charset="-122"/>
              </a:rPr>
              <a:t>入度为零的顶点</a:t>
            </a:r>
            <a:endParaRPr lang="zh-CN" altLang="en-US" sz="2800" b="1" dirty="0">
              <a:ea typeface="等线 Light" panose="02010600030101010101" pitchFamily="2" charset="-122"/>
            </a:endParaRPr>
          </a:p>
        </p:txBody>
      </p:sp>
      <p:sp>
        <p:nvSpPr>
          <p:cNvPr id="147" name="Text Box 48"/>
          <p:cNvSpPr txBox="1">
            <a:spLocks noChangeArrowheads="1"/>
          </p:cNvSpPr>
          <p:nvPr/>
        </p:nvSpPr>
        <p:spPr bwMode="auto">
          <a:xfrm>
            <a:off x="635793" y="6051550"/>
            <a:ext cx="7618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>
                <a:solidFill>
                  <a:srgbClr val="800000"/>
                </a:solidFill>
                <a:ea typeface="等线 Light" panose="02010600030101010101" pitchFamily="2" charset="-122"/>
              </a:rPr>
              <a:t>删除顶点及以它为尾的弧 </a:t>
            </a:r>
            <a:r>
              <a:rPr lang="en-US" altLang="zh-CN" sz="2800" b="1" dirty="0">
                <a:solidFill>
                  <a:srgbClr val="800000"/>
                </a:solidFill>
                <a:ea typeface="等线 Light" panose="02010600030101010101" pitchFamily="2" charset="-122"/>
              </a:rPr>
              <a:t>=  </a:t>
            </a:r>
            <a:r>
              <a:rPr lang="zh-CN" altLang="en-US" sz="2800" b="1" dirty="0">
                <a:solidFill>
                  <a:srgbClr val="800000"/>
                </a:solidFill>
                <a:ea typeface="等线 Light" panose="02010600030101010101" pitchFamily="2" charset="-122"/>
              </a:rPr>
              <a:t>弧头顶点的入度减</a:t>
            </a:r>
            <a:r>
              <a:rPr lang="en-US" altLang="zh-CN" sz="2800" b="1" dirty="0">
                <a:solidFill>
                  <a:srgbClr val="800000"/>
                </a:solidFill>
                <a:ea typeface="等线 Light" panose="02010600030101010101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9727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3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 autoUpdateAnimBg="0"/>
      <p:bldP spid="101" grpId="0" animBg="1" autoUpdateAnimBg="0"/>
      <p:bldP spid="102" grpId="0" animBg="1" autoUpdateAnimBg="0"/>
      <p:bldP spid="103" grpId="0" animBg="1" autoUpdateAnimBg="0"/>
      <p:bldP spid="104" grpId="0" animBg="1" autoUpdateAnimBg="0"/>
      <p:bldP spid="105" grpId="0" animBg="1" autoUpdateAnimBg="0"/>
      <p:bldP spid="106" grpId="0" animBg="1" autoUpdateAnimBg="0"/>
      <p:bldP spid="107" grpId="0" animBg="1" autoUpdateAnimBg="0"/>
      <p:bldP spid="118" grpId="0" autoUpdateAnimBg="0"/>
      <p:bldP spid="119" grpId="0" autoUpdateAnimBg="0"/>
      <p:bldP spid="120" grpId="0" autoUpdateAnimBg="0"/>
      <p:bldP spid="121" grpId="0" autoUpdateAnimBg="0"/>
      <p:bldP spid="122" grpId="0" autoUpdateAnimBg="0"/>
      <p:bldP spid="123" grpId="0" autoUpdateAnimBg="0"/>
      <p:bldP spid="124" grpId="0" autoUpdateAnimBg="0"/>
      <p:bldP spid="125" grpId="0" autoUpdateAnimBg="0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5" grpId="0" autoUpdateAnimBg="0"/>
      <p:bldP spid="146" grpId="0" autoUpdateAnimBg="0"/>
      <p:bldP spid="14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0907" y="1245049"/>
            <a:ext cx="8359393" cy="185281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 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采用邻接表作有向图的存储结构，且在头结点中增加一个存放顶点入度的数组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(</a:t>
            </a:r>
            <a:r>
              <a:rPr lang="en-US" altLang="zh-CN" sz="2600" b="1" dirty="0" err="1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indegree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)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。</a:t>
            </a:r>
            <a:r>
              <a:rPr lang="zh-CN" altLang="en-US" sz="2600" b="1" dirty="0">
                <a:solidFill>
                  <a:srgbClr val="7030A0"/>
                </a:solidFill>
                <a:ea typeface="等线 Light" panose="02010600030101010101" pitchFamily="2" charset="-122"/>
              </a:rPr>
              <a:t>为避免每次都要搜索入度为零的顶点，在算法中设置一个“栈”，以保存“入度为零”的顶点。</a:t>
            </a:r>
            <a:endParaRPr lang="zh-CN" altLang="en-US" sz="2600" b="1" dirty="0">
              <a:solidFill>
                <a:srgbClr val="7030A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6875" y="3254777"/>
            <a:ext cx="8353425" cy="317009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  <a:defRPr/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Status 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TopologicalSort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ALGraph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 G) 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｛</a:t>
            </a:r>
            <a:endParaRPr lang="en-US" altLang="zh-CN" sz="2000" b="1" dirty="0">
              <a:solidFill>
                <a:schemeClr val="tx1">
                  <a:lumMod val="50000"/>
                </a:schemeClr>
              </a:solidFill>
              <a:ea typeface="等线 Light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//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有向图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G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采用邻接表存储结构。</a:t>
            </a:r>
            <a:endParaRPr lang="en-US" altLang="zh-CN" sz="2000" b="1" dirty="0">
              <a:solidFill>
                <a:schemeClr val="tx1">
                  <a:lumMod val="50000"/>
                </a:schemeClr>
              </a:solidFill>
              <a:ea typeface="等线 Light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//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若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G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无回路，则输出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G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的顶点的一个拓扑序列并返回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OK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，</a:t>
            </a:r>
            <a:endParaRPr lang="en-US" altLang="zh-CN" sz="2000" b="1" dirty="0">
              <a:solidFill>
                <a:schemeClr val="tx1">
                  <a:lumMod val="50000"/>
                </a:schemeClr>
              </a:solidFill>
              <a:ea typeface="等线 Light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//   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否则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ERROR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。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kumimoji="0" lang="zh-CN" altLang="en-US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    </a:t>
            </a:r>
            <a:r>
              <a:rPr kumimoji="0" lang="en-US" altLang="zh-CN" sz="2000" b="1" dirty="0" err="1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Find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InDegree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(G, 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indegree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);   //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对各顶点求入度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微软雅黑 Light" panose="020B0502040204020203" pitchFamily="34" charset="-122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ea typeface="微软雅黑 Light" panose="020B0502040204020203" pitchFamily="34" charset="-122"/>
              </a:rPr>
              <a:t>InitStack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微软雅黑 Light" panose="020B0502040204020203" pitchFamily="34" charset="-122"/>
              </a:rPr>
              <a:t>(S);     //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建零入度顶点栈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微软雅黑 Light" panose="020B0502040204020203" pitchFamily="34" charset="-122"/>
              </a:rPr>
              <a:t>    for ( 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ea typeface="微软雅黑 Light" panose="020B0502040204020203" pitchFamily="34" charset="-122"/>
              </a:rPr>
              <a:t>i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微软雅黑 Light" panose="020B0502040204020203" pitchFamily="34" charset="-122"/>
              </a:rPr>
              <a:t>=0; 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ea typeface="微软雅黑 Light" panose="020B0502040204020203" pitchFamily="34" charset="-122"/>
              </a:rPr>
              <a:t>i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微软雅黑 Light" panose="020B0502040204020203" pitchFamily="34" charset="-122"/>
              </a:rPr>
              <a:t>&lt;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ea typeface="微软雅黑 Light" panose="020B0502040204020203" pitchFamily="34" charset="-122"/>
              </a:rPr>
              <a:t>G.vexnum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微软雅黑 Light" panose="020B0502040204020203" pitchFamily="34" charset="-122"/>
              </a:rPr>
              <a:t>; ++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ea typeface="微软雅黑 Light" panose="020B0502040204020203" pitchFamily="34" charset="-122"/>
              </a:rPr>
              <a:t>i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微软雅黑 Light" panose="020B0502040204020203" pitchFamily="34" charset="-122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微软雅黑 Light" panose="020B0502040204020203" pitchFamily="34" charset="-122"/>
              </a:rPr>
              <a:t>        if (!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ea typeface="微软雅黑 Light" panose="020B0502040204020203" pitchFamily="34" charset="-122"/>
              </a:rPr>
              <a:t>indegree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微软雅黑 Light" panose="020B0502040204020203" pitchFamily="34" charset="-122"/>
              </a:rPr>
              <a:t>[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ea typeface="微软雅黑 Light" panose="020B0502040204020203" pitchFamily="34" charset="-122"/>
              </a:rPr>
              <a:t>i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微软雅黑 Light" panose="020B0502040204020203" pitchFamily="34" charset="-122"/>
              </a:rPr>
              <a:t>])  Push(S, 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ea typeface="微软雅黑 Light" panose="020B0502040204020203" pitchFamily="34" charset="-122"/>
              </a:rPr>
              <a:t>i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微软雅黑 Light" panose="020B0502040204020203" pitchFamily="34" charset="-122"/>
              </a:rPr>
              <a:t>);       //</a:t>
            </a:r>
            <a:r>
              <a:rPr lang="zh-CN" altLang="zh-CN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入度为零的顶点入栈</a:t>
            </a:r>
            <a:endParaRPr lang="zh-CN" altLang="en-US" sz="2000" b="1" dirty="0">
              <a:solidFill>
                <a:schemeClr val="tx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786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0907" y="1494536"/>
            <a:ext cx="8280400" cy="452431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微软雅黑 Light" panose="020B0502040204020203" pitchFamily="34" charset="-122"/>
              </a:rPr>
              <a:t>    count=0;           //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对输出顶点计数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    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while (!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EmptyStack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(S)) {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         //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输出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i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号顶点并计数。</a:t>
            </a:r>
            <a:endParaRPr lang="en-US" altLang="zh-CN" sz="2000" b="1" dirty="0">
              <a:solidFill>
                <a:schemeClr val="tx1">
                  <a:lumMod val="50000"/>
                </a:schemeClr>
              </a:solidFill>
              <a:ea typeface="等线 Light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        Pop(S, v);  ++count;  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printf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i,G.vertices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  <a:cs typeface="Times New Roman" pitchFamily="18" charset="0"/>
              </a:rPr>
              <a:t>[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  <a:cs typeface="Times New Roman" pitchFamily="18" charset="0"/>
              </a:rPr>
              <a:t>i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  <a:cs typeface="Times New Roman" pitchFamily="18" charset="0"/>
              </a:rPr>
              <a:t>].data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);    </a:t>
            </a:r>
            <a:endParaRPr lang="zh-CN" altLang="en-US" sz="2000" b="1" dirty="0">
              <a:solidFill>
                <a:schemeClr val="tx1">
                  <a:lumMod val="50000"/>
                </a:schemeClr>
              </a:solidFill>
              <a:ea typeface="等线 Light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        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for (p= 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ea typeface="微软雅黑 Light" panose="020B0502040204020203" pitchFamily="34" charset="-122"/>
              </a:rPr>
              <a:t>G.vertices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微软雅黑 Light" panose="020B0502040204020203" pitchFamily="34" charset="-122"/>
              </a:rPr>
              <a:t>[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ea typeface="微软雅黑 Light" panose="020B0502040204020203" pitchFamily="34" charset="-122"/>
              </a:rPr>
              <a:t>i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微软雅黑 Light" panose="020B0502040204020203" pitchFamily="34" charset="-122"/>
              </a:rPr>
              <a:t>]. 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Firstarc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; p;  p=p-&gt;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Nextarc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){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            k=p-&gt;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adjvex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;  // 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对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i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号顶点的每个邻接点的</a:t>
            </a:r>
            <a:r>
              <a:rPr lang="zh-CN" altLang="zh-CN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入度减1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 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            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微软雅黑 Light" panose="020B0502040204020203" pitchFamily="34" charset="-122"/>
              </a:rPr>
              <a:t>if (!(--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ea typeface="微软雅黑 Light" panose="020B0502040204020203" pitchFamily="34" charset="-122"/>
              </a:rPr>
              <a:t>indegree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微软雅黑 Light" panose="020B0502040204020203" pitchFamily="34" charset="-122"/>
              </a:rPr>
              <a:t>[k]))  Push(S, k);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  //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若入度为零，则入栈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        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}//for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}//while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if (count&lt;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G.vexnum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) return 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ERROR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 ; //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该图中有回路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else   return 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OK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等线 Light" panose="02010600030101010101" pitchFamily="2" charset="-122"/>
              </a:rPr>
              <a:t>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a typeface="微软雅黑 Light" panose="020B0502040204020203" pitchFamily="34" charset="-122"/>
              </a:rPr>
              <a:t>}//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ea typeface="微软雅黑 Light" panose="020B0502040204020203" pitchFamily="34" charset="-122"/>
              </a:rPr>
              <a:t>TopologicalSort</a:t>
            </a:r>
            <a:endParaRPr lang="en-US" altLang="zh-CN" sz="2000" b="1" dirty="0">
              <a:solidFill>
                <a:schemeClr val="tx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547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场景型模板">
  <a:themeElements>
    <a:clrScheme name="场景型模板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tf10001108.potx</Template>
  <TotalTime>396</TotalTime>
  <Words>1966</Words>
  <Application>Microsoft Macintosh PowerPoint</Application>
  <PresentationFormat>全屏显示(4:3)</PresentationFormat>
  <Paragraphs>301</Paragraphs>
  <Slides>22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等线 Light</vt:lpstr>
      <vt:lpstr>华文仿宋</vt:lpstr>
      <vt:lpstr>Arial</vt:lpstr>
      <vt:lpstr>Calibri</vt:lpstr>
      <vt:lpstr>Monotype Sorts</vt:lpstr>
      <vt:lpstr>Segoe UI</vt:lpstr>
      <vt:lpstr>Segoe UI Light</vt:lpstr>
      <vt:lpstr>Times New Roman</vt:lpstr>
      <vt:lpstr>WelcomeDoc</vt:lpstr>
      <vt:lpstr>场景型模板</vt:lpstr>
      <vt:lpstr>文档</vt:lpstr>
      <vt:lpstr>Document</vt:lpstr>
      <vt:lpstr>剪辑</vt:lpstr>
      <vt:lpstr>7.4  图的应用</vt:lpstr>
      <vt:lpstr>图的应用</vt:lpstr>
      <vt:lpstr>拓扑排序</vt:lpstr>
      <vt:lpstr>拓扑排序</vt:lpstr>
      <vt:lpstr>拓扑排序</vt:lpstr>
      <vt:lpstr>拓扑排序</vt:lpstr>
      <vt:lpstr>拓扑排序</vt:lpstr>
      <vt:lpstr>拓扑排序</vt:lpstr>
      <vt:lpstr>拓扑排序</vt:lpstr>
      <vt:lpstr>拓扑排序</vt:lpstr>
      <vt:lpstr>关键路径***</vt:lpstr>
      <vt:lpstr>关键路径</vt:lpstr>
      <vt:lpstr>关键路径</vt:lpstr>
      <vt:lpstr>关键路径</vt:lpstr>
      <vt:lpstr>关键路径</vt:lpstr>
      <vt:lpstr>PowerPoint 演示文稿</vt:lpstr>
      <vt:lpstr>PowerPoint 演示文稿</vt:lpstr>
      <vt:lpstr>关键路径</vt:lpstr>
      <vt:lpstr>关键路径</vt:lpstr>
      <vt:lpstr>图的总结</vt:lpstr>
      <vt:lpstr>图的作业</vt:lpstr>
      <vt:lpstr>Any Question？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 图的存储结构</dc:title>
  <dc:creator>Xinggang WANG</dc:creator>
  <cp:keywords/>
  <cp:lastModifiedBy>Xinggang WANG</cp:lastModifiedBy>
  <cp:revision>68</cp:revision>
  <dcterms:created xsi:type="dcterms:W3CDTF">2018-04-26T02:52:38Z</dcterms:created>
  <dcterms:modified xsi:type="dcterms:W3CDTF">2021-04-13T10:18:23Z</dcterms:modified>
  <cp:version/>
</cp:coreProperties>
</file>